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9"/>
  </p:notesMasterIdLst>
  <p:sldIdLst>
    <p:sldId id="256" r:id="rId2"/>
    <p:sldId id="393" r:id="rId3"/>
    <p:sldId id="394" r:id="rId4"/>
    <p:sldId id="395" r:id="rId5"/>
    <p:sldId id="396" r:id="rId6"/>
    <p:sldId id="397" r:id="rId7"/>
    <p:sldId id="399" r:id="rId8"/>
    <p:sldId id="398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67" r:id="rId77"/>
    <p:sldId id="468" r:id="rId78"/>
    <p:sldId id="469" r:id="rId79"/>
    <p:sldId id="470" r:id="rId80"/>
    <p:sldId id="471" r:id="rId81"/>
    <p:sldId id="472" r:id="rId82"/>
    <p:sldId id="473" r:id="rId83"/>
    <p:sldId id="474" r:id="rId84"/>
    <p:sldId id="475" r:id="rId85"/>
    <p:sldId id="476" r:id="rId86"/>
    <p:sldId id="477" r:id="rId87"/>
    <p:sldId id="478" r:id="rId88"/>
    <p:sldId id="479" r:id="rId89"/>
    <p:sldId id="480" r:id="rId90"/>
    <p:sldId id="481" r:id="rId91"/>
    <p:sldId id="482" r:id="rId92"/>
    <p:sldId id="483" r:id="rId93"/>
    <p:sldId id="484" r:id="rId94"/>
    <p:sldId id="485" r:id="rId95"/>
    <p:sldId id="486" r:id="rId96"/>
    <p:sldId id="487" r:id="rId97"/>
    <p:sldId id="488" r:id="rId98"/>
    <p:sldId id="489" r:id="rId99"/>
    <p:sldId id="490" r:id="rId100"/>
    <p:sldId id="491" r:id="rId101"/>
    <p:sldId id="492" r:id="rId102"/>
    <p:sldId id="493" r:id="rId103"/>
    <p:sldId id="494" r:id="rId104"/>
    <p:sldId id="495" r:id="rId105"/>
    <p:sldId id="496" r:id="rId106"/>
    <p:sldId id="497" r:id="rId107"/>
    <p:sldId id="498" r:id="rId108"/>
    <p:sldId id="499" r:id="rId109"/>
    <p:sldId id="500" r:id="rId110"/>
    <p:sldId id="501" r:id="rId111"/>
    <p:sldId id="502" r:id="rId112"/>
    <p:sldId id="503" r:id="rId113"/>
    <p:sldId id="504" r:id="rId114"/>
    <p:sldId id="505" r:id="rId115"/>
    <p:sldId id="506" r:id="rId116"/>
    <p:sldId id="507" r:id="rId117"/>
    <p:sldId id="508" r:id="rId118"/>
    <p:sldId id="509" r:id="rId119"/>
    <p:sldId id="510" r:id="rId120"/>
    <p:sldId id="511" r:id="rId121"/>
    <p:sldId id="512" r:id="rId122"/>
    <p:sldId id="513" r:id="rId123"/>
    <p:sldId id="514" r:id="rId124"/>
    <p:sldId id="515" r:id="rId125"/>
    <p:sldId id="516" r:id="rId126"/>
    <p:sldId id="517" r:id="rId127"/>
    <p:sldId id="518" r:id="rId128"/>
    <p:sldId id="519" r:id="rId129"/>
    <p:sldId id="520" r:id="rId130"/>
    <p:sldId id="521" r:id="rId131"/>
    <p:sldId id="522" r:id="rId132"/>
    <p:sldId id="523" r:id="rId133"/>
    <p:sldId id="524" r:id="rId134"/>
    <p:sldId id="525" r:id="rId135"/>
    <p:sldId id="526" r:id="rId136"/>
    <p:sldId id="527" r:id="rId137"/>
    <p:sldId id="528" r:id="rId138"/>
    <p:sldId id="529" r:id="rId139"/>
    <p:sldId id="530" r:id="rId140"/>
    <p:sldId id="531" r:id="rId141"/>
    <p:sldId id="532" r:id="rId142"/>
    <p:sldId id="533" r:id="rId143"/>
    <p:sldId id="534" r:id="rId144"/>
    <p:sldId id="535" r:id="rId145"/>
    <p:sldId id="536" r:id="rId146"/>
    <p:sldId id="537" r:id="rId147"/>
    <p:sldId id="538" r:id="rId148"/>
    <p:sldId id="539" r:id="rId149"/>
    <p:sldId id="540" r:id="rId150"/>
    <p:sldId id="541" r:id="rId151"/>
    <p:sldId id="542" r:id="rId152"/>
    <p:sldId id="543" r:id="rId153"/>
    <p:sldId id="544" r:id="rId154"/>
    <p:sldId id="545" r:id="rId155"/>
    <p:sldId id="546" r:id="rId156"/>
    <p:sldId id="547" r:id="rId157"/>
    <p:sldId id="548" r:id="rId158"/>
    <p:sldId id="549" r:id="rId159"/>
    <p:sldId id="550" r:id="rId160"/>
    <p:sldId id="551" r:id="rId161"/>
    <p:sldId id="552" r:id="rId162"/>
    <p:sldId id="553" r:id="rId163"/>
    <p:sldId id="554" r:id="rId164"/>
    <p:sldId id="555" r:id="rId165"/>
    <p:sldId id="556" r:id="rId166"/>
    <p:sldId id="557" r:id="rId167"/>
    <p:sldId id="558" r:id="rId168"/>
    <p:sldId id="559" r:id="rId169"/>
    <p:sldId id="560" r:id="rId170"/>
    <p:sldId id="561" r:id="rId171"/>
    <p:sldId id="562" r:id="rId172"/>
    <p:sldId id="563" r:id="rId173"/>
    <p:sldId id="565" r:id="rId174"/>
    <p:sldId id="564" r:id="rId175"/>
    <p:sldId id="566" r:id="rId176"/>
    <p:sldId id="567" r:id="rId177"/>
    <p:sldId id="568" r:id="rId178"/>
    <p:sldId id="569" r:id="rId179"/>
    <p:sldId id="570" r:id="rId180"/>
    <p:sldId id="571" r:id="rId181"/>
    <p:sldId id="572" r:id="rId182"/>
    <p:sldId id="573" r:id="rId183"/>
    <p:sldId id="574" r:id="rId184"/>
    <p:sldId id="575" r:id="rId185"/>
    <p:sldId id="576" r:id="rId186"/>
    <p:sldId id="577" r:id="rId187"/>
    <p:sldId id="578" r:id="rId188"/>
    <p:sldId id="579" r:id="rId189"/>
    <p:sldId id="580" r:id="rId190"/>
    <p:sldId id="581" r:id="rId191"/>
    <p:sldId id="582" r:id="rId192"/>
    <p:sldId id="583" r:id="rId193"/>
    <p:sldId id="584" r:id="rId194"/>
    <p:sldId id="585" r:id="rId195"/>
    <p:sldId id="586" r:id="rId196"/>
    <p:sldId id="587" r:id="rId197"/>
    <p:sldId id="588" r:id="rId198"/>
    <p:sldId id="589" r:id="rId199"/>
    <p:sldId id="590" r:id="rId200"/>
    <p:sldId id="591" r:id="rId201"/>
    <p:sldId id="592" r:id="rId202"/>
    <p:sldId id="593" r:id="rId203"/>
    <p:sldId id="594" r:id="rId204"/>
    <p:sldId id="595" r:id="rId205"/>
    <p:sldId id="596" r:id="rId206"/>
    <p:sldId id="597" r:id="rId207"/>
    <p:sldId id="598" r:id="rId208"/>
    <p:sldId id="599" r:id="rId209"/>
    <p:sldId id="600" r:id="rId210"/>
    <p:sldId id="601" r:id="rId211"/>
    <p:sldId id="602" r:id="rId212"/>
    <p:sldId id="603" r:id="rId213"/>
    <p:sldId id="604" r:id="rId214"/>
    <p:sldId id="605" r:id="rId215"/>
    <p:sldId id="606" r:id="rId216"/>
    <p:sldId id="607" r:id="rId217"/>
    <p:sldId id="608" r:id="rId218"/>
    <p:sldId id="609" r:id="rId219"/>
    <p:sldId id="610" r:id="rId220"/>
    <p:sldId id="611" r:id="rId221"/>
    <p:sldId id="612" r:id="rId222"/>
    <p:sldId id="613" r:id="rId223"/>
    <p:sldId id="614" r:id="rId224"/>
    <p:sldId id="615" r:id="rId225"/>
    <p:sldId id="616" r:id="rId226"/>
    <p:sldId id="617" r:id="rId227"/>
    <p:sldId id="618" r:id="rId228"/>
    <p:sldId id="619" r:id="rId229"/>
    <p:sldId id="620" r:id="rId230"/>
    <p:sldId id="621" r:id="rId231"/>
    <p:sldId id="622" r:id="rId232"/>
    <p:sldId id="623" r:id="rId233"/>
    <p:sldId id="624" r:id="rId234"/>
    <p:sldId id="625" r:id="rId235"/>
    <p:sldId id="626" r:id="rId236"/>
    <p:sldId id="627" r:id="rId237"/>
    <p:sldId id="628" r:id="rId238"/>
    <p:sldId id="629" r:id="rId239"/>
    <p:sldId id="630" r:id="rId240"/>
    <p:sldId id="631" r:id="rId241"/>
    <p:sldId id="632" r:id="rId242"/>
    <p:sldId id="633" r:id="rId243"/>
    <p:sldId id="634" r:id="rId244"/>
    <p:sldId id="635" r:id="rId245"/>
    <p:sldId id="636" r:id="rId246"/>
    <p:sldId id="637" r:id="rId247"/>
    <p:sldId id="638" r:id="rId248"/>
    <p:sldId id="639" r:id="rId249"/>
    <p:sldId id="640" r:id="rId250"/>
    <p:sldId id="641" r:id="rId251"/>
    <p:sldId id="642" r:id="rId252"/>
    <p:sldId id="643" r:id="rId253"/>
    <p:sldId id="644" r:id="rId254"/>
    <p:sldId id="645" r:id="rId255"/>
    <p:sldId id="646" r:id="rId256"/>
    <p:sldId id="647" r:id="rId257"/>
    <p:sldId id="648" r:id="rId258"/>
    <p:sldId id="649" r:id="rId259"/>
    <p:sldId id="650" r:id="rId260"/>
    <p:sldId id="651" r:id="rId261"/>
    <p:sldId id="652" r:id="rId262"/>
    <p:sldId id="653" r:id="rId263"/>
    <p:sldId id="654" r:id="rId264"/>
    <p:sldId id="655" r:id="rId265"/>
    <p:sldId id="656" r:id="rId266"/>
    <p:sldId id="657" r:id="rId267"/>
    <p:sldId id="658" r:id="rId26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theme" Target="theme/theme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005EF-FA7D-4007-B28D-C9DE23B868AD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B7CE1-C840-4B61-AE7B-BE29F233FB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70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71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1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812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46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14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4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65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3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01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605B-F4B3-4D49-9A68-D13D6A5AA1C9}" type="datetimeFigureOut">
              <a:rPr lang="it-IT" smtClean="0"/>
              <a:t>21/08/2021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34AE-353A-4A19-84D2-44AD3E308F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56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1.png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4.png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4" y="104776"/>
            <a:ext cx="2847975" cy="971550"/>
          </a:xfrm>
          <a:prstGeom prst="rect">
            <a:avLst/>
          </a:prstGeom>
        </p:spPr>
      </p:pic>
      <p:cxnSp>
        <p:nvCxnSpPr>
          <p:cNvPr id="9" name="Connettore diritto 8"/>
          <p:cNvCxnSpPr/>
          <p:nvPr/>
        </p:nvCxnSpPr>
        <p:spPr>
          <a:xfrm>
            <a:off x="0" y="1259537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95680" y="1763592"/>
            <a:ext cx="9916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Corso di «Ingegneria del Software»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it-IT" sz="3200" b="1" dirty="0">
                <a:solidFill>
                  <a:schemeClr val="bg2">
                    <a:lumMod val="25000"/>
                  </a:schemeClr>
                </a:solidFill>
              </a:rPr>
              <a:t>A.A. 2021/2022</a:t>
            </a:r>
          </a:p>
          <a:p>
            <a:endParaRPr lang="it-IT" sz="32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it-IT" sz="3200" b="1" dirty="0">
                <a:solidFill>
                  <a:srgbClr val="C00000"/>
                </a:solidFill>
              </a:rPr>
              <a:t>Parte III: Analisi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347857" y="6023834"/>
            <a:ext cx="48568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b="1" u="sng" dirty="0">
                <a:solidFill>
                  <a:srgbClr val="C00000"/>
                </a:solidFill>
              </a:rPr>
              <a:t>                           </a:t>
            </a:r>
            <a:r>
              <a:rPr lang="it-IT" sz="2100" b="1" i="1" u="sng" dirty="0">
                <a:solidFill>
                  <a:srgbClr val="C00000"/>
                </a:solidFill>
              </a:rPr>
              <a:t>Prof. Domenico Ursino</a:t>
            </a:r>
          </a:p>
          <a:p>
            <a:r>
              <a:rPr lang="it-IT" dirty="0">
                <a:solidFill>
                  <a:schemeClr val="bg2">
                    <a:lumMod val="25000"/>
                  </a:schemeClr>
                </a:solidFill>
              </a:rPr>
              <a:t>             		        </a:t>
            </a:r>
            <a:r>
              <a:rPr lang="it-IT" i="1" dirty="0">
                <a:solidFill>
                  <a:schemeClr val="bg2">
                    <a:lumMod val="25000"/>
                  </a:schemeClr>
                </a:solidFill>
              </a:rPr>
              <a:t>d.ursino@univpm.it</a:t>
            </a:r>
            <a:endParaRPr lang="it-IT" sz="2000" b="1" i="1" u="sng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identitià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un oggetto </a:t>
            </a:r>
            <a:r>
              <a:rPr lang="it-IT" dirty="0">
                <a:latin typeface="Calibri" pitchFamily="34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di identificatore univoco stabilito dal linguaggio di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seguito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chiameremo questi identificatori riferimenti all’oggetto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l’analisi non ci preoccuperemo </a:t>
            </a:r>
            <a:r>
              <a:rPr lang="it-IT" dirty="0">
                <a:latin typeface="Calibri" pitchFamily="34" charset="0"/>
              </a:rPr>
              <a:t>di come essi sono realizzati.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la progettazione si debba tenere conto dell’implementazione </a:t>
            </a:r>
            <a:r>
              <a:rPr lang="it-IT" dirty="0">
                <a:latin typeface="Calibri" pitchFamily="34" charset="0"/>
              </a:rPr>
              <a:t>dei riferimenti agli oggetti.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riportata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rappresentazione concettuale di un oggetto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 - Incapsulamento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8DF777-B00C-4E00-876D-1C830117F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5433" y="3625500"/>
            <a:ext cx="2953143" cy="282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3368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Leggendo attentamente l’esempio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osserva che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Un’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latin typeface="Calibri" pitchFamily="34" charset="0"/>
              </a:rPr>
              <a:t> ha esattamente sette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dipendenti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latin typeface="Calibri" pitchFamily="34" charset="0"/>
              </a:rPr>
              <a:t> può essere dipendente di esattamente un’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 può avere un solo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correntista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 può avere uno o più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delegati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latin typeface="Calibri" pitchFamily="34" charset="0"/>
              </a:rPr>
              <a:t> può essere correntista di zero o più di un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latin typeface="Calibri" pitchFamily="34" charset="0"/>
              </a:rPr>
              <a:t> può essere delegato di zero o più di un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Leggendo un modello è vitale ricavarne esattamente il significato letterale</a:t>
            </a:r>
            <a:r>
              <a:rPr lang="it-IT" dirty="0">
                <a:latin typeface="Calibri" pitchFamily="34" charset="0"/>
              </a:rPr>
              <a:t>, piuttosto che fare assunzioni o inventarsi significati inesistenti.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oggetto di discussione se la molteplicità debba o meno essere indicata nei modelli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63713" y="-71559"/>
            <a:ext cx="720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</a:t>
            </a:r>
          </a:p>
        </p:txBody>
      </p:sp>
    </p:spTree>
    <p:extLst>
      <p:ext uri="{BB962C8B-B14F-4D97-AF65-F5344CB8AC3E}">
        <p14:creationId xmlns:p14="http://schemas.microsoft.com/office/powerpoint/2010/main" val="8849356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24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piuttosto comune che una classe abbia un’associazione con se stessa</a:t>
            </a:r>
            <a:r>
              <a:rPr lang="it-IT" dirty="0">
                <a:latin typeface="Calibri" pitchFamily="34" charset="0"/>
              </a:rPr>
              <a:t>; questa associazione viene chiamata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associazione riflessiva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associazione riflessiva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metà superiore della figura</a:t>
            </a:r>
            <a:r>
              <a:rPr lang="it-IT" dirty="0">
                <a:latin typeface="Calibri" pitchFamily="34" charset="0"/>
              </a:rPr>
              <a:t> 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vede il diagramma delle classi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metà inferiore illustra un esempio di diagramma degli oggetti corrispondente a quello delle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0670" y="-71559"/>
            <a:ext cx="7545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Associazioni riflessive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59A473B-D383-4E42-A0BB-B9BB11B0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1414" y="2480096"/>
            <a:ext cx="6071953" cy="333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33479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si organizzano in gerarchie o reti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gerarchie organizzano gli oggetti in modo molto ordinato e strutturato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piuttosto rigido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gerarchia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0670" y="-71559"/>
            <a:ext cx="7545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Gerarchie e reti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B1DF711-63ED-41D5-A634-48593066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6245" y="2885070"/>
            <a:ext cx="5178455" cy="26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8719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 le reti</a:t>
            </a:r>
            <a:r>
              <a:rPr lang="it-IT" dirty="0">
                <a:latin typeface="Calibri" pitchFamily="34" charset="0"/>
              </a:rPr>
              <a:t>, invece, 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ha un oggetto radice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oggetto può essere direttamente connesso a molti altri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rete è una struttura molto più flessibile</a:t>
            </a:r>
            <a:r>
              <a:rPr lang="it-IT" dirty="0">
                <a:latin typeface="Calibri" pitchFamily="34" charset="0"/>
              </a:rPr>
              <a:t>, in cui non esiste un concetto implicito di livello “superiore” o “inferiore”,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accadere che nessun nodo abbia la supremazia sugli altri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rete è 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20670" y="-71559"/>
            <a:ext cx="7545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Gerarchie e reti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7EE9141-5D03-46D0-A44C-0C03E602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251" y="3180740"/>
            <a:ext cx="5990791" cy="325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8406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navigabilità</a:t>
            </a:r>
            <a:r>
              <a:rPr lang="it-IT" dirty="0">
                <a:latin typeface="Calibri" pitchFamily="34" charset="0"/>
              </a:rPr>
              <a:t> indica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spostarsi da un qualsiasi oggetto della classe origine a uno o più oggetti della classe destinazione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navigabilità</a:t>
            </a:r>
            <a:r>
              <a:rPr lang="it-IT" dirty="0">
                <a:latin typeface="Calibri" pitchFamily="34" charset="0"/>
              </a:rPr>
              <a:t>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letta come “i messaggi possono essere inviati solo nella direzione della freccia”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navigabilità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navigabilità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buon mezzo per ridurre l’interdipendenza tra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navigabilità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indicata aggiungendo una croce o una freccia all’estremità della relazione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14175" y="-71559"/>
            <a:ext cx="7151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Navigabilità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9DDE034-083F-4238-B93B-53708966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6440" y="2971049"/>
            <a:ext cx="420674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9068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 UML 2 suggerisce tre idiomi di modellazione </a:t>
            </a:r>
            <a:r>
              <a:rPr lang="it-IT" dirty="0">
                <a:latin typeface="Calibri" pitchFamily="34" charset="0"/>
              </a:rPr>
              <a:t>per usare la navigabilità sui diagrammi: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Rendere la navigabilità completamente esplicita</a:t>
            </a:r>
            <a:r>
              <a:rPr lang="it-IT" dirty="0">
                <a:latin typeface="Calibri" pitchFamily="34" charset="0"/>
              </a:rPr>
              <a:t>: tutte le frecce e le croci devono essere visualizzate.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Rendere la navigabilità completamente invisibile</a:t>
            </a:r>
            <a:r>
              <a:rPr lang="it-IT" dirty="0">
                <a:latin typeface="Calibri" pitchFamily="34" charset="0"/>
              </a:rPr>
              <a:t>: non vengono visualizzate né croci né frecce.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Eliminare tutte le croci</a:t>
            </a:r>
            <a:r>
              <a:rPr lang="it-IT" dirty="0">
                <a:latin typeface="Calibri" pitchFamily="34" charset="0"/>
              </a:rPr>
              <a:t>: le associazioni bidirezionali non hanno frecce, le associazioni unidirezionali ne hanno una sola.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14175" y="-71559"/>
            <a:ext cx="7151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Navigabilità</a:t>
            </a:r>
          </a:p>
        </p:txBody>
      </p:sp>
    </p:spTree>
    <p:extLst>
      <p:ext uri="{BB962C8B-B14F-4D97-AF65-F5344CB8AC3E}">
        <p14:creationId xmlns:p14="http://schemas.microsoft.com/office/powerpoint/2010/main" val="417208364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Tali idiomi sono 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L’idioma 1 </a:t>
            </a:r>
            <a:r>
              <a:rPr lang="it-IT" dirty="0">
                <a:latin typeface="Calibri" pitchFamily="34" charset="0"/>
              </a:rPr>
              <a:t>rende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navigabilità completamente visibile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L’idioma 2 </a:t>
            </a:r>
            <a:r>
              <a:rPr lang="it-IT" dirty="0">
                <a:latin typeface="Calibri" pitchFamily="34" charset="0"/>
              </a:rPr>
              <a:t>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andrebbe evitato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L’idioma 3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compromesso ragionevole </a:t>
            </a:r>
            <a:r>
              <a:rPr lang="it-IT" dirty="0">
                <a:latin typeface="Calibri" pitchFamily="34" charset="0"/>
              </a:rPr>
              <a:t>e, in effetti,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l’opzione quasi sempre usata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14175" y="-71559"/>
            <a:ext cx="7151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Navigabilità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3B1E53-B243-428D-BD21-9BEC670F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028" y="1527749"/>
            <a:ext cx="5954570" cy="355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28217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principali vantaggi dell’idioma 3 </a:t>
            </a:r>
            <a:r>
              <a:rPr lang="it-IT" dirty="0">
                <a:latin typeface="Calibri" pitchFamily="34" charset="0"/>
              </a:rPr>
              <a:t>sono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affolla i diagrammi con troppe frecce </a:t>
            </a:r>
            <a:r>
              <a:rPr lang="it-IT" dirty="0">
                <a:latin typeface="Calibri" pitchFamily="34" charset="0"/>
              </a:rPr>
              <a:t>ed è compatibile con le versioni precedenti di UML.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esso ha alcuni lati negativi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possibile capire </a:t>
            </a:r>
            <a:r>
              <a:rPr lang="it-IT" dirty="0">
                <a:latin typeface="Calibri" pitchFamily="34" charset="0"/>
              </a:rPr>
              <a:t>dal diagramma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la navigabilità è presente o se non è ancora stata definita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significato della freccia cambia </a:t>
            </a:r>
            <a:r>
              <a:rPr lang="it-IT" dirty="0">
                <a:latin typeface="Calibri" pitchFamily="34" charset="0"/>
              </a:rPr>
              <a:t>da navigabile/indefinita a navigabile/non navigabile.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possibile visualizzare associazioni che non sono navigabili </a:t>
            </a:r>
            <a:r>
              <a:rPr lang="it-IT" dirty="0">
                <a:latin typeface="Calibri" pitchFamily="34" charset="0"/>
              </a:rPr>
              <a:t>in nessuna delle due direzioni.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direzione sia percorribile anche nella direzione lungo la quale non è navigabile, ma in modo probabilmente poco efficiente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Nell’implementazione con linguaggi di programmazione OO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navigabilità implica che l’oggetto origine conserva un riferimento all’oggetto destinazione</a:t>
            </a:r>
            <a:r>
              <a:rPr lang="it-IT" dirty="0">
                <a:latin typeface="Calibri" pitchFamily="34" charset="0"/>
              </a:rPr>
              <a:t> e che può utilizzare questo riferimento per inviare messaggi all’oggetto destinazione.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un diagramma degli oggetti </a:t>
            </a:r>
            <a:r>
              <a:rPr lang="it-IT" dirty="0">
                <a:latin typeface="Calibri" pitchFamily="34" charset="0"/>
              </a:rPr>
              <a:t>questo può essere indicato mediante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collegamento unidirezionale associato a un 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14175" y="-71559"/>
            <a:ext cx="7151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Navigabilità</a:t>
            </a:r>
          </a:p>
        </p:txBody>
      </p:sp>
    </p:spTree>
    <p:extLst>
      <p:ext uri="{BB962C8B-B14F-4D97-AF65-F5344CB8AC3E}">
        <p14:creationId xmlns:p14="http://schemas.microsoft.com/office/powerpoint/2010/main" val="12716986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correlazione forte tra le associazioni e gli attributi delle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essendovi nei linguaggi di programmazione OO comunemente usati dei costrutti specifici per le associazioni</a:t>
            </a:r>
            <a:r>
              <a:rPr lang="it-IT" dirty="0">
                <a:latin typeface="Calibri" pitchFamily="34" charset="0"/>
              </a:rPr>
              <a:t>, quando il codice viene generato automaticamente da un modello UML,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associazioni uno-a-uno vengono trasformate in attributi della classe origine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traduzione di un’associazione uno-a-uno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92348" y="-71559"/>
            <a:ext cx="8673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Associazioni e attributi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59CD6B-08C3-42C8-8A9C-10EE63FC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6521" y="3348501"/>
            <a:ext cx="5313710" cy="199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62151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codice Java </a:t>
            </a:r>
            <a:r>
              <a:rPr lang="it-IT" dirty="0">
                <a:latin typeface="Calibri" pitchFamily="34" charset="0"/>
              </a:rPr>
              <a:t>è stato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generato partendo dal modello della figura precedente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Casa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private Indirizzo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indirizzo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 superiori a 1 si realizzano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attributo di tipo array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attributo che abbia per tipo una qualche classe collezione</a:t>
            </a:r>
            <a:r>
              <a:rPr lang="it-IT" dirty="0">
                <a:latin typeface="Calibri" pitchFamily="34" charset="0"/>
              </a:rPr>
              <a:t>; queste sono delle classi le cui istanze sono dedicate a contenere riferimenti ad altri oggetti.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concetto di pseudo-attributo </a:t>
            </a:r>
            <a:r>
              <a:rPr lang="it-IT" dirty="0">
                <a:latin typeface="Calibri" pitchFamily="34" charset="0"/>
              </a:rPr>
              <a:t>inizia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dare problemi quando si prendono in considerazione le relazioni molti-a-molti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usano le associazioni solo quando la classe destinazione è una parte importante del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92348" y="-71559"/>
            <a:ext cx="8673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Associazioni e attributi</a:t>
            </a:r>
          </a:p>
        </p:txBody>
      </p:sp>
    </p:spTree>
    <p:extLst>
      <p:ext uri="{BB962C8B-B14F-4D97-AF65-F5344CB8AC3E}">
        <p14:creationId xmlns:p14="http://schemas.microsoft.com/office/powerpoint/2010/main" val="303580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stato dell’oggetto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dei valori degli attributi posseduti dall’oggetto in un dato istante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Tipicamente,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di questi valori cambieranno nel tempo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altri rimarranno invariati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un conto corrente al variare del saldo nel tempo può anche cambiare lo stato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delle transazioni</a:t>
            </a:r>
            <a:r>
              <a:rPr lang="it-IT" dirty="0">
                <a:latin typeface="Calibri" pitchFamily="34" charset="0"/>
              </a:rPr>
              <a:t> possibili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molto ampio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fornisce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delle macchine a stati per rappresentare i passaggi di stato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comportamento di un oggetto</a:t>
            </a:r>
            <a:r>
              <a:rPr lang="it-IT" dirty="0">
                <a:latin typeface="Calibri" pitchFamily="34" charset="0"/>
              </a:rPr>
              <a:t> 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che esso può fare per noi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tabella </a:t>
            </a:r>
            <a:r>
              <a:rPr lang="it-IT" dirty="0">
                <a:latin typeface="Calibri" pitchFamily="34" charset="0"/>
              </a:rPr>
              <a:t>vengono riportate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 operazioni per l’oggetto raffigurato in precedenza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 - Incapsulamento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339D4F0-AF4E-4130-9565-651957F8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5287494"/>
            <a:ext cx="8500415" cy="135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2635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Entro certi limiti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scelta tra associazioni esplicite e attributi è una questione di stile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più chiaro mostrare un’associazione verso un’altra classe piuttosto che esprimere la stessa relazione mediante un attributo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 della destinazione superiore a 1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buon indizio che la classe destinazione è importante </a:t>
            </a:r>
            <a:r>
              <a:rPr lang="it-IT" dirty="0">
                <a:latin typeface="Calibri" pitchFamily="34" charset="0"/>
              </a:rPr>
              <a:t>nel modello e, di conseguenza,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preferisce usare associazioni per rappresentare questo tipo di relazione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 è esattamente 1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destinazione potrebbe, in realtà, essere una mera parte dell’origine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potrebbe non valere la pena di rappresentarla come associazione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92348" y="-71559"/>
            <a:ext cx="8673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Associazioni e attributi</a:t>
            </a:r>
          </a:p>
        </p:txBody>
      </p:sp>
    </p:spTree>
    <p:extLst>
      <p:ext uri="{BB962C8B-B14F-4D97-AF65-F5344CB8AC3E}">
        <p14:creationId xmlns:p14="http://schemas.microsoft.com/office/powerpoint/2010/main" val="9439082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seguente relazione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A prima vista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sembrerebbe un modello del tutto innocuo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Cosa accade se si aggiunge una regola per cui ogni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percepisce uno stipendio </a:t>
            </a:r>
            <a:r>
              <a:rPr lang="it-IT" dirty="0">
                <a:latin typeface="Calibri" pitchFamily="34" charset="0"/>
              </a:rPr>
              <a:t>da ogni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latin typeface="Calibri" pitchFamily="34" charset="0"/>
              </a:rPr>
              <a:t> in cui è impiegata?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stipendio è una proprietà dell’associazione </a:t>
            </a:r>
            <a:r>
              <a:rPr lang="it-IT" dirty="0">
                <a:latin typeface="Calibri" pitchFamily="34" charset="0"/>
              </a:rPr>
              <a:t>stessa.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questa situazione con una classe associazione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704" y="-71559"/>
            <a:ext cx="817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Classi associazione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E4018D7-C0EF-45C7-BC4C-66B661A4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3777" y="1873406"/>
            <a:ext cx="4641445" cy="83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8023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utilizzo di una classe associazione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associazione </a:t>
            </a:r>
            <a:r>
              <a:rPr lang="it-IT" dirty="0">
                <a:latin typeface="Calibri" pitchFamily="34" charset="0"/>
              </a:rPr>
              <a:t>è, in effetti,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un’associazione che è anche una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istanze dell’associazione sono collegamenti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dotati di attributi e operazioni</a:t>
            </a:r>
            <a:r>
              <a:rPr lang="it-IT" dirty="0">
                <a:latin typeface="Calibri" pitchFamily="34" charset="0"/>
              </a:rPr>
              <a:t>, la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identità individuale è stabilita esclusivamente dalle identità degli oggetti alle estremità del collegamento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Questo implica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un’associazione può essere usata solo se tra una data coppia di oggetti si ha, in ogni momento, un solo collegamento univocamente determinato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704" y="-71559"/>
            <a:ext cx="817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Classi associazione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B473D11-AA6B-466F-8339-579694597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827" y="1736296"/>
            <a:ext cx="5966473" cy="2226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10358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</a:t>
            </a:r>
            <a:r>
              <a:rPr lang="it-IT" dirty="0">
                <a:latin typeface="Calibri" pitchFamily="34" charset="0"/>
              </a:rPr>
              <a:t>,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situazione da modellare prevede che un dato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possa avere più di una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in una specifica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latin typeface="Calibri" pitchFamily="34" charset="0"/>
              </a:rPr>
              <a:t>, 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può usare una classe associazione</a:t>
            </a:r>
            <a:r>
              <a:rPr lang="it-IT" dirty="0">
                <a:latin typeface="Calibri" pitchFamily="34" charset="0"/>
              </a:rPr>
              <a:t>, semplicemente perché la semantica del modello non corrisponderebbe alla realtà modellata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effettuare un’operazione di reificazione sulla classe associazione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Posizione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trasformandola in una classe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modellatori non comprendono bene la differenza </a:t>
            </a:r>
            <a:r>
              <a:rPr lang="it-IT" dirty="0">
                <a:latin typeface="Calibri" pitchFamily="34" charset="0"/>
              </a:rPr>
              <a:t>semantica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classi associazione e relazioni reificate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usano spesso in modo intercambiabile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93704" y="-71559"/>
            <a:ext cx="817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Classi associazione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9D2BB3E-AAA0-4D9D-8D78-42F31270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5023" y="3124200"/>
            <a:ext cx="5356369" cy="141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53907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 qualificate riducono un’associazione molti-a-molti a una del tipo molti-a-uno</a:t>
            </a:r>
            <a:r>
              <a:rPr lang="it-IT" dirty="0">
                <a:latin typeface="Calibri" pitchFamily="34" charset="0"/>
              </a:rPr>
              <a:t>, specificando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unico oggetto (o gruppo) scelto dall’insieme degli oggetti destinazione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utili per illustrare come si possono reperire degli oggetti specifici di un insieme o navigare fino a essi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Dato un oggetto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Club</a:t>
            </a:r>
            <a:r>
              <a:rPr lang="it-IT" dirty="0">
                <a:latin typeface="Calibri" pitchFamily="34" charset="0"/>
              </a:rPr>
              <a:t> collegato a un insieme di oggetti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Socio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si può navigare fino a uno specifico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reperire un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fa parte dell’insieme,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occorre avere una qualche chiave univoca, nota come qualificatore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45000" y="-71559"/>
            <a:ext cx="88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Associazioni qualificate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956A431-3E70-498D-8009-F63A2A04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2731" y="3071502"/>
            <a:ext cx="2209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816493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modello si indica questa chiave di ricerca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aggiungendo all’estremità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dell’associazione un qualificatore che indica la chiave univoca e risolve la relazione molti-a-molti in una relazione molti-a-uno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associazioni qualificate sono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ottimo modo per indicare la chiave univoca che si intende utilizzare per selezionare un oggetto specifico da un insieme completo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qualificatori normalmente si riferiscono a un attributo della classe destinazione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anche essere un’espressione generica</a:t>
            </a:r>
            <a:r>
              <a:rPr lang="it-IT" dirty="0">
                <a:latin typeface="Calibri" pitchFamily="34" charset="0"/>
              </a:rPr>
              <a:t>, purché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risulti chiara e leggibile e selezioni un singolo oggetto tra un insieme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45000" y="-71559"/>
            <a:ext cx="882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Associazioni qualificate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007D789-75D1-4D77-8F86-ABB0DBD9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493" y="2009780"/>
            <a:ext cx="3357086" cy="233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06085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</a:t>
            </a:r>
            <a:r>
              <a:rPr lang="it-IT" dirty="0">
                <a:latin typeface="Calibri" pitchFamily="34" charset="0"/>
              </a:rPr>
              <a:t> indica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tra due o più elementi del modello</a:t>
            </a:r>
            <a:r>
              <a:rPr lang="it-IT" dirty="0">
                <a:latin typeface="Calibri" pitchFamily="34" charset="0"/>
              </a:rPr>
              <a:t>, 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cambiamento a uno di essi </a:t>
            </a:r>
            <a:r>
              <a:rPr lang="it-IT" dirty="0">
                <a:latin typeface="Calibri" pitchFamily="34" charset="0"/>
              </a:rPr>
              <a:t>(il fornitore)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influenzare o fornire delle informazioni necessarie all’altro </a:t>
            </a:r>
            <a:r>
              <a:rPr lang="it-IT" dirty="0">
                <a:latin typeface="Calibri" pitchFamily="34" charset="0"/>
              </a:rPr>
              <a:t>(il cliente).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usano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dipendenze</a:t>
            </a:r>
            <a:r>
              <a:rPr lang="it-IT" dirty="0">
                <a:latin typeface="Calibri" pitchFamily="34" charset="0"/>
              </a:rPr>
              <a:t>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descrivere relazioni tra classificatori</a:t>
            </a:r>
            <a:r>
              <a:rPr lang="it-IT" dirty="0">
                <a:latin typeface="Calibri" pitchFamily="34" charset="0"/>
              </a:rPr>
              <a:t>,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classificatore dipende in qualche modo da un 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relazione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propriamente un’associazione o una generalizzazione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modellare questo tipo di relazioni,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utilizzare le dipendenze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specializzate con stereotipi predefiniti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tipi base di dipendenze</a:t>
            </a:r>
            <a:r>
              <a:rPr lang="it-IT" dirty="0">
                <a:latin typeface="Calibri" pitchFamily="34" charset="0"/>
              </a:rPr>
              <a:t>. Essi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77445" y="-71559"/>
            <a:ext cx="8788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Cos’è una dipendenza?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484E227-A707-4F61-8C55-9793A04F4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6638" y="4456497"/>
            <a:ext cx="7598723" cy="195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9970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35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dipendenze</a:t>
            </a:r>
            <a:r>
              <a:rPr lang="it-IT" dirty="0">
                <a:latin typeface="Calibri" pitchFamily="34" charset="0"/>
              </a:rPr>
              <a:t> esistono non solo tra le classi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tra package e package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oggetti 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Possono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esistere dipendenze tra un’operazione e una classe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piuttosto raro vederle esplicitate in un diagramma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esempi dei diversi tipi di dipendenza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più delle volte,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descrivere una dipendenza, si usa una linea tratteggiata priva di ornamenti, senza indicare il tipo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Qualora lo si desideri o sia necessario essere più specifici sul tipo di dipendenza,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definisce un insieme completo di stereotipi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77445" y="-71559"/>
            <a:ext cx="8788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Cos’è una dipendenza?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0571334-04F8-4C8A-85F6-F7D5B9BD3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4633" y="3026443"/>
            <a:ext cx="4584546" cy="195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51484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cinque dipendenze riferite all’uso</a:t>
            </a:r>
            <a:r>
              <a:rPr lang="it-IT" dirty="0">
                <a:latin typeface="Calibri" pitchFamily="34" charset="0"/>
              </a:rPr>
              <a:t>: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it-IT" dirty="0">
                <a:latin typeface="Calibri" pitchFamily="34" charset="0"/>
              </a:rPr>
              <a:t>&gt;&gt;,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chiama</a:t>
            </a:r>
            <a:r>
              <a:rPr lang="it-IT" dirty="0">
                <a:latin typeface="Calibri" pitchFamily="34" charset="0"/>
              </a:rPr>
              <a:t>&gt;&gt;,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parametro</a:t>
            </a:r>
            <a:r>
              <a:rPr lang="it-IT" dirty="0">
                <a:latin typeface="Calibri" pitchFamily="34" charset="0"/>
              </a:rPr>
              <a:t>&gt;&gt;,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it-IT" dirty="0">
                <a:latin typeface="Calibri" pitchFamily="34" charset="0"/>
              </a:rPr>
              <a:t>&gt;&gt; e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istanzia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stereotipo più utilizzato è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che significa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cliente fa qualche uso del fornitore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dipendenza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è la più comune tra classi </a:t>
            </a:r>
            <a:r>
              <a:rPr lang="it-IT" dirty="0">
                <a:latin typeface="Calibri" pitchFamily="34" charset="0"/>
              </a:rPr>
              <a:t>e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considerata la dipendenza di default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dipendenza &lt;&lt;usa&gt;&gt;</a:t>
            </a:r>
            <a:r>
              <a:rPr lang="it-IT" dirty="0">
                <a:latin typeface="Calibri" pitchFamily="34" charset="0"/>
              </a:rPr>
              <a:t> 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dipendenza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generata dai seguenti cas</a:t>
            </a:r>
            <a:r>
              <a:rPr lang="it-IT" dirty="0">
                <a:latin typeface="Calibri" pitchFamily="34" charset="0"/>
              </a:rPr>
              <a:t>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della classe A ha bisogno di un parametro </a:t>
            </a:r>
            <a:r>
              <a:rPr lang="it-IT" dirty="0">
                <a:latin typeface="Calibri" pitchFamily="34" charset="0"/>
              </a:rPr>
              <a:t>della classe 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della classe A restituisce un valore </a:t>
            </a:r>
            <a:r>
              <a:rPr lang="it-IT" dirty="0">
                <a:latin typeface="Calibri" pitchFamily="34" charset="0"/>
              </a:rPr>
              <a:t>della classe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0637" y="-71559"/>
            <a:ext cx="813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uso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27E903C-BE3F-4231-B61F-1865372E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184" y="3557046"/>
            <a:ext cx="3480816" cy="157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46374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della classe A utilizza un oggetto della classe B da qualche parte </a:t>
            </a:r>
            <a:r>
              <a:rPr lang="it-IT" dirty="0">
                <a:latin typeface="Calibri" pitchFamily="34" charset="0"/>
              </a:rPr>
              <a:t>nella sua implementazione,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 non come un proprio attributo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primi due casi sono banali 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terzo è più interessante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Ecco un frammento di codice Java per questo caso:</a:t>
            </a:r>
          </a:p>
          <a:p>
            <a:endParaRPr lang="it-IT" dirty="0">
              <a:latin typeface="Calibri" pitchFamily="34" charset="0"/>
            </a:endParaRP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faiQualcosa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B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new B();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// Usa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mioV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in qualche modo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	...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sia possibile usare la sola dipendenza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it-IT" dirty="0">
                <a:latin typeface="Calibri" pitchFamily="34" charset="0"/>
              </a:rPr>
              <a:t>&gt;&gt; in tutti i suddetti casi,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stereotipi più specializzati applicabili per queste dipendenze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0637" y="-71559"/>
            <a:ext cx="813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uso</a:t>
            </a:r>
          </a:p>
        </p:txBody>
      </p:sp>
    </p:spTree>
    <p:extLst>
      <p:ext uri="{BB962C8B-B14F-4D97-AF65-F5344CB8AC3E}">
        <p14:creationId xmlns:p14="http://schemas.microsoft.com/office/powerpoint/2010/main" val="47885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operazioni specifica il comportamento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L’esecuzione di alcune di queste operazioni modifica i valori di qualche attributo </a:t>
            </a:r>
            <a:r>
              <a:rPr lang="it-IT" dirty="0">
                <a:latin typeface="Calibri" pitchFamily="34" charset="0"/>
              </a:rPr>
              <a:t>e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generare delle transazioni da uno stato ad un 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Altre operazioni non cambiano il valore di alcun attributo </a:t>
            </a:r>
            <a:r>
              <a:rPr lang="it-IT" dirty="0">
                <a:latin typeface="Calibri" pitchFamily="34" charset="0"/>
              </a:rPr>
              <a:t>e quindi non scatenano alcuna transazione di stato.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L’incapsulamento è uno dei vantaggi più importanti della programmazione OO </a:t>
            </a:r>
            <a:r>
              <a:rPr lang="it-IT" dirty="0">
                <a:latin typeface="Calibri" pitchFamily="34" charset="0"/>
              </a:rPr>
              <a:t>e può consentire la creazione di software robusto ed affidabile.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 - Incapsulamento</a:t>
            </a:r>
          </a:p>
        </p:txBody>
      </p:sp>
    </p:spTree>
    <p:extLst>
      <p:ext uri="{BB962C8B-B14F-4D97-AF65-F5344CB8AC3E}">
        <p14:creationId xmlns:p14="http://schemas.microsoft.com/office/powerpoint/2010/main" val="20604508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particolare, 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rappresentare più accuratamente i casi 1 e 2 mediante una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, 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caso 3 è più adatto a una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chiama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capita di rado che sia richiesto questo livello di dettaglio in un modello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chiama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una dipendenza tra operazioni: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l’operazione cliente invoca l’operazione fornitore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tipo di dipendenza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utilizzata di rado nella modellazione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 di un livello di dettaglio superiore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Sono ben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pochi gli strumenti di modellazione che al momento supportano dipendenze tra operazioni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fornitore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parametro dell’operazione del cliente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0637" y="-71559"/>
            <a:ext cx="813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uso</a:t>
            </a:r>
          </a:p>
        </p:txBody>
      </p:sp>
    </p:spTree>
    <p:extLst>
      <p:ext uri="{BB962C8B-B14F-4D97-AF65-F5344CB8AC3E}">
        <p14:creationId xmlns:p14="http://schemas.microsoft.com/office/powerpoint/2010/main" val="36499920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cliente è un’operazione che invia il fornitore </a:t>
            </a:r>
            <a:r>
              <a:rPr lang="it-IT" dirty="0">
                <a:latin typeface="Calibri" pitchFamily="34" charset="0"/>
              </a:rPr>
              <a:t>(che 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segnale</a:t>
            </a:r>
            <a:r>
              <a:rPr lang="it-IT" dirty="0">
                <a:latin typeface="Calibri" pitchFamily="34" charset="0"/>
              </a:rPr>
              <a:t>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un destinatario non specificato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istanzia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cliente è un’istanza del fornitore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30637" y="-71559"/>
            <a:ext cx="813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uso</a:t>
            </a:r>
          </a:p>
        </p:txBody>
      </p:sp>
    </p:spTree>
    <p:extLst>
      <p:ext uri="{BB962C8B-B14F-4D97-AF65-F5344CB8AC3E}">
        <p14:creationId xmlns:p14="http://schemas.microsoft.com/office/powerpoint/2010/main" val="34058343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dipendenze di astrazione </a:t>
            </a:r>
            <a:r>
              <a:rPr lang="it-IT" dirty="0">
                <a:latin typeface="Calibri" pitchFamily="34" charset="0"/>
              </a:rPr>
              <a:t>modellano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dipendenze tra elementi con un diverso livello di astrazione</a:t>
            </a:r>
            <a:r>
              <a:rPr lang="it-IT" dirty="0">
                <a:latin typeface="Calibri" pitchFamily="34" charset="0"/>
              </a:rPr>
              <a:t>,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in un modello di analisi e la stessa classe nel modello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quattro dipendenze di astrazione</a:t>
            </a:r>
            <a:r>
              <a:rPr lang="it-IT" dirty="0">
                <a:latin typeface="Calibri" pitchFamily="34" charset="0"/>
              </a:rPr>
              <a:t>: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latin typeface="Calibri" pitchFamily="34" charset="0"/>
              </a:rPr>
              <a:t>&gt;&gt;,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sostituisce</a:t>
            </a:r>
            <a:r>
              <a:rPr lang="it-IT" dirty="0">
                <a:latin typeface="Calibri" pitchFamily="34" charset="0"/>
              </a:rPr>
              <a:t>&gt;&gt;,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raffina</a:t>
            </a:r>
            <a:r>
              <a:rPr lang="it-IT" dirty="0">
                <a:latin typeface="Calibri" pitchFamily="34" charset="0"/>
              </a:rPr>
              <a:t>&gt;&gt; e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deriva-da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Viene utilizzata per mostrare una relazione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fornitore e il cliente rappresentano lo stesso concetto, ma appartengono a modelli diversi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fornitore e il cliente possono trovarsi in punti diversi del processo di sviluppo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anche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mostrare una relazione tra un requisito funzionale e il caso d’uso che specifica questo requisito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2997" y="-71559"/>
            <a:ext cx="911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astrazione</a:t>
            </a:r>
          </a:p>
        </p:txBody>
      </p:sp>
    </p:spTree>
    <p:extLst>
      <p:ext uri="{BB962C8B-B14F-4D97-AF65-F5344CB8AC3E}">
        <p14:creationId xmlns:p14="http://schemas.microsoft.com/office/powerpoint/2010/main" val="41207618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sostituisce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cliente può essere sostituito dal fornitore a tempo di esecuzione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sostituibilità dipende dal fatto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cliente e fornitore abbiano contratti e interfacce comuni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noti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sostituibilità non è esprimibile mediante le relazioni specializzazione/generalizzazione </a:t>
            </a:r>
            <a:r>
              <a:rPr lang="it-IT" dirty="0">
                <a:latin typeface="Calibri" pitchFamily="34" charset="0"/>
              </a:rPr>
              <a:t>tra cliente e fornitore.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raffina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usata tra elementi dello stesso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si possono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versioni di una classe in un modello, di cui una ottimizzata per le prestazioni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deriva-da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Indica che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elemento può essere derivato in qualche modo da un 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2997" y="-71559"/>
            <a:ext cx="911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astrazione</a:t>
            </a:r>
          </a:p>
        </p:txBody>
      </p:sp>
    </p:spTree>
    <p:extLst>
      <p:ext uri="{BB962C8B-B14F-4D97-AF65-F5344CB8AC3E}">
        <p14:creationId xmlns:p14="http://schemas.microsoft.com/office/powerpoint/2010/main" val="32434051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5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avendo una classe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 che contiene una lista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Transazioni</a:t>
            </a:r>
            <a:r>
              <a:rPr lang="it-IT" dirty="0">
                <a:latin typeface="Calibri" pitchFamily="34" charset="0"/>
              </a:rPr>
              <a:t>, ognuna contenente una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Quantità</a:t>
            </a:r>
            <a:r>
              <a:rPr lang="it-IT" dirty="0">
                <a:latin typeface="Calibri" pitchFamily="34" charset="0"/>
              </a:rPr>
              <a:t> di denaro, si può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calcolare il saldo corrente sommando la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Quantità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di tutte le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modi per mostrare </a:t>
            </a:r>
            <a:r>
              <a:rPr lang="it-IT" dirty="0">
                <a:latin typeface="Calibri" pitchFamily="34" charset="0"/>
              </a:rPr>
              <a:t>che il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saldo</a:t>
            </a:r>
            <a:r>
              <a:rPr lang="it-IT" dirty="0">
                <a:latin typeface="Calibri" pitchFamily="34" charset="0"/>
              </a:rPr>
              <a:t> del conto (una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Quantità</a:t>
            </a:r>
            <a:r>
              <a:rPr lang="it-IT" dirty="0">
                <a:latin typeface="Calibri" pitchFamily="34" charset="0"/>
              </a:rPr>
              <a:t>) può essere derivato: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tre modi sono equivalenti</a:t>
            </a:r>
            <a:r>
              <a:rPr lang="it-IT" dirty="0">
                <a:latin typeface="Calibri" pitchFamily="34" charset="0"/>
              </a:rPr>
              <a:t>, 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primo modello sia il più esplicito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In genere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preferiscono i modelli espliciti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952997" y="-71559"/>
            <a:ext cx="911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astrazione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392D55-580C-4597-9B6D-84AFC8B35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0226" y="2501810"/>
            <a:ext cx="4071966" cy="31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182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dipendenze di permesso </a:t>
            </a:r>
            <a:r>
              <a:rPr lang="it-IT" dirty="0">
                <a:latin typeface="Calibri" pitchFamily="34" charset="0"/>
              </a:rPr>
              <a:t>riguardano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capacità di un elemento di accedere a un altro elemento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dipendenze di permesso</a:t>
            </a:r>
            <a:r>
              <a:rPr lang="it-IT" dirty="0">
                <a:latin typeface="Calibri" pitchFamily="34" charset="0"/>
              </a:rPr>
              <a:t>: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latin typeface="Calibri" pitchFamily="34" charset="0"/>
              </a:rPr>
              <a:t>&gt;&gt;,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importa</a:t>
            </a:r>
            <a:r>
              <a:rPr lang="it-IT" dirty="0">
                <a:latin typeface="Calibri" pitchFamily="34" charset="0"/>
              </a:rPr>
              <a:t>&gt;&gt; e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permette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package ha accesso a tutto il contenuto pubblico di un altro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package definisce un proprio spazio dei nomi </a:t>
            </a:r>
            <a:r>
              <a:rPr lang="it-IT" dirty="0">
                <a:latin typeface="Calibri" pitchFamily="34" charset="0"/>
              </a:rPr>
              <a:t>che rimane distinto quando si usa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dipendenza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concettualmente simile 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differenza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indica che lo spazio dei nomi del fornitore viene fuso con quello del cliente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 volte produrre delle collisioni </a:t>
            </a:r>
            <a:r>
              <a:rPr lang="it-IT" dirty="0">
                <a:latin typeface="Calibri" pitchFamily="34" charset="0"/>
              </a:rPr>
              <a:t>nello spazio dei nomi,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 elemento del cliente ha lo stesso nome di uno del fornitore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devono usare 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pathname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espliciti per risolvere il conflitto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21734" y="-71559"/>
            <a:ext cx="904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permesso</a:t>
            </a:r>
          </a:p>
        </p:txBody>
      </p:sp>
    </p:spTree>
    <p:extLst>
      <p:ext uri="{BB962C8B-B14F-4D97-AF65-F5344CB8AC3E}">
        <p14:creationId xmlns:p14="http://schemas.microsoft.com/office/powerpoint/2010/main" val="23770709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permette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Consente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violazione controllata dell’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incapsulazione</a:t>
            </a:r>
            <a:r>
              <a:rPr lang="it-IT" dirty="0">
                <a:latin typeface="Calibri" pitchFamily="34" charset="0"/>
              </a:rPr>
              <a:t> e, in linea generale,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meglio evitare di usarla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L’elemento cliente ha accesso all’elemento fornitore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qualunque sia la visibilità </a:t>
            </a:r>
            <a:r>
              <a:rPr lang="it-IT" dirty="0">
                <a:latin typeface="Calibri" pitchFamily="34" charset="0"/>
              </a:rPr>
              <a:t>dichiarata per quest’ultimo.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ha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permette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tra due classi strettamente affini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tutti i linguaggi di programmazione supportano le dipendenze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permette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; in C++ esistono le classi friend; queste sono state eliminate in Java e C#.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21734" y="-71559"/>
            <a:ext cx="904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Dipendenze di permesso</a:t>
            </a:r>
          </a:p>
        </p:txBody>
      </p:sp>
    </p:spTree>
    <p:extLst>
      <p:ext uri="{BB962C8B-B14F-4D97-AF65-F5344CB8AC3E}">
        <p14:creationId xmlns:p14="http://schemas.microsoft.com/office/powerpoint/2010/main" val="18647965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generalizzazione è una relazione tra un elemento generico e uno più specializzato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l’elemento più specializzato è completamente consistente con quello più generico ma contiene più informazione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elementi obbediscono al principio di sostituibilità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di relazione è molto più forte di quanto non lo sia l’associazione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94160" y="-71559"/>
            <a:ext cx="6971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Generalizzazione</a:t>
            </a:r>
          </a:p>
        </p:txBody>
      </p:sp>
    </p:spTree>
    <p:extLst>
      <p:ext uri="{BB962C8B-B14F-4D97-AF65-F5344CB8AC3E}">
        <p14:creationId xmlns:p14="http://schemas.microsoft.com/office/powerpoint/2010/main" val="20470617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generalizzazione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un’idea concettualmente semplice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generalizzazione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applicata a tutti i classificatori</a:t>
            </a:r>
            <a:r>
              <a:rPr lang="it-IT" dirty="0">
                <a:latin typeface="Calibri" pitchFamily="34" charset="0"/>
              </a:rPr>
              <a:t>, e anche alcuni elementi di modellazione, quali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le associazioni, gli stati, gli eventi e le collaborazioni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generalizzazione tra classi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01736" y="-71559"/>
            <a:ext cx="7164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Generalizzazione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e generalizzazione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AB72B01-165A-4200-B05E-24A149EE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8896" y="3071502"/>
            <a:ext cx="5143536" cy="243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6974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un’istanza di una sottoclasse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ovunque sia ammesso l’uso di un’istanza della superclasse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gerarchia illustrata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ottenuta mediante un processo di specializzazione oppure tramite un processo di generalizzazione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analisti OO tendono ad usare sia la specializzazione che la generalizzazione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l’esperienza suggerisce che è meglio imparare a individuare i concetti generici quanto prima possibile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01736" y="-71559"/>
            <a:ext cx="7164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Generalizzazione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e generalizzazione</a:t>
            </a:r>
          </a:p>
        </p:txBody>
      </p:sp>
    </p:spTree>
    <p:extLst>
      <p:ext uri="{BB962C8B-B14F-4D97-AF65-F5344CB8AC3E}">
        <p14:creationId xmlns:p14="http://schemas.microsoft.com/office/powerpoint/2010/main" val="308933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si combinano gli oggetti </a:t>
            </a:r>
            <a:r>
              <a:rPr lang="it-IT" dirty="0">
                <a:latin typeface="Calibri" pitchFamily="34" charset="0"/>
              </a:rPr>
              <a:t>per creare dei sistemi?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collaborano </a:t>
            </a:r>
            <a:r>
              <a:rPr lang="it-IT" dirty="0">
                <a:latin typeface="Calibri" pitchFamily="34" charset="0"/>
              </a:rPr>
              <a:t>stabilendo dei collegamenti tra loro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scambiandosi messaggi lungo questi collegamenti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 oggetto riceve un messaggio</a:t>
            </a:r>
            <a:r>
              <a:rPr lang="it-IT" dirty="0">
                <a:latin typeface="Calibri" pitchFamily="34" charset="0"/>
              </a:rPr>
              <a:t>, 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esamina le sue operazioni </a:t>
            </a:r>
            <a:r>
              <a:rPr lang="it-IT" dirty="0">
                <a:latin typeface="Calibri" pitchFamily="34" charset="0"/>
              </a:rPr>
              <a:t>per trovare una la cui segnatura corrisponda alla segnatura del messaggio;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tale operazione esiste allora l’oggetto la esegue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questo comportamento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 - Messaggi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FB78AB2-683E-40BC-9A88-CEB236CC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282" y="3625500"/>
            <a:ext cx="5927250" cy="279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928510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organizzano le classi in una gerarchia di generalizzazione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assume implicitamente l’esistenza di ereditarietà tra 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sottoclassi ereditano attributi, operazioni, relazioni e vincoli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sottoclassi possono anche aggiungere nuove caratteristiche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ridefinire le operazioni </a:t>
            </a:r>
            <a:r>
              <a:rPr lang="it-IT" dirty="0">
                <a:latin typeface="Calibri" pitchFamily="34" charset="0"/>
              </a:rPr>
              <a:t>delle superclassi.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543176" y="-71559"/>
            <a:ext cx="752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</a:t>
            </a:r>
          </a:p>
        </p:txBody>
      </p:sp>
    </p:spTree>
    <p:extLst>
      <p:ext uri="{BB962C8B-B14F-4D97-AF65-F5344CB8AC3E}">
        <p14:creationId xmlns:p14="http://schemas.microsoft.com/office/powerpoint/2010/main" val="24036454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sottoclassi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Rettangolo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ereditano tutti gli attributi, le operazioni e i vincoli della superclasse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Queste caratteristiche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implicitamente presenti nelle sottoclassi nonostante non siano indicate esplicitamente nel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8144" y="-71559"/>
            <a:ext cx="974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 Ridefinizione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CCF9027-E868-4D53-B428-6CAD4752A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339" y="1695440"/>
            <a:ext cx="4348321" cy="318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10630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disegna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definite in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sono</a:t>
            </a:r>
            <a:r>
              <a:rPr lang="it-IT" dirty="0">
                <a:latin typeface="Calibri" pitchFamily="34" charset="0"/>
              </a:rPr>
              <a:t> in alcun modo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appropriate per le sottoclassi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L’operazione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disegna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predefinita</a:t>
            </a:r>
            <a:r>
              <a:rPr lang="it-IT" dirty="0">
                <a:latin typeface="Calibri" pitchFamily="34" charset="0"/>
              </a:rPr>
              <a:t>, che entrambe le sottoclassi ereditano dalla loro classe genitore,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può essere adeguata</a:t>
            </a:r>
            <a:r>
              <a:rPr lang="it-IT" dirty="0">
                <a:latin typeface="Calibri" pitchFamily="34" charset="0"/>
              </a:rPr>
              <a:t>; questa operazione potrebbe anche non disegnare </a:t>
            </a:r>
            <a:r>
              <a:rPr lang="it-IT" dirty="0" err="1">
                <a:latin typeface="Calibri" pitchFamily="34" charset="0"/>
              </a:rPr>
              <a:t>alcunchè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sottoclassi devono poter modificare il comportamento della superclasse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mostra come si può risolvere questo problema</a:t>
            </a:r>
            <a:r>
              <a:rPr lang="it-IT" dirty="0">
                <a:latin typeface="Calibri" pitchFamily="34" charset="0"/>
              </a:rPr>
              <a:t>: le sottoclassi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Rettangolo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Cerchio</a:t>
            </a:r>
            <a:r>
              <a:rPr lang="it-IT" dirty="0">
                <a:latin typeface="Calibri" pitchFamily="34" charset="0"/>
              </a:rPr>
              <a:t> hanno le loro versioni specifiche delle operazioni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disegna</a:t>
            </a:r>
            <a:r>
              <a:rPr lang="it-IT" dirty="0">
                <a:latin typeface="Calibri" pitchFamily="34" charset="0"/>
              </a:rPr>
              <a:t>() 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it-IT" dirty="0">
                <a:latin typeface="Calibri" pitchFamily="34" charset="0"/>
              </a:rPr>
              <a:t>() che implementano comportamenti appropriati.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8144" y="-71559"/>
            <a:ext cx="974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 Ridefinizione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4E33D7C-4DCF-4DB3-A471-6C567B0E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2091" y="3708506"/>
            <a:ext cx="6318709" cy="286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12738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ridefinire un’operazione della superclasse</a:t>
            </a:r>
            <a:r>
              <a:rPr lang="it-IT" dirty="0">
                <a:latin typeface="Calibri" pitchFamily="34" charset="0"/>
              </a:rPr>
              <a:t>, una sottoclasse deve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sua operazione con esattamente la stessa segnatura dell’operazione nella superclasse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 definisce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segnatura di un’operazione </a:t>
            </a:r>
            <a:r>
              <a:rPr lang="it-IT" dirty="0">
                <a:latin typeface="Calibri" pitchFamily="34" charset="0"/>
              </a:rPr>
              <a:t>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costituito dal nome, dal tipo restituito e dall’elenco ordinato dei tipi di tutti i parametri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linguaggi di programmazione possono definire la segnatura di un’operazione in modo diverso</a:t>
            </a:r>
            <a:r>
              <a:rPr lang="it-IT" dirty="0">
                <a:latin typeface="Calibri" pitchFamily="34" charset="0"/>
              </a:rPr>
              <a:t>; per esempio, in C++ e Java il tipo restituito dall’operazione non fa parte della segnatura.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8144" y="-71559"/>
            <a:ext cx="974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 Ridefinizione</a:t>
            </a:r>
          </a:p>
        </p:txBody>
      </p:sp>
    </p:spTree>
    <p:extLst>
      <p:ext uri="{BB962C8B-B14F-4D97-AF65-F5344CB8AC3E}">
        <p14:creationId xmlns:p14="http://schemas.microsoft.com/office/powerpoint/2010/main" val="33130163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volte si preferirebbe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demandare direttamente l’implementazione di un’operazione alle sottoclassi specifiche</a:t>
            </a:r>
            <a:r>
              <a:rPr lang="it-IT" dirty="0">
                <a:latin typeface="Calibri" pitchFamily="34" charset="0"/>
              </a:rPr>
              <a:t>; ad esempio, non sembra plausibile implementare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Figura::disegna(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g:Grafica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che un’operazione è priva di implementazione</a:t>
            </a:r>
            <a:r>
              <a:rPr lang="it-IT" dirty="0">
                <a:latin typeface="Calibri" pitchFamily="34" charset="0"/>
              </a:rPr>
              <a:t>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dice che l’operazione è astratta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operazioni astratte sono semplicemente indicate scrivendone il nome in corsivo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con una o più operazioni astratte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incompleta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può essere istanziata</a:t>
            </a:r>
            <a:r>
              <a:rPr lang="it-IT" dirty="0">
                <a:latin typeface="Calibri" pitchFamily="34" charset="0"/>
              </a:rPr>
              <a:t>; la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detta astratta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astratte sono semplicemente indicate scrivendone il nome in corsivo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81823" y="-71559"/>
            <a:ext cx="7784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e operazioni astratte</a:t>
            </a:r>
          </a:p>
        </p:txBody>
      </p:sp>
    </p:spTree>
    <p:extLst>
      <p:ext uri="{BB962C8B-B14F-4D97-AF65-F5344CB8AC3E}">
        <p14:creationId xmlns:p14="http://schemas.microsoft.com/office/powerpoint/2010/main" val="2911803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un esempio di classe astratta e di operazioni astratte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Sebbene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 sia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incompleta e non possa essere istanziata le sue sottoclassi sono complete e possono essere istanziate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che possono essere istanziate </a:t>
            </a:r>
            <a:r>
              <a:rPr lang="it-IT" dirty="0">
                <a:latin typeface="Calibri" pitchFamily="34" charset="0"/>
              </a:rPr>
              <a:t>sono dette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concrete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L’operazione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getAreaLimitata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è un’operazione concreta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in quanto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l’area limitata di qualunque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viene calcolata sempre allo stesso modo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81823" y="-71559"/>
            <a:ext cx="7784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e operazioni astratte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B288DF-FEE3-4D85-96BC-07ECE63A0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763" y="1743490"/>
            <a:ext cx="5888100" cy="2507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26520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L’utilizzo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e operazioni astratte </a:t>
            </a:r>
            <a:r>
              <a:rPr lang="it-IT" dirty="0">
                <a:latin typeface="Calibri" pitchFamily="34" charset="0"/>
              </a:rPr>
              <a:t>offre un paio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importanti vantaggi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superclasse astratta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possibile def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inire un insieme di operazioni astratte che tutte le sottoclassi sono tenute ad implementare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scrivere del codice che manipola oggetti di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poi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sostituire opportunamente oggetti di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Rettangolo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 di altre sottoclassi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81823" y="-71559"/>
            <a:ext cx="7784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Classi e operazioni astratte</a:t>
            </a:r>
          </a:p>
        </p:txBody>
      </p:sp>
    </p:spTree>
    <p:extLst>
      <p:ext uri="{BB962C8B-B14F-4D97-AF65-F5344CB8AC3E}">
        <p14:creationId xmlns:p14="http://schemas.microsoft.com/office/powerpoint/2010/main" val="47665968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Essa,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livello concettuale, è sbagliata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gerarchia di generalizzazione </a:t>
            </a:r>
            <a:r>
              <a:rPr lang="it-IT" dirty="0">
                <a:latin typeface="Calibri" pitchFamily="34" charset="0"/>
              </a:rPr>
              <a:t>definisce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livelli di astrazione, dal più generale al più specializzato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dovrebbe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mantenere un livello di astrazione uniforme all’interno di ciascun livello </a:t>
            </a:r>
            <a:r>
              <a:rPr lang="it-IT" dirty="0">
                <a:latin typeface="Calibri" pitchFamily="34" charset="0"/>
              </a:rPr>
              <a:t>della gerarchia di generalizzazione.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Nella figura sopra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JaguarXSJ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un tipo di automobile </a:t>
            </a:r>
            <a:r>
              <a:rPr lang="it-IT" dirty="0">
                <a:latin typeface="Calibri" pitchFamily="34" charset="0"/>
              </a:rPr>
              <a:t>e si trova chiaramente 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livello di astrazione più basso rispetto ad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Autocarro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può essere facilmente corretto </a:t>
            </a:r>
            <a:r>
              <a:rPr lang="it-IT" dirty="0">
                <a:latin typeface="Calibri" pitchFamily="34" charset="0"/>
              </a:rPr>
              <a:t>introducendo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superclasse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Automobile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tra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JaguarXJS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Veicolo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81823" y="-71559"/>
            <a:ext cx="7784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Livelli di astrazione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ACBD895-6116-4EBB-A01A-BE0D71D0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061" y="1559833"/>
            <a:ext cx="2624830" cy="140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7238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può avere più di una superclasse diretta</a:t>
            </a:r>
            <a:r>
              <a:rPr lang="it-IT" dirty="0">
                <a:latin typeface="Calibri" pitchFamily="34" charset="0"/>
              </a:rPr>
              <a:t>; questo viene definito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ereditarietà multipla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sottoclasse eredita da tutte le sue superclassi dirette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L’ereditarietà multipla normalmente </a:t>
            </a:r>
            <a:r>
              <a:rPr lang="it-IT" dirty="0">
                <a:latin typeface="Calibri" pitchFamily="34" charset="0"/>
              </a:rPr>
              <a:t>è considerata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problema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281823" y="-71559"/>
            <a:ext cx="7784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Ereditarietà di classe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multipla</a:t>
            </a:r>
          </a:p>
        </p:txBody>
      </p:sp>
    </p:spTree>
    <p:extLst>
      <p:ext uri="{BB962C8B-B14F-4D97-AF65-F5344CB8AC3E}">
        <p14:creationId xmlns:p14="http://schemas.microsoft.com/office/powerpoint/2010/main" val="2979773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Polimorfismo</a:t>
            </a:r>
            <a:r>
              <a:rPr lang="it-IT" dirty="0">
                <a:latin typeface="Calibri" pitchFamily="34" charset="0"/>
              </a:rPr>
              <a:t> significa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capacità di presentarsi sotto molte forme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Nell’esempio precedente </a:t>
            </a:r>
            <a:r>
              <a:rPr lang="it-IT" dirty="0">
                <a:latin typeface="Calibri" pitchFamily="34" charset="0"/>
              </a:rPr>
              <a:t>le operazioni astratte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disegna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della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polimorfe </a:t>
            </a:r>
            <a:r>
              <a:rPr lang="it-IT" dirty="0">
                <a:latin typeface="Calibri" pitchFamily="34" charset="0"/>
              </a:rPr>
              <a:t>perché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due implementazioni differenti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polimorfismo </a:t>
            </a:r>
            <a:r>
              <a:rPr lang="it-IT" dirty="0">
                <a:latin typeface="Calibri" pitchFamily="34" charset="0"/>
              </a:rPr>
              <a:t>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Rettangolo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Cerchio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forniscono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un’implementazione differente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disegna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L’incapsulamento, l’ereditarietà e il polimorfismo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tre pilastri della programmazione orientata agli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04172" y="-71559"/>
            <a:ext cx="646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Polimorfismo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78870A-D09D-48AC-A2C4-C9C615FA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9169" y="3147485"/>
            <a:ext cx="4613662" cy="2306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64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segnature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composte dal nome del messaggio, dai tipi dei parametri e dal valore restituito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 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run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-time di un sistema OO </a:t>
            </a:r>
            <a:r>
              <a:rPr lang="it-IT" dirty="0">
                <a:latin typeface="Calibri" pitchFamily="34" charset="0"/>
              </a:rPr>
              <a:t>è costituita 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numerosi oggetti che vengono creati, esistono per un certo tempo e poi, forse, vengono distrutti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oggetti si scambiano messaggi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i rispettivi servizi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profondamente diversa da quella dei sistemi software procedurali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 - Messaggi</a:t>
            </a:r>
          </a:p>
        </p:txBody>
      </p:sp>
    </p:spTree>
    <p:extLst>
      <p:ext uri="{BB962C8B-B14F-4D97-AF65-F5344CB8AC3E}">
        <p14:creationId xmlns:p14="http://schemas.microsoft.com/office/powerpoint/2010/main" val="16587976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polimorfismo permette di progettare sistemi più semplici </a:t>
            </a:r>
            <a:r>
              <a:rPr lang="it-IT" dirty="0">
                <a:latin typeface="Calibri" pitchFamily="34" charset="0"/>
              </a:rPr>
              <a:t>perché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trattare oggetti differenti allo stesso modo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che rende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polimorfismo</a:t>
            </a:r>
            <a:r>
              <a:rPr lang="it-IT" dirty="0">
                <a:latin typeface="Calibri" pitchFamily="34" charset="0"/>
              </a:rPr>
              <a:t> un aspetto essenziale della programmazione OO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possibilità di inviare lo stesso messaggio a oggetti di classi differenti pur consentendo a tali oggetti di rispondere in modo appropriato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04172" y="-71559"/>
            <a:ext cx="646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Polimorfismo</a:t>
            </a:r>
          </a:p>
        </p:txBody>
      </p:sp>
    </p:spTree>
    <p:extLst>
      <p:ext uri="{BB962C8B-B14F-4D97-AF65-F5344CB8AC3E}">
        <p14:creationId xmlns:p14="http://schemas.microsoft.com/office/powerpoint/2010/main" val="257467501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esempio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possibile creare un’istanza della classe astratta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ma si possono creare istanze delle sue sottoclassi concrete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usarle ovunque si faccia riferimento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Nella figura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contiene un insieme di molti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unici oggetti che possono essere effettivamente inseriti</a:t>
            </a:r>
            <a:r>
              <a:rPr lang="it-IT" dirty="0">
                <a:latin typeface="Calibri" pitchFamily="34" charset="0"/>
              </a:rPr>
              <a:t> in questo insieme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le istanze delle sottoclassi concrete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61129" y="-71559"/>
            <a:ext cx="680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Polimorfismo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Esempi di polimorfismo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0A12C26-4435-42AC-A0CB-12EDA1BF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8184" y="1778856"/>
            <a:ext cx="5342490" cy="263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6738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ad oggetti del diagramma della figura precedente </a:t>
            </a:r>
            <a:r>
              <a:rPr lang="it-IT" dirty="0">
                <a:latin typeface="Calibri" pitchFamily="34" charset="0"/>
              </a:rPr>
              <a:t>viene riportato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Ogni oggetto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risponde ad un messaggio invocando l’operazione corrispondente </a:t>
            </a:r>
            <a:r>
              <a:rPr lang="it-IT" dirty="0">
                <a:latin typeface="Calibri" pitchFamily="34" charset="0"/>
              </a:rPr>
              <a:t>specificata dalla propria classe.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Tutti gli oggetti della stessa classe </a:t>
            </a:r>
            <a:r>
              <a:rPr lang="it-IT" dirty="0">
                <a:latin typeface="Calibri" pitchFamily="34" charset="0"/>
              </a:rPr>
              <a:t>risponderanno allo stesso messaggio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invocando la stessa operazione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significa che tutti gli oggetti della stessa classe risponderanno allo stesso messaggio esattamente allo stesso modo </a:t>
            </a:r>
            <a:r>
              <a:rPr lang="it-IT" dirty="0">
                <a:latin typeface="Calibri" pitchFamily="34" charset="0"/>
              </a:rPr>
              <a:t>in quanto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risultati di una chiamata dipendono dallo stato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61129" y="-71559"/>
            <a:ext cx="680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Polimorfismo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Esempi di polimorfismo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7A7203F-7FD1-4825-A1AE-7506B31C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427" y="1584649"/>
            <a:ext cx="37147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4792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24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ulteriore esempio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regole di gestione per i prelievi e il calcolo degli interessi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diverse a seconda del tipo di conto bancario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osservi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viene anche definita l’operazione concreta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 di cui però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concreta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ContoLibretto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ridefinisce l’implementazione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ridefinire un’operazione di una classe base </a:t>
            </a:r>
            <a:r>
              <a:rPr lang="it-IT" dirty="0">
                <a:latin typeface="Calibri" pitchFamily="34" charset="0"/>
              </a:rPr>
              <a:t>occorre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sottoclasse disponga di un’operazione con identica segnatura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61129" y="-71559"/>
            <a:ext cx="680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Polimorfismo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Esempi di polimorfismo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ECD103A-E84D-4337-8F32-0EB0FF70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1597" y="1743491"/>
            <a:ext cx="4610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9107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ridefinizione è utile </a:t>
            </a:r>
            <a:r>
              <a:rPr lang="it-IT" dirty="0">
                <a:latin typeface="Calibri" pitchFamily="34" charset="0"/>
              </a:rPr>
              <a:t>perché vi sono regole di business che rendono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diverso il processo di deposito di denaro su un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ContoLibretto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rispetto al deposito effettuato su altri tipi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Dal momento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due implementazioni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deposita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(), questa operazione è polimorfa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un’operazione concreta</a:t>
            </a:r>
            <a:r>
              <a:rPr lang="it-IT" dirty="0">
                <a:latin typeface="Calibri" pitchFamily="34" charset="0"/>
              </a:rPr>
              <a:t>, come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deposita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quindi polimorfa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dedicare particolare attenzione alla ridefinizione delle operazioni concrete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operazioni astratte possono sempre essere ridefinite con sicurezza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Ridefinire delle operazioni concrete può avere effetti collaterali imprevisti </a:t>
            </a:r>
            <a:r>
              <a:rPr lang="it-IT" dirty="0">
                <a:latin typeface="Calibri" pitchFamily="34" charset="0"/>
              </a:rPr>
              <a:t>e potrebbe essere rischioso.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l’operazione della sottoclasse fa qualcosa in più </a:t>
            </a:r>
            <a:r>
              <a:rPr lang="it-IT" dirty="0">
                <a:latin typeface="Calibri" pitchFamily="34" charset="0"/>
              </a:rPr>
              <a:t>ma poi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richiama l’operazione della superclasse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di procedere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legittimo</a:t>
            </a:r>
            <a:r>
              <a:rPr lang="it-IT" dirty="0">
                <a:latin typeface="Calibri" pitchFamily="34" charset="0"/>
              </a:rPr>
              <a:t> ed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generalmente sicuro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Alcuni linguaggi consentono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impedire alle sottoclassi di ridefinire un metodo concreto della superclasse</a:t>
            </a:r>
            <a:r>
              <a:rPr lang="it-IT" dirty="0">
                <a:latin typeface="Calibri" pitchFamily="34" charset="0"/>
              </a:rPr>
              <a:t>; ad esempio, Java con la clausola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61129" y="-71559"/>
            <a:ext cx="6804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Ereditarietà e polimorfismo – Polimorfismo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Esempi di polimorfismo</a:t>
            </a:r>
          </a:p>
        </p:txBody>
      </p:sp>
    </p:spTree>
    <p:extLst>
      <p:ext uri="{BB962C8B-B14F-4D97-AF65-F5344CB8AC3E}">
        <p14:creationId xmlns:p14="http://schemas.microsoft.com/office/powerpoint/2010/main" val="23935644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l’entità di raggruppamento prevista da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package possiede un suo spazio dei nomi </a:t>
            </a:r>
            <a:r>
              <a:rPr lang="it-IT" dirty="0">
                <a:latin typeface="Calibri" pitchFamily="34" charset="0"/>
              </a:rPr>
              <a:t>al cui interno i nomi degli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devono essere univoci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package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meccanismo generalizzato per organizzare e raggruppare elementi e diagrammi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package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utilizzato per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Fornire uno spazio dei nomi incapsulato </a:t>
            </a:r>
            <a:r>
              <a:rPr lang="it-IT" dirty="0">
                <a:latin typeface="Calibri" pitchFamily="34" charset="0"/>
              </a:rPr>
              <a:t>al cui interno tutti i nomi devono essere univoci.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Raggruppare gli elementi semanticamente correlati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un “confine semantico” interno al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Definire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delle utilità per il lavoro in parallelo e la gestione della configurazione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</a:t>
            </a:r>
            <a:r>
              <a:rPr lang="it-IT" dirty="0">
                <a:latin typeface="Calibri" pitchFamily="34" charset="0"/>
              </a:rPr>
              <a:t> prevedono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raggruppamento di elementi che hanno una forte correlazione semantica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Possono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utili per creare confini semantici interni al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meccanismo di raggruppamento logico che fornisce uno spazio dei nomi per i suoi membri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6072" y="-71559"/>
            <a:ext cx="630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Che cos’è un package?</a:t>
            </a:r>
          </a:p>
        </p:txBody>
      </p:sp>
    </p:spTree>
    <p:extLst>
      <p:ext uri="{BB962C8B-B14F-4D97-AF65-F5344CB8AC3E}">
        <p14:creationId xmlns:p14="http://schemas.microsoft.com/office/powerpoint/2010/main" val="97174689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si desidera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raggruppare fisicamente gli elementi del modello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consigliabile utilizzare un componente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elemento del modello appartiene ad un unico package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gerarchia di appartenenza forma un albero </a:t>
            </a:r>
            <a:r>
              <a:rPr lang="it-IT" dirty="0">
                <a:latin typeface="Calibri" pitchFamily="34" charset="0"/>
              </a:rPr>
              <a:t>la cui radice è il package di livello più alto.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mette a disposizione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stereotipo &lt;&lt;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topLevel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che può essere utilizzato per identificare il package di livello più alto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package di analisi possono contenere casi d’uso, casi d’analisi, realizzazioni di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6072" y="-71559"/>
            <a:ext cx="630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Che cos’è un package?</a:t>
            </a:r>
          </a:p>
        </p:txBody>
      </p:sp>
    </p:spTree>
    <p:extLst>
      <p:ext uri="{BB962C8B-B14F-4D97-AF65-F5344CB8AC3E}">
        <p14:creationId xmlns:p14="http://schemas.microsoft.com/office/powerpoint/2010/main" val="97220359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UML per i package </a:t>
            </a:r>
            <a:r>
              <a:rPr lang="it-IT" dirty="0">
                <a:latin typeface="Calibri" pitchFamily="34" charset="0"/>
              </a:rPr>
              <a:t>è abbastanza semplice ed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riportata nella seguente figura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 tre modi diversi di rappresentare lo stesso package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contenuti in un package </a:t>
            </a:r>
            <a:r>
              <a:rPr lang="it-IT" dirty="0">
                <a:latin typeface="Calibri" pitchFamily="34" charset="0"/>
              </a:rPr>
              <a:t>possono avere una visibi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lità che indica se sono visibili o meno ai clienti del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6072" y="-71559"/>
            <a:ext cx="630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Che cos’è un package?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1AA6BA-A804-4D1C-B6EC-3B53E73C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5347" y="1942847"/>
            <a:ext cx="5920333" cy="339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30533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visibilità previste da UML </a:t>
            </a:r>
            <a:r>
              <a:rPr lang="it-IT" dirty="0">
                <a:latin typeface="Calibri" pitchFamily="34" charset="0"/>
              </a:rPr>
              <a:t>per gli elementi di un package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sfruttare la visibilità degli elementi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limitare il grado di interdipendenza tra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dare a un package un’interfaccia piccola e semplice </a:t>
            </a:r>
            <a:r>
              <a:rPr lang="it-IT" dirty="0">
                <a:latin typeface="Calibri" pitchFamily="34" charset="0"/>
              </a:rPr>
              <a:t>occorre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minimizzare il numero di elementi pubblici presenti al suo interno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Questo potrebbe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difficile da ottenere durante le attività di analisi a meno che non si espliciti la navigabilità delle associazioni</a:t>
            </a:r>
            <a:r>
              <a:rPr lang="it-IT" dirty="0">
                <a:latin typeface="Calibri" pitchFamily="34" charset="0"/>
              </a:rPr>
              <a:t>; in caso contrario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associazioni tra classi sono tutte bidirezionali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756072" y="-71559"/>
            <a:ext cx="6309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Che cos’è un package?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A50E329-D7F1-40C6-AF47-6C5957027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7262" y="1640045"/>
            <a:ext cx="6990712" cy="134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790410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definisce </a:t>
            </a:r>
            <a:r>
              <a:rPr lang="it-IT" dirty="0">
                <a:latin typeface="Calibri" pitchFamily="34" charset="0"/>
              </a:rPr>
              <a:t>ciò che viene chiamato 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spazio dei nomi incapsulato</a:t>
            </a:r>
            <a:r>
              <a:rPr lang="it-IT" dirty="0">
                <a:latin typeface="Calibri" pitchFamily="34" charset="0"/>
              </a:rPr>
              <a:t>; in pratica questo vuol dire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esso crea un confine all’interno del quale tutti i nomi degli elementi devono essere univoci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elemento di uno spazio dei nomi,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referenziare un elemento di un altro spazio dei nomi, deve indicare, oltre al nome del destinatario, anche un cammino per arrivarci</a:t>
            </a:r>
            <a:r>
              <a:rPr lang="it-IT" dirty="0">
                <a:latin typeface="Calibri" pitchFamily="34" charset="0"/>
              </a:rPr>
              <a:t>; tale cammino è detto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pathname</a:t>
            </a:r>
            <a:r>
              <a:rPr lang="it-IT" dirty="0">
                <a:latin typeface="Calibri" pitchFamily="34" charset="0"/>
              </a:rPr>
              <a:t> 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qualificato dell’elemento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 un nome qualificato premettendo al nome dell’elemento i nomi dei package in cui risiede, separati da una coppia di due punti</a:t>
            </a:r>
            <a:r>
              <a:rPr lang="it-IT" dirty="0">
                <a:latin typeface="Calibri" pitchFamily="34" charset="0"/>
              </a:rPr>
              <a:t>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:</a:t>
            </a:r>
            <a:r>
              <a:rPr lang="it-IT" dirty="0">
                <a:latin typeface="Calibri" pitchFamily="34" charset="0"/>
                <a:sym typeface="Wingdings" pitchFamily="2" charset="2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  <a:sym typeface="Wingdings" pitchFamily="2" charset="2"/>
              </a:rPr>
              <a:t>Prima si elenca il package più esterno e poi ogni package in ordine di annidamento</a:t>
            </a:r>
            <a:r>
              <a:rPr lang="it-IT" dirty="0">
                <a:latin typeface="Calibri" pitchFamily="34" charset="0"/>
                <a:sym typeface="Wingdings" pitchFamily="2" charset="2"/>
              </a:rPr>
              <a:t> </a:t>
            </a:r>
            <a:r>
              <a:rPr lang="it-IT" dirty="0" err="1">
                <a:latin typeface="Calibri" pitchFamily="34" charset="0"/>
                <a:sym typeface="Wingdings" pitchFamily="2" charset="2"/>
              </a:rPr>
              <a:t>finchè</a:t>
            </a:r>
            <a:r>
              <a:rPr lang="it-IT" dirty="0">
                <a:latin typeface="Calibri" pitchFamily="34" charset="0"/>
                <a:sym typeface="Wingdings" pitchFamily="2" charset="2"/>
              </a:rPr>
              <a:t> si arriva all’elemento più interno.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sym typeface="Wingdings" pitchFamily="2" charset="2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sym typeface="Wingdings" pitchFamily="2" charset="2"/>
              </a:rPr>
              <a:t>la seguente figura</a:t>
            </a:r>
            <a:r>
              <a:rPr lang="it-IT" dirty="0">
                <a:latin typeface="Calibri" pitchFamily="34" charset="0"/>
                <a:sym typeface="Wingdings" pitchFamily="2" charset="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  <a:sym typeface="Wingdings" pitchFamily="2" charset="2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sym typeface="Wingdings" pitchFamily="2" charset="2"/>
              </a:rPr>
              <a:t>nome qualificato della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Bibliotecario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it-IT" dirty="0">
                <a:latin typeface="Calibri" pitchFamily="34" charset="0"/>
                <a:sym typeface="Wingdings" pitchFamily="2" charset="2"/>
              </a:rPr>
              <a:t>è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Biblioteca::Utenti::Bibliotecario</a:t>
            </a:r>
            <a:r>
              <a:rPr lang="it-IT" dirty="0">
                <a:latin typeface="Calibri" pitchFamily="34" charset="0"/>
                <a:sym typeface="Wingdings" pitchFamily="2" charset="2"/>
              </a:rPr>
              <a:t>.</a:t>
            </a: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411619" y="-71559"/>
            <a:ext cx="665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Package e spazi dei nomi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755828-9685-45B0-8D2B-3E516A9B6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6383" y="5191539"/>
            <a:ext cx="1902754" cy="125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65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una rappresentazione di un oggetto in UML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sottosezione superiore </a:t>
            </a:r>
            <a:r>
              <a:rPr lang="it-IT" dirty="0">
                <a:latin typeface="Calibri" pitchFamily="34" charset="0"/>
              </a:rPr>
              <a:t>contiene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l’identificatore dell’oggetto, che è sempre sottolineato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UML 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rappresentare un oggetto in modo molto flessibile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gli oggetti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5F1965-3AE3-4FB8-9B65-45F4B08FA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5319" y="1743490"/>
            <a:ext cx="5906382" cy="29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415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annidare i package all’interno di altri package </a:t>
            </a:r>
            <a:r>
              <a:rPr lang="it-IT" dirty="0">
                <a:latin typeface="Calibri" pitchFamily="34" charset="0"/>
              </a:rPr>
              <a:t>raggiungendo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qualsivoglia livello di annidamento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sufficienti un livello o due di annidamento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UML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rappresentare l’annidamento mediante due distinte notazioni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quella mostrata nella figura precedente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seconda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utile quando si hanno diversi livelli di annidamento, o annidamenti complessi</a:t>
            </a:r>
            <a:r>
              <a:rPr lang="it-IT" dirty="0">
                <a:latin typeface="Calibri" pitchFamily="34" charset="0"/>
              </a:rPr>
              <a:t>. Essa viene mostrata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564306" y="-71559"/>
            <a:ext cx="550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Package annidati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083C1D3-04FD-4487-A7FA-6C551160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726" y="4147414"/>
            <a:ext cx="2243580" cy="2629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257690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annidati </a:t>
            </a:r>
            <a:r>
              <a:rPr lang="it-IT" dirty="0">
                <a:latin typeface="Calibri" pitchFamily="34" charset="0"/>
              </a:rPr>
              <a:t>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accesso allo spazio dei nomi dei package che li contengono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 gli elementi nel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Utenti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possono accedere a tutti gli elementi  nel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latin typeface="Calibri" pitchFamily="34" charset="0"/>
              </a:rPr>
              <a:t> usando nomi non qualificati.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l’inverso non è vero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proprietario deve usare nomi qualificati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accedere al contenuto dei package che gli appartengono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figura precedente, gli elementi in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devono usare i nomi completamente qualificati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Utenti::Bibliotecario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Utenti::Tesserato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accedere ai due elementi nel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564306" y="-71559"/>
            <a:ext cx="550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Package annidati</a:t>
            </a:r>
          </a:p>
        </p:txBody>
      </p:sp>
    </p:spTree>
    <p:extLst>
      <p:ext uri="{BB962C8B-B14F-4D97-AF65-F5344CB8AC3E}">
        <p14:creationId xmlns:p14="http://schemas.microsoft.com/office/powerpoint/2010/main" val="28376016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i diversi package </a:t>
            </a:r>
            <a:r>
              <a:rPr lang="it-IT" dirty="0">
                <a:latin typeface="Calibri" pitchFamily="34" charset="0"/>
              </a:rPr>
              <a:t>di un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esistere delle relazioni di dipendenza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package che ha una relazione di dipendenza con il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sarà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grado di vedere gli elementi pubblici del package ma non l’elemento privato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RegoleIscrizioni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26778" y="-71559"/>
            <a:ext cx="653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Dipendenze tra package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D08095-1667-43BF-AD57-5AA90757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123" y="2188238"/>
            <a:ext cx="4536257" cy="318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84379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cinque diversi tipi di dipendenze tra package</a:t>
            </a:r>
            <a:r>
              <a:rPr lang="it-IT" dirty="0">
                <a:latin typeface="Calibri" pitchFamily="34" charset="0"/>
              </a:rPr>
              <a:t>; essi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26778" y="-71559"/>
            <a:ext cx="653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Dipendenze tra package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1C35DE-D9E9-4F73-9CA6-5CB66B6B0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61320" y="1481126"/>
            <a:ext cx="5002095" cy="5176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992749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dipendenza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</a:t>
            </a:r>
            <a:r>
              <a:rPr lang="it-IT" dirty="0">
                <a:latin typeface="Calibri" pitchFamily="34" charset="0"/>
              </a:rPr>
              <a:t>&gt;&gt; significa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 sono dipendenze tra gli elementi nel package e non tra i package stessi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Sia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</a:t>
            </a:r>
            <a:r>
              <a:rPr lang="it-IT" dirty="0">
                <a:latin typeface="Calibri" pitchFamily="34" charset="0"/>
              </a:rPr>
              <a:t>&gt;&gt; che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latin typeface="Calibri" pitchFamily="34" charset="0"/>
              </a:rPr>
              <a:t>&gt;&gt;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integrano gli spazi dei nomi dei package fornitore e cliente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</a:t>
            </a:r>
            <a:r>
              <a:rPr lang="it-IT" dirty="0">
                <a:latin typeface="Calibri" pitchFamily="34" charset="0"/>
              </a:rPr>
              <a:t>&gt;&gt;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esegue una fusione pubblica</a:t>
            </a:r>
            <a:r>
              <a:rPr lang="it-IT" dirty="0">
                <a:latin typeface="Calibri" pitchFamily="34" charset="0"/>
              </a:rPr>
              <a:t>, cioè gli elementi del package fornitore incorporati diventano pubblici nel package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latin typeface="Calibri" pitchFamily="34" charset="0"/>
              </a:rPr>
              <a:t>&gt;&gt;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esegue una fusione privata</a:t>
            </a:r>
            <a:r>
              <a:rPr lang="it-IT" dirty="0">
                <a:latin typeface="Calibri" pitchFamily="34" charset="0"/>
              </a:rPr>
              <a:t>, cioè gli elementi incorporati diventano privati nel package cliente.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latin typeface="Calibri" pitchFamily="34" charset="0"/>
              </a:rPr>
              <a:t>&gt;&gt; solitamente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 l’evoluzione di un package in un altro</a:t>
            </a:r>
            <a:r>
              <a:rPr lang="it-IT" dirty="0">
                <a:latin typeface="Calibri" pitchFamily="34" charset="0"/>
              </a:rPr>
              <a:t>; 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 spesso una relazione tra modelli diversi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rappresentare un modello UML completo con un package con un piccolo triangolo nell’angolo destro, come illustrato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figura precedente</a:t>
            </a:r>
            <a:r>
              <a:rPr lang="it-IT" dirty="0">
                <a:latin typeface="Calibri" pitchFamily="34" charset="0"/>
              </a:rPr>
              <a:t>, 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tracciata una dipendenza extra-modello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traccia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tra il modello dell’analisi e il modello della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26778" y="-71559"/>
            <a:ext cx="653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Dipendenze tra package</a:t>
            </a:r>
          </a:p>
        </p:txBody>
      </p:sp>
    </p:spTree>
    <p:extLst>
      <p:ext uri="{BB962C8B-B14F-4D97-AF65-F5344CB8AC3E}">
        <p14:creationId xmlns:p14="http://schemas.microsoft.com/office/powerpoint/2010/main" val="103755173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incorpora</a:t>
            </a:r>
            <a:r>
              <a:rPr lang="it-IT" dirty="0">
                <a:latin typeface="Calibri" pitchFamily="34" charset="0"/>
              </a:rPr>
              <a:t>&gt;&gt;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complessa </a:t>
            </a:r>
            <a:r>
              <a:rPr lang="it-IT" dirty="0">
                <a:latin typeface="Calibri" pitchFamily="34" charset="0"/>
              </a:rPr>
              <a:t>che indica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di trasformazioni tra gli elementi del package fornitore e quelli del package cliente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viene usata solo nella meta-modellazione </a:t>
            </a:r>
            <a:r>
              <a:rPr lang="it-IT" dirty="0">
                <a:latin typeface="Calibri" pitchFamily="34" charset="0"/>
              </a:rPr>
              <a:t>(per esempio, nel meta-modello UML)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non dovrebbe essere usata nella progettazione e nell’analisi OO ordinaria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526778" y="-71559"/>
            <a:ext cx="6539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Dipendenze tra package</a:t>
            </a:r>
          </a:p>
        </p:txBody>
      </p:sp>
    </p:spTree>
    <p:extLst>
      <p:ext uri="{BB962C8B-B14F-4D97-AF65-F5344CB8AC3E}">
        <p14:creationId xmlns:p14="http://schemas.microsoft.com/office/powerpoint/2010/main" val="327144542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transitività è un concetto che si applica alle relazioni</a:t>
            </a:r>
            <a:r>
              <a:rPr lang="it-IT" dirty="0">
                <a:latin typeface="Calibri" pitchFamily="34" charset="0"/>
              </a:rPr>
              <a:t>: se esiste una prima relazione tra l’elemento A e l’elemento B e una seconda relazione tra l’elemento B e l’elemento C allora esiste anche una terza relazione implicita tra A e 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dipendenza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è transitiva mentre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non lo è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Consideriamo 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L’assenza di transitività per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significa che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pubblici del package C </a:t>
            </a:r>
            <a:r>
              <a:rPr lang="it-IT" dirty="0">
                <a:latin typeface="Calibri" pitchFamily="34" charset="0"/>
              </a:rPr>
              <a:t>diventano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privati del package B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pubblici di B </a:t>
            </a:r>
            <a:r>
              <a:rPr lang="it-IT" dirty="0">
                <a:latin typeface="Calibri" pitchFamily="34" charset="0"/>
              </a:rPr>
              <a:t>diventano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privati del package 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di A</a:t>
            </a:r>
            <a:r>
              <a:rPr lang="it-IT" dirty="0">
                <a:latin typeface="Calibri" pitchFamily="34" charset="0"/>
              </a:rPr>
              <a:t>, pertanto, 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possono accedere agli elementi di C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666013" y="-71559"/>
            <a:ext cx="840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Dipendenze tra package - Transitività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C759E93-85A4-4BBD-AC1D-EB742235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3500" y="2955883"/>
            <a:ext cx="4797989" cy="113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739180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L’assenza di transitività per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accede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consente di gestire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controllare l’interdipendenza e la coesione del modello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accede e non si importa se non dichiarandolo esplicitamente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666013" y="-71559"/>
            <a:ext cx="840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Dipendenze tra package - Transitività</a:t>
            </a:r>
          </a:p>
        </p:txBody>
      </p:sp>
    </p:spTree>
    <p:extLst>
      <p:ext uri="{BB962C8B-B14F-4D97-AF65-F5344CB8AC3E}">
        <p14:creationId xmlns:p14="http://schemas.microsoft.com/office/powerpoint/2010/main" val="1099407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generalizzazione tra package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simile a quella tra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figli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specializzati ed ereditano gli elementi pubblici e protetti del loro package genitore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package figli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aggiungere nuovi elementi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ridefinire elementi del genitore </a:t>
            </a:r>
            <a:r>
              <a:rPr lang="it-IT" dirty="0">
                <a:latin typeface="Calibri" pitchFamily="34" charset="0"/>
              </a:rPr>
              <a:t>fornendone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un’implementazione alternativa con lo stesso 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generalizzazione tra package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02669" y="-71559"/>
            <a:ext cx="726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Generalizzazione tra package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1013C2-8ECC-4C49-9FB3-23DA90C1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0900" y="3625500"/>
            <a:ext cx="3476384" cy="305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182036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Autonoleggio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ereditano tutti i membri protetti e pubblici del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Sia il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il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Autonoleggio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ridefiniscono 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Articolo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ereditata dal loro genitore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fornendo una classe alternativa con lo stesso 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Hotel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aggiunge le classi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Albergo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TipoCamera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package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Autonoleggio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aggiunge 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principio di sostituibilità vale anche per i package</a:t>
            </a:r>
            <a:r>
              <a:rPr lang="it-IT" dirty="0">
                <a:latin typeface="Calibri" pitchFamily="34" charset="0"/>
              </a:rPr>
              <a:t>, proprio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per l’ereditarietà tra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02669" y="-71559"/>
            <a:ext cx="726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Generalizzazione tra package</a:t>
            </a:r>
          </a:p>
        </p:txBody>
      </p:sp>
    </p:spTree>
    <p:extLst>
      <p:ext uri="{BB962C8B-B14F-4D97-AF65-F5344CB8AC3E}">
        <p14:creationId xmlns:p14="http://schemas.microsoft.com/office/powerpoint/2010/main" val="1239197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L’identificatore di un oggetto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qualunque dei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solo nome della classe</a:t>
            </a:r>
            <a:r>
              <a:rPr lang="it-IT" dirty="0">
                <a:latin typeface="Calibri" pitchFamily="34" charset="0"/>
              </a:rPr>
              <a:t>, per esempio </a:t>
            </a:r>
            <a:r>
              <a:rPr lang="it-IT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 un oggetto anonimo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oggetti anonimi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usano spesso quando in un diagramma è presente un solo oggetto di una data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occorre mostrare due oggetti </a:t>
            </a:r>
            <a:r>
              <a:rPr lang="it-IT" dirty="0">
                <a:latin typeface="Calibri" pitchFamily="34" charset="0"/>
              </a:rPr>
              <a:t>della stessa classe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meglio distinguerli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solo nome dell’oggetto</a:t>
            </a:r>
            <a:r>
              <a:rPr lang="it-IT" dirty="0">
                <a:latin typeface="Calibri" pitchFamily="34" charset="0"/>
              </a:rPr>
              <a:t>, per esempio </a:t>
            </a:r>
            <a:r>
              <a:rPr lang="it-IT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contoJim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identifica un oggetto specifico</a:t>
            </a:r>
            <a:r>
              <a:rPr lang="it-IT" dirty="0">
                <a:latin typeface="Calibri" pitchFamily="34" charset="0"/>
              </a:rPr>
              <a:t>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dice a quale classe esso appartenga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notazione è utile per un’analisi molto preliminare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nome dell’oggetto, concatenato al nome della classe, separati da due punti</a:t>
            </a:r>
            <a:r>
              <a:rPr lang="it-IT" dirty="0">
                <a:latin typeface="Calibri" pitchFamily="34" charset="0"/>
              </a:rPr>
              <a:t>, per esempio </a:t>
            </a:r>
            <a:r>
              <a:rPr lang="it-IT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contoJim:Conto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gli oggetti</a:t>
            </a:r>
          </a:p>
        </p:txBody>
      </p:sp>
    </p:spTree>
    <p:extLst>
      <p:ext uri="{BB962C8B-B14F-4D97-AF65-F5344CB8AC3E}">
        <p14:creationId xmlns:p14="http://schemas.microsoft.com/office/powerpoint/2010/main" val="15852250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Nell’analisi dell’architettura </a:t>
            </a:r>
            <a:r>
              <a:rPr lang="it-IT" dirty="0">
                <a:latin typeface="Calibri" pitchFamily="34" charset="0"/>
              </a:rPr>
              <a:t>tutte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di analisi sono organizzate in un insieme coeso di package di analisi</a:t>
            </a:r>
            <a:r>
              <a:rPr lang="it-IT" dirty="0">
                <a:latin typeface="Calibri" pitchFamily="34" charset="0"/>
              </a:rPr>
              <a:t>; questi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ulteriormente organizzati in partizioni e strati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package di analisi in uno strato costituisce una partizione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organizzazione di package in strati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degli obiettivi dell’analisi dell’architettura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minimizzare le interdipendenze presenti nel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59186" y="-71559"/>
            <a:ext cx="6406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8993FF-569C-42EA-9CCE-B5E60328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6667" y="3023375"/>
            <a:ext cx="4932685" cy="255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991380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tecniche per ottenere questo risultato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Minimizzare le dipendenze tra package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Minimizzare il numero di elementi pubblici e protetti </a:t>
            </a:r>
            <a:r>
              <a:rPr lang="it-IT" dirty="0">
                <a:latin typeface="Calibri" pitchFamily="34" charset="0"/>
              </a:rPr>
              <a:t>presenti in ciascun package di analisi.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Massimizzare il numero di elementi privati</a:t>
            </a:r>
            <a:r>
              <a:rPr lang="it-IT" dirty="0">
                <a:latin typeface="Calibri" pitchFamily="34" charset="0"/>
              </a:rPr>
              <a:t> presenti in ciascun package di analisi.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Ridurre le interdipendenze </a:t>
            </a:r>
            <a:r>
              <a:rPr lang="it-IT" dirty="0">
                <a:latin typeface="Calibri" pitchFamily="34" charset="0"/>
              </a:rPr>
              <a:t>è una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preoccupazioni principali dell’analisi dell’architettura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numero di strati individuati </a:t>
            </a:r>
            <a:r>
              <a:rPr lang="it-IT" dirty="0">
                <a:latin typeface="Calibri" pitchFamily="34" charset="0"/>
              </a:rPr>
              <a:t>nel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tende ad aumentare man mano che questo viene raffinato e arricchito di dettagli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l’analisi ci si può limitare a organizzare i package in due soli strati</a:t>
            </a:r>
            <a:r>
              <a:rPr lang="it-IT" dirty="0">
                <a:latin typeface="Calibri" pitchFamily="34" charset="0"/>
              </a:rPr>
              <a:t>: quello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specifico dell’applicazione e quello generico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multiapplicazione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precedente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GestionePortafoglio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GestioneInventario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potrebbero essere riutilizzabili in diverse altre applicazioni</a:t>
            </a:r>
            <a:r>
              <a:rPr lang="it-IT" dirty="0">
                <a:latin typeface="Calibri" pitchFamily="34" charset="0"/>
              </a:rPr>
              <a:t>,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package appartengono allo strato generico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multiapplicazione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659186" y="-71559"/>
            <a:ext cx="6406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</a:t>
            </a:r>
          </a:p>
        </p:txBody>
      </p:sp>
    </p:spTree>
    <p:extLst>
      <p:ext uri="{BB962C8B-B14F-4D97-AF65-F5344CB8AC3E}">
        <p14:creationId xmlns:p14="http://schemas.microsoft.com/office/powerpoint/2010/main" val="84355951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di analisi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individuati identificando i gruppi di elementi del modello accomunati da forti correlazioni semantiche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package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individuati gradualmente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fondamentale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package di analisi rispecchino raggruppamenti semantici reali piuttosto che una visione ideale dell’architettura logica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fonte più utile di potenziali package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modello statico</a:t>
            </a:r>
            <a:r>
              <a:rPr lang="it-IT" dirty="0">
                <a:latin typeface="Calibri" pitchFamily="34" charset="0"/>
              </a:rPr>
              <a:t>; occorre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cercare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Aggregati coesi di classi nei diagrammi delle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Gerarchie di ereditarietà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il modello dei casi d’uso può essere preso in considerazione </a:t>
            </a:r>
            <a:r>
              <a:rPr lang="it-IT" dirty="0">
                <a:latin typeface="Calibri" pitchFamily="34" charset="0"/>
              </a:rPr>
              <a:t>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fonte di potenziali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capita spesso che i casi d’uso siano trasversali a diversi package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97898" y="-71559"/>
            <a:ext cx="66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Individuare i package di analisi</a:t>
            </a:r>
          </a:p>
        </p:txBody>
      </p:sp>
    </p:spTree>
    <p:extLst>
      <p:ext uri="{BB962C8B-B14F-4D97-AF65-F5344CB8AC3E}">
        <p14:creationId xmlns:p14="http://schemas.microsoft.com/office/powerpoint/2010/main" val="36210636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o più casi d’uso che supportino un dato processo aziendale o attore</a:t>
            </a:r>
            <a:r>
              <a:rPr lang="it-IT" dirty="0">
                <a:latin typeface="Calibri" pitchFamily="34" charset="0"/>
              </a:rPr>
              <a:t>, o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casi d’uso collegati</a:t>
            </a:r>
            <a:r>
              <a:rPr lang="it-IT" dirty="0">
                <a:latin typeface="Calibri" pitchFamily="34" charset="0"/>
              </a:rPr>
              <a:t>, potrebbero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un potenziale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Dopo l’individuazione di un insieme di package occorre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tentare di minimizzare i membri pubblici e protetti dei package e le dipendenze tra i package stessi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tal fine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procedere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Spostando classi da un package ad un 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Aggiungendo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Eliminando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punti di forza di una buona struttura di package </a:t>
            </a:r>
            <a:r>
              <a:rPr lang="it-IT" dirty="0">
                <a:latin typeface="Calibri" pitchFamily="34" charset="0"/>
              </a:rPr>
              <a:t>sono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massima coesione interna e la minima interdipendenza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package dovrebbe contenere un gruppo di classi strettamente correlate</a:t>
            </a:r>
            <a:r>
              <a:rPr lang="it-IT" dirty="0">
                <a:latin typeface="Calibri" pitchFamily="34" charset="0"/>
              </a:rPr>
              <a:t>; le classi sono correlate 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più forte dall’ereditarietà, quindi dalla composizione, dall’aggregazione e, infine, dalle dipendenze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97898" y="-71559"/>
            <a:ext cx="66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Individuare i package di analisi</a:t>
            </a:r>
          </a:p>
        </p:txBody>
      </p:sp>
    </p:spTree>
    <p:extLst>
      <p:ext uri="{BB962C8B-B14F-4D97-AF65-F5344CB8AC3E}">
        <p14:creationId xmlns:p14="http://schemas.microsoft.com/office/powerpoint/2010/main" val="199347318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crea il modello dei package di analisi </a:t>
            </a:r>
            <a:r>
              <a:rPr lang="it-IT" dirty="0">
                <a:latin typeface="Calibri" pitchFamily="34" charset="0"/>
              </a:rPr>
              <a:t>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ricercare la semplicità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modo per mantenere il modello semplice consiste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nell’evitare l’uso eccessivo di package annidati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Modelli con un numero eccessivo di livelli di annidamento </a:t>
            </a:r>
            <a:r>
              <a:rPr lang="it-IT" dirty="0">
                <a:latin typeface="Calibri" pitchFamily="34" charset="0"/>
              </a:rPr>
              <a:t>assomigliano più ad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 decomposizione funzionale top-down che non ad un modello ad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regola pratica si può provare ad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tra le quattro e le dieci classi di analisi per ogni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tutte le regole pratiche ci sono eccezioni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esempio, a volte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spezzare una dipendenza circolare nel modello dei package, occorre introdurre un package contenente solo una o due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97898" y="-71559"/>
            <a:ext cx="66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Individuare i package di analisi</a:t>
            </a:r>
          </a:p>
        </p:txBody>
      </p:sp>
    </p:spTree>
    <p:extLst>
      <p:ext uri="{BB962C8B-B14F-4D97-AF65-F5344CB8AC3E}">
        <p14:creationId xmlns:p14="http://schemas.microsoft.com/office/powerpoint/2010/main" val="362888080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tentare di evitare dipendenze circolari nel modello dei package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package A dipende in qualche modo dal package B, e viceversa</a:t>
            </a:r>
            <a:r>
              <a:rPr lang="it-IT" dirty="0">
                <a:latin typeface="Calibri" pitchFamily="34" charset="0"/>
              </a:rPr>
              <a:t>, forse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il caso di fonderli in un unico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migliore</a:t>
            </a:r>
            <a:r>
              <a:rPr lang="it-IT" dirty="0">
                <a:latin typeface="Calibri" pitchFamily="34" charset="0"/>
              </a:rPr>
              <a:t>, che funziona molto spesso,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quello di tentare di estrarre gli elementi comuni e raggrupparli in un terzo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mostrate due tecniche per evitare dipendenze circolari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97898" y="-71559"/>
            <a:ext cx="66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Dipendenze circolari tra package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5665FE2-0BC7-4610-AF71-0EAF5F25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9494" y="3625500"/>
            <a:ext cx="4388653" cy="300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988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strumenti di modellazione verificano automaticamente le dipendenze tra package</a:t>
            </a:r>
            <a:r>
              <a:rPr lang="it-IT" dirty="0">
                <a:latin typeface="Calibri" pitchFamily="34" charset="0"/>
              </a:rPr>
              <a:t>; lo strumento crea una lista delle violazioni di accesso.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analisi </a:t>
            </a:r>
            <a:r>
              <a:rPr lang="it-IT" dirty="0">
                <a:latin typeface="Calibri" pitchFamily="34" charset="0"/>
              </a:rPr>
              <a:t>potrebbe risultare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impossibile creare un diagramma dei package privo di violazioni di accesso</a:t>
            </a:r>
            <a:r>
              <a:rPr lang="it-IT" dirty="0">
                <a:latin typeface="Calibri" pitchFamily="34" charset="0"/>
              </a:rPr>
              <a:t>;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perché nell’analisi si usano relazioni tra classi non raffinate </a:t>
            </a:r>
            <a:r>
              <a:rPr lang="it-IT" dirty="0">
                <a:latin typeface="Calibri" pitchFamily="34" charset="0"/>
              </a:rPr>
              <a:t>(ovvero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bidirezionali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unici modi per eliminare questa violazione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rifinire la relazione tra le due classi rendendola unidirezionale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oppure raggruppare le due classi in un unico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che hanno dipendenze bidirezionali vere </a:t>
            </a:r>
            <a:r>
              <a:rPr lang="it-IT" dirty="0">
                <a:latin typeface="Calibri" pitchFamily="34" charset="0"/>
              </a:rPr>
              <a:t>(ovvero, non dovute semplicemente all’incompletezza del modello)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dovrebbero solitamente risiedere nello stesso package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397898" y="-71559"/>
            <a:ext cx="66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Package di analisi – Analisi dell’architettura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Dipendenze circolari tra package</a:t>
            </a:r>
          </a:p>
        </p:txBody>
      </p:sp>
    </p:spTree>
    <p:extLst>
      <p:ext uri="{BB962C8B-B14F-4D97-AF65-F5344CB8AC3E}">
        <p14:creationId xmlns:p14="http://schemas.microsoft.com/office/powerpoint/2010/main" val="250642946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L’attività UP “analizzare un caso d’uso” produce un secondo manufatto, la realizzazione di caso d’uso</a:t>
            </a:r>
            <a:r>
              <a:rPr lang="it-IT" dirty="0">
                <a:latin typeface="Calibri" pitchFamily="34" charset="0"/>
              </a:rPr>
              <a:t>, come illustrato 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50588" y="-71559"/>
            <a:ext cx="971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Attività UP: analizzare un caso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3832C0D-F6A0-415E-AF64-56A3B74F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330" y="1963507"/>
            <a:ext cx="6091907" cy="42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881813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di analisi modellano la struttura statica </a:t>
            </a:r>
            <a:r>
              <a:rPr lang="it-IT" dirty="0">
                <a:latin typeface="Calibri" pitchFamily="34" charset="0"/>
              </a:rPr>
              <a:t>del sistema; invece,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realizzazioni dei casi d’uso fanno parte della vista dinamica</a:t>
            </a:r>
            <a:r>
              <a:rPr lang="it-IT" dirty="0">
                <a:latin typeface="Calibri" pitchFamily="34" charset="0"/>
              </a:rPr>
              <a:t>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obiettivi per la realizzazione dei casi d’uso nell’analisi sono i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classi di analisi interagiscono per realizzare il comportamento specificato da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Individuare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istanze dei loro messaggi queste classi si devono inviare l’un l’altra per realizzare il comportamento specificato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Nell’analisi della realizzazione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essenziale fissare gli attributi, le operazioni e le relazioni fondamentali tra le classi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necessario creare una realizzazione per ogni caso d’uso</a:t>
            </a:r>
            <a:r>
              <a:rPr lang="it-IT" dirty="0">
                <a:latin typeface="Calibri" pitchFamily="34" charset="0"/>
              </a:rPr>
              <a:t>; basta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scegliere i casi d’uso più importanti e lavorare su questi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Alla fine della realizzazione dei casi d’uso </a:t>
            </a:r>
            <a:r>
              <a:rPr lang="it-IT" dirty="0">
                <a:latin typeface="Calibri" pitchFamily="34" charset="0"/>
              </a:rPr>
              <a:t>nell’analisi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avrà un modello di analisi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un’immagine di alto livello del comportamento dinamico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50588" y="-71559"/>
            <a:ext cx="9715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Attività UP: analizzare un caso d’uso</a:t>
            </a:r>
          </a:p>
        </p:txBody>
      </p:sp>
    </p:spTree>
    <p:extLst>
      <p:ext uri="{BB962C8B-B14F-4D97-AF65-F5344CB8AC3E}">
        <p14:creationId xmlns:p14="http://schemas.microsoft.com/office/powerpoint/2010/main" val="263950376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termine «realizzazioni dei casi d’uso» si intende un insieme di classi che realizzano il comportamento specificato da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: verificare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interagiscono le classi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Debitore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l’attore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Bibliotecario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realizzare il comportamento descritto in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PrestitoLibro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trasforma un caso d’uso in un insieme di diagrammi delle classi e di diagrammi di 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mostrata la rappresentazione delle realizzazioni dei casi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preveda un apposito simbolo per rappresentare le realizzazioni dei casi d’uso </a:t>
            </a:r>
            <a:r>
              <a:rPr lang="it-IT" dirty="0">
                <a:latin typeface="Calibri" pitchFamily="34" charset="0"/>
              </a:rPr>
              <a:t>questi ultimi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modellati in modo esplicito molto raramente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aggiungono gli elementi appropriati in uno strumento di modellazione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lascia che le realizzazioni dei casi d’uso siano un elemento implicito nell’archivio del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83217" y="-71559"/>
            <a:ext cx="1018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Cosa sono le realizzazioni dei casi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0A5D89-0440-4BEA-B110-8C50E483C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502" y="3967157"/>
            <a:ext cx="539160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26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degli oggetti sono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tutti gli oggetti di una classe hanno le stesse operazioni </a:t>
            </a:r>
            <a:r>
              <a:rPr lang="it-IT" dirty="0">
                <a:latin typeface="Calibri" pitchFamily="34" charset="0"/>
              </a:rPr>
              <a:t>queste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elencate nell’icona della sola classe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nell’icona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obbligatorio mostrare gli attributi </a:t>
            </a:r>
            <a:r>
              <a:rPr lang="it-IT" dirty="0">
                <a:latin typeface="Calibri" pitchFamily="34" charset="0"/>
              </a:rPr>
              <a:t>nella sottosezione inferiore dell’icona di un oggetto.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degli attributi vengono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valore di un attributo di un oggetto </a:t>
            </a:r>
            <a:r>
              <a:rPr lang="it-IT" dirty="0">
                <a:latin typeface="Calibri" pitchFamily="34" charset="0"/>
              </a:rPr>
              <a:t>si rappresenta come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nome:tipo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=valore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scegliere di mostrare tutti, solo alcuni o nessuno dei valori degli attributi </a:t>
            </a:r>
            <a:r>
              <a:rPr lang="it-IT" dirty="0">
                <a:latin typeface="Calibri" pitchFamily="34" charset="0"/>
              </a:rPr>
              <a:t>di un oggetto.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mantenere i diagrammi semplici e chiari </a:t>
            </a: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voler omettere i tipi degli attributi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gli oggetti</a:t>
            </a:r>
          </a:p>
        </p:txBody>
      </p:sp>
    </p:spTree>
    <p:extLst>
      <p:ext uri="{BB962C8B-B14F-4D97-AF65-F5344CB8AC3E}">
        <p14:creationId xmlns:p14="http://schemas.microsoft.com/office/powerpoint/2010/main" val="334655038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tabella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gli elementi tipici delle realizzazioni dei casi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1883217" y="-71559"/>
            <a:ext cx="1018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Cosa sono le realizzazioni dei casi d’uso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6A0DC3C-C016-4D83-87E6-5EAE933E5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6660" y="1686508"/>
            <a:ext cx="9163494" cy="187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370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realizzazioni dei casi d’uso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costituite dagli elementi elencati nella tabella precedente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realizzazione di un caso d’uso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processo di raffinamento</a:t>
            </a:r>
            <a:r>
              <a:rPr lang="it-IT" dirty="0">
                <a:latin typeface="Calibri" pitchFamily="34" charset="0"/>
              </a:rPr>
              <a:t>; partendo da una specifica del comportamento richiesto si arriva ad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descrizione piuttosto dettagliata delle interazioni tra classi e oggetti che consentiranno di realizzare tale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delle classi di analisi </a:t>
            </a:r>
            <a:r>
              <a:rPr lang="it-IT" dirty="0">
                <a:latin typeface="Calibri" pitchFamily="34" charset="0"/>
              </a:rPr>
              <a:t>sono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parte fondamentale della realizzazione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Oltre ai diagrammi delle classi 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diagrammi che esplicitano come oggetti specifici di queste classi collaborano e interagiscono tra di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diagrammi sono noti come diagrammi di interazione</a:t>
            </a:r>
            <a:r>
              <a:rPr lang="it-IT" dirty="0">
                <a:latin typeface="Calibri" pitchFamily="34" charset="0"/>
              </a:rPr>
              <a:t>; ne esistono di quattro tipi: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sequenza, diagramma di comunicazione, diagrammi di interazione generale e diagramma di temporizzazione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C00000"/>
                </a:solidFill>
                <a:cs typeface="Courier New" pitchFamily="49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modellazione OO è un processo iterativo</a:t>
            </a:r>
            <a:r>
              <a:rPr lang="it-IT" dirty="0">
                <a:latin typeface="Calibri" pitchFamily="34" charset="0"/>
              </a:rPr>
              <a:t>; possono venire alla luce nuovi requisiti oppure si può rendere necessario rivedere casi d’uso esistenti.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si rende necessario bisogna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aggiornare i documenti dei requisiti ed, eventualmente, anche gli stessi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Qualora si renda necessario, bisogna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aggiornare il modello dei casi d’uso, il modello dei requisiti e le classi di analisi per mantenerli tutti coerenti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94103" y="-71559"/>
            <a:ext cx="577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Elementi</a:t>
            </a:r>
          </a:p>
        </p:txBody>
      </p:sp>
    </p:spTree>
    <p:extLst>
      <p:ext uri="{BB962C8B-B14F-4D97-AF65-F5344CB8AC3E}">
        <p14:creationId xmlns:p14="http://schemas.microsoft.com/office/powerpoint/2010/main" val="41429834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interazioni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unità di comportamento di un classificatore </a:t>
            </a:r>
            <a:r>
              <a:rPr lang="it-IT" dirty="0">
                <a:latin typeface="Calibri" pitchFamily="34" charset="0"/>
              </a:rPr>
              <a:t>che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noto come classificatore di contesto </a:t>
            </a:r>
            <a:r>
              <a:rPr lang="it-IT" dirty="0">
                <a:latin typeface="Calibri" pitchFamily="34" charset="0"/>
              </a:rPr>
              <a:t>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il contesto per l’interazione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Un’interazione</a:t>
            </a:r>
            <a:r>
              <a:rPr lang="it-IT" dirty="0">
                <a:latin typeface="Calibri" pitchFamily="34" charset="0"/>
              </a:rPr>
              <a:t>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una delle funzioni del suo classificatore di contesto oppure una delle funzioni a cui il classificatore di contesto ha accesso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realizzazione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classificatore di contesto è un caso d’uso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creano una o più interazioni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dimostrare come il comportamento specificato dal caso d’uso può essere realizzato da istanze di classificatori che si scambiano messaggi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lavora su diagrammi di interazione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scoprono nuove operazioni e attributi delle classi di analisi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delle classi di analisi dovrebbero essere aggiornati con queste informazioni</a:t>
            </a:r>
            <a:r>
              <a:rPr lang="it-IT" dirty="0">
                <a:latin typeface="Calibri" pitchFamily="34" charset="0"/>
              </a:rPr>
              <a:t> come parte del processo di realizzazione dei casi d’uso.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fondamentali nei diagrammi di interazione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linee di vita e i messaggi</a:t>
            </a:r>
            <a:r>
              <a:rPr lang="it-IT" dirty="0">
                <a:latin typeface="Calibri" pitchFamily="34" charset="0"/>
              </a:rPr>
              <a:t>; questi vengono analizzati in modo approfondito nelle prossime sezioni.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039226" y="-71559"/>
            <a:ext cx="6026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Interazioni</a:t>
            </a:r>
          </a:p>
        </p:txBody>
      </p:sp>
    </p:spTree>
    <p:extLst>
      <p:ext uri="{BB962C8B-B14F-4D97-AF65-F5344CB8AC3E}">
        <p14:creationId xmlns:p14="http://schemas.microsoft.com/office/powerpoint/2010/main" val="186421425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linea di vita </a:t>
            </a:r>
            <a:r>
              <a:rPr lang="it-IT" dirty="0">
                <a:latin typeface="Calibri" pitchFamily="34" charset="0"/>
              </a:rPr>
              <a:t>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singolo partecipante a un’interazione</a:t>
            </a:r>
            <a:r>
              <a:rPr lang="it-IT" dirty="0">
                <a:latin typeface="Calibri" pitchFamily="34" charset="0"/>
              </a:rPr>
              <a:t>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raffigura come un’istanza di uno specifico classificatore partecipa all’interazione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della linea di vita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linea di vita ha un nome opzionale, un tipo e un selettore opzionale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per far riferimento alla linea di vita </a:t>
            </a:r>
            <a:r>
              <a:rPr lang="it-IT" dirty="0">
                <a:latin typeface="Calibri" pitchFamily="34" charset="0"/>
              </a:rPr>
              <a:t>all’interno dell’interazione.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</a:t>
            </a:r>
            <a:r>
              <a:rPr lang="it-IT" dirty="0">
                <a:latin typeface="Calibri" pitchFamily="34" charset="0"/>
              </a:rPr>
              <a:t> 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nome del classificatore di cui la linea di vita rappresenta un’istanza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838274" y="-71559"/>
            <a:ext cx="622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Linee di vita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3C79AF-2845-46D3-911F-487AF431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5957" y="2488527"/>
            <a:ext cx="3802802" cy="137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69921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13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selettore</a:t>
            </a:r>
            <a:r>
              <a:rPr lang="it-IT" dirty="0">
                <a:latin typeface="Calibri" pitchFamily="34" charset="0"/>
              </a:rPr>
              <a:t> indica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condizione booleana</a:t>
            </a:r>
            <a:r>
              <a:rPr lang="it-IT" dirty="0">
                <a:latin typeface="Calibri" pitchFamily="34" charset="0"/>
              </a:rPr>
              <a:t> che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usata per selezionare una singola istanza che soddisfa la condizione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non c’è alcun selettore </a:t>
            </a:r>
            <a:r>
              <a:rPr lang="it-IT" dirty="0">
                <a:latin typeface="Calibri" pitchFamily="34" charset="0"/>
              </a:rPr>
              <a:t>la linea di vita fa riferimento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un’istanza arbitraria del classificatore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selettori sono validi </a:t>
            </a:r>
            <a:r>
              <a:rPr lang="it-IT" dirty="0">
                <a:latin typeface="Calibri" pitchFamily="34" charset="0"/>
              </a:rPr>
              <a:t>solo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tipo ha una molteplicità maggiore di uno </a:t>
            </a:r>
            <a:r>
              <a:rPr lang="it-IT" dirty="0">
                <a:latin typeface="Calibri" pitchFamily="34" charset="0"/>
              </a:rPr>
              <a:t>in modo che ci siano più istanze tra cui scegliere.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linee di vita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disegnate con la stessa icona del loro tipo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vengono usati nei diagrammi di sequenza hanno una “coda”</a:t>
            </a:r>
            <a:r>
              <a:rPr lang="it-IT" dirty="0">
                <a:latin typeface="Calibri" pitchFamily="34" charset="0"/>
              </a:rPr>
              <a:t> a forma di riga verticale “tratteggiata”.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esempi di linea di vita </a:t>
            </a:r>
            <a:r>
              <a:rPr lang="it-IT" dirty="0">
                <a:latin typeface="Calibri" pitchFamily="34" charset="0"/>
              </a:rPr>
              <a:t>vengono riportati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838274" y="-71559"/>
            <a:ext cx="622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Linee di vita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D9E578A-DE80-4D22-9B05-FB698B9C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5781" y="5103443"/>
            <a:ext cx="427184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67297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pensi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linea di vita </a:t>
            </a:r>
            <a:r>
              <a:rPr lang="it-IT" dirty="0">
                <a:latin typeface="Calibri" pitchFamily="34" charset="0"/>
              </a:rPr>
              <a:t>come alla rappr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esentazione del modo in cui un’istanza del classificatore può partecipare all’interazione</a:t>
            </a:r>
            <a:r>
              <a:rPr lang="it-IT" dirty="0">
                <a:latin typeface="Calibri" pitchFamily="34" charset="0"/>
              </a:rPr>
              <a:t>;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essa non rappresenta una specifica istanza del classificatore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pensare alla linea di vita </a:t>
            </a:r>
            <a:r>
              <a:rPr lang="it-IT" dirty="0">
                <a:latin typeface="Calibri" pitchFamily="34" charset="0"/>
              </a:rPr>
              <a:t>come 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rappresentazione di un ruolo che un’istanza del classificatore può assumere nell’interazione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si vuole,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mostrare le istanze direttamente su un diagramma di 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distinzione tra linee di vita e istanze </a:t>
            </a:r>
            <a:r>
              <a:rPr lang="it-IT" dirty="0">
                <a:latin typeface="Calibri" pitchFamily="34" charset="0"/>
              </a:rPr>
              <a:t>fa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emergere due forme diverse di diagrammi di 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interazione di forma generica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l’interazione tra le linee di vita che rappresentano istanze arbitrarie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interazione di forma d’istanza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l’interazione tra specifiche istanze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completare l’interazione </a:t>
            </a: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i messaggi scambiati tra le linee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838274" y="-71559"/>
            <a:ext cx="622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Linee di vita</a:t>
            </a:r>
          </a:p>
        </p:txBody>
      </p:sp>
    </p:spTree>
    <p:extLst>
      <p:ext uri="{BB962C8B-B14F-4D97-AF65-F5344CB8AC3E}">
        <p14:creationId xmlns:p14="http://schemas.microsoft.com/office/powerpoint/2010/main" val="12484272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messaggio</a:t>
            </a:r>
            <a:r>
              <a:rPr lang="it-IT" dirty="0">
                <a:latin typeface="Calibri" pitchFamily="34" charset="0"/>
              </a:rPr>
              <a:t> rappresenta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specifico di comunicazione tra due linee di vita in un’interazione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comunicazione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implicare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chiamata di un’operazione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creazione o la distruzione di un’istanza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L’invio di un segnale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una linea di vita riceve un messaggio di chiamata </a:t>
            </a:r>
            <a:r>
              <a:rPr lang="it-IT" dirty="0">
                <a:latin typeface="Calibri" pitchFamily="34" charset="0"/>
              </a:rPr>
              <a:t>vuol dire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invocata un’operazione che ha la stessa segnatura del messaggio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ogni messaggio di chiamata ricevuto da una linea di vita</a:t>
            </a:r>
            <a:r>
              <a:rPr lang="it-IT" dirty="0">
                <a:latin typeface="Calibri" pitchFamily="34" charset="0"/>
              </a:rPr>
              <a:t>, ci 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corrispondente nel classificatore di quella linea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realtà,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consente che i messaggi nei diagrammi di interazione siano temporaneamente disallineati </a:t>
            </a:r>
            <a:r>
              <a:rPr lang="it-IT" dirty="0">
                <a:latin typeface="Calibri" pitchFamily="34" charset="0"/>
              </a:rPr>
              <a:t>rispetto alle operazioni delle classi coinvolte.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20109" y="-71559"/>
            <a:ext cx="584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</a:t>
            </a:r>
          </a:p>
        </p:txBody>
      </p:sp>
    </p:spTree>
    <p:extLst>
      <p:ext uri="{BB962C8B-B14F-4D97-AF65-F5344CB8AC3E}">
        <p14:creationId xmlns:p14="http://schemas.microsoft.com/office/powerpoint/2010/main" val="413849216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una linea di vita sta eseguendo un messaggio </a:t>
            </a:r>
            <a:r>
              <a:rPr lang="it-IT" dirty="0">
                <a:latin typeface="Calibri" pitchFamily="34" charset="0"/>
              </a:rPr>
              <a:t>si dice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il focus di controllo o di attivazione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L’evolversi nel tempo dell’interazione </a:t>
            </a:r>
            <a:r>
              <a:rPr lang="it-IT" dirty="0">
                <a:latin typeface="Calibri" pitchFamily="34" charset="0"/>
              </a:rPr>
              <a:t>provoca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spostamento dell’attivazione tra le linee di vita</a:t>
            </a:r>
            <a:r>
              <a:rPr lang="it-IT" dirty="0">
                <a:latin typeface="Calibri" pitchFamily="34" charset="0"/>
              </a:rPr>
              <a:t>; questo spostamento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detto flusso di controllo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messaggi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rappresentati come frecce tra linee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20109" y="-71559"/>
            <a:ext cx="584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</a:t>
            </a:r>
          </a:p>
        </p:txBody>
      </p:sp>
    </p:spTree>
    <p:extLst>
      <p:ext uri="{BB962C8B-B14F-4D97-AF65-F5344CB8AC3E}">
        <p14:creationId xmlns:p14="http://schemas.microsoft.com/office/powerpoint/2010/main" val="124643263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sette tipi di messaggio</a:t>
            </a:r>
            <a:r>
              <a:rPr lang="it-IT" dirty="0">
                <a:latin typeface="Calibri" pitchFamily="34" charset="0"/>
              </a:rPr>
              <a:t>, come illustrato 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20109" y="-71559"/>
            <a:ext cx="5845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5909B8F-74F5-40FD-A2B4-49587551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641" y="1484529"/>
            <a:ext cx="6241147" cy="510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53485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chiamata di un messaggio sincrono il mittente aspetta che il destinatario finisca l’esecuzione</a:t>
            </a:r>
            <a:r>
              <a:rPr lang="it-IT" dirty="0">
                <a:latin typeface="Calibri" pitchFamily="34" charset="0"/>
              </a:rPr>
              <a:t> dell’operazione richiesta.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chiamata di un messaggio asincrono il mittente non aspetta ma continua fino al passo successivo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modelli di analisi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distinzione tra messaggi sincroni e asincroni solitamente è troppo specifica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consigliabile</a:t>
            </a:r>
            <a:r>
              <a:rPr lang="it-IT" dirty="0">
                <a:latin typeface="Calibri" pitchFamily="34" charset="0"/>
              </a:rPr>
              <a:t>, però,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visualizzare tutti i messaggi come sincroni perché questo è il caso più vincolante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</a:t>
            </a:r>
            <a:r>
              <a:rPr lang="it-IT" dirty="0">
                <a:latin typeface="Calibri" pitchFamily="34" charset="0"/>
              </a:rPr>
              <a:t>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 fare una distinzione tra messaggi sincroni e asincroni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progettare flussi di controllo concorrente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facoltativo mostrare i messaggi di ritorno </a:t>
            </a:r>
            <a:r>
              <a:rPr lang="it-IT" dirty="0">
                <a:latin typeface="Calibri" pitchFamily="34" charset="0"/>
              </a:rPr>
              <a:t>nelle realizzazioni di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livello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messaggi vengono mostrati solo se non affollano troppo il diagramma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00822" y="-71559"/>
            <a:ext cx="8865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 – Messaggi sincroni,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asincroni e di ritorno</a:t>
            </a:r>
          </a:p>
        </p:txBody>
      </p:sp>
    </p:spTree>
    <p:extLst>
      <p:ext uri="{BB962C8B-B14F-4D97-AF65-F5344CB8AC3E}">
        <p14:creationId xmlns:p14="http://schemas.microsoft.com/office/powerpoint/2010/main" val="103279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può essere definita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algn="ctr"/>
            <a:r>
              <a:rPr lang="it-IT" dirty="0">
                <a:latin typeface="Garamond" panose="02020404030301010803" pitchFamily="18" charset="0"/>
              </a:rPr>
              <a:t>Il descrittore di un insieme di oggetti che condividono gli stessi attributi, le stesse operazioni, </a:t>
            </a:r>
          </a:p>
          <a:p>
            <a:pPr algn="ctr"/>
            <a:r>
              <a:rPr lang="it-IT" dirty="0">
                <a:latin typeface="Garamond" panose="02020404030301010803" pitchFamily="18" charset="0"/>
              </a:rPr>
              <a:t>gli stessi metodi, le stesse relazioni e lo stesso comportamento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pratica,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descrive un insieme di oggetti che hanno le stesse caratteristiche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oggetto è un’istanza di una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e oggetti</a:t>
            </a:r>
            <a:r>
              <a:rPr lang="it-IT" dirty="0">
                <a:latin typeface="Calibri" pitchFamily="34" charset="0"/>
              </a:rPr>
              <a:t> sono 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più comuni </a:t>
            </a:r>
            <a:r>
              <a:rPr lang="it-IT" dirty="0">
                <a:latin typeface="Calibri" pitchFamily="34" charset="0"/>
              </a:rPr>
              <a:t>della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distinzione tra classificatore e 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 o formato a cui devono corrispondere tutti i suoi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oggetto della classe </a:t>
            </a:r>
            <a:r>
              <a:rPr lang="it-IT" dirty="0">
                <a:latin typeface="Calibri" pitchFamily="34" charset="0"/>
              </a:rPr>
              <a:t>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specifici valori per gli attributi definiti dalla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seconda del loro stato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diversi possono rispondere diversamente allo stesso messaggio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classificazione è uno dei concetti OO più importanti</a:t>
            </a:r>
            <a:r>
              <a:rPr lang="it-IT" dirty="0">
                <a:latin typeface="Calibri" pitchFamily="34" charset="0"/>
              </a:rPr>
              <a:t>;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</a:t>
            </a:r>
            <a:r>
              <a:rPr lang="it-IT" dirty="0">
                <a:latin typeface="Calibri" pitchFamily="34" charset="0"/>
              </a:rPr>
              <a:t> consentono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descrivere l’insieme di caratteristiche che i corrispettivi oggetti devono possedere</a:t>
            </a:r>
            <a:r>
              <a:rPr lang="it-IT" dirty="0">
                <a:latin typeface="Calibri" pitchFamily="34" charset="0"/>
              </a:rPr>
              <a:t> senza che si debba descrivere ogni singolo oggetto.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le classi?</a:t>
            </a:r>
          </a:p>
        </p:txBody>
      </p:sp>
    </p:spTree>
    <p:extLst>
      <p:ext uri="{BB962C8B-B14F-4D97-AF65-F5344CB8AC3E}">
        <p14:creationId xmlns:p14="http://schemas.microsoft.com/office/powerpoint/2010/main" val="56677088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messaggio di creazione degli oggetti </a:t>
            </a:r>
            <a:r>
              <a:rPr lang="it-IT" dirty="0">
                <a:latin typeface="Calibri" pitchFamily="34" charset="0"/>
              </a:rPr>
              <a:t>è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disegnato come una linea continua con una punta di freccia aperta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visualizzare la creazione degli oggetti </a:t>
            </a:r>
            <a:r>
              <a:rPr lang="it-IT" dirty="0">
                <a:latin typeface="Calibri" pitchFamily="34" charset="0"/>
              </a:rPr>
              <a:t>semplicemente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inviando un messaggio con lo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oppure mediante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messaggio specifico dotato di nome, anch’esso stereotipato con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C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++, C# o Java la creazione è un’operazione speciale, detta costruttore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tutti i linguaggi OO prevedono i costruttori</a:t>
            </a:r>
            <a:r>
              <a:rPr lang="it-IT" dirty="0">
                <a:latin typeface="Calibri" pitchFamily="34" charset="0"/>
              </a:rPr>
              <a:t>; uno di questi è </a:t>
            </a:r>
            <a:r>
              <a:rPr lang="it-IT" dirty="0" err="1">
                <a:latin typeface="Calibri" pitchFamily="34" charset="0"/>
              </a:rPr>
              <a:t>Smalltalk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distruzione degli oggetti è rappresentata come una linea continua con una punta di freccia aperta stereotipata con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distruggi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linea di vita ha una coda questa deve terminare con una grossa croce </a:t>
            </a:r>
            <a:r>
              <a:rPr lang="it-IT" dirty="0">
                <a:latin typeface="Calibri" pitchFamily="34" charset="0"/>
              </a:rPr>
              <a:t>nel punto di distruzione.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Distruzione</a:t>
            </a:r>
            <a:r>
              <a:rPr lang="it-IT" dirty="0">
                <a:latin typeface="Calibri" pitchFamily="34" charset="0"/>
              </a:rPr>
              <a:t> significa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l’istanza di classificatore a cui fa riferimento la linea di vita di destinazione non è più utilizzabile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 linguaggi </a:t>
            </a:r>
            <a:r>
              <a:rPr lang="it-IT" dirty="0">
                <a:latin typeface="Calibri" pitchFamily="34" charset="0"/>
              </a:rPr>
              <a:t>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semantiche differenti per la distruzione degli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sz="1800" dirty="0">
              <a:solidFill>
                <a:schemeClr val="accent2">
                  <a:lumMod val="50000"/>
                </a:schemeClr>
              </a:solidFill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20736" y="-71559"/>
            <a:ext cx="9645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 – Messaggi di creazione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distruzione</a:t>
            </a:r>
          </a:p>
        </p:txBody>
      </p:sp>
    </p:spTree>
    <p:extLst>
      <p:ext uri="{BB962C8B-B14F-4D97-AF65-F5344CB8AC3E}">
        <p14:creationId xmlns:p14="http://schemas.microsoft.com/office/powerpoint/2010/main" val="367913486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C++, </a:t>
            </a:r>
            <a:r>
              <a:rPr lang="it-IT" dirty="0">
                <a:latin typeface="Calibri" pitchFamily="34" charset="0"/>
              </a:rPr>
              <a:t>quando un oggetto viene eliminato viene automaticamente chiamato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metodo speciale chiamato distruttore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Nei linguaggi come Java e C# </a:t>
            </a:r>
            <a:r>
              <a:rPr lang="it-IT" dirty="0">
                <a:latin typeface="Calibri" pitchFamily="34" charset="0"/>
              </a:rPr>
              <a:t>la distruzione degli oggetti è gestita dalla macchina virtuale tramite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strategia chiamata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garbage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collection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sa</a:t>
            </a:r>
            <a:r>
              <a:rPr lang="it-IT" dirty="0">
                <a:latin typeface="Calibri" pitchFamily="34" charset="0"/>
              </a:rPr>
              <a:t>, però,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verificherà la distruzione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Java e C# possono avere un metodo “finale”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verrà eseguito dal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garbage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collector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al momento della distruzione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rischioso</a:t>
            </a:r>
            <a:r>
              <a:rPr lang="it-IT" dirty="0">
                <a:latin typeface="Calibri" pitchFamily="34" charset="0"/>
              </a:rPr>
              <a:t> però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questo metodo perché non si sa quando verrà chiamato dal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garbage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collector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20736" y="-71559"/>
            <a:ext cx="96453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 – Messaggi di creazione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distruzione</a:t>
            </a:r>
          </a:p>
        </p:txBody>
      </p:sp>
    </p:spTree>
    <p:extLst>
      <p:ext uri="{BB962C8B-B14F-4D97-AF65-F5344CB8AC3E}">
        <p14:creationId xmlns:p14="http://schemas.microsoft.com/office/powerpoint/2010/main" val="144228431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Nell’analisi</a:t>
            </a:r>
            <a:r>
              <a:rPr lang="it-IT" dirty="0">
                <a:latin typeface="Calibri" pitchFamily="34" charset="0"/>
              </a:rPr>
              <a:t> 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ignorare i messaggi trovati e persi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messaggi trovati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 se si deve mostrare la ricezione di un messaggio da parte di una classe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conosce l’origine del messaggio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messaggi persi </a:t>
            </a:r>
            <a:r>
              <a:rPr lang="it-IT" dirty="0">
                <a:latin typeface="Calibri" pitchFamily="34" charset="0"/>
              </a:rPr>
              <a:t>consentono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che un messaggio è andato perso</a:t>
            </a:r>
            <a:r>
              <a:rPr lang="it-IT" dirty="0">
                <a:latin typeface="Calibri" pitchFamily="34" charset="0"/>
              </a:rPr>
              <a:t>, cioè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raggiunge mai la sua destinazione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11915" y="-71559"/>
            <a:ext cx="955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Messaggi – Messaggi trovati e persi</a:t>
            </a:r>
          </a:p>
        </p:txBody>
      </p:sp>
    </p:spTree>
    <p:extLst>
      <p:ext uri="{BB962C8B-B14F-4D97-AF65-F5344CB8AC3E}">
        <p14:creationId xmlns:p14="http://schemas.microsoft.com/office/powerpoint/2010/main" val="365303877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di interazioni di UML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usati per modellare qualsiasi tipo di interazione tra istanze di classificatori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realizzazione dei casi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diagrammi vengono utilizzati per modellare interazioni tra oggetti che realizzano un caso d’uso o una parte di un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quattro diversi tipi di diagrammi di interazione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sequenza</a:t>
            </a:r>
            <a:r>
              <a:rPr lang="it-IT" dirty="0">
                <a:latin typeface="Calibri" pitchFamily="34" charset="0"/>
              </a:rPr>
              <a:t>: enfatizzano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temporale degli scambi di messaggi tra diverse linee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comunicazione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enfatizzano le relazioni strutturali tra gli oggetti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utili per l’analisi, soprattutto per creare rapidamente una bozza di collaborazione tra 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interazione generale</a:t>
            </a:r>
            <a:r>
              <a:rPr lang="it-IT" dirty="0">
                <a:latin typeface="Calibri" pitchFamily="34" charset="0"/>
              </a:rPr>
              <a:t>: illustrano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il comportamento complesso viene realizzato da un insieme di interazioni più semplici</a:t>
            </a:r>
            <a:r>
              <a:rPr lang="it-IT" dirty="0">
                <a:latin typeface="Calibri" pitchFamily="34" charset="0"/>
              </a:rPr>
              <a:t>;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caso speciale di diagramma di attività in cui i nodi si riferiscono ad altre interazioni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temporizzazione</a:t>
            </a:r>
            <a:r>
              <a:rPr lang="it-IT" dirty="0">
                <a:latin typeface="Calibri" pitchFamily="34" charset="0"/>
              </a:rPr>
              <a:t>: enfatizzano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aspetti in tempo reale di un’interazione; il loro scopo principale è aiutare l’utente a ragionare sul tempo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29033" y="-71559"/>
            <a:ext cx="813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interazione</a:t>
            </a:r>
          </a:p>
        </p:txBody>
      </p:sp>
    </p:spTree>
    <p:extLst>
      <p:ext uri="{BB962C8B-B14F-4D97-AF65-F5344CB8AC3E}">
        <p14:creationId xmlns:p14="http://schemas.microsoft.com/office/powerpoint/2010/main" val="115212756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sequenza </a:t>
            </a:r>
            <a:r>
              <a:rPr lang="it-IT" dirty="0">
                <a:latin typeface="Calibri" pitchFamily="34" charset="0"/>
              </a:rPr>
              <a:t>mostrano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interazioni tra linee di vita </a:t>
            </a:r>
            <a:r>
              <a:rPr lang="it-IT" dirty="0">
                <a:latin typeface="Calibri" pitchFamily="34" charset="0"/>
              </a:rPr>
              <a:t>come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di eventi ordinati temporalmente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modellizzazione,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talvolta si inizia abbozzando una realizzazione dei casi d’uso mediante un diagramma di comunicazione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occorre focalizzarsi sull’effettiva sequenza temporale degli eventi</a:t>
            </a:r>
            <a:r>
              <a:rPr lang="it-IT" dirty="0">
                <a:latin typeface="Calibri" pitchFamily="34" charset="0"/>
              </a:rPr>
              <a:t>, è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più facile usare un diagramma di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88143" y="-71559"/>
            <a:ext cx="7877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</a:t>
            </a:r>
          </a:p>
        </p:txBody>
      </p:sp>
    </p:spTree>
    <p:extLst>
      <p:ext uri="{BB962C8B-B14F-4D97-AF65-F5344CB8AC3E}">
        <p14:creationId xmlns:p14="http://schemas.microsoft.com/office/powerpoint/2010/main" val="104521854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realizzazione del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latin typeface="Calibri" pitchFamily="34" charset="0"/>
              </a:rPr>
              <a:t>, mostrato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B8BE524-00A0-4FE2-AD00-7DE8347E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6958" y="1542129"/>
            <a:ext cx="5705990" cy="500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93346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L’analisi iniziale del caso d’uso </a:t>
            </a:r>
            <a:r>
              <a:rPr lang="it-IT" dirty="0">
                <a:latin typeface="Calibri" pitchFamily="34" charset="0"/>
              </a:rPr>
              <a:t>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realizzato il diagramma delle classi di analisi ad alto livello </a:t>
            </a:r>
            <a:r>
              <a:rPr lang="it-IT" dirty="0">
                <a:latin typeface="Calibri" pitchFamily="34" charset="0"/>
              </a:rPr>
              <a:t>mostrato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figura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Dati la specifica del caso d’uso e il diagramma delle classi </a:t>
            </a:r>
            <a:r>
              <a:rPr lang="it-IT" dirty="0">
                <a:latin typeface="Calibri" pitchFamily="34" charset="0"/>
              </a:rPr>
              <a:t>si 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informazioni sufficienti per creare un diagramma di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0B9777D-AAA6-4327-994B-8CECA294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651" y="2121136"/>
            <a:ext cx="5325951" cy="251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909552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sequenza che realizza il comportamento specificato dal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Secondo la specifica di UML 2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dei diagrammi di interazione possono essere preceduti da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3DB88A9-B8FC-4586-8088-B0D4EFED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5626" y="1909756"/>
            <a:ext cx="7949563" cy="441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44872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inizia a costruire diagrammi di sequenza </a:t>
            </a:r>
            <a:r>
              <a:rPr lang="it-IT" dirty="0">
                <a:latin typeface="Calibri" pitchFamily="34" charset="0"/>
              </a:rPr>
              <a:t>come parte della realizzazione di un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scoprire che bisogna modificare il diagramma delle classi di analisi o anche il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Nei diagrammi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l’asse verticale viene utilizzato per riportare il tempo che scorre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L’asse orizzontale serve per riportare le linee di vita da sinistra a destra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 di sotto di ogni linea di vita si traccia una linea tratteggiata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 l’esistenza della linea di vita nel temp</a:t>
            </a:r>
            <a:r>
              <a:rPr lang="it-IT" dirty="0">
                <a:latin typeface="Calibri" pitchFamily="34" charset="0"/>
              </a:rPr>
              <a:t>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figura non è una rappresentazione esatta</a:t>
            </a:r>
            <a:r>
              <a:rPr lang="it-IT" dirty="0">
                <a:latin typeface="Calibri" pitchFamily="34" charset="0"/>
              </a:rPr>
              <a:t> di ogni passo del caso d’uso.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diagramma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raffinare durante la fase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</p:spTree>
    <p:extLst>
      <p:ext uri="{BB962C8B-B14F-4D97-AF65-F5344CB8AC3E}">
        <p14:creationId xmlns:p14="http://schemas.microsoft.com/office/powerpoint/2010/main" val="12318322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consideri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EliminaCorso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2E02E39-0099-4E19-87AA-DA7E3FA6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274" y="1494002"/>
            <a:ext cx="5691452" cy="498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777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e chiediamoci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quante classi ci sono in essa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realtà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questa domanda non c’è risposta</a:t>
            </a:r>
            <a:r>
              <a:rPr lang="it-IT" dirty="0">
                <a:latin typeface="Calibri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Avendo così tante possibilità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degli aspetti più importanti dell’analisi e progettazione OO </a:t>
            </a:r>
            <a:r>
              <a:rPr lang="it-IT" dirty="0">
                <a:latin typeface="Calibri" pitchFamily="34" charset="0"/>
              </a:rPr>
              <a:t>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scelta dello schema di classificazione più appropriato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Esaminando la figura attentamente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iniziano a vedere altri tipi di relazioni, oltre a quelle di classificatore e 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 si delineano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diversi livelli di classificazione (ereditarietà)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le classi?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C6AC4E-56EB-4D9A-B1CA-B131C701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8974" y="1506314"/>
            <a:ext cx="45339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19875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35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sequenza per il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EliminaCorso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il seguente: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la distruzione di un oggetto si termina la linea di vita con una grossa croce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non si sa, o non interessa sapere, quando un oggetto viene distrutto basta terminare la sua linea di vita normalmente</a:t>
            </a:r>
            <a:r>
              <a:rPr lang="it-IT" dirty="0">
                <a:latin typeface="Calibri" pitchFamily="34" charset="0"/>
              </a:rPr>
              <a:t>, senza usare la croce.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46A5810-469B-44B0-AA2B-0DC0B2E7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1589" y="1502187"/>
            <a:ext cx="6155095" cy="38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128853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 mostra anche l’auto-delega</a:t>
            </a:r>
            <a:r>
              <a:rPr lang="it-IT" dirty="0">
                <a:latin typeface="Calibri" pitchFamily="34" charset="0"/>
              </a:rPr>
              <a:t>, cioè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linea di vita invia un messaggio a se stessa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L’auto-delega è molto comune nei sistemi OO</a:t>
            </a:r>
            <a:r>
              <a:rPr lang="it-IT" dirty="0">
                <a:latin typeface="Calibri" pitchFamily="34" charset="0"/>
              </a:rPr>
              <a:t>; si utilizzano, a tal fine, i metodi privati.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Linee di vita e messaggi</a:t>
            </a:r>
          </a:p>
        </p:txBody>
      </p:sp>
    </p:spTree>
    <p:extLst>
      <p:ext uri="{BB962C8B-B14F-4D97-AF65-F5344CB8AC3E}">
        <p14:creationId xmlns:p14="http://schemas.microsoft.com/office/powerpoint/2010/main" val="2087863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attivazioni</a:t>
            </a:r>
            <a:r>
              <a:rPr lang="it-IT" dirty="0">
                <a:latin typeface="Calibri" pitchFamily="34" charset="0"/>
              </a:rPr>
              <a:t>, o focus di controllo,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consistono in rettangoli lunghi e stretti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che una particolare linea di vita ha il focus di controllo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1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venivano chiamati anche “specifiche dell’esecuzione”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focus di controllo può essere annidato all’interno di un altro focus </a:t>
            </a:r>
            <a:r>
              <a:rPr lang="it-IT" dirty="0">
                <a:latin typeface="Calibri" pitchFamily="34" charset="0"/>
              </a:rPr>
              <a:t>di controllo.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attivazioni non sembrano particolarmente apprezzate</a:t>
            </a:r>
            <a:r>
              <a:rPr lang="it-IT" dirty="0">
                <a:latin typeface="Calibri" pitchFamily="34" charset="0"/>
              </a:rPr>
              <a:t> e molti modellatori non si preoccupano proprio di mostrarle.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 sistema OO in esecuzione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attivazioni vengono gestire implicitamente tramite la normale semantica di invocazione delle operazioni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Attivazioni</a:t>
            </a:r>
          </a:p>
        </p:txBody>
      </p:sp>
    </p:spTree>
    <p:extLst>
      <p:ext uri="{BB962C8B-B14F-4D97-AF65-F5344CB8AC3E}">
        <p14:creationId xmlns:p14="http://schemas.microsoft.com/office/powerpoint/2010/main" val="15655940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una “sceneggiatura” a un diagramma tramite note posto lungo il lato sinistro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rende il diagramma molto più accessibile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sceneggiatura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comprendere i passi della sequenza degli eventi al caso d’uso </a:t>
            </a:r>
            <a:r>
              <a:rPr lang="it-IT" dirty="0">
                <a:latin typeface="Calibri" pitchFamily="34" charset="0"/>
              </a:rPr>
              <a:t>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anche essere solo una descrizione testuale di ciò che sta succedendo</a:t>
            </a:r>
            <a:r>
              <a:rPr lang="it-IT" dirty="0">
                <a:latin typeface="Calibri" pitchFamily="34" charset="0"/>
              </a:rPr>
              <a:t> nel diagramma.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entrambi i casi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sceneggiatura può essere un’aggiunta utile a un diagramma di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Documentare i diagrammi di sequenza</a:t>
            </a:r>
          </a:p>
        </p:txBody>
      </p:sp>
    </p:spTree>
    <p:extLst>
      <p:ext uri="{BB962C8B-B14F-4D97-AF65-F5344CB8AC3E}">
        <p14:creationId xmlns:p14="http://schemas.microsoft.com/office/powerpoint/2010/main" val="315331826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un’istanza riceve un messaggio </a:t>
            </a:r>
            <a:r>
              <a:rPr lang="it-IT" dirty="0">
                <a:latin typeface="Calibri" pitchFamily="34" charset="0"/>
              </a:rPr>
              <a:t>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provocare un cambiamento di stato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stato è definito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 algn="ctr"/>
            <a:r>
              <a:rPr lang="it-IT" dirty="0">
                <a:latin typeface="Garamond" panose="02020404030301010803" pitchFamily="18" charset="0"/>
              </a:rPr>
              <a:t>Una condizione o situazione durante la vita di un oggetto in cui esso soddisfa una condizione, </a:t>
            </a:r>
          </a:p>
          <a:p>
            <a:pPr lvl="1" algn="ctr"/>
            <a:r>
              <a:rPr lang="it-IT" dirty="0">
                <a:latin typeface="Garamond" panose="02020404030301010803" pitchFamily="18" charset="0"/>
              </a:rPr>
              <a:t>esegue un’attività o aspetta un evento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classificatore può avere una macchina a stati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 il ciclo di vita delle sue istanze in termine di stati ed eventi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tutti i messaggi comportano un cambiamento di stato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Aggiungere 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invarianti di stato a un diagramma di sequenza </a:t>
            </a:r>
            <a:r>
              <a:rPr lang="it-IT" dirty="0">
                <a:latin typeface="Calibri" pitchFamily="34" charset="0"/>
              </a:rPr>
              <a:t>può essere una tecnica di analisi molto utile perché 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rilevare gli stati fondamentali del ciclo di vita di una linea di vita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Vincoli e invarianti di stato</a:t>
            </a:r>
          </a:p>
        </p:txBody>
      </p:sp>
    </p:spTree>
    <p:extLst>
      <p:ext uri="{BB962C8B-B14F-4D97-AF65-F5344CB8AC3E}">
        <p14:creationId xmlns:p14="http://schemas.microsoft.com/office/powerpoint/2010/main" val="61529310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seguente figura 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caso d’uso preso da un sistema di elaborazione ordini soggetto ai seguenti vincoli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pagamento dell’ordine deve avvenire a saldo, tramite un unico pagamento.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prodotti specificati nell’ordine possono essere consegnati solo dopo il pagamento.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prodotti vengono consegnati al cliente entro 28 giorni dal pagamento.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Vincoli e invarianti di stato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0DF0DE8-16A9-4DAF-AF24-1A394DC5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3553" y="2621129"/>
            <a:ext cx="3422490" cy="395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948222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sequenza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ElaboraUnOrdine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Vincoli e invarianti di stato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27D279A-312B-4298-9249-9FA8C70E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4044" y="1468481"/>
            <a:ext cx="8849163" cy="491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706264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Quando viene creata un’istanza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passa immediatamente allo 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nonpagato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(disegnato come un rettangolo con gli angoli arrotondati).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dimostra che tutti gli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creati nello stato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nonpagato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Alla ricezione del messaggio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riceviPagamento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, che deve essere inviato per il pagamento a saldo, l’istanza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passa allo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Successivamente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messaggio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consegna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viene inviato all’istanza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GestoreConsegne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inoltra all’istanza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latin typeface="Calibri" pitchFamily="34" charset="0"/>
              </a:rPr>
              <a:t>, provocando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sua transizione allo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consegnato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ha anche una macchina a stati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stati in quella macchina devono corrispondere a tutti gli invarianti di stato</a:t>
            </a:r>
            <a:r>
              <a:rPr lang="it-IT" dirty="0">
                <a:latin typeface="Calibri" pitchFamily="34" charset="0"/>
              </a:rPr>
              <a:t> che si trovano sui diagrammi di sequenza.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vincolo posto su una linea di vita</a:t>
            </a:r>
            <a:r>
              <a:rPr lang="it-IT" dirty="0">
                <a:latin typeface="Calibri" pitchFamily="34" charset="0"/>
              </a:rPr>
              <a:t> indica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condizione sulle istanze che deve essere vera da quel punto in avanti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vincoli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indicati usando un linguaggio informale</a:t>
            </a:r>
            <a:r>
              <a:rPr lang="it-IT" dirty="0">
                <a:latin typeface="Calibri" pitchFamily="34" charset="0"/>
              </a:rPr>
              <a:t>, 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abbia un linguaggio formale</a:t>
            </a:r>
            <a:r>
              <a:rPr lang="it-IT" dirty="0">
                <a:latin typeface="Calibri" pitchFamily="34" charset="0"/>
              </a:rPr>
              <a:t>, denominato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OCL</a:t>
            </a:r>
            <a:r>
              <a:rPr lang="it-IT" dirty="0">
                <a:latin typeface="Calibri" pitchFamily="34" charset="0"/>
              </a:rPr>
              <a:t>, per la loro specifica.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Vincoli e invarianti di stato</a:t>
            </a:r>
          </a:p>
        </p:txBody>
      </p:sp>
    </p:spTree>
    <p:extLst>
      <p:ext uri="{BB962C8B-B14F-4D97-AF65-F5344CB8AC3E}">
        <p14:creationId xmlns:p14="http://schemas.microsoft.com/office/powerpoint/2010/main" val="19912721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illustrato un vincolo di durata: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 – A &lt;= 28 giorni}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Su una linea di vita può essere posto qualsiasi tipo di vincolo.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precedente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sono usate né attivazioni né ritorni di messaggi</a:t>
            </a:r>
            <a:r>
              <a:rPr lang="it-IT" dirty="0">
                <a:latin typeface="Calibri" pitchFamily="34" charset="0"/>
              </a:rPr>
              <a:t>; questo 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diagramma si evidenziano già gli invarianti di stato e la temporizzazione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Vincoli e invarianti di stato</a:t>
            </a:r>
          </a:p>
        </p:txBody>
      </p:sp>
    </p:spTree>
    <p:extLst>
      <p:ext uri="{BB962C8B-B14F-4D97-AF65-F5344CB8AC3E}">
        <p14:creationId xmlns:p14="http://schemas.microsoft.com/office/powerpoint/2010/main" val="268043697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sequenza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divisi in aree chiamate frame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illustra la sintassi dei frame </a:t>
            </a:r>
            <a:r>
              <a:rPr lang="it-IT" dirty="0">
                <a:latin typeface="Calibri" pitchFamily="34" charset="0"/>
              </a:rPr>
              <a:t>che è piuttosto ricca: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8840DA-CA62-4A27-9140-BF9C55DD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1095" y="2189748"/>
            <a:ext cx="6589809" cy="405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23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attività di 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entrano nel vivo verso la fine della fase di Avvio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diventano preponderanti durante la fase di Elaborazione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maggior parte delle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 della fase di Elaborazione </a:t>
            </a:r>
            <a:r>
              <a:rPr lang="it-IT" dirty="0">
                <a:latin typeface="Calibri" pitchFamily="34" charset="0"/>
              </a:rPr>
              <a:t>sono finalizzate 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creazione di modelli che descrivono il comportamento desiderato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si evince dalla seguente figura,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lavoro di analisi si sovrappone esattamente alla raccolta dei requisiti</a:t>
            </a:r>
            <a:r>
              <a:rPr lang="it-IT" dirty="0">
                <a:latin typeface="Calibri" pitchFamily="34" charset="0"/>
              </a:rPr>
              <a:t>; difatti,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attività procedono spesso mano nella mano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33897" y="-71559"/>
            <a:ext cx="793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Caratteristiche generali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3CB67F-16E1-44F5-A627-8767A2B3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8607" y="3541495"/>
            <a:ext cx="4419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135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oggetti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albero possiedono ognuno un gruppo di oggetti foglia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composizione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calcolatore</a:t>
            </a:r>
            <a:r>
              <a:rPr lang="it-IT" dirty="0">
                <a:latin typeface="Calibri" pitchFamily="34" charset="0"/>
              </a:rPr>
              <a:t>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associate delle periferiche che mantengono una loro indipendenza dal calcolatore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aggregazione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le classi?</a:t>
            </a:r>
          </a:p>
        </p:txBody>
      </p:sp>
    </p:spTree>
    <p:extLst>
      <p:ext uri="{BB962C8B-B14F-4D97-AF65-F5344CB8AC3E}">
        <p14:creationId xmlns:p14="http://schemas.microsoft.com/office/powerpoint/2010/main" val="420800834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frame </a:t>
            </a:r>
            <a:r>
              <a:rPr lang="it-IT" dirty="0">
                <a:latin typeface="Calibri" pitchFamily="34" charset="0"/>
              </a:rPr>
              <a:t>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operatore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o più operandi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zero o più condizioni di guardia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L’operatore</a:t>
            </a:r>
            <a:r>
              <a:rPr lang="it-IT" dirty="0">
                <a:latin typeface="Calibri" pitchFamily="34" charset="0"/>
              </a:rPr>
              <a:t> determina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vengono eseguiti i suoi operandi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condizioni di guardia </a:t>
            </a:r>
            <a:r>
              <a:rPr lang="it-IT" dirty="0">
                <a:latin typeface="Calibri" pitchFamily="34" charset="0"/>
              </a:rPr>
              <a:t>stabiliscono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 loro operandi devono essere eseguiti</a:t>
            </a:r>
            <a:r>
              <a:rPr lang="it-IT" dirty="0">
                <a:latin typeface="Calibri" pitchFamily="34" charset="0"/>
              </a:rPr>
              <a:t>; esse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espressioni booleane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tutti gli operandi si può applicare una sola condizione di guardia </a:t>
            </a:r>
            <a:r>
              <a:rPr lang="it-IT" dirty="0">
                <a:latin typeface="Calibri" pitchFamily="34" charset="0"/>
              </a:rPr>
              <a:t>oppure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operando può avere la propria condizione di guardia univoca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</a:t>
            </a:r>
          </a:p>
        </p:txBody>
      </p:sp>
    </p:spTree>
    <p:extLst>
      <p:ext uri="{BB962C8B-B14F-4D97-AF65-F5344CB8AC3E}">
        <p14:creationId xmlns:p14="http://schemas.microsoft.com/office/powerpoint/2010/main" val="224797373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tabella</a:t>
            </a:r>
            <a:r>
              <a:rPr lang="it-IT" dirty="0">
                <a:latin typeface="Calibri" pitchFamily="34" charset="0"/>
              </a:rPr>
              <a:t> 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l’elenco di tutti gli operatori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838EF5-ECA7-44E9-A80C-1BB3596D7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879" y="1490685"/>
            <a:ext cx="8752242" cy="505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59116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sintassi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L’operatore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dirty="0">
                <a:latin typeface="Calibri" pitchFamily="34" charset="0"/>
              </a:rPr>
              <a:t> indica che il suo unico operando viene eseguito se e solo se la condizione di guardia è vera.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dirty="0">
                <a:latin typeface="Calibri" pitchFamily="34" charset="0"/>
              </a:rPr>
              <a:t> equivale al costrutto di programmazione:</a:t>
            </a:r>
          </a:p>
          <a:p>
            <a:pPr marL="800100" lvl="1" indent="-342900">
              <a:spcBef>
                <a:spcPct val="20000"/>
              </a:spcBef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(condizione1)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azione1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Ramificazione con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opt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e alt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E38427B-3FF3-492B-8C7E-A4EC3D2F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811" y="1447537"/>
            <a:ext cx="5572921" cy="322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698932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L’operatore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rappresenta una scelta tra più alternative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Ciascuno dei suoi operandi </a:t>
            </a:r>
            <a:r>
              <a:rPr lang="it-IT" dirty="0">
                <a:latin typeface="Calibri" pitchFamily="34" charset="0"/>
              </a:rPr>
              <a:t>ha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propria condizione di guardia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L’operando opzionale con una condizione di guardia di [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] </a:t>
            </a:r>
            <a:r>
              <a:rPr lang="it-IT" dirty="0">
                <a:latin typeface="Calibri" pitchFamily="34" charset="0"/>
              </a:rPr>
              <a:t>viene eseguito se nessuna delle altre condizioni di guardia è vera.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eseguito solo uno degli operandi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equivale al costrutto di programmazione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pPr lvl="1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(condizione1)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operando 1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(condizione2)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operando 2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condizioneN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operando N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operando M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Ramificazione con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opt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e alt</a:t>
            </a:r>
          </a:p>
        </p:txBody>
      </p:sp>
    </p:spTree>
    <p:extLst>
      <p:ext uri="{BB962C8B-B14F-4D97-AF65-F5344CB8AC3E}">
        <p14:creationId xmlns:p14="http://schemas.microsoft.com/office/powerpoint/2010/main" val="317239423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semanticamente equivalente a un operatore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 esattamente un operando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utilizzo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si consideri il seguente caso d’uso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AggiornaCarrello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Ramificazione con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opt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e alt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F98916-D54C-41BF-B886-33BCC20B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2222" y="2108413"/>
            <a:ext cx="4387777" cy="463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332721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diagramma delle classi di analisi per questo caso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Ramificazione con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opt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e alt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C9BE8CA-FA26-4FD8-824C-62922E5C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1635182"/>
            <a:ext cx="7982658" cy="2498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383203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diagramma di sequenza che realizza questo caso d’uso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Ramificazione con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opt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e alt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6D3E3A8-0247-480C-965A-EDB441DA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8620" y="1604095"/>
            <a:ext cx="5738881" cy="525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83410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osservi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questo diagramma di sequenza </a:t>
            </a:r>
            <a:r>
              <a:rPr lang="it-IT" dirty="0">
                <a:latin typeface="Calibri" pitchFamily="34" charset="0"/>
              </a:rPr>
              <a:t>viene es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eguita la politica per cui quando la quantità di un articolo arriva a zero, l’articolo viene eliminato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ritenere che questo livello di dettaglio non sia necessario nell’analisi </a:t>
            </a:r>
            <a:r>
              <a:rPr lang="it-IT" dirty="0">
                <a:latin typeface="Calibri" pitchFamily="34" charset="0"/>
              </a:rPr>
              <a:t>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diagramma di sequenza che non mostri l’eliminazione esplicita degli articoli sia ugualmente accettabile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Ramificazione con </a:t>
            </a:r>
            <a:r>
              <a:rPr lang="it-IT" sz="2800" dirty="0" err="1">
                <a:solidFill>
                  <a:srgbClr val="C00000"/>
                </a:solidFill>
                <a:cs typeface="Arial" panose="020B0604020202020204" pitchFamily="34" charset="0"/>
              </a:rPr>
              <a:t>opt</a:t>
            </a:r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 e alt</a:t>
            </a:r>
          </a:p>
        </p:txBody>
      </p:sp>
    </p:spTree>
    <p:extLst>
      <p:ext uri="{BB962C8B-B14F-4D97-AF65-F5344CB8AC3E}">
        <p14:creationId xmlns:p14="http://schemas.microsoft.com/office/powerpoint/2010/main" val="19344930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Molto 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nei diagrammi di sequenza è necessario mostrare i cicli</a:t>
            </a:r>
            <a:r>
              <a:rPr lang="it-IT" dirty="0">
                <a:latin typeface="Calibri" pitchFamily="34" charset="0"/>
              </a:rPr>
              <a:t>; per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basta usare gli operatori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Iterazione con loop e break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A53417-293B-49F5-8A8D-B4D84DE64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634" y="2554546"/>
            <a:ext cx="5617007" cy="393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771571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L’operatore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funziona 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loop min </a:t>
            </a:r>
            <a:r>
              <a:rPr lang="it-IT" dirty="0">
                <a:latin typeface="Calibri" pitchFamily="34" charset="0"/>
              </a:rPr>
              <a:t>volte, poi</a:t>
            </a:r>
          </a:p>
          <a:p>
            <a:pPr lvl="1"/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>
                <a:latin typeface="Calibri" pitchFamily="34" charset="0"/>
              </a:rPr>
              <a:t> (condizione è vera)</a:t>
            </a:r>
          </a:p>
          <a:p>
            <a:pPr lvl="1"/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loop (max-min)</a:t>
            </a:r>
            <a:r>
              <a:rPr lang="it-IT" dirty="0">
                <a:latin typeface="Calibri" pitchFamily="34" charset="0"/>
              </a:rPr>
              <a:t> volte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notino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seguenti punti della sintassi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ciclo (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) senza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o una condizione è un ciclo infinito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viene specificato solo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it-IT" dirty="0">
                <a:latin typeface="Calibri" pitchFamily="34" charset="0"/>
              </a:rPr>
              <a:t>, allora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considera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min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condizione normalmente è un’espressione booleana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anche essere un testo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purchè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il suo significato sia chiaro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vista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potrebbe sembrare piuttosto complesso</a:t>
            </a:r>
            <a:r>
              <a:rPr lang="it-IT" dirty="0">
                <a:latin typeface="Calibri" pitchFamily="34" charset="0"/>
              </a:rPr>
              <a:t>, ma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per supportare molti idiomi relativi ai cicli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Iterazione con loop e break</a:t>
            </a:r>
          </a:p>
        </p:txBody>
      </p:sp>
    </p:spTree>
    <p:extLst>
      <p:ext uri="{BB962C8B-B14F-4D97-AF65-F5344CB8AC3E}">
        <p14:creationId xmlns:p14="http://schemas.microsoft.com/office/powerpoint/2010/main" val="83672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esistente tra una classe e i corrispettivi oggetti </a:t>
            </a:r>
            <a:r>
              <a:rPr lang="it-IT" dirty="0">
                <a:latin typeface="Calibri" pitchFamily="34" charset="0"/>
              </a:rPr>
              <a:t>è una 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istanzia</a:t>
            </a:r>
            <a:r>
              <a:rPr lang="it-IT" dirty="0">
                <a:latin typeface="Calibri" pitchFamily="34" charset="0"/>
              </a:rPr>
              <a:t>&gt;&gt;.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può essere definita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 algn="ctr"/>
            <a:r>
              <a:rPr lang="it-IT" dirty="0">
                <a:latin typeface="Garamond" panose="02020404030301010803" pitchFamily="18" charset="0"/>
              </a:rPr>
              <a:t>Una connessione tra elementi del modello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della relazione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istanzia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tra classi e oggetti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B541EE-9436-4BD5-A9C2-E9467EC9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622" y="3201544"/>
            <a:ext cx="6363377" cy="336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72806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tabella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elencati alcuni degli idiomi più comuni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indicare in quale condizione il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viene interrotto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che cosa accade di seguito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L’operatore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ha una sola condizione di guardia </a:t>
            </a:r>
            <a:r>
              <a:rPr lang="it-IT" dirty="0">
                <a:latin typeface="Calibri" pitchFamily="34" charset="0"/>
              </a:rPr>
              <a:t>e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è vera viene eseguito il corpo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il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termina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punto fondamentale 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resto del ciclo dopo l’interruzione (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) non viene eseguito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Iterazione con loop e break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7C1F20-0B51-4714-935D-45D7F4F0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1" y="1635182"/>
            <a:ext cx="9091317" cy="276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95079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frammento combinato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logicamente correlato esterno al ciclo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fa parte di esso</a:t>
            </a:r>
            <a:r>
              <a:rPr lang="it-IT" dirty="0">
                <a:latin typeface="Calibri" pitchFamily="34" charset="0"/>
              </a:rPr>
              <a:t>; 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disegnare il frammento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sempre all’esterno del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ma sovrapponendolo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degli idiomi relativi ai cicli più comuni </a:t>
            </a:r>
            <a:r>
              <a:rPr lang="it-IT" dirty="0">
                <a:latin typeface="Calibri" pitchFamily="34" charset="0"/>
              </a:rPr>
              <a:t>serve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scandire un insieme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potrebbe usare un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su un insieme come una possibile implementazione per l’operazione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trovaCorso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 della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GestoreRegistrazione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Iterazione con loop e break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D9BDF5C-C387-40AB-9079-B6F76B1F9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920" y="3506129"/>
            <a:ext cx="6686581" cy="281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46584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L’operazione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restituisce l’oggetto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 il nome esatto oppure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" pitchFamily="34" charset="0"/>
              </a:rPr>
              <a:t>, come illustrato nella figura seguente: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il nome dell’estremità di un’associazione con molteplicità maggiore di 1 come una collezione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rappresentare una collezione di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95718" y="-71559"/>
            <a:ext cx="8070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sequenza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Operatori e frame – Iterazione con loop e break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47E4B02-CB49-449A-BD74-054547A46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843" y="1778856"/>
            <a:ext cx="6627488" cy="356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053284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comunicazione enfatizzano gli aspetti strutturali di un’interazione </a:t>
            </a:r>
            <a:r>
              <a:rPr lang="it-IT" dirty="0">
                <a:latin typeface="Calibri" pitchFamily="34" charset="0"/>
              </a:rPr>
              <a:t>mostrando come si collegano le linee di vita.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diagrammi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semanticamente deboli rispetto ai diagrammi di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diagrammi di comunicazione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hanno una sintassi simile a quella dei diagrammi di sequenza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sequenza temporale è indicata dalla numerazione gerarchica </a:t>
            </a:r>
            <a:r>
              <a:rPr lang="it-IT" dirty="0">
                <a:latin typeface="Calibri" pitchFamily="34" charset="0"/>
              </a:rPr>
              <a:t>di ogni messaggio.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semplice diagramma di comunicazione </a:t>
            </a:r>
            <a:r>
              <a:rPr lang="it-IT" dirty="0">
                <a:latin typeface="Calibri" pitchFamily="34" charset="0"/>
              </a:rPr>
              <a:t>per il caso d’uso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73753" y="-71559"/>
            <a:ext cx="869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5869E11-3173-42CD-A6DD-A2148AEF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1236" y="4047863"/>
            <a:ext cx="5529527" cy="261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31884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("UML")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1.1.  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it-IT" dirty="0">
                <a:latin typeface="Calibri" pitchFamily="34" charset="0"/>
              </a:rPr>
              <a:t>&gt;&gt;: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tipo di messaggi crea nuovi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seguito,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l’analisi o la progettazione, si darà un nome a questo messaggio anonimo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Dopo la creazione dell’oggetto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vi sono più messaggi nel focus di controllo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flusso restituisce il controllo al chiamante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("MDA")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2.1    &lt;&lt;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it-IT" dirty="0">
                <a:latin typeface="Calibri" pitchFamily="34" charset="0"/>
              </a:rPr>
              <a:t>&gt;&gt;: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numero di sequenza 2.1 indica che si è nel focus di controllo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aggiungiCorso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Vista la quantità di elementi diversi presenti in un diagramma di comunicazione,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questi possono risultare inizialmente difficili da leggere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numeri di sequenza dei messaggi indicano l’annidamento delle invocazioni di operazione al loro interno </a:t>
            </a:r>
            <a:r>
              <a:rPr lang="it-IT" dirty="0">
                <a:latin typeface="Calibri" pitchFamily="34" charset="0"/>
              </a:rPr>
              <a:t>(cioè un focus di controllo annidato).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73753" y="-71559"/>
            <a:ext cx="8692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</a:t>
            </a:r>
          </a:p>
        </p:txBody>
      </p:sp>
    </p:spTree>
    <p:extLst>
      <p:ext uri="{BB962C8B-B14F-4D97-AF65-F5344CB8AC3E}">
        <p14:creationId xmlns:p14="http://schemas.microsoft.com/office/powerpoint/2010/main" val="326580928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mostrare l’iterazione sui diagrammi di comunicazione </a:t>
            </a:r>
            <a:r>
              <a:rPr lang="it-IT" dirty="0">
                <a:latin typeface="Calibri" pitchFamily="34" charset="0"/>
              </a:rPr>
              <a:t>usando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un’espressione di iterazione comprendente un indicatore di iterazione (*) e un’espressione di iterazione condizionale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iterazione </a:t>
            </a:r>
            <a:r>
              <a:rPr lang="it-IT" dirty="0">
                <a:latin typeface="Calibri" pitchFamily="34" charset="0"/>
              </a:rPr>
              <a:t>nei diagrammi di comunicazione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</a:pPr>
            <a:r>
              <a:rPr lang="it-IT" dirty="0">
                <a:latin typeface="Calibri" pitchFamily="34" charset="0"/>
              </a:rPr>
              <a:t>		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1329" y="-71559"/>
            <a:ext cx="888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Iterazione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46F009-6C26-4CEB-A52D-0981FC59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0799" y="2591204"/>
            <a:ext cx="7246222" cy="393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855351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UML 2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stabilisce alcuna sintassi particolare per le espressioni di iterazione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Si potrebbe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pensare che i diagrammi di comunicazione dovrebbero usare di default la sintassi di iterazione per i diagrammi di sequenza</a:t>
            </a:r>
            <a:r>
              <a:rPr lang="it-IT" dirty="0">
                <a:latin typeface="Calibri" pitchFamily="34" charset="0"/>
              </a:rPr>
              <a:t>;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specifica di UML non lo menziona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Se si decide di usare la stessa sintassi di iterazione,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un’espressione di iterazione potrebbe essere scritta 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*[loop min, max [[condizione]]</a:t>
            </a:r>
          </a:p>
          <a:p>
            <a:pPr marL="342900" indent="-342900" algn="ctr">
              <a:spcBef>
                <a:spcPct val="20000"/>
              </a:spcBef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espressione ha il vantaggio della consistenza </a:t>
            </a:r>
            <a:r>
              <a:rPr lang="it-IT" dirty="0">
                <a:latin typeface="Calibri" pitchFamily="34" charset="0"/>
              </a:rPr>
              <a:t>ma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ridondanza sintattica poiché sia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sono indicatori di iterazione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Nell’esempio precedente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stato usato del pseudo-codice per indicare che l’espressione di iterazione viene ripetuta, incrementando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1329" y="-71559"/>
            <a:ext cx="888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Iterazione</a:t>
            </a:r>
          </a:p>
        </p:txBody>
      </p:sp>
    </p:spTree>
    <p:extLst>
      <p:ext uri="{BB962C8B-B14F-4D97-AF65-F5344CB8AC3E}">
        <p14:creationId xmlns:p14="http://schemas.microsoft.com/office/powerpoint/2010/main" val="18653645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alternativo per l’utilizzo dell’interazione nei diagrammi di comunicazione </a:t>
            </a:r>
            <a:r>
              <a:rPr lang="it-IT" dirty="0">
                <a:latin typeface="Calibri" pitchFamily="34" charset="0"/>
              </a:rPr>
              <a:t>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questo approccio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mostrato il nome del ruolo e la molteplicità sul collegamento da :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GestoreRegistrazioni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 :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it-IT" dirty="0">
                <a:latin typeface="Calibri" pitchFamily="34" charset="0"/>
              </a:rPr>
              <a:t>. Questo indica che :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GestoreRegistrazioni</a:t>
            </a:r>
            <a:r>
              <a:rPr lang="it-IT" dirty="0">
                <a:latin typeface="Calibri" pitchFamily="34" charset="0"/>
              </a:rPr>
              <a:t> è collegato a una collezione di oggetti di :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it-IT" dirty="0">
                <a:latin typeface="Calibri" pitchFamily="34" charset="0"/>
              </a:rPr>
              <a:t> attraverso il ruolo chiamato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corsi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1329" y="-71559"/>
            <a:ext cx="888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Iterazione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50AD20-5DC9-4BC7-BF39-991BE666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1256" y="1992603"/>
            <a:ext cx="4749219" cy="262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14629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aggiunto l’indicatore di iterazione al messaggio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; questo indica che il messaggio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stampa</a:t>
            </a:r>
            <a:r>
              <a:rPr lang="it-IT" dirty="0">
                <a:latin typeface="Calibri" pitchFamily="34" charset="0"/>
              </a:rPr>
              <a:t>() viene inviato a ogni oggetto della collezione.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L’indicatore standard di iterazione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dirty="0">
                <a:latin typeface="Calibri" pitchFamily="34" charset="0"/>
              </a:rPr>
              <a:t>) indica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messaggi verranno inviati sequenzialmente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vuole indicare che i messaggi sono tutti eseguiti in parallelo</a:t>
            </a:r>
            <a:r>
              <a:rPr lang="it-IT" dirty="0">
                <a:latin typeface="Calibri" pitchFamily="34" charset="0"/>
              </a:rPr>
              <a:t>, si deve usare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l’indicatore parallelo di iterazione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*//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1329" y="-71559"/>
            <a:ext cx="888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Iterazione</a:t>
            </a:r>
          </a:p>
        </p:txBody>
      </p:sp>
    </p:spTree>
    <p:extLst>
      <p:ext uri="{BB962C8B-B14F-4D97-AF65-F5344CB8AC3E}">
        <p14:creationId xmlns:p14="http://schemas.microsoft.com/office/powerpoint/2010/main" val="256604954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ramificazioni</a:t>
            </a:r>
            <a:r>
              <a:rPr lang="it-IT" dirty="0">
                <a:latin typeface="Calibri" pitchFamily="34" charset="0"/>
              </a:rPr>
              <a:t> 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modellate aggiungendo condizioni di guardia ai messaggi</a:t>
            </a:r>
            <a:r>
              <a:rPr lang="it-IT" dirty="0">
                <a:latin typeface="Calibri" pitchFamily="34" charset="0"/>
              </a:rPr>
              <a:t>;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messaggio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inviato solo se la condizione di guardia risulta vera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ramificazione relativo al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IscriviStudenteAlCorso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esiste una sintassi formale per le condizioni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spesso espressioni che coinvolgono variabili temporanee</a:t>
            </a:r>
            <a:r>
              <a:rPr lang="it-IT" dirty="0">
                <a:latin typeface="Calibri" pitchFamily="34" charset="0"/>
              </a:rPr>
              <a:t> nell’ambito del focus di controllo corrente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attributi delle classi coinvolte nell’iterazione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1329" y="-71559"/>
            <a:ext cx="888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Ramificazione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0FBA07-B6E8-4F04-B663-5FC62586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294" y="2393148"/>
            <a:ext cx="6953026" cy="27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486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freccia tratteggiata </a:t>
            </a:r>
            <a:r>
              <a:rPr lang="it-IT" dirty="0">
                <a:latin typeface="Calibri" pitchFamily="34" charset="0"/>
              </a:rPr>
              <a:t>è in realtà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relazione di dipendenza </a:t>
            </a:r>
            <a:r>
              <a:rPr lang="it-IT" dirty="0">
                <a:latin typeface="Calibri" pitchFamily="34" charset="0"/>
              </a:rPr>
              <a:t>a cui viene assegnato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significato speciale mediante lo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istanzia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dipendenza può essere definita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 algn="ctr"/>
            <a:r>
              <a:rPr lang="it-IT" dirty="0">
                <a:latin typeface="Garamond" panose="02020404030301010803" pitchFamily="18" charset="0"/>
              </a:rPr>
              <a:t>Una relazione tra due elementi in cui un cambiamento in un elemento (il fornitore) </a:t>
            </a:r>
          </a:p>
          <a:p>
            <a:pPr lvl="1" algn="ctr"/>
            <a:r>
              <a:rPr lang="it-IT" dirty="0">
                <a:latin typeface="Garamond" panose="02020404030301010803" pitchFamily="18" charset="0"/>
              </a:rPr>
              <a:t>può influenzare o fornire informazione di cui necessita l’altro elemento (il cliente)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precedente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deve chiaramente essere il fornitore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tra classi e oggetti</a:t>
            </a:r>
          </a:p>
        </p:txBody>
      </p:sp>
    </p:spTree>
    <p:extLst>
      <p:ext uri="{BB962C8B-B14F-4D97-AF65-F5344CB8AC3E}">
        <p14:creationId xmlns:p14="http://schemas.microsoft.com/office/powerpoint/2010/main" val="305474871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memorizzati i risultati delle operazioni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trovaStudente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trovaCorso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 in due variabili temporanee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valori di queste variabili </a:t>
            </a:r>
            <a:r>
              <a:rPr lang="it-IT" dirty="0">
                <a:latin typeface="Calibri" pitchFamily="34" charset="0"/>
              </a:rPr>
              <a:t>vengono poi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usati per calcolare il valore della variabile booleana temporanea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trovato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trovato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la ramificazione al Passo 1.3 e per decidere se attivare una condizione di errore </a:t>
            </a:r>
            <a:r>
              <a:rPr lang="it-IT" dirty="0">
                <a:latin typeface="Calibri" pitchFamily="34" charset="0"/>
              </a:rPr>
              <a:t>al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:Registrante</a:t>
            </a:r>
            <a:r>
              <a:rPr lang="it-IT" dirty="0">
                <a:latin typeface="Calibri" pitchFamily="34" charset="0"/>
              </a:rPr>
              <a:t> al Passo 1.4.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difficile illustrare chiaramente le ramificazioni nei diagrammi di comunicazione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In generale,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questi diagrammi conviene usare solo ramificazioni molto semplici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181329" y="-71559"/>
            <a:ext cx="8884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Realizzazione dei casi d’uso – Diagrammi di comunicazione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Ramificazione</a:t>
            </a:r>
          </a:p>
        </p:txBody>
      </p:sp>
    </p:spTree>
    <p:extLst>
      <p:ext uri="{BB962C8B-B14F-4D97-AF65-F5344CB8AC3E}">
        <p14:creationId xmlns:p14="http://schemas.microsoft.com/office/powerpoint/2010/main" val="398381032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attività </a:t>
            </a:r>
            <a:r>
              <a:rPr lang="it-IT" dirty="0">
                <a:latin typeface="Calibri" pitchFamily="34" charset="0"/>
              </a:rPr>
              <a:t>consentono di mod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ellare un processo come un’attività costituita da un insieme di nodi connessi da archi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1 i diagrammi di attività </a:t>
            </a:r>
            <a:r>
              <a:rPr lang="it-IT" dirty="0">
                <a:latin typeface="Calibri" pitchFamily="34" charset="0"/>
              </a:rPr>
              <a:t>in realtà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erano soltanto dei tipi speciali di macchine a stati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i diagrammi di attività </a:t>
            </a:r>
            <a:r>
              <a:rPr lang="it-IT" dirty="0">
                <a:latin typeface="Calibri" pitchFamily="34" charset="0"/>
              </a:rPr>
              <a:t>hanno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completamente nuova basata sulle reti di Petri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vantaggi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formalismo delle reti di Petri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fornisce maggiore flessibilità nei diversi tipi di flusso della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ora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c’è una chiara distinzione tra diagrammi di attività e macchine a stati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associare un’attività a qualunque elemento di modellazione</a:t>
            </a:r>
            <a:r>
              <a:rPr lang="it-IT" dirty="0">
                <a:latin typeface="Calibri" pitchFamily="34" charset="0"/>
              </a:rPr>
              <a:t> al solo fine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il comportamento di tale elemento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017186" y="-71559"/>
            <a:ext cx="504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Cosa sono</a:t>
            </a:r>
          </a:p>
        </p:txBody>
      </p:sp>
    </p:spTree>
    <p:extLst>
      <p:ext uri="{BB962C8B-B14F-4D97-AF65-F5344CB8AC3E}">
        <p14:creationId xmlns:p14="http://schemas.microsoft.com/office/powerpoint/2010/main" val="97502325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</a:t>
            </a:r>
            <a:r>
              <a:rPr lang="it-IT" dirty="0">
                <a:latin typeface="Calibri" pitchFamily="34" charset="0"/>
              </a:rPr>
              <a:t> 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tipicamente associate 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Casi d’uso.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Classi.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Interfacce.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Componenti.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Collaborazioni.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Operazioni.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i diagrammi di attività anche per modellare efficacemente i processi e i flussi di lavoro del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opportuno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considerare che il codice sorgente di un’operazione, in un linguaggio di programmazione o pseudo-codice, potrebbe essere la rappresentazione migliore e più concisa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017186" y="-71559"/>
            <a:ext cx="504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Cosa sono</a:t>
            </a:r>
          </a:p>
        </p:txBody>
      </p:sp>
    </p:spTree>
    <p:extLst>
      <p:ext uri="{BB962C8B-B14F-4D97-AF65-F5344CB8AC3E}">
        <p14:creationId xmlns:p14="http://schemas.microsoft.com/office/powerpoint/2010/main" val="234261434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L’essenza di un diagramma di attività </a:t>
            </a:r>
            <a:r>
              <a:rPr lang="it-IT" dirty="0">
                <a:latin typeface="Calibri" pitchFamily="34" charset="0"/>
              </a:rPr>
              <a:t>è quella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comunicare uno specifico aspetto del comportamento dinamico di un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tal fine è necessario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suo livello di astrazione sia quello più adatto a comunicare questo aspetto agli utenti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contenga la minore quantità di informazioni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017186" y="-71559"/>
            <a:ext cx="504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Cosa sono</a:t>
            </a:r>
          </a:p>
        </p:txBody>
      </p:sp>
    </p:spTree>
    <p:extLst>
      <p:ext uri="{BB962C8B-B14F-4D97-AF65-F5344CB8AC3E}">
        <p14:creationId xmlns:p14="http://schemas.microsoft.com/office/powerpoint/2010/main" val="190615840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causa della loro flessibilità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c’è un unico punto del processo UP in cui collocare i diagrammi di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 considereremo insieme al flusso di lavoro dell’analisi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la situazione in cui sono normalmente utilizzati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caratteristica peculiare dei diagrammi di attività </a:t>
            </a:r>
            <a:r>
              <a:rPr lang="it-IT" dirty="0">
                <a:latin typeface="Calibri" pitchFamily="34" charset="0"/>
              </a:rPr>
              <a:t>è quella di consentire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un processo senza dover specificare la struttura statica di classi e oggetti che realizzano quel processo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L’esperienza insegna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di attività di solito sono usati nei casi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dell’analisi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graficamente il flusso di un caso d’uso </a:t>
            </a:r>
            <a:r>
              <a:rPr lang="it-IT" dirty="0">
                <a:latin typeface="Calibri" pitchFamily="34" charset="0"/>
              </a:rPr>
              <a:t>affinché sia facilmente comprensibile dalle parti interessate.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il flusso tra più casi d’uso</a:t>
            </a:r>
            <a:r>
              <a:rPr lang="it-IT" dirty="0">
                <a:latin typeface="Calibri" pitchFamily="34" charset="0"/>
              </a:rPr>
              <a:t>; il flusso usa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speciale di diagramma di attività chiamato diagramma di interazione generale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2482" y="-71559"/>
            <a:ext cx="607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Relazione con UP</a:t>
            </a:r>
          </a:p>
        </p:txBody>
      </p:sp>
    </p:spTree>
    <p:extLst>
      <p:ext uri="{BB962C8B-B14F-4D97-AF65-F5344CB8AC3E}">
        <p14:creationId xmlns:p14="http://schemas.microsoft.com/office/powerpoint/2010/main" val="271119761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della progettazione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i dettagli di un’operazione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i dettagli di un algoritmo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modellazione del business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un processo di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 interessate </a:t>
            </a:r>
            <a:r>
              <a:rPr lang="it-IT" dirty="0">
                <a:latin typeface="Calibri" pitchFamily="34" charset="0"/>
              </a:rPr>
              <a:t>solitamente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hanno difficoltà a capire i diagrammi di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introduce una nuova semantica e una sintassi potente per i diagrammi di attività </a:t>
            </a:r>
            <a:r>
              <a:rPr lang="it-IT" dirty="0">
                <a:latin typeface="Calibri" pitchFamily="34" charset="0"/>
              </a:rPr>
              <a:t>ed è importante non farsi prendere la mano.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992482" y="-71559"/>
            <a:ext cx="607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Relazione con UP</a:t>
            </a:r>
          </a:p>
        </p:txBody>
      </p:sp>
    </p:spTree>
    <p:extLst>
      <p:ext uri="{BB962C8B-B14F-4D97-AF65-F5344CB8AC3E}">
        <p14:creationId xmlns:p14="http://schemas.microsoft.com/office/powerpoint/2010/main" val="121124195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reti di nodi connessi ad archi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categorie di nodi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azione</a:t>
            </a:r>
            <a:r>
              <a:rPr lang="it-IT" dirty="0">
                <a:latin typeface="Calibri" pitchFamily="34" charset="0"/>
              </a:rPr>
              <a:t>: rappresentano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unità discrete di lavoro atomiche </a:t>
            </a:r>
            <a:r>
              <a:rPr lang="it-IT" dirty="0">
                <a:latin typeface="Calibri" pitchFamily="34" charset="0"/>
              </a:rPr>
              <a:t>all’interno dell’attività.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controllo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controllano il flusso </a:t>
            </a:r>
            <a:r>
              <a:rPr lang="it-IT" dirty="0">
                <a:latin typeface="Calibri" pitchFamily="34" charset="0"/>
              </a:rPr>
              <a:t>attraverso l’attività.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oggetto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rappresentano oggetti usati </a:t>
            </a:r>
            <a:r>
              <a:rPr lang="it-IT" dirty="0">
                <a:latin typeface="Calibri" pitchFamily="34" charset="0"/>
              </a:rPr>
              <a:t>nell’attività.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 rappresentano il flusso attraverso l’attività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due categorie di archi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Flussi di controllo</a:t>
            </a:r>
            <a:r>
              <a:rPr lang="it-IT" dirty="0">
                <a:latin typeface="Calibri" pitchFamily="34" charset="0"/>
              </a:rPr>
              <a:t>: rappresentano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flusso di controllo attraverso l’attività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Flussi di oggetti</a:t>
            </a:r>
            <a:r>
              <a:rPr lang="it-IT" dirty="0">
                <a:latin typeface="Calibri" pitchFamily="34" charset="0"/>
              </a:rPr>
              <a:t>: rappresentano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flusso di oggetti attraverso l’attività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52497" y="-71559"/>
            <a:ext cx="46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Attività</a:t>
            </a:r>
          </a:p>
        </p:txBody>
      </p:sp>
    </p:spTree>
    <p:extLst>
      <p:ext uri="{BB962C8B-B14F-4D97-AF65-F5344CB8AC3E}">
        <p14:creationId xmlns:p14="http://schemas.microsoft.com/office/powerpoint/2010/main" val="168827728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35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viene riportato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semplice diagramma di attività per il processo di business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Invia lettera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noti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attività possono avere precondizioni 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come 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le azioni all’interno dell’attività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le loro precondizioni 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locali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52497" y="-71559"/>
            <a:ext cx="46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Attività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E93964D-7005-4E1B-81DE-26D36ACF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9586" y="1615229"/>
            <a:ext cx="5892729" cy="410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59771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attività </a:t>
            </a:r>
            <a:r>
              <a:rPr lang="it-IT" dirty="0">
                <a:latin typeface="Calibri" pitchFamily="34" charset="0"/>
              </a:rPr>
              <a:t>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iniziano con un singolo nodo controllo</a:t>
            </a:r>
            <a:r>
              <a:rPr lang="it-IT" dirty="0">
                <a:latin typeface="Calibri" pitchFamily="34" charset="0"/>
              </a:rPr>
              <a:t>, il nodo iniziale,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 il punto in cui l’esecuzione inizierà quando l’attività viene invocata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o più nodi finali </a:t>
            </a:r>
            <a:r>
              <a:rPr lang="it-IT" dirty="0">
                <a:latin typeface="Calibri" pitchFamily="34" charset="0"/>
              </a:rPr>
              <a:t>indicano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punto in cui l’attività termina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di attività vengono usati per modellare un caso d’uso come una serie di 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lvl="1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52497" y="-71559"/>
            <a:ext cx="46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Attività</a:t>
            </a:r>
          </a:p>
        </p:txBody>
      </p:sp>
    </p:spTree>
    <p:extLst>
      <p:ext uri="{BB962C8B-B14F-4D97-AF65-F5344CB8AC3E}">
        <p14:creationId xmlns:p14="http://schemas.microsoft.com/office/powerpoint/2010/main" val="849511899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caso d’uso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PagaIVA</a:t>
            </a:r>
            <a:r>
              <a:rPr lang="it-IT" dirty="0">
                <a:latin typeface="Calibri" pitchFamily="34" charset="0"/>
              </a:rPr>
              <a:t>: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52497" y="-71559"/>
            <a:ext cx="46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Attività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171286-EAE7-454D-AFD5-94F51327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8050" y="1602503"/>
            <a:ext cx="5608013" cy="511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509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L’istanziazione</a:t>
            </a:r>
            <a:r>
              <a:rPr lang="it-IT" dirty="0">
                <a:latin typeface="Calibri" pitchFamily="34" charset="0"/>
              </a:rPr>
              <a:t>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creazione di nuove istanze di elementi del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L’istanziazione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applica anche ad altri elementi del modello, così come alle classi e agli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L’istanziazione applicata alle classi </a:t>
            </a:r>
            <a:r>
              <a:rPr lang="it-IT" dirty="0">
                <a:latin typeface="Calibri" pitchFamily="34" charset="0"/>
              </a:rPr>
              <a:t>porta 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creazione degli oggetti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tale operazione avviene attraverso i costruttori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costruttori nella programmazione OO hanno ambito di classe </a:t>
            </a:r>
            <a:r>
              <a:rPr lang="it-IT" dirty="0">
                <a:latin typeface="Calibri" pitchFamily="34" charset="0"/>
              </a:rPr>
              <a:t>e non di oggetto proprio perché devono creare un nuovo oggetto.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costruttore alloca della memoria per il nuovo oggetto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 ad esso un’identità unica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stabilisce i valori iniziali degli attributi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Istanziazione di una classe</a:t>
            </a:r>
          </a:p>
        </p:txBody>
      </p:sp>
    </p:spTree>
    <p:extLst>
      <p:ext uri="{BB962C8B-B14F-4D97-AF65-F5344CB8AC3E}">
        <p14:creationId xmlns:p14="http://schemas.microsoft.com/office/powerpoint/2010/main" val="47803382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caso d’uso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espresso mediante il diagramma di attività 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noti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diagramma di attività fornisce una forma grafica più compatta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attività esprime il caso d’uso come due azioni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Calcola IVA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Invia Pagamento Elettronico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52497" y="-71559"/>
            <a:ext cx="46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Attività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228F9F-A561-4953-996D-3245F22D9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3965" y="1892549"/>
            <a:ext cx="6257201" cy="336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0503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Ognuna di queste azioni </a:t>
            </a:r>
            <a:r>
              <a:rPr lang="it-IT" dirty="0">
                <a:latin typeface="Calibri" pitchFamily="34" charset="0"/>
              </a:rPr>
              <a:t>potrebbe a sua volta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espressa come un diagramma di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probabilmente andrà fatto nel flusso di lavoro della progettazione </a:t>
            </a:r>
            <a:r>
              <a:rPr lang="it-IT" dirty="0">
                <a:latin typeface="Calibri" pitchFamily="34" charset="0"/>
              </a:rPr>
              <a:t>quando 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come sono implementate le 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L’attore e la sua interazione con il sistema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caratteristiche strutturali che non sono riportate nel diagramma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casi d’uso </a:t>
            </a:r>
            <a:r>
              <a:rPr lang="it-IT" dirty="0">
                <a:latin typeface="Calibri" pitchFamily="34" charset="0"/>
              </a:rPr>
              <a:t>esprimono il comportamento del sistema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un’interazione tra un attore e il sistema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mentre i diagrammi di attività</a:t>
            </a:r>
            <a:r>
              <a:rPr lang="it-IT" dirty="0">
                <a:latin typeface="Calibri" pitchFamily="34" charset="0"/>
              </a:rPr>
              <a:t> lo esprimono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serie di azioni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punti di vista complementari sullo stesso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452497" y="-71559"/>
            <a:ext cx="461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Attività</a:t>
            </a:r>
          </a:p>
        </p:txBody>
      </p:sp>
    </p:spTree>
    <p:extLst>
      <p:ext uri="{BB962C8B-B14F-4D97-AF65-F5344CB8AC3E}">
        <p14:creationId xmlns:p14="http://schemas.microsoft.com/office/powerpoint/2010/main" val="326131313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attività </a:t>
            </a:r>
            <a:r>
              <a:rPr lang="it-IT" dirty="0">
                <a:latin typeface="Calibri" pitchFamily="34" charset="0"/>
              </a:rPr>
              <a:t>hanno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abbastanza intuitiva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diagrammi di attività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modellano il comportamento usando il cosiddetto token game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descrive il flusso di token attorno a una rete di nodi e archi in base a regole specifiche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Nei diagrammi di attività UML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token possono rappresentare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flusso di controllo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stato del sistema </a:t>
            </a:r>
            <a:r>
              <a:rPr lang="it-IT" dirty="0">
                <a:latin typeface="Calibri" pitchFamily="34" charset="0"/>
              </a:rPr>
              <a:t>è determinato in qualsiasi momento dalla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disposizione dei token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primo diagramma di attività</a:t>
            </a:r>
            <a:r>
              <a:rPr lang="it-IT" dirty="0">
                <a:latin typeface="Calibri" pitchFamily="34" charset="0"/>
              </a:rPr>
              <a:t> visto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token è il flusso di controllo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ci sono oggetti o dati che devono passare tra i nodi in questo particolare caso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01405" y="-71559"/>
            <a:ext cx="696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Semantica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33975240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token si spostano da un nodo sorgente a un nodo destinazione </a:t>
            </a:r>
            <a:r>
              <a:rPr lang="it-IT" dirty="0">
                <a:latin typeface="Calibri" pitchFamily="34" charset="0"/>
              </a:rPr>
              <a:t>attraverso un arco.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movimento di un token è soggetto a condizioni </a:t>
            </a:r>
            <a:r>
              <a:rPr lang="it-IT" dirty="0">
                <a:latin typeface="Calibri" pitchFamily="34" charset="0"/>
              </a:rPr>
              <a:t>e può verificarsi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solo quando tutte le condizioni sono soddisfatte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condizioni cambiano a seconda del tipo di nodo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Consideriamo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ulteriore esempio di diagramma di attività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01405" y="-71559"/>
            <a:ext cx="696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Semantica delle attività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51D9BE-C5D5-4497-9A90-87F79954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8926" y="2922062"/>
            <a:ext cx="5245053" cy="367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5652468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della figura precedente </a:t>
            </a:r>
            <a:r>
              <a:rPr lang="it-IT" dirty="0">
                <a:latin typeface="Calibri" pitchFamily="34" charset="0"/>
              </a:rPr>
              <a:t>(nodi azioni)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condizioni sono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del nodo sorgente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condizioni di guardia sull’arco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precondizioni del nodo destinazione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controllo hanno una semantica speciale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controlla come i token vengono passati dai loro archi di entrata ai loro archi di uscita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di nodi controllo </a:t>
            </a:r>
            <a:r>
              <a:rPr lang="it-IT" dirty="0">
                <a:latin typeface="Calibri" pitchFamily="34" charset="0"/>
              </a:rPr>
              <a:t>sono: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nodo iniziale, il nodo finale e il nodo di ricongiunzione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oggetto </a:t>
            </a:r>
            <a:r>
              <a:rPr lang="it-IT" dirty="0">
                <a:latin typeface="Calibri" pitchFamily="34" charset="0"/>
              </a:rPr>
              <a:t>rappresentano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che fluiscono nel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di attività precedente il flusso di controllo passa alternativamente attraverso ogni nodo azione, causandone l’esecuzione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dell’attività principale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01405" y="-71559"/>
            <a:ext cx="696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Semantica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989929369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stato del sistema in esecuzione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rappresentato in qualsiasi momento mediante la disposizione dei suoi token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il token si trova nel nodo azione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Scrivi lettera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 potrebbe dichiarare che il sistema è nello stato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Scrittura lettera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tutte le esecuzioni di azioni o i flussi di token costituiscono un cambiamento significativo </a:t>
            </a:r>
            <a:r>
              <a:rPr lang="it-IT" dirty="0">
                <a:latin typeface="Calibri" pitchFamily="34" charset="0"/>
              </a:rPr>
              <a:t>nello stato del sistema.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nonostante,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disposizione dei token fornisce un collegamento tra diagrammi di attività e macchine a stati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assicurare che i diagrammi di attività e le macchine a stati per un particolare elemento di modello siano coerenti tra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Un’attività è soltanto una specifica </a:t>
            </a:r>
            <a:r>
              <a:rPr lang="it-IT" dirty="0">
                <a:latin typeface="Calibri" pitchFamily="34" charset="0"/>
              </a:rPr>
              <a:t>per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possono essere numerose implementazioni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figura precedente illustra un semplice processo di business più che un sistema software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l’implementazione di questo processo normalmente non richiede certo il passaggio di token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01405" y="-71559"/>
            <a:ext cx="6964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Semantica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126320051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attività si possono dividere in partizioni </a:t>
            </a:r>
            <a:r>
              <a:rPr lang="it-IT" dirty="0">
                <a:latin typeface="Calibri" pitchFamily="34" charset="0"/>
              </a:rPr>
              <a:t>usando linee verticali, orizzontali o curve.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partizione rappresenta un raggruppamento ad alto livello di azioni correlate</a:t>
            </a:r>
            <a:r>
              <a:rPr lang="it-IT" dirty="0">
                <a:latin typeface="Calibri" pitchFamily="34" charset="0"/>
              </a:rPr>
              <a:t>; le partizioni della attività sono talvolta chiamate corsie.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partizionamento è una tecnica potente </a:t>
            </a:r>
            <a:r>
              <a:rPr lang="it-IT" dirty="0">
                <a:latin typeface="Calibri" pitchFamily="34" charset="0"/>
              </a:rPr>
              <a:t>se usata bene.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UML 2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modellatore definisce la semantica delle partizioni delle attività </a:t>
            </a:r>
            <a:r>
              <a:rPr lang="it-IT" dirty="0">
                <a:latin typeface="Calibri" pitchFamily="34" charset="0"/>
              </a:rPr>
              <a:t>che non hanno alcuna semantica intrinseca; è quindi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le partizioni per suddividere i diagrammi delle attività come si preferisce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partizioni delle attività vengono comunemente usate per rappresentare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Casi d’uso.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Classi.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Componenti.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Unità organizzative (nella modellazione di business).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Ruoli (nella modellazione dei flussi di lavoro).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1895" y="-71559"/>
            <a:ext cx="68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Partizioni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157018163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modelli di progettazione di sistemi distribuiti </a:t>
            </a:r>
            <a:r>
              <a:rPr lang="it-IT" dirty="0">
                <a:latin typeface="Calibri" pitchFamily="34" charset="0"/>
              </a:rPr>
              <a:t>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le partizioni delle attività anche per modellare la distribuzione dei processi</a:t>
            </a:r>
            <a:r>
              <a:rPr lang="it-IT" dirty="0">
                <a:latin typeface="Calibri" pitchFamily="34" charset="0"/>
              </a:rPr>
              <a:t> sulle macchine fisse.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insieme di partizioni dovrebbe avere una singola dimensione che ne descrive la semantica di base</a:t>
            </a:r>
            <a:r>
              <a:rPr lang="it-IT" dirty="0">
                <a:latin typeface="Calibri" pitchFamily="34" charset="0"/>
              </a:rPr>
              <a:t>; all’interno di questa dimensione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partizioni possono essere annidate gerarchicamente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un’attività che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partizioni delle attività annidate gerarchicamente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1895" y="-71559"/>
            <a:ext cx="68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Partizioni delle attività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3033388-F481-4B4C-B548-76110E8B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5432" y="3160619"/>
            <a:ext cx="4607840" cy="357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485835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figura seguente la dimensione è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all’interno di questa dimensione c’è una gerarchia di partizioni: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Tra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partizioni delle attività e i flussi di controllo concorrenti </a:t>
            </a:r>
            <a:r>
              <a:rPr lang="it-IT" dirty="0">
                <a:latin typeface="Calibri" pitchFamily="34" charset="0"/>
              </a:rPr>
              <a:t>spesso c’è una connessione.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Talvolta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si riesce a ordinare i nodi in partizioni orizzontali o verticali senza rendere difficile la lettura del diagramma</a:t>
            </a:r>
            <a:r>
              <a:rPr lang="it-IT" dirty="0">
                <a:latin typeface="Calibri" pitchFamily="34" charset="0"/>
              </a:rPr>
              <a:t>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creare delle partizioni irregolari si possono usare delle linee curve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1895" y="-71559"/>
            <a:ext cx="68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Partizioni delle attività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9C1597-1888-4451-A1BA-2771873F2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788" y="1835990"/>
            <a:ext cx="5151159" cy="2213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212749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notazione testuale per le partizioni delle attività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it-IT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it-IT" dirty="0">
                <a:latin typeface="Calibri" pitchFamily="34" charset="0"/>
              </a:rPr>
              <a:t>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tipicamente usata solo come ultima risorsa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notazione grafica di solito è molto più chiara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la posizione di un’azione all’interno della gerarchia delle partizioni</a:t>
            </a:r>
            <a:r>
              <a:rPr lang="it-IT" dirty="0">
                <a:latin typeface="Calibri" pitchFamily="34" charset="0"/>
              </a:rPr>
              <a:t> usando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pathname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tra parentesi delimitato da una coppia di due punti sopra il nome dell’azione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occasionalmente </a:t>
            </a:r>
            <a:r>
              <a:rPr lang="it-IT" dirty="0">
                <a:latin typeface="Calibri" pitchFamily="34" charset="0"/>
              </a:rPr>
              <a:t>può essere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visualizzare in un diagramma di attività un comportamento che</a:t>
            </a:r>
            <a:r>
              <a:rPr lang="it-IT" dirty="0">
                <a:latin typeface="Calibri" pitchFamily="34" charset="0"/>
              </a:rPr>
              <a:t>, in senso stretto,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al di fuori dello scopo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1895" y="-71559"/>
            <a:ext cx="68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Partizioni delle attività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E581C41-C0E0-4092-A038-617E6B5A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5173" y="2424944"/>
            <a:ext cx="5493809" cy="242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88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UML per le classi </a:t>
            </a:r>
            <a:r>
              <a:rPr lang="it-IT" dirty="0">
                <a:latin typeface="Calibri" pitchFamily="34" charset="0"/>
              </a:rPr>
              <a:t>diviene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gestibile applicando il concetto di ornamenti opzionali di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l’unica sottosezione obbligatoria nella sintassi grafica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completo di classe viene 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3745703-AFB2-4C14-B05C-2AA5863F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5012" y="2794503"/>
            <a:ext cx="5588158" cy="367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1583966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motivo</a:t>
            </a:r>
            <a:r>
              <a:rPr lang="it-IT" dirty="0">
                <a:latin typeface="Calibri" pitchFamily="34" charset="0"/>
              </a:rPr>
              <a:t> potrebbe essere quello di mostrare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il sistema interagisce con un altro sistema esterno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diagrammi di attività possono gestire questa situazione aggiungendo lo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esterna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direttamente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sopra il nome della partizione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osservi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partizione esterna non fa parte del sistema </a:t>
            </a:r>
            <a:r>
              <a:rPr lang="it-IT" dirty="0">
                <a:latin typeface="Calibri" pitchFamily="34" charset="0"/>
              </a:rPr>
              <a:t>e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può essere inserita all’interno delle gerarchie di partizioni del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Tramite la scelta attenta di dimensioni e partizioni di attività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aggiungere molte informazioni utili a un diagramma di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pratica si 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cercare di usare non più di tre livelli gerarchici </a:t>
            </a:r>
            <a:r>
              <a:rPr lang="it-IT" dirty="0">
                <a:latin typeface="Calibri" pitchFamily="34" charset="0"/>
              </a:rPr>
              <a:t>(tra cui la dimensione)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non più di due dimensioni per diagramma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251895" y="-71559"/>
            <a:ext cx="6814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Partizioni delle attività</a:t>
            </a:r>
          </a:p>
        </p:txBody>
      </p:sp>
    </p:spTree>
    <p:extLst>
      <p:ext uri="{BB962C8B-B14F-4D97-AF65-F5344CB8AC3E}">
        <p14:creationId xmlns:p14="http://schemas.microsoft.com/office/powerpoint/2010/main" val="217634382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L’esecuzione dei nodi azione </a:t>
            </a:r>
            <a:r>
              <a:rPr lang="it-IT" dirty="0">
                <a:latin typeface="Calibri" pitchFamily="34" charset="0"/>
              </a:rPr>
              <a:t>avviene 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condizioni sono simultaneamente soddisfatte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Esiste un token simultaneamente su ciascun arco entrante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token in ingresso soddisfano tutte le precondizioni locali del nodo azione</a:t>
            </a:r>
            <a:r>
              <a:rPr lang="it-IT" dirty="0">
                <a:latin typeface="Calibri" pitchFamily="34" charset="0"/>
              </a:rPr>
              <a:t>, come mostrato nella figura seguente: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75132" y="-71559"/>
            <a:ext cx="529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6E3428-E1CA-4561-A79F-DCF57226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4983" y="3264496"/>
            <a:ext cx="38862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480253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non è pronto all’esecuzione finché non sono presenti token su tutti i suoi archi di entrata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i token richiesti sono presenti l’esecuzione del nodo avviene solo se è soddisfatta la precondizione </a:t>
            </a:r>
            <a:r>
              <a:rPr lang="it-IT" dirty="0">
                <a:latin typeface="Calibri" pitchFamily="34" charset="0"/>
              </a:rPr>
              <a:t>locale del nodo.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il nodo azione ha terminato l’esecuzione, la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postcondizione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locale viene controllata</a:t>
            </a:r>
            <a:r>
              <a:rPr lang="it-IT" dirty="0">
                <a:latin typeface="Calibri" pitchFamily="34" charset="0"/>
              </a:rPr>
              <a:t>; se è soddisfatta il nodo emette simultaneamente i token su tutti i suoi archi uscenti.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differenza dei diagrammi di flusso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diagrammi di attività sono intrinsecamente concorrenti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di azione eseguono qualcosa i loro nomi normalmente sono dei verbi </a:t>
            </a:r>
            <a:r>
              <a:rPr lang="it-IT" dirty="0">
                <a:latin typeface="Calibri" pitchFamily="34" charset="0"/>
              </a:rPr>
              <a:t>o delle frasi verbali.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specifica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fornisce indicazioni precise sulla denominazione dei nodi azione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regola che si segue di solito prevede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un nome che inizia con una lettera maiuscola e continua con lettere minuscole e dove servono vengono inseriti degli spazi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L’unica eccezione </a:t>
            </a:r>
            <a:r>
              <a:rPr lang="it-IT" dirty="0">
                <a:latin typeface="Calibri" pitchFamily="34" charset="0"/>
              </a:rPr>
              <a:t>si ha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 nodo azione contiene un riferimento a un altro elemento del modello</a:t>
            </a:r>
            <a:r>
              <a:rPr lang="it-IT" dirty="0">
                <a:latin typeface="Calibri" pitchFamily="34" charset="0"/>
              </a:rPr>
              <a:t>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 sempre il nome dell’elemento del modello com’è</a:t>
            </a:r>
            <a:r>
              <a:rPr lang="it-IT" dirty="0">
                <a:latin typeface="Calibri" pitchFamily="34" charset="0"/>
              </a:rPr>
              <a:t> senza modificare lettere maiuscole e minuscole e senza aggiungere spazi.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75132" y="-71559"/>
            <a:ext cx="529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</a:t>
            </a:r>
          </a:p>
        </p:txBody>
      </p:sp>
    </p:spTree>
    <p:extLst>
      <p:ext uri="{BB962C8B-B14F-4D97-AF65-F5344CB8AC3E}">
        <p14:creationId xmlns:p14="http://schemas.microsoft.com/office/powerpoint/2010/main" val="32619362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Quanto detto in precedenza viene mostrato graficamente </a:t>
            </a:r>
            <a:r>
              <a:rPr lang="it-IT" dirty="0">
                <a:latin typeface="Calibri" pitchFamily="34" charset="0"/>
              </a:rPr>
              <a:t>nella seguente figura: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 del nodo azione cattura i dettagli dell’azione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è solo una descrizione testuale </a:t>
            </a:r>
            <a:r>
              <a:rPr lang="it-IT" dirty="0">
                <a:latin typeface="Calibri" pitchFamily="34" charset="0"/>
              </a:rPr>
              <a:t>quale “Scrivere una lettera”,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progettazione potrebbe essere testo strutturato, pseudo-codice o codice vero e proprio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il diagramma di attività modella un caso d’uso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specifica potrebbe essere una o più fasi del flusso del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rendersi conto, però,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può creare un problema di gestione perché bisogna mantenere allineati il caso d’uso e il diagramma di attività se uno dei due cambia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75132" y="-71559"/>
            <a:ext cx="529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B67B52-1F0E-480F-9171-10C9689C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7689" y="1567543"/>
            <a:ext cx="409662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979474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quattro tipi di nodi azione; essi sono 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75132" y="-71559"/>
            <a:ext cx="529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9E28848-771A-4DB6-8BF6-2367E06D9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6628" y="1686508"/>
            <a:ext cx="6823972" cy="4846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7406468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più comune di nodo azione </a:t>
            </a:r>
            <a:r>
              <a:rPr lang="it-IT" dirty="0">
                <a:latin typeface="Calibri" pitchFamily="34" charset="0"/>
              </a:rPr>
              <a:t>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azione di chiamata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attivare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illustra alcuni esempi di sintassi del nodo azione di chiamata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8219" y="-71559"/>
            <a:ext cx="923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 – Nodo azione di chiamata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471817C-4D97-4A22-90E5-032CFBC8C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3044" y="3763097"/>
            <a:ext cx="4765912" cy="302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6134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si può vedere dalla figura,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sintassi del nodo azione di chiamata è molto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flessible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che l’azione invoca un’altra attività usando il simbolo speciale del rastrello </a:t>
            </a:r>
            <a:r>
              <a:rPr lang="it-IT" dirty="0">
                <a:latin typeface="Calibri" pitchFamily="34" charset="0"/>
              </a:rPr>
              <a:t>nell’angolo inferiore destro dell’icona del nodo.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un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un’operazione usando la sintassi standard delle operazioni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un’operazione specificando i dettagli dell’operazione in un particolare linguaggio di programmazione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far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riferimento alle caratteristiche del contesto dell’attività usando la 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si usano i nodi azione di chiamata nei diagrammi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attività a livello di analisi normalmente si chiamano i comportamenti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azione di chiamata che invocano operazioni specifiche tendono invece a essere usati nella progettazione </a:t>
            </a:r>
            <a:r>
              <a:rPr lang="it-IT" dirty="0">
                <a:latin typeface="Calibri" pitchFamily="34" charset="0"/>
              </a:rPr>
              <a:t>per la modellazione più dettagliata delle attività.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28219" y="-71559"/>
            <a:ext cx="923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 – Nodo azione di chiamata</a:t>
            </a:r>
          </a:p>
        </p:txBody>
      </p:sp>
    </p:spTree>
    <p:extLst>
      <p:ext uri="{BB962C8B-B14F-4D97-AF65-F5344CB8AC3E}">
        <p14:creationId xmlns:p14="http://schemas.microsoft.com/office/powerpoint/2010/main" val="938009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tipo di nodo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un’espressione temporale e genera un evento temporale quando questa espressione diventa vera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nodo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comporta in modo diverso a seconda se ha o meno un arco di ingresso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mostra un nodo di accettazione evento temporale senza alcun arco in ingresso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Nell’esempio della figura seguente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l’azione di accettazione evento temporale ha un arco in ingresso e diventa attiva solo quando su quell’arco viene ricevuto un token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31673" y="-71559"/>
            <a:ext cx="9734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 – Nodo azione di accettazione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evento temporale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3F388F-6C5E-42EE-8A03-7E52A5839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1711" y="2942797"/>
            <a:ext cx="3418803" cy="129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D4B578-2E92-43ED-B449-9FEC5E7A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6782" y="5061634"/>
            <a:ext cx="4159040" cy="15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12451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noti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l’azione temporale può far riferimento 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evento del tempo </a:t>
            </a:r>
            <a:r>
              <a:rPr lang="it-IT" dirty="0">
                <a:latin typeface="Calibri" pitchFamily="34" charset="0"/>
              </a:rPr>
              <a:t>(per esempio,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fine dell’anno fiscale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punto nel tempo </a:t>
            </a:r>
            <a:r>
              <a:rPr lang="it-IT" dirty="0">
                <a:latin typeface="Calibri" pitchFamily="34" charset="0"/>
              </a:rPr>
              <a:t>(per esempio,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11/03/1960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durata </a:t>
            </a:r>
            <a:r>
              <a:rPr lang="it-IT" dirty="0">
                <a:latin typeface="Calibri" pitchFamily="34" charset="0"/>
              </a:rPr>
              <a:t>(per esempio,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aspetta 10 secondi</a:t>
            </a:r>
            <a:r>
              <a:rPr lang="it-IT" dirty="0">
                <a:latin typeface="Calibri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31673" y="-71559"/>
            <a:ext cx="9734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azione – Nodo azione di accettazione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evento temporale</a:t>
            </a:r>
          </a:p>
        </p:txBody>
      </p:sp>
    </p:spTree>
    <p:extLst>
      <p:ext uri="{BB962C8B-B14F-4D97-AF65-F5344CB8AC3E}">
        <p14:creationId xmlns:p14="http://schemas.microsoft.com/office/powerpoint/2010/main" val="222574741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controllo gestiscono il flusso di controllo all’interno di un’attività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riassume tutti i nodi di controllo in UML 2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240564" y="-71559"/>
            <a:ext cx="582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DF6A0B-33C5-4FAF-B92E-A6936FC1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8647" y="2087832"/>
            <a:ext cx="6494706" cy="461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52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scopo per cui si produce il diagramma delle classi </a:t>
            </a:r>
            <a:r>
              <a:rPr lang="it-IT" dirty="0">
                <a:latin typeface="Calibri" pitchFamily="34" charset="0"/>
              </a:rPr>
              <a:t>determina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 sottosezioni e ornamenti vengono indicati in una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è interessati a mostrare le sole relazioni tra le classi </a:t>
            </a:r>
            <a:r>
              <a:rPr lang="it-IT" dirty="0">
                <a:latin typeface="Calibri" pitchFamily="34" charset="0"/>
              </a:rPr>
              <a:t>allora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bastare la sola sottosezione 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il diagramma deve illustrare il comportamento delle classi</a:t>
            </a:r>
            <a:r>
              <a:rPr lang="it-IT" dirty="0">
                <a:latin typeface="Calibri" pitchFamily="34" charset="0"/>
              </a:rPr>
              <a:t>, probabilmente occorre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far vedere anche la sottosezione delle operazioni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invece il diagramma è un modello più “orientato ai dati” </a:t>
            </a:r>
            <a:r>
              <a:rPr lang="it-IT" dirty="0">
                <a:latin typeface="Calibri" pitchFamily="34" charset="0"/>
              </a:rPr>
              <a:t>conviene tentare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mostrare la corrispondenza tra classi e tabelle relazionali aggiungendo alla sottosezione nome anche le sottosezioni operazioni e attributi </a:t>
            </a:r>
            <a:r>
              <a:rPr lang="it-IT" dirty="0">
                <a:latin typeface="Calibri" pitchFamily="34" charset="0"/>
              </a:rPr>
              <a:t>ed, eventualmente, anche i tipi degli attributi.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comunicare la giusta quantità di informazione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</a:t>
            </a:r>
          </a:p>
        </p:txBody>
      </p:sp>
    </p:spTree>
    <p:extLst>
      <p:ext uri="{BB962C8B-B14F-4D97-AF65-F5344CB8AC3E}">
        <p14:creationId xmlns:p14="http://schemas.microsoft.com/office/powerpoint/2010/main" val="1272365928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iniziale </a:t>
            </a:r>
            <a:r>
              <a:rPr lang="it-IT" dirty="0">
                <a:latin typeface="Calibri" pitchFamily="34" charset="0"/>
              </a:rPr>
              <a:t>è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punto in cui inizia il flusso quando viene invocata un’attività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Un’attività può avere più di un nodo iniziale</a:t>
            </a:r>
            <a:r>
              <a:rPr lang="it-IT" dirty="0">
                <a:latin typeface="Calibri" pitchFamily="34" charset="0"/>
              </a:rPr>
              <a:t>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flussi incominciano simultaneamente in tutti i nodi iniziali e vengono eseguiti contemporaneamente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Un’attività può anche essere iniziata da un’azione di accettazione evento o da un nodo parametro di attività</a:t>
            </a:r>
            <a:r>
              <a:rPr lang="it-IT" dirty="0">
                <a:latin typeface="Calibri" pitchFamily="34" charset="0"/>
              </a:rPr>
              <a:t>; quindi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iniziali non sono obbligatori </a:t>
            </a:r>
            <a:r>
              <a:rPr lang="it-IT" dirty="0">
                <a:latin typeface="Calibri" pitchFamily="34" charset="0"/>
              </a:rPr>
              <a:t>se esiste un altro modo per iniziare l’attività.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finale delle attività ferma tutti i flussi all’interno di un’attività</a:t>
            </a:r>
            <a:r>
              <a:rPr lang="it-IT" dirty="0">
                <a:latin typeface="Calibri" pitchFamily="34" charset="0"/>
              </a:rPr>
              <a:t>; un’attività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avere molti nodi finali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primo ad essere attivato fa terminare tutti gli altri flussi e l’attività stessa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finale dei flussi ferma, invece, soltanto uno dei flussi all’interno dell’attività</a:t>
            </a:r>
            <a:r>
              <a:rPr lang="it-IT" dirty="0">
                <a:latin typeface="Calibri" pitchFamily="34" charset="0"/>
              </a:rPr>
              <a:t>; gli altri continuano.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604953" y="-71559"/>
            <a:ext cx="946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 – Nodi iniziali e nodi finali</a:t>
            </a:r>
          </a:p>
        </p:txBody>
      </p:sp>
    </p:spTree>
    <p:extLst>
      <p:ext uri="{BB962C8B-B14F-4D97-AF65-F5344CB8AC3E}">
        <p14:creationId xmlns:p14="http://schemas.microsoft.com/office/powerpoint/2010/main" val="2285076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decisione ha un arco in ingresso e due o più archi alternativi in uscita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token </a:t>
            </a:r>
            <a:r>
              <a:rPr lang="it-IT" dirty="0">
                <a:latin typeface="Calibri" pitchFamily="34" charset="0"/>
              </a:rPr>
              <a:t>che arriva all’arco in ingresso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offerto a tutti gli archi in uscita, ma ne attraversa al massimo uno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arco in uscita è protetto da una condizione di guardia </a:t>
            </a:r>
            <a:r>
              <a:rPr lang="it-IT" dirty="0">
                <a:latin typeface="Calibri" pitchFamily="34" charset="0"/>
              </a:rPr>
              <a:t>tale che l’arco accetta un token se, e solo se, la condizione di guardia corrisponde al valore vero.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parola chiave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altrimenti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può essere usata per specificare l’arco da attraversare, se nessuna delle condizioni di controllo è vera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semplice esempio di nodo decisione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03964" y="-71559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 – Nodi decisione e fusione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A036AE2-FDF2-46F7-91BD-12E04CCE2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955" y="3969292"/>
            <a:ext cx="2555716" cy="28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559228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con stereotipo &lt;&lt;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inputDecisione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</a:t>
            </a:r>
            <a:r>
              <a:rPr lang="it-IT" dirty="0">
                <a:latin typeface="Calibri" pitchFamily="34" charset="0"/>
              </a:rPr>
              <a:t>fornisce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condizione di decisione per un nodo decisione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di utilizzo di un nodo decisione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03964" y="-71559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 – Nodi decisione e fusione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D7E6319-B544-4AEC-B3D4-986D07F4E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3153" y="2240506"/>
            <a:ext cx="5590507" cy="2943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129841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presenta un nodo fusione</a:t>
            </a:r>
            <a:r>
              <a:rPr lang="it-IT" dirty="0">
                <a:latin typeface="Calibri" pitchFamily="34" charset="0"/>
              </a:rPr>
              <a:t>;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fusione hanno due o più archi in ingresso e un solo arco in uscita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fondono tutti i loro flussi entranti in un solo flusso uscente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semantica della fusione è molto semplice;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tutti i token offerti sugli archi entranti vengono inviati sull’arco uscente e non ci sono modifiche del flusso o dei token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fusione e un nodo decisione posti uno dopo l’altro possono essere uniti in un singolo simbolo</a:t>
            </a:r>
            <a:r>
              <a:rPr lang="it-IT" dirty="0">
                <a:latin typeface="Calibri" pitchFamily="34" charset="0"/>
              </a:rPr>
              <a:t>,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mostrato nella figura precedente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03964" y="-71559"/>
            <a:ext cx="956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 – Nodi decisione e fusione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49D85EC-E19E-44F4-933C-176B599CC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893" y="1741790"/>
            <a:ext cx="3786214" cy="200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840578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All’interno di un’attività </a:t>
            </a: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flussi concorrenti </a:t>
            </a:r>
            <a:r>
              <a:rPr lang="it-IT" dirty="0">
                <a:latin typeface="Calibri" pitchFamily="34" charset="0"/>
              </a:rPr>
              <a:t>usando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biforcazione per dividere un singolo flusso in più flussi concorrenti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biforcazione e ricongiunzione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usati sia nel flusso di lavoro dell’analisi sia nella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biforcazione ha un arco in ingresso e due o più archi in uscita</a:t>
            </a:r>
            <a:r>
              <a:rPr lang="it-IT" dirty="0">
                <a:latin typeface="Calibri" pitchFamily="34" charset="0"/>
              </a:rPr>
              <a:t>;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token che arrivano all’arco in ingresso vengono duplicati e offerti simultaneamente su tutti gli archi in uscita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 arco in uscita può avere una condizione di guardia </a:t>
            </a:r>
            <a:r>
              <a:rPr lang="it-IT" dirty="0">
                <a:latin typeface="Calibri" pitchFamily="34" charset="0"/>
              </a:rPr>
              <a:t>che deve essere vera </a:t>
            </a:r>
            <a:r>
              <a:rPr lang="it-IT" dirty="0" err="1">
                <a:latin typeface="Calibri" pitchFamily="34" charset="0"/>
              </a:rPr>
              <a:t>affinchè</a:t>
            </a:r>
            <a:r>
              <a:rPr lang="it-IT" dirty="0">
                <a:latin typeface="Calibri" pitchFamily="34" charset="0"/>
              </a:rPr>
              <a:t> il token possa attraversare l’arco.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ricongiunzione hanno più archi in ingresso e un solo arco in uscita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sincronizzano i flussi offrendo un token sul loro singolo arco in uscita quando c’è un token su tutti i loro archi in ingresso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eseguono un’operazione logica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sui loro archi in ingresso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61864" y="-71559"/>
            <a:ext cx="8804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 – Nodi biforcazione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ricongiunzione: concorrenza</a:t>
            </a:r>
          </a:p>
        </p:txBody>
      </p:sp>
    </p:spTree>
    <p:extLst>
      <p:ext uri="{BB962C8B-B14F-4D97-AF65-F5344CB8AC3E}">
        <p14:creationId xmlns:p14="http://schemas.microsoft.com/office/powerpoint/2010/main" val="426161388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utilizzo dei nodi di biforcazione e ricongiunzione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Quando si modellano i nodi ricongiunzione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importante assicurarsi che tutti gli archi in ingresso nella ricongiunzione ricevano un token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nella figura ci fossero condizioni di guardia mutuamente esclusive sui flussi in uscita della biforcazione alla ricongiunzione</a:t>
            </a:r>
            <a:r>
              <a:rPr lang="it-IT" dirty="0">
                <a:latin typeface="Calibri" pitchFamily="34" charset="0"/>
              </a:rPr>
              <a:t> non potrebbero mai essere offerti sufficienti token da attivare e questo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causerebbe il blocco delle 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61864" y="-71559"/>
            <a:ext cx="8804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controllo – Nodi biforcazione 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ricongiunzione: concorrenza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565011B-FA16-4DF0-ADA1-D0CD3834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5188" y="1449150"/>
            <a:ext cx="3105817" cy="349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349825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3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oggetto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speciali che indicano che sono disponibili istanze di un particolare classificatore in un punto specifico dell’attività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etichettati con il nome del classificatore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rappresentano le istanze di quel classificatore o delle sue sottoclassi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nodo oggetto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 in entrata e in uscita di nodi oggetto sono flussi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stessi vengono creati e consumati da nodi 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02521" y="-71559"/>
            <a:ext cx="546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E7A26C-0A62-4259-A3CF-A0E9EE0C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746" y="3310619"/>
            <a:ext cx="3704614" cy="186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9219827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illustra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semplice attività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 di produzione </a:t>
            </a:r>
            <a:r>
              <a:rPr lang="it-IT" dirty="0">
                <a:latin typeface="Calibri" pitchFamily="34" charset="0"/>
              </a:rPr>
              <a:t>introdotta nella figura precedente,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aggiornata per includere partizioni </a:t>
            </a:r>
            <a:r>
              <a:rPr lang="it-IT" dirty="0">
                <a:latin typeface="Calibri" pitchFamily="34" charset="0"/>
              </a:rPr>
              <a:t>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mostrare la creazione di un nodo oggetto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SpecificheProdotto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 l’azione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Progettare nuovo prodotto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02521" y="-71559"/>
            <a:ext cx="546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A01C4E-1417-4A71-8624-D750D47F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4265" y="2064047"/>
            <a:ext cx="4904706" cy="4674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5853208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un nodo oggetto riceve un token oggetto su uno dei suoi archi in ingresso </a:t>
            </a:r>
            <a:r>
              <a:rPr lang="it-IT" dirty="0">
                <a:latin typeface="Calibri" pitchFamily="34" charset="0"/>
              </a:rPr>
              <a:t>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offre simultaneamente su tutti i suoi archi in uscita e questi competono</a:t>
            </a:r>
            <a:r>
              <a:rPr lang="it-IT" dirty="0">
                <a:latin typeface="Calibri" pitchFamily="34" charset="0"/>
              </a:rPr>
              <a:t> per il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602521" y="-71559"/>
            <a:ext cx="5463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</a:t>
            </a:r>
          </a:p>
        </p:txBody>
      </p:sp>
    </p:spTree>
    <p:extLst>
      <p:ext uri="{BB962C8B-B14F-4D97-AF65-F5344CB8AC3E}">
        <p14:creationId xmlns:p14="http://schemas.microsoft.com/office/powerpoint/2010/main" val="3176549778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oggetti fungono da buffer </a:t>
            </a: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cui i token oggetto possono risiedere mentre aspettano di essere accettati da altri nodi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default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nodo oggetto può tenere un numero infinito di token 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volte bisogna specificare che il buffer ha una dimensione finita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di un nodo oggetto con un limite superiore specificato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i nodi oggetto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possibile specificare due aspetti della semantica del buffer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oggetto hanno un ordinamento </a:t>
            </a:r>
            <a:r>
              <a:rPr lang="it-IT" dirty="0">
                <a:latin typeface="Calibri" pitchFamily="34" charset="0"/>
              </a:rPr>
              <a:t>che specifica come si comporta il buffer;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l’ordinamento predefinito è quello FIFO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01976" y="-71559"/>
            <a:ext cx="8864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 – Semantica del buffer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dei nodi oggetto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748A9F4-3FEF-4A66-BE54-640EF160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3429000"/>
            <a:ext cx="7031508" cy="149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342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analisi</a:t>
            </a:r>
            <a:r>
              <a:rPr lang="it-IT" dirty="0">
                <a:latin typeface="Calibri" pitchFamily="34" charset="0"/>
              </a:rPr>
              <a:t>, generalmente,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necessario indicare i seguenti dettagli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Nome della classe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Attributi fondamentali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Operazioni fondamentali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Stereotipi (se sono particolarmente significativi per il business)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Solitamente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necessario indicare i seguenti dettagli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Valori etichettati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Parametri delle operazioni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Visibilità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Valori d’inizializzazione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</a:t>
            </a:r>
          </a:p>
        </p:txBody>
      </p:sp>
    </p:spTree>
    <p:extLst>
      <p:ext uri="{BB962C8B-B14F-4D97-AF65-F5344CB8AC3E}">
        <p14:creationId xmlns:p14="http://schemas.microsoft.com/office/powerpoint/2010/main" val="328596690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oggetto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un comportamento di selezione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selezione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specificata da una nota con stereotipo &lt;&lt;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selezione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, come mostrato nella seguente figura: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esempio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nodo oggetto seleziona solo quegli oggetti ordine che sono stati creati nel mese di dicembre e li offre ai suoi archi in uscita usando l’ordinamento predefinito (FIFO)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precedente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mostrata la specifica della selezione in un nodo 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01976" y="-71559"/>
            <a:ext cx="8864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 – Semantica del buffer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dei nodi oggetto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28E09C-CCA0-4914-A5A0-3F19476C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959" y="2709862"/>
            <a:ext cx="5899572" cy="220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9999658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oggetto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usato per riunire oggetti da più flussi o distribuire oggetti in più flussi di oggetti in uscita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può utilizzare lo stereotipo &lt;&lt;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bufferCentrale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Oltre alla bufferizzazione di singoli oggetti,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oggetto possono memorizzare nel buffer anche insiemi di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far risaltare ciò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basta semplicemente porre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Insieme di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come prefisso al nome del classificatore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01976" y="-71559"/>
            <a:ext cx="8864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 – Semantica del buffer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dei nodi oggetto</a:t>
            </a:r>
          </a:p>
        </p:txBody>
      </p:sp>
    </p:spTree>
    <p:extLst>
      <p:ext uri="{BB962C8B-B14F-4D97-AF65-F5344CB8AC3E}">
        <p14:creationId xmlns:p14="http://schemas.microsoft.com/office/powerpoint/2010/main" val="3619081622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nodi oggetto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rappresentare gli oggetti in un particolare stato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rappresentazione degli oggetti con stato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stati degli oggetti a cui si fa riferimento con i nodi oggetto </a:t>
            </a:r>
            <a:r>
              <a:rPr lang="it-IT" dirty="0">
                <a:latin typeface="Calibri" pitchFamily="34" charset="0"/>
              </a:rPr>
              <a:t>possono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modellati con le macchine a stati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291872" y="-71559"/>
            <a:ext cx="87741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 – Rappresentazione di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oggetti con stato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8358CE-7D1D-45A9-8405-790D02CF3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72" y="2173733"/>
            <a:ext cx="5014154" cy="226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328258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come è possibile usare nodi oggetto per fornire input alle attività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nodi oggetto in ingresso e in uscita </a:t>
            </a:r>
            <a:r>
              <a:rPr lang="it-IT" dirty="0">
                <a:latin typeface="Calibri" pitchFamily="34" charset="0"/>
              </a:rPr>
              <a:t>dovrebbero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disegnati in modo che si sovrappongano al riquadro che delimita l’attività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79780" y="-71559"/>
            <a:ext cx="868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 – Parametri di attività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633FF50-CA3B-44CD-878D-F396A1B8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2" y="1667553"/>
            <a:ext cx="8057019" cy="436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690797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precedente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l’attività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Processo di produzione prodotto preordinato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 tre parametri di input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RichiestaClienti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Insieme di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VincoliBusiness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latin typeface="Calibri" pitchFamily="34" charset="0"/>
              </a:rPr>
              <a:t>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un parametro di output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latin typeface="Calibri" pitchFamily="34" charset="0"/>
              </a:rPr>
              <a:t>. Il nodo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Insieme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VincoliBusiness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contiene un insieme di oggetti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VincoliBusiness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requisiti di business per questo processo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prodotti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progettati in base a una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RichiestaClienti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crea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SpecificheProdotto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progetto del prodotto tiene conto dei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VincoliBusiness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pagamento è richiesto solo dopo che il prodotto è stato progettato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prodotto non può essere realizzato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finchè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è stato ricevuto il pagamento e c’è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SpecificheProdotto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consegna non può avvenire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finchè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il prodotto non è stato realizzato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vedere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è riusciti a soddisfare abbastanza facilmente i requisiti di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esempio illustra in parte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potenza dei diagrammi di attività: possono modellare processi complessi in un modo conciso e preciso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79780" y="-71559"/>
            <a:ext cx="868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Nodi oggetto – Parametri di attività</a:t>
            </a:r>
          </a:p>
        </p:txBody>
      </p:sp>
    </p:spTree>
    <p:extLst>
      <p:ext uri="{BB962C8B-B14F-4D97-AF65-F5344CB8AC3E}">
        <p14:creationId xmlns:p14="http://schemas.microsoft.com/office/powerpoint/2010/main" val="96201733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ovviare al fatto che un’attività con molti flussi di oggetti può risultare caotica </a:t>
            </a:r>
            <a:r>
              <a:rPr lang="it-IT" dirty="0">
                <a:latin typeface="Calibri" pitchFamily="34" charset="0"/>
              </a:rPr>
              <a:t>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i pin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pin</a:t>
            </a:r>
            <a:r>
              <a:rPr lang="it-IT" dirty="0">
                <a:latin typeface="Calibri" pitchFamily="34" charset="0"/>
              </a:rPr>
              <a:t>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nodo oggetto che rappresenta un input in un’azione o un output da un’azione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pin di input </a:t>
            </a:r>
            <a:r>
              <a:rPr lang="it-IT" dirty="0">
                <a:latin typeface="Calibri" pitchFamily="34" charset="0"/>
              </a:rPr>
              <a:t>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esattamente un arco in entrata </a:t>
            </a:r>
            <a:r>
              <a:rPr lang="it-IT" dirty="0">
                <a:latin typeface="Calibri" pitchFamily="34" charset="0"/>
              </a:rPr>
              <a:t>e 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pin di output </a:t>
            </a:r>
            <a:r>
              <a:rPr lang="it-IT" dirty="0">
                <a:latin typeface="Calibri" pitchFamily="34" charset="0"/>
              </a:rPr>
              <a:t>hanno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esattamente un arco di uscita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pin hanno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stessa sintassi dei nodi 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Poiché i pin sono molto piccoli,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bisogna scrivere tutte le informazioni</a:t>
            </a:r>
            <a:r>
              <a:rPr lang="it-IT" dirty="0">
                <a:latin typeface="Calibri" pitchFamily="34" charset="0"/>
              </a:rPr>
              <a:t>, per esempio il nome del classificatore,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fuori dal pin ma il più vicino possibile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43108" y="-71559"/>
            <a:ext cx="402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Pin</a:t>
            </a:r>
          </a:p>
        </p:txBody>
      </p:sp>
    </p:spTree>
    <p:extLst>
      <p:ext uri="{BB962C8B-B14F-4D97-AF65-F5344CB8AC3E}">
        <p14:creationId xmlns:p14="http://schemas.microsoft.com/office/powerpoint/2010/main" val="33557841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un’attività di autenticazione espressa senza i pin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seguente figura</a:t>
            </a:r>
            <a:r>
              <a:rPr lang="it-IT" dirty="0">
                <a:latin typeface="Calibri" pitchFamily="34" charset="0"/>
              </a:rPr>
              <a:t>, invece, viene mostrata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stessa attività di autenticazione, ma espressa tramite i pin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43108" y="-71559"/>
            <a:ext cx="402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Pin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0588C0F-32A6-4EB4-8F77-34804694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9989" y="1596106"/>
            <a:ext cx="4853119" cy="212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D239355-A233-41E4-99AE-DB965682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2084" y="4456497"/>
            <a:ext cx="5759553" cy="212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0745587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Confrontando le due figure è possibile vedere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nodo oggetto è esattamente equivalente alla combinazione del pin di output su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Ricevi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NomeUtente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il pin di input su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Autentica 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causa di ciò, talvolta,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nodo oggetto viene definito «pin in stile autonomo»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8043108" y="-71559"/>
            <a:ext cx="402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Diagrammi di attività – Pin</a:t>
            </a:r>
          </a:p>
        </p:txBody>
      </p:sp>
    </p:spTree>
    <p:extLst>
      <p:ext uri="{BB962C8B-B14F-4D97-AF65-F5344CB8AC3E}">
        <p14:creationId xmlns:p14="http://schemas.microsoft.com/office/powerpoint/2010/main" val="3283942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Esiste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convenzione usata quasi universalmente per i nomi delle classi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della classe viene scritto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UpperCamelCase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caratteri speciali</a:t>
            </a:r>
            <a:r>
              <a:rPr lang="it-IT" dirty="0">
                <a:latin typeface="Calibri" pitchFamily="34" charset="0"/>
              </a:rPr>
              <a:t>, quali i segni di interpunzione e di sottolineatura, i vari simboli, le lineette, gli apici e le sbarrette,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sono ammessi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osservi che,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i vari simboli vietati ad UML, si devono includere anche le lettere accentate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evitano le abbreviazioni a tutti i costi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delle classi dovrebbero sempre riflettere i nomi di entità del mondo reale</a:t>
            </a:r>
            <a:r>
              <a:rPr lang="it-IT" dirty="0">
                <a:latin typeface="Calibri" pitchFamily="34" charset="0"/>
              </a:rPr>
              <a:t>, senza alcuna abbreviazione.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abbreviazioni rendono il modello difficile da leggere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esistono degli acronimi specifici del dominio </a:t>
            </a:r>
            <a:r>
              <a:rPr lang="it-IT" dirty="0">
                <a:latin typeface="Calibri" pitchFamily="34" charset="0"/>
              </a:rPr>
              <a:t>(per esempio CRM – Customer </a:t>
            </a:r>
            <a:r>
              <a:rPr lang="it-IT" dirty="0" err="1">
                <a:latin typeface="Calibri" pitchFamily="34" charset="0"/>
              </a:rPr>
              <a:t>Relationship</a:t>
            </a:r>
            <a:r>
              <a:rPr lang="it-IT" dirty="0">
                <a:latin typeface="Calibri" pitchFamily="34" charset="0"/>
              </a:rPr>
              <a:t> Management),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forma estesa delle parole può essere comunque preferibile</a:t>
            </a:r>
            <a:r>
              <a:rPr lang="it-IT" dirty="0">
                <a:latin typeface="Calibri" pitchFamily="34" charset="0"/>
              </a:rPr>
              <a:t> se rende il modello più chiaro.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rappresentano “cose”, quindi dovrebbero avere un nome costituito da un sostantivo o da una frase nominale</a:t>
            </a:r>
            <a:r>
              <a:rPr lang="it-IT" dirty="0">
                <a:latin typeface="Calibri" pitchFamily="34" charset="0"/>
              </a:rPr>
              <a:t>, per esempio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Denaro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ContoBancario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718031" y="-71559"/>
            <a:ext cx="73480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nome</a:t>
            </a:r>
          </a:p>
        </p:txBody>
      </p:sp>
    </p:spTree>
    <p:extLst>
      <p:ext uri="{BB962C8B-B14F-4D97-AF65-F5344CB8AC3E}">
        <p14:creationId xmlns:p14="http://schemas.microsoft.com/office/powerpoint/2010/main" val="3117664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dell’attributo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l’unica parte obbligatoria della sintassi UML per gli attributi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struttura di un attributo è 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Un attributo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scritto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degli attributi </a:t>
            </a:r>
            <a:r>
              <a:rPr lang="it-IT" dirty="0">
                <a:latin typeface="Calibri" pitchFamily="34" charset="0"/>
              </a:rPr>
              <a:t>di solito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sostantivo o una frase nominale</a:t>
            </a:r>
            <a:r>
              <a:rPr lang="it-IT" dirty="0">
                <a:latin typeface="Calibri" pitchFamily="34" charset="0"/>
              </a:rPr>
              <a:t>, perché gli attributi indicano una “cosa”.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Si 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 caratteri speciali e abbreviazioni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70564" y="-71559"/>
            <a:ext cx="76955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EEBF3E-541F-4B42-9BC0-41A31F08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0349" y="2332938"/>
            <a:ext cx="5948499" cy="140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334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L’ornamento di visibilità </a:t>
            </a:r>
            <a:r>
              <a:rPr lang="it-IT" dirty="0">
                <a:latin typeface="Calibri" pitchFamily="34" charset="0"/>
              </a:rPr>
              <a:t>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applica agli attributi e alle operazioni della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possibili ornamenti di visibilità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l’analisi normalmente non si affollano </a:t>
            </a:r>
            <a:r>
              <a:rPr lang="it-IT" dirty="0">
                <a:latin typeface="Calibri" pitchFamily="34" charset="0"/>
              </a:rPr>
              <a:t>i diagrammi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 indicatori di visibilità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Tutti i tipi di visibilità, a eccezione di pubblica, sono dipendenti dal linguaggio di implementazione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Questa precisazione è importante 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diversi linguaggi possono definire tipi differenti di visibilità non tutti direttamente supportati da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15816" y="-71559"/>
            <a:ext cx="9350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Visibilità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AB50EE7-4918-406E-B6C1-AAC095B5C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0693" y="2162415"/>
            <a:ext cx="6949909" cy="205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439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dell’analisi </a:t>
            </a:r>
            <a:r>
              <a:rPr lang="it-IT" dirty="0">
                <a:latin typeface="Calibri" pitchFamily="34" charset="0"/>
              </a:rPr>
              <a:t>mira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produrre un modello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concentra su che cosa il sistema debba fare</a:t>
            </a:r>
            <a:r>
              <a:rPr lang="it-IT" dirty="0">
                <a:latin typeface="Calibri" pitchFamily="34" charset="0"/>
              </a:rPr>
              <a:t>, 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dettaglio del come lo farà compete al flusso di lavoro della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confine tra analisi e progettazione può essere piuttosto sfumato </a:t>
            </a:r>
            <a:r>
              <a:rPr lang="it-IT" dirty="0">
                <a:latin typeface="Calibri" pitchFamily="34" charset="0"/>
              </a:rPr>
              <a:t>e, fino a un certo punto,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tocca all’analista porre la linea di confine dove lo ritiene opportuno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flusso di lavoro dell’analisi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vengono prodotti due manufatti principali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di analisi</a:t>
            </a:r>
            <a:r>
              <a:rPr lang="it-IT" dirty="0">
                <a:latin typeface="Calibri" pitchFamily="34" charset="0"/>
              </a:rPr>
              <a:t>, che modellano i concetti chiave del dominio del problema.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realizzazioni di caso d’uso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mostrano come le istanze delle classi di analisi possono interagire per realizzare il comportamento del sistema specificato da un caso d’uso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33897" y="-71559"/>
            <a:ext cx="793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Caratteristiche generali</a:t>
            </a:r>
          </a:p>
        </p:txBody>
      </p:sp>
    </p:spTree>
    <p:extLst>
      <p:ext uri="{BB962C8B-B14F-4D97-AF65-F5344CB8AC3E}">
        <p14:creationId xmlns:p14="http://schemas.microsoft.com/office/powerpoint/2010/main" val="4271829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dare un’idea di quanto stiamo dicendo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seguente tabella </a:t>
            </a:r>
            <a:r>
              <a:rPr lang="it-IT" dirty="0">
                <a:latin typeface="Calibri" pitchFamily="34" charset="0"/>
              </a:rPr>
              <a:t>prende in esame due linguaggio OO; in particolare, 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confronta la semantica della visibilità UML con quella di Java e C#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15816" y="-71559"/>
            <a:ext cx="9350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Visibilità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B16E5D-8E1A-4EFD-83E9-BBF7C8EA0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860" y="1963507"/>
            <a:ext cx="9064431" cy="406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079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definizione della visibilità dipende totalmente dal linguaggio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L’esatto tipo di visibilità da utilizzare </a:t>
            </a:r>
            <a:r>
              <a:rPr lang="it-IT" dirty="0">
                <a:latin typeface="Calibri" pitchFamily="34" charset="0"/>
              </a:rPr>
              <a:t>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decisione implementativa di basso livello </a:t>
            </a:r>
            <a:r>
              <a:rPr lang="it-IT" dirty="0">
                <a:latin typeface="Calibri" pitchFamily="34" charset="0"/>
              </a:rPr>
              <a:t>e dovrebbe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effettuata dal programmatore piuttosto che dall’analista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Dal punto di vista della modellazione </a:t>
            </a:r>
            <a:r>
              <a:rPr lang="it-IT" dirty="0">
                <a:latin typeface="Calibri" pitchFamily="34" charset="0"/>
              </a:rPr>
              <a:t>in generale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definizioni standard di UML sono adeguate e sufficienti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15816" y="-71559"/>
            <a:ext cx="9350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Visibilità</a:t>
            </a:r>
          </a:p>
        </p:txBody>
      </p:sp>
    </p:spTree>
    <p:extLst>
      <p:ext uri="{BB962C8B-B14F-4D97-AF65-F5344CB8AC3E}">
        <p14:creationId xmlns:p14="http://schemas.microsoft.com/office/powerpoint/2010/main" val="437186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di un attributo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un’altra classe o un tipo primitivo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 di UML </a:t>
            </a:r>
            <a:r>
              <a:rPr lang="it-IT" dirty="0">
                <a:latin typeface="Calibri" pitchFamily="34" charset="0"/>
              </a:rPr>
              <a:t>definisce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quattro tipi primitivi </a:t>
            </a:r>
            <a:r>
              <a:rPr lang="it-IT" dirty="0">
                <a:latin typeface="Calibri" pitchFamily="34" charset="0"/>
              </a:rPr>
              <a:t>che vengono usati in essa.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tabella seguente </a:t>
            </a:r>
            <a:r>
              <a:rPr lang="it-IT" dirty="0">
                <a:latin typeface="Calibri" pitchFamily="34" charset="0"/>
              </a:rPr>
              <a:t>riporta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tipi primitivi in UML e in OCL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Object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Constraint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Language </a:t>
            </a:r>
            <a:r>
              <a:rPr lang="it-IT" dirty="0">
                <a:latin typeface="Calibri" pitchFamily="34" charset="0"/>
              </a:rPr>
              <a:t>(OCL)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linguaggio formale che permette di descrivere i vincoli nei modelli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OCL definisce operazioni standard per i tipi primitivi UML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inserisce un nuovo tipo chiamato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92733" y="-71559"/>
            <a:ext cx="8673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Tipo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9E2F0DB-04D3-4D8E-8438-D8EF244B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9918" y="2731072"/>
            <a:ext cx="5572164" cy="13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105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ha come obiettivo un linguaggio specifico</a:t>
            </a:r>
            <a:r>
              <a:rPr lang="it-IT" dirty="0">
                <a:latin typeface="Calibri" pitchFamily="34" charset="0"/>
              </a:rPr>
              <a:t>, per esempio Java o C#, 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i tipi primitivi di quest’ultimo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Talvolta 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a un modello UML un insieme di tipi primitivi </a:t>
            </a:r>
            <a:r>
              <a:rPr lang="it-IT" dirty="0">
                <a:latin typeface="Calibri" pitchFamily="34" charset="0"/>
              </a:rPr>
              <a:t>per poterli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in altre classi come tipi di parametri di operazioni e attributi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Normalmente la classe non ha attributi o operazioni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agisce semplicemente come segnaposto del tipo primitivo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92733" y="-71559"/>
            <a:ext cx="86733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Tipo</a:t>
            </a:r>
          </a:p>
        </p:txBody>
      </p:sp>
    </p:spTree>
    <p:extLst>
      <p:ext uri="{BB962C8B-B14F-4D97-AF65-F5344CB8AC3E}">
        <p14:creationId xmlns:p14="http://schemas.microsoft.com/office/powerpoint/2010/main" val="364269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</a:t>
            </a:r>
            <a:r>
              <a:rPr lang="it-IT" dirty="0">
                <a:latin typeface="Calibri" pitchFamily="34" charset="0"/>
              </a:rPr>
              <a:t> è ampiamente usata nella progettazione ma può anche essere utilizzata per i modelli di analisi.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esempi di sintassi per la molteplicità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figura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molteplicità consente di modellare due aspetti prettamente distinti con una sola specifica </a:t>
            </a:r>
            <a:r>
              <a:rPr lang="it-IT" dirty="0">
                <a:latin typeface="Calibri" pitchFamily="34" charset="0"/>
              </a:rPr>
              <a:t>di molteplicità su un attributo: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contenitore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la specifica di molteplicità è un intero più grande di 1, allora si sta definendo una raccolta del tipo</a:t>
            </a:r>
            <a:r>
              <a:rPr lang="it-IT" dirty="0">
                <a:latin typeface="Calibri" pitchFamily="34" charset="0"/>
              </a:rPr>
              <a:t>; per esempio, colori[7]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0440" y="-71559"/>
            <a:ext cx="9785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Molteplicità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7285F56-CAA4-4664-9EE6-CFD276B5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4650" y="2263543"/>
            <a:ext cx="5140082" cy="158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013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Valori nulli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linguaggi distinguono l’attributo che contiene un valore vuoto </a:t>
            </a:r>
            <a:r>
              <a:rPr lang="it-IT" dirty="0">
                <a:latin typeface="Calibri" pitchFamily="34" charset="0"/>
              </a:rPr>
              <a:t>o non inizializzato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dall’attributo che non si riferisce a nulla</a:t>
            </a:r>
            <a:r>
              <a:rPr lang="it-IT" dirty="0">
                <a:latin typeface="Calibri" pitchFamily="34" charset="0"/>
              </a:rPr>
              <a:t>, ovvero il riferimento </a:t>
            </a:r>
            <a:r>
              <a:rPr lang="it-IT" dirty="0" err="1">
                <a:latin typeface="Calibri" pitchFamily="34" charset="0"/>
              </a:rPr>
              <a:t>null</a:t>
            </a:r>
            <a:r>
              <a:rPr lang="it-IT" dirty="0">
                <a:latin typeface="Calibri" pitchFamily="34" charset="0"/>
              </a:rPr>
              <a:t> a oggetto</a:t>
            </a:r>
          </a:p>
          <a:p>
            <a:pPr marL="800100" lvl="1" indent="-342900">
              <a:buFont typeface="Calibri" pitchFamily="34" charset="0"/>
              <a:buChar char="–"/>
            </a:pPr>
            <a:endParaRPr lang="it-IT" dirty="0">
              <a:latin typeface="Calibri" pitchFamily="34" charset="0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attributo contiene un riferimento a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null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vuol dire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l’oggetto a cui si riferisce non è ancora stato creato o che ha già cessato di esistere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progettazione dettagliata </a:t>
            </a:r>
            <a:r>
              <a:rPr lang="it-IT" dirty="0">
                <a:latin typeface="Calibri" pitchFamily="34" charset="0"/>
              </a:rPr>
              <a:t>capita a volte che sia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evidenziare che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null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un possibile valore di un certo attributo</a:t>
            </a:r>
            <a:r>
              <a:rPr lang="it-IT" dirty="0">
                <a:latin typeface="Calibri" pitchFamily="34" charset="0"/>
              </a:rPr>
              <a:t>; si esprime questa informazione con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speciale espressione di molteplicità [0..1]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0440" y="-71559"/>
            <a:ext cx="9785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Molteplicità</a:t>
            </a:r>
          </a:p>
        </p:txBody>
      </p:sp>
    </p:spTree>
    <p:extLst>
      <p:ext uri="{BB962C8B-B14F-4D97-AF65-F5344CB8AC3E}">
        <p14:creationId xmlns:p14="http://schemas.microsoft.com/office/powerpoint/2010/main" val="338168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valore iniziale </a:t>
            </a:r>
            <a:r>
              <a:rPr lang="it-IT" dirty="0">
                <a:latin typeface="Calibri" pitchFamily="34" charset="0"/>
              </a:rPr>
              <a:t>consente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il valore che l’attributo assume quando si istanzia un oggetto della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ogniqualvolta possibile i valori iniziali </a:t>
            </a:r>
            <a:r>
              <a:rPr lang="it-IT" dirty="0">
                <a:latin typeface="Calibri" pitchFamily="34" charset="0"/>
              </a:rPr>
              <a:t>è considerato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ottimo approccio nella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Nell’analisi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usano i valori iniziali solo quando possono esprimere o evidenziare un importante vincolo del problema</a:t>
            </a:r>
            <a:r>
              <a:rPr lang="it-IT" dirty="0">
                <a:latin typeface="Calibri" pitchFamily="34" charset="0"/>
              </a:rPr>
              <a:t>; questa cosa,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accade di rado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14856" y="-71559"/>
            <a:ext cx="10051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 – Valore iniziale</a:t>
            </a:r>
          </a:p>
        </p:txBody>
      </p:sp>
    </p:spTree>
    <p:extLst>
      <p:ext uri="{BB962C8B-B14F-4D97-AF65-F5344CB8AC3E}">
        <p14:creationId xmlns:p14="http://schemas.microsoft.com/office/powerpoint/2010/main" val="19738001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per ogni altro elemento dei modelli di UML,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sintassi per gli attributi si può estendere facendoli precedere da stereotipi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estendere la specifica di un attributo posponendo ad esso dei valori etichettati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“stereotipo” attributo {etichetta1=valore1, etichetta2=valore2, ...}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Nei valori etichettati è possibile registrare ciò che si vuole</a:t>
            </a:r>
            <a:r>
              <a:rPr lang="it-IT" dirty="0">
                <a:latin typeface="Calibri" pitchFamily="34" charset="0"/>
              </a:rPr>
              <a:t>; vengono spesso utilizzati per contenere informazioni come le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Indirizzo {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aggiuntoDa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Jim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Arlow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data = 20MAR2004}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370565" y="-71559"/>
            <a:ext cx="7695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attributi</a:t>
            </a:r>
          </a:p>
        </p:txBody>
      </p:sp>
    </p:spTree>
    <p:extLst>
      <p:ext uri="{BB962C8B-B14F-4D97-AF65-F5344CB8AC3E}">
        <p14:creationId xmlns:p14="http://schemas.microsoft.com/office/powerpoint/2010/main" val="1606313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funzioni associate ad una certa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 hanno tutte le caratteristiche delle funzioni</a:t>
            </a:r>
            <a:r>
              <a:rPr lang="it-IT" dirty="0">
                <a:latin typeface="Calibri" pitchFamily="34" charset="0"/>
              </a:rPr>
              <a:t>, ovvero il nome, la lista dei parametri e il tipo del valore restituito.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segnatura di un’operazione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operazione di una classe </a:t>
            </a:r>
            <a:r>
              <a:rPr lang="it-IT" dirty="0">
                <a:latin typeface="Calibri" pitchFamily="34" charset="0"/>
              </a:rPr>
              <a:t>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una sua unica segnatura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invia un messaggio a un oggetto la segnatura del messaggio viene confrontata con quella delle operazioni </a:t>
            </a:r>
            <a:r>
              <a:rPr lang="it-IT" dirty="0">
                <a:latin typeface="Calibri" pitchFamily="34" charset="0"/>
              </a:rPr>
              <a:t>definite nella classe dell’oggetto.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2908" y="-71559"/>
            <a:ext cx="8033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7FF101-330A-4A53-B181-826955494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1884" y="2843963"/>
            <a:ext cx="5864975" cy="2054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655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 linguaggi di implementazione </a:t>
            </a:r>
            <a:r>
              <a:rPr lang="it-IT" dirty="0">
                <a:latin typeface="Calibri" pitchFamily="34" charset="0"/>
              </a:rPr>
              <a:t>interpretano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concetto di segnatura di un’operazione in modo leggermente diverso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delle operazioni vengono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latin typeface="Calibri" pitchFamily="34" charset="0"/>
              </a:rPr>
              <a:t>; 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verbi o predicati verbali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dei parametri delle operazioni è 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Direzione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nomeParametro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tipoParametro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valorePredefinito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Un’operazione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non avere parametri o averne 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dei parametri vengono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sostantivi o frasi sostantivate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parametro ha un tipo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una classe o un tipo primitivo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032908" y="-71559"/>
            <a:ext cx="80331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</p:spTree>
    <p:extLst>
      <p:ext uri="{BB962C8B-B14F-4D97-AF65-F5344CB8AC3E}">
        <p14:creationId xmlns:p14="http://schemas.microsoft.com/office/powerpoint/2010/main" val="37149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dell’analisi </a:t>
            </a:r>
            <a:r>
              <a:rPr lang="it-IT" dirty="0">
                <a:latin typeface="Calibri" pitchFamily="34" charset="0"/>
              </a:rPr>
              <a:t>previsto da UP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133897" y="-71559"/>
            <a:ext cx="7932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Caratteristiche generali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C8ABAE-0E29-4871-908C-1F1E5206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7084" y="1816544"/>
            <a:ext cx="5833605" cy="29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5044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 linguaggi di implementazione </a:t>
            </a:r>
            <a:r>
              <a:rPr lang="it-IT" dirty="0">
                <a:latin typeface="Calibri" pitchFamily="34" charset="0"/>
              </a:rPr>
              <a:t>interpretano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concetto di segnatura di un’operazione in modo leggermente diverso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delle operazioni vengono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latin typeface="Calibri" pitchFamily="34" charset="0"/>
              </a:rPr>
              <a:t>; 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verbi o predicati verbali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 dei parametri delle operazioni è 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Direzione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nomeParametro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tipoParametro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valorePredefinito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Un’operazione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non avere parametri o averne molti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dei parametri vengono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sostantivi o frasi sostantivate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parametro ha un tipo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una classe o un tipo primitivo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Ai parametri delle operazioni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assegnata una direzione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la direzione non è specificata </a:t>
            </a:r>
            <a:r>
              <a:rPr lang="it-IT" dirty="0">
                <a:latin typeface="Calibri" pitchFamily="34" charset="0"/>
              </a:rPr>
              <a:t>assume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valore di default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</p:spTree>
    <p:extLst>
      <p:ext uri="{BB962C8B-B14F-4D97-AF65-F5344CB8AC3E}">
        <p14:creationId xmlns:p14="http://schemas.microsoft.com/office/powerpoint/2010/main" val="1058549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consideri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seguente esempio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pPr lvl="1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operazione(in p1:Integer,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p2:Integer, out p3:Integer, </a:t>
            </a:r>
          </a:p>
          <a:p>
            <a:pPr lvl="1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p4:Integer,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p5:Integer)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della direzione dei parametri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semantica di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piuttosto semplice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94D601D-FD22-4501-9B35-2E4BB95EF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9498" y="3006488"/>
            <a:ext cx="5786478" cy="267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848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forse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 approfondita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genere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aspetta che le funzioni restituiscano un oggetto </a:t>
            </a:r>
            <a:r>
              <a:rPr lang="it-IT" dirty="0">
                <a:latin typeface="Calibri" pitchFamily="34" charset="0"/>
              </a:rPr>
              <a:t>esattamente come mostrato di seguito: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valoreMassimo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valoreMinimo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operazione può avere un valore di ritorno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 è possibile modellare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operazioni “normali” nel modo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valoreMassimo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a:Integer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b:Integer):Integer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linguaggi permettono alle operazioni di restituire più di un valore</a:t>
            </a:r>
            <a:r>
              <a:rPr lang="it-IT" dirty="0">
                <a:latin typeface="Calibri" pitchFamily="34" charset="0"/>
              </a:rPr>
              <a:t>; per esempio, Python consente alle operazioni di avere valori di ritorno multipli: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valoreMassimo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valoreMinimo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</p:spTree>
    <p:extLst>
      <p:ext uri="{BB962C8B-B14F-4D97-AF65-F5344CB8AC3E}">
        <p14:creationId xmlns:p14="http://schemas.microsoft.com/office/powerpoint/2010/main" val="677944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 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questa operazione come segue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(in a:Integer, in b:Integer,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valoreMax:Integer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valoreMin:Integer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direzione del parametro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permette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situazioni in cui un’operazione ha più di un valore di ritorno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elencare i parametri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dopo il nome dell’operazione</a:t>
            </a:r>
            <a:r>
              <a:rPr lang="it-IT" dirty="0">
                <a:latin typeface="Calibri" pitchFamily="34" charset="0"/>
              </a:rPr>
              <a:t> come segue: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maxMin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(in a:Integer, in b:Integer):Integer,Integer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sconsigliabile usare la parola chiave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poiché i parametri di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return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 distinguono già con chiarezza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direzioni dei parametri sono un problema di progettazione </a:t>
            </a:r>
            <a:r>
              <a:rPr lang="it-IT" dirty="0">
                <a:latin typeface="Calibri" pitchFamily="34" charset="0"/>
              </a:rPr>
              <a:t>e quindi, normalmente,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vengono considerate nell’analisi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direzioni dei parametri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molto importanti nella progettazione, soprattutto se si genera codice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</p:spTree>
    <p:extLst>
      <p:ext uri="{BB962C8B-B14F-4D97-AF65-F5344CB8AC3E}">
        <p14:creationId xmlns:p14="http://schemas.microsoft.com/office/powerpoint/2010/main" val="2663531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 un parametro dell’operazione </a:t>
            </a: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un valore di default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valori di default nel seguente modo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valori di default </a:t>
            </a:r>
            <a:r>
              <a:rPr lang="it-IT" dirty="0">
                <a:latin typeface="Calibri" pitchFamily="34" charset="0"/>
              </a:rPr>
              <a:t>sono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problema di progettazione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raramente vengono usati nell’analisi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sintassi per le operazioni può anche essere estesa </a:t>
            </a:r>
            <a:r>
              <a:rPr lang="it-IT" dirty="0">
                <a:latin typeface="Calibri" pitchFamily="34" charset="0"/>
              </a:rPr>
              <a:t>sia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preponendo uno stereotipo sia posponendo dei valori etichettati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lvl="1">
              <a:spcBef>
                <a:spcPct val="20000"/>
              </a:spcBef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“stereotipo” operazione(...) {etichetta1=valore1, etichetta2=valore2, ...}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FE9EE5-C7BD-4B1F-A725-63C337186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1836" y="2206391"/>
            <a:ext cx="4857784" cy="1098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953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Ogni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operazione</a:t>
            </a:r>
            <a:r>
              <a:rPr lang="it-IT" dirty="0">
                <a:latin typeface="Calibri" pitchFamily="34" charset="0"/>
              </a:rPr>
              <a:t> ha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proprietà chiamata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isQuery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ha effetti collaterali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cambia lo stato dell’oggetto su cui è chiamata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che restituisce il valore di un attributo </a:t>
            </a:r>
            <a:r>
              <a:rPr lang="it-IT" dirty="0">
                <a:latin typeface="Calibri" pitchFamily="34" charset="0"/>
              </a:rPr>
              <a:t>dovrebbe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proprietà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isQuery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impostata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valore di default per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isQuery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l’impostazione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isQuery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un problema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le operazioni di query può essere importante se si usa OCL nei modelli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standard di denominazione più o meno generale </a:t>
            </a:r>
            <a:r>
              <a:rPr lang="it-IT" dirty="0">
                <a:latin typeface="Calibri" pitchFamily="34" charset="0"/>
              </a:rPr>
              <a:t>per le operazioni di query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il loro nome premettendo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get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al nome di ciò che si vuole ottenere dall’interrogazione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</p:spTree>
    <p:extLst>
      <p:ext uri="{BB962C8B-B14F-4D97-AF65-F5344CB8AC3E}">
        <p14:creationId xmlns:p14="http://schemas.microsoft.com/office/powerpoint/2010/main" val="2942828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possibile sintassi per le operazioni di query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951155" y="-71559"/>
            <a:ext cx="8114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Sottosezione operazioni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B4025DE-415F-4562-BEF1-195AAF0E0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7317" y="1778856"/>
            <a:ext cx="4438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34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previsti modi diversi per indicare uno stereotipo in un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modellatori preferiscono limitarsi a usare il nome tra apici </a:t>
            </a:r>
            <a:r>
              <a:rPr lang="it-IT" dirty="0">
                <a:latin typeface="Calibri" pitchFamily="34" charset="0"/>
              </a:rPr>
              <a:t>(“</a:t>
            </a:r>
            <a:r>
              <a:rPr lang="it-IT" dirty="0" err="1">
                <a:latin typeface="Calibri" pitchFamily="34" charset="0"/>
              </a:rPr>
              <a:t>nomeStereotipo</a:t>
            </a:r>
            <a:r>
              <a:rPr lang="it-IT" dirty="0">
                <a:latin typeface="Calibri" pitchFamily="34" charset="0"/>
              </a:rPr>
              <a:t>”)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l’icona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modi di rappresentazione degli stereotipi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stereotipo potrebbe anche essere associato a un colore o a un retino</a:t>
            </a:r>
            <a:r>
              <a:rPr lang="it-IT" dirty="0">
                <a:latin typeface="Calibri" pitchFamily="34" charset="0"/>
              </a:rPr>
              <a:t>, ma questa è una pessima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472160" y="-71559"/>
            <a:ext cx="9593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Sintassi per le classi con stereotipo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CB0999C-D26B-4D31-945C-DF303879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6724" y="2835048"/>
            <a:ext cx="524336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0821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Generalmente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hanno una propria copia degli attributi e delle operazioni </a:t>
            </a:r>
            <a:r>
              <a:rPr lang="it-IT" dirty="0">
                <a:latin typeface="Calibri" pitchFamily="34" charset="0"/>
              </a:rPr>
              <a:t>definiti dalla loro classe;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dice che hanno ambito di 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attributi e operazioni condivisi tra tutti gli oggetti di una stessa classe</a:t>
            </a:r>
            <a:r>
              <a:rPr lang="it-IT" dirty="0">
                <a:latin typeface="Calibri" pitchFamily="34" charset="0"/>
              </a:rPr>
              <a:t>; 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dice che essi hanno ambito di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elementi che hanno ambito di classe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condivisi da tutti gli oggetti di una stessa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notazioni per l’ambito di istanza e di classe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riportate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71527" y="-71559"/>
            <a:ext cx="6994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Ambito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7A75CAC-B388-4BB5-A10D-2932F69F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9322" y="4060128"/>
            <a:ext cx="6120722" cy="2340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7480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semantica dell’ambito di istanza e di classe degli attributi e delle operazioni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riportata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71527" y="-71559"/>
            <a:ext cx="6994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Ambito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30F45F5-FBBC-44BE-821D-584CC8CF3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4852" y="1487931"/>
            <a:ext cx="9666762" cy="419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81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sistema è diverso </a:t>
            </a:r>
            <a:r>
              <a:rPr lang="it-IT" dirty="0">
                <a:latin typeface="Calibri" pitchFamily="34" charset="0"/>
              </a:rPr>
              <a:t>ed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difficile generalizzare sui modelli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sistema di medie dimensioni e complessità </a:t>
            </a: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di analisi può contenere tra le 50 e le 100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modello di analisi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 importanza vitale limitarsi esclusivamente a quelle classi che fanno parte del vocabolario del dominio del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deve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 di aggiungere classi di progettazione </a:t>
            </a:r>
            <a:r>
              <a:rPr lang="it-IT" dirty="0">
                <a:latin typeface="Calibri" pitchFamily="34" charset="0"/>
              </a:rPr>
              <a:t>(come quelle per le telecomunicazioni o per l’accesso ai database)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modello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si autolimita in questa maniera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fare del modello di analisi un’enunciazione semplice e concisa della struttura e del comportamento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regole pratiche </a:t>
            </a:r>
            <a:r>
              <a:rPr lang="it-IT" dirty="0">
                <a:latin typeface="Calibri" pitchFamily="34" charset="0"/>
              </a:rPr>
              <a:t>per l’efficace modellazione dell’analisi sono le seguenti: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Esprimere sempre il modello di analisi nel linguaggio del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modelli che “raccontano una storia”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Concentrarsi sulla descrizione della vista d’insieme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61737" y="-71559"/>
            <a:ext cx="95043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Regole pratiche per la costruzione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un modello di analisi</a:t>
            </a:r>
          </a:p>
        </p:txBody>
      </p:sp>
    </p:spTree>
    <p:extLst>
      <p:ext uri="{BB962C8B-B14F-4D97-AF65-F5344CB8AC3E}">
        <p14:creationId xmlns:p14="http://schemas.microsoft.com/office/powerpoint/2010/main" val="1397947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un’operazione possa o meno accedere a un altro membro della classe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stabilito dall’ambito dell’operazione e da quella del membro a cui essa cerca di accedere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 con ambito di istanza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accedere ad altre operazioni o attributi con ambito di istanza</a:t>
            </a:r>
            <a:r>
              <a:rPr lang="it-IT" dirty="0">
                <a:latin typeface="Calibri" pitchFamily="34" charset="0"/>
              </a:rPr>
              <a:t>,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a tutti gli attributi e le operazioni con ambito di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 con ambito di classe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accedere soltanto ad altre operazioni e attributi con ambito di classe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possono accedere alle operazioni con ambito di istanza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71527" y="-71559"/>
            <a:ext cx="6994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Ambito</a:t>
            </a:r>
          </a:p>
        </p:txBody>
      </p:sp>
    </p:spTree>
    <p:extLst>
      <p:ext uri="{BB962C8B-B14F-4D97-AF65-F5344CB8AC3E}">
        <p14:creationId xmlns:p14="http://schemas.microsoft.com/office/powerpoint/2010/main" val="943130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costruttori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 speciali che creano nuove istanze delle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operazioni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devono avere ambito di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costruttori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vanno presi in considerazione in fase di progettazione</a:t>
            </a:r>
            <a:r>
              <a:rPr lang="it-IT" dirty="0">
                <a:latin typeface="Calibri" pitchFamily="34" charset="0"/>
              </a:rPr>
              <a:t>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generalmente non compaiono nei modelli dell’analisi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linguaggio ha uno standard diverso </a:t>
            </a:r>
            <a:r>
              <a:rPr lang="it-IT" dirty="0">
                <a:latin typeface="Calibri" pitchFamily="34" charset="0"/>
              </a:rPr>
              <a:t>per i nomi dei costruttori.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approccio completamente generico </a:t>
            </a:r>
            <a:r>
              <a:rPr lang="it-IT" dirty="0">
                <a:latin typeface="Calibri" pitchFamily="34" charset="0"/>
              </a:rPr>
              <a:t>è quello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il costruttore semplicemente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 Java, C# e C++ richiedono tutti che il nome del costruttore sia uguale a quello della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classe può possedere molti costruttori</a:t>
            </a:r>
            <a:r>
              <a:rPr lang="it-IT" dirty="0">
                <a:latin typeface="Calibri" pitchFamily="34" charset="0"/>
              </a:rPr>
              <a:t>, ognuno reso distinguibile da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diversa lista di parametri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costruttore privo di parametri </a:t>
            </a:r>
            <a:r>
              <a:rPr lang="it-IT" dirty="0">
                <a:latin typeface="Calibri" pitchFamily="34" charset="0"/>
              </a:rPr>
              <a:t>è noto 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costruttore di default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0385" y="-71559"/>
            <a:ext cx="975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Creazione e distruzione degli oggetti</a:t>
            </a:r>
          </a:p>
        </p:txBody>
      </p:sp>
    </p:spTree>
    <p:extLst>
      <p:ext uri="{BB962C8B-B14F-4D97-AF65-F5344CB8AC3E}">
        <p14:creationId xmlns:p14="http://schemas.microsoft.com/office/powerpoint/2010/main" val="880728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costruttore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è possibile creare un conto senza specificare questo parametro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dell’analisi non ci si preoccupa di specificare i costruttori </a:t>
            </a:r>
            <a:r>
              <a:rPr lang="it-IT" dirty="0">
                <a:latin typeface="Calibri" pitchFamily="34" charset="0"/>
              </a:rPr>
              <a:t>(o i distruttori) poiché normalmente non hanno alcuna influenza o relazione con la parte di semantica del problema descritta dalla classe.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Durante la progettazione, invece, si devono specificare il nome e il tipo di parametri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distruzione degli oggetti è un argomento più complesso </a:t>
            </a:r>
            <a:r>
              <a:rPr lang="it-IT" dirty="0">
                <a:latin typeface="Calibri" pitchFamily="34" charset="0"/>
              </a:rPr>
              <a:t>della loro costruzione.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linguaggi OO hanno semantiche differenti per la distruzione </a:t>
            </a:r>
            <a:r>
              <a:rPr lang="it-IT" dirty="0">
                <a:latin typeface="Calibri" pitchFamily="34" charset="0"/>
              </a:rPr>
              <a:t>degli oggetti.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0385" y="-71559"/>
            <a:ext cx="975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Creazione e distruzione degli oggetti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B40A23-7258-4986-BF5F-7426D639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1746" y="1778856"/>
            <a:ext cx="6609636" cy="1424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4489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tipico uso di attributi e di operazioni con ambito di classe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 momento della creazione </a:t>
            </a:r>
            <a:r>
              <a:rPr lang="it-IT" dirty="0">
                <a:latin typeface="Calibri" pitchFamily="34" charset="0"/>
              </a:rPr>
              <a:t>l’attributo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viene inizializzato a zero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questo fosse stato un attributo con ambito di istanza</a:t>
            </a:r>
            <a:r>
              <a:rPr lang="it-IT" dirty="0">
                <a:latin typeface="Calibri" pitchFamily="34" charset="0"/>
              </a:rPr>
              <a:t>, al momento della creazione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oggetto avrebbe ricevuto una sua propria copia dell’attributo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momento esatto in cui un attributo viene inizializzato dipende dall’implementazione</a:t>
            </a:r>
            <a:r>
              <a:rPr lang="it-IT" dirty="0">
                <a:latin typeface="Calibri" pitchFamily="34" charset="0"/>
              </a:rPr>
              <a:t>; si può comunque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assumere che avvenga all’avvio del programma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0385" y="-71559"/>
            <a:ext cx="975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Creazione e distruzione degli oggetti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D1B23AE-1DDB-446A-832D-56278AE88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39" y="1514479"/>
            <a:ext cx="4016955" cy="286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03641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supponga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nell’operazione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(…) si chiami l’operazione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incrementaNumeroDiSoci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ha ambito di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L’attributo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si incrementa a ogni nuova creazione </a:t>
            </a:r>
            <a:r>
              <a:rPr lang="it-IT" dirty="0">
                <a:latin typeface="Calibri" pitchFamily="34" charset="0"/>
              </a:rPr>
              <a:t>di un’istanza della classe.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ottenere il valore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mediante l’operazione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Cosa accade se il programma</a:t>
            </a:r>
            <a:r>
              <a:rPr lang="it-IT" dirty="0">
                <a:latin typeface="Calibri" pitchFamily="34" charset="0"/>
              </a:rPr>
              <a:t>, oltre a creare oggetti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SocioClub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 distrugge anche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introdurre nella classe un’operazione che decrementa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chiamata a ogni distruzione di un’istanza di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SocioClub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linguaggi OO possiedono metodi speciali con ambito di classe</a:t>
            </a:r>
            <a:r>
              <a:rPr lang="it-IT" dirty="0">
                <a:latin typeface="Calibri" pitchFamily="34" charset="0"/>
              </a:rPr>
              <a:t>, detti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distruttori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C++ il distruttore ha sempre la forma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NomeDellaClasse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listaDiParametri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chiamato al momento dell’eliminazione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0385" y="-71559"/>
            <a:ext cx="975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Creazione e distruzione degli oggetti</a:t>
            </a:r>
          </a:p>
        </p:txBody>
      </p:sp>
    </p:spTree>
    <p:extLst>
      <p:ext uri="{BB962C8B-B14F-4D97-AF65-F5344CB8AC3E}">
        <p14:creationId xmlns:p14="http://schemas.microsoft.com/office/powerpoint/2010/main" val="339099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Java ogni classe possiede un metodo, di nome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chiamato alla terminazione dell’oggetto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</a:t>
            </a:r>
            <a:r>
              <a:rPr lang="it-IT" dirty="0">
                <a:latin typeface="Calibri" pitchFamily="34" charset="0"/>
              </a:rPr>
              <a:t>non vengono però eliminati subito,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piuttosto sono passati a un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garbage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collector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automatico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occorre decrementare esplicitamente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numeroDiSoci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chiamando l’operazione con ambito di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decrementaNumeroDiSoci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 prima di affidarlo al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garbage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collector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distruttore di C# ha la stessa semantica di Java</a:t>
            </a:r>
            <a:r>
              <a:rPr lang="it-IT" dirty="0">
                <a:latin typeface="Calibri" pitchFamily="34" charset="0"/>
              </a:rPr>
              <a:t>, eccetto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nome del metodo</a:t>
            </a:r>
            <a:r>
              <a:rPr lang="it-IT" dirty="0">
                <a:latin typeface="Calibri" pitchFamily="34" charset="0"/>
              </a:rPr>
              <a:t>,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chiama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()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310385" y="-71559"/>
            <a:ext cx="975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Notazione UML per le classi – Creazione e distruzione degli oggetti</a:t>
            </a:r>
          </a:p>
        </p:txBody>
      </p:sp>
    </p:spTree>
    <p:extLst>
      <p:ext uri="{BB962C8B-B14F-4D97-AF65-F5344CB8AC3E}">
        <p14:creationId xmlns:p14="http://schemas.microsoft.com/office/powerpoint/2010/main" val="358305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flusso di lavoro UP “Analizzare un caso d’uso” 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schematizzato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prodotti del flusso </a:t>
            </a:r>
            <a:r>
              <a:rPr lang="it-IT" dirty="0">
                <a:latin typeface="Calibri" pitchFamily="34" charset="0"/>
              </a:rPr>
              <a:t>di lavoro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le classi di analisi e le realizzazioni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realizzazioni dei casi d’uso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collaborazioni tra oggetti che mostrano come sistemi di oggetti che interagiscono tra di loro possono realizzare il comportamento del sistema descritto nei casi d’uso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95904" y="-71559"/>
            <a:ext cx="9270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Attività UP: analizzare un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caso d’uso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3CF4266-D1EF-4502-8193-1F96CA4DE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7135" y="1592542"/>
            <a:ext cx="5213279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854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Input dell’attività </a:t>
            </a:r>
            <a:r>
              <a:rPr lang="it-IT" dirty="0">
                <a:latin typeface="Calibri" pitchFamily="34" charset="0"/>
              </a:rPr>
              <a:t>è rappresentato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del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requisiti</a:t>
            </a:r>
            <a:r>
              <a:rPr lang="it-IT" dirty="0">
                <a:latin typeface="Calibri" pitchFamily="34" charset="0"/>
              </a:rPr>
              <a:t>; 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forniscono l’input per il processo di modellazione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Modello dei casi d’uso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riguarda la creazione del 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Descrizione dell’architettura</a:t>
            </a:r>
            <a:r>
              <a:rPr lang="it-IT" dirty="0">
                <a:latin typeface="Calibri" pitchFamily="34" charset="0"/>
              </a:rPr>
              <a:t>: riguarda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un’istantanea degli aspetti significativi dell’architettura del sistema</a:t>
            </a:r>
            <a:r>
              <a:rPr lang="it-IT" dirty="0">
                <a:latin typeface="Calibri" pitchFamily="34" charset="0"/>
              </a:rPr>
              <a:t>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95904" y="-71559"/>
            <a:ext cx="92701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Attività UP: analizzare un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caso d’uso</a:t>
            </a:r>
          </a:p>
        </p:txBody>
      </p:sp>
    </p:spTree>
    <p:extLst>
      <p:ext uri="{BB962C8B-B14F-4D97-AF65-F5344CB8AC3E}">
        <p14:creationId xmlns:p14="http://schemas.microsoft.com/office/powerpoint/2010/main" val="1195120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di analisi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Rappresentano un’astrazione ben definita </a:t>
            </a:r>
            <a:r>
              <a:rPr lang="it-IT" dirty="0">
                <a:latin typeface="Calibri" pitchFamily="34" charset="0"/>
              </a:rPr>
              <a:t>nel dominio del problema.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Dovrebbero corrispondere a concetti concreti </a:t>
            </a:r>
            <a:r>
              <a:rPr lang="it-IT" dirty="0">
                <a:latin typeface="Calibri" pitchFamily="34" charset="0"/>
              </a:rPr>
              <a:t>del mondo del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dominio del problema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quello in cui si è inizialmente manifestata l’esigenza di un sistema software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Normalmente si tratta di una specifica area di attività</a:t>
            </a:r>
            <a:r>
              <a:rPr lang="it-IT" dirty="0">
                <a:latin typeface="Calibri" pitchFamily="34" charset="0"/>
              </a:rPr>
              <a:t>, quali le vendite telematiche o la gestione delle relazioni con i clienti.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dominio del problema potrebbe anche non essere un’attività gestionale </a:t>
            </a:r>
            <a:r>
              <a:rPr lang="it-IT" dirty="0">
                <a:latin typeface="Calibri" pitchFamily="34" charset="0"/>
              </a:rPr>
              <a:t>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avere origine da un dispositivo software (sistema embedded)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Tutto 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sviluppo di software gestionale </a:t>
            </a:r>
            <a:r>
              <a:rPr lang="it-IT" dirty="0">
                <a:latin typeface="Calibri" pitchFamily="34" charset="0"/>
              </a:rPr>
              <a:t>ha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fine ultimo una qualche necessità aziendale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L’aspetto più importante di una classe di analisi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deve corrispondere chiaramente e senza ambiguità a un concetto della realtà di business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Sebbene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affermazione presuma che i concetti del business siano essi stessi chiari e non ambigui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succede di rado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26516" y="-71559"/>
            <a:ext cx="983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</a:t>
            </a:r>
          </a:p>
        </p:txBody>
      </p:sp>
    </p:spTree>
    <p:extLst>
      <p:ext uri="{BB962C8B-B14F-4D97-AF65-F5344CB8AC3E}">
        <p14:creationId xmlns:p14="http://schemas.microsoft.com/office/powerpoint/2010/main" val="2559414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primo passo nella costruzione di un sistema OO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l’analisi del dominio del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maggior parte di questo sforzo </a:t>
            </a:r>
            <a:r>
              <a:rPr lang="it-IT" dirty="0">
                <a:latin typeface="Calibri" pitchFamily="34" charset="0"/>
              </a:rPr>
              <a:t>deve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speso nel flusso di lavoro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Di contro,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altri chiarimenti vengono prodotti durante la costruzione delle classi di analisi e delle realizzazioni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importante</a:t>
            </a:r>
            <a:r>
              <a:rPr lang="it-IT" dirty="0">
                <a:latin typeface="Calibri" pitchFamily="34" charset="0"/>
              </a:rPr>
              <a:t>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tutte le classi nel modello dell’analisi siano classi di analisi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classi originate da aspetti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classe di analisi </a:t>
            </a:r>
            <a:r>
              <a:rPr lang="it-IT" dirty="0">
                <a:latin typeface="Calibri" pitchFamily="34" charset="0"/>
              </a:rPr>
              <a:t>verrà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alla fine raffinata in una o più classi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le giuste classi di analisi </a:t>
            </a:r>
            <a:r>
              <a:rPr lang="it-IT" dirty="0">
                <a:latin typeface="Calibri" pitchFamily="34" charset="0"/>
              </a:rPr>
              <a:t>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chiave dell’analisi e della progettazione OO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Pertanto,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flusso di lavoro dell’analisi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essenziale dedicare il tempo necessario a garantire che sia stato individuato il corretto insieme di classi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seguito del corso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focalizzeremo soprattutto sullo sviluppo di sistemi gestionali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sviluppo di sistemi embedded non è altro che un caso specifico del normale processo di sviluppo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26516" y="-71559"/>
            <a:ext cx="983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</a:t>
            </a:r>
          </a:p>
        </p:txBody>
      </p:sp>
    </p:spTree>
    <p:extLst>
      <p:ext uri="{BB962C8B-B14F-4D97-AF65-F5344CB8AC3E}">
        <p14:creationId xmlns:p14="http://schemas.microsoft.com/office/powerpoint/2010/main" val="211623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Mantenere una netta distinzione tra il dominio del problema </a:t>
            </a:r>
            <a:r>
              <a:rPr lang="it-IT" dirty="0">
                <a:latin typeface="Calibri" pitchFamily="34" charset="0"/>
              </a:rPr>
              <a:t>(i requisiti di business)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 il dominio delle soluzioni </a:t>
            </a:r>
            <a:r>
              <a:rPr lang="it-IT" dirty="0">
                <a:latin typeface="Calibri" pitchFamily="34" charset="0"/>
              </a:rPr>
              <a:t>(considerazioni sui dettagli di progettazione).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Impegnarsi sempre 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minimizzare le interdipendenze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Esplorare l’uso dell’ereditarietà </a:t>
            </a:r>
            <a:r>
              <a:rPr lang="it-IT" dirty="0">
                <a:latin typeface="Calibri" pitchFamily="34" charset="0"/>
              </a:rPr>
              <a:t>se sembra che esista un’ovvia e naturale gerarchia tra le astrazioni.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Chiedersi sempre: “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questo modello sarà utile a tutte le parti interessate?</a:t>
            </a:r>
            <a:r>
              <a:rPr lang="it-IT" dirty="0">
                <a:latin typeface="Calibri" pitchFamily="34" charset="0"/>
              </a:rPr>
              <a:t>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strategie chiave con cui cautelarsi sono: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conferire la massima visibilità al modello </a:t>
            </a:r>
            <a:r>
              <a:rPr lang="it-IT" dirty="0">
                <a:latin typeface="Calibri" pitchFamily="34" charset="0"/>
              </a:rPr>
              <a:t>e alle attività dell’analisi,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coinvolgere le parti interessate </a:t>
            </a:r>
            <a:r>
              <a:rPr lang="it-IT" dirty="0">
                <a:latin typeface="Calibri" pitchFamily="34" charset="0"/>
              </a:rPr>
              <a:t>nel processo ogniqualvolta possibile, e indire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frequenti riunioni aperte a tutti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Infine,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mantenere semplice il modello</a:t>
            </a:r>
            <a:r>
              <a:rPr lang="it-IT" dirty="0">
                <a:latin typeface="Calibri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modo per semplificare consiste 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guardare al caso generale piuttosto che a quelli particolari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561737" y="-71559"/>
            <a:ext cx="95043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Regole pratiche per la costruzione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un modello di analisi</a:t>
            </a:r>
          </a:p>
        </p:txBody>
      </p:sp>
    </p:spTree>
    <p:extLst>
      <p:ext uri="{BB962C8B-B14F-4D97-AF65-F5344CB8AC3E}">
        <p14:creationId xmlns:p14="http://schemas.microsoft.com/office/powerpoint/2010/main" val="1218175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sistemi gestionali sono normalmente dominati dai requisiti funzionali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Nei sistemi embedded spesso sono preponderanti i requisiti non funzionali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derivano dall’hardware </a:t>
            </a:r>
            <a:r>
              <a:rPr lang="it-IT" dirty="0">
                <a:latin typeface="Calibri" pitchFamily="34" charset="0"/>
              </a:rPr>
              <a:t>in cui il sistema è incorporato.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requisiti sono importanti per tutti i tipi di sistema e anche per alcuni sistemi embedded</a:t>
            </a:r>
            <a:r>
              <a:rPr lang="it-IT" dirty="0">
                <a:latin typeface="Calibri" pitchFamily="34" charset="0"/>
              </a:rPr>
              <a:t>, quali i sistemi di controllo di apparecchiature radiografiche a raggi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26516" y="-71559"/>
            <a:ext cx="9839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</a:t>
            </a:r>
          </a:p>
        </p:txBody>
      </p:sp>
    </p:spTree>
    <p:extLst>
      <p:ext uri="{BB962C8B-B14F-4D97-AF65-F5344CB8AC3E}">
        <p14:creationId xmlns:p14="http://schemas.microsoft.com/office/powerpoint/2010/main" val="2687688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di analisi </a:t>
            </a:r>
            <a:r>
              <a:rPr lang="it-IT" dirty="0">
                <a:latin typeface="Calibri" pitchFamily="34" charset="0"/>
              </a:rPr>
              <a:t>dovrebbero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contenere attributi molto ad “alto livello”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classi di 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fissano gli attributi candidati per le classi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operazioni di una classe di analisi specificano, ad alto livello, i servizi principali offerti dalla classe </a:t>
            </a:r>
            <a:r>
              <a:rPr lang="it-IT" dirty="0">
                <a:latin typeface="Calibri" pitchFamily="34" charset="0"/>
              </a:rPr>
              <a:t>che , al momento della progettazione, diventeranno i metodi effettivamente implementabili.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Può avvenire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a livello di analisi venga scomposta in più di un’operazione a livello di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Nell’analisi si usa solo un piccolo sottoinsieme della sintassi UML per 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Anatomia di una classe di analisi</a:t>
            </a:r>
          </a:p>
        </p:txBody>
      </p:sp>
    </p:spTree>
    <p:extLst>
      <p:ext uri="{BB962C8B-B14F-4D97-AF65-F5344CB8AC3E}">
        <p14:creationId xmlns:p14="http://schemas.microsoft.com/office/powerpoint/2010/main" val="19036577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formato minimale per una classe di analisi </a:t>
            </a:r>
            <a:r>
              <a:rPr lang="it-IT" dirty="0">
                <a:latin typeface="Calibri" pitchFamily="34" charset="0"/>
              </a:rPr>
              <a:t>comprende quanto segue: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obbligatorio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Attributi</a:t>
            </a:r>
            <a:r>
              <a:rPr lang="it-IT" dirty="0">
                <a:latin typeface="Calibri" pitchFamily="34" charset="0"/>
              </a:rPr>
              <a:t>: il loro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è obbligatorio</a:t>
            </a:r>
            <a:r>
              <a:rPr lang="it-IT" dirty="0">
                <a:latin typeface="Calibri" pitchFamily="34" charset="0"/>
              </a:rPr>
              <a:t>, il loro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tipo è opzionale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Operazioni</a:t>
            </a:r>
            <a:r>
              <a:rPr lang="it-IT" dirty="0">
                <a:latin typeface="Calibri" pitchFamily="34" charset="0"/>
              </a:rPr>
              <a:t>: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anche essere solo delle affermazioni ad alto livello </a:t>
            </a:r>
            <a:r>
              <a:rPr lang="it-IT" dirty="0">
                <a:latin typeface="Calibri" pitchFamily="34" charset="0"/>
              </a:rPr>
              <a:t>sulle responsabilità delle classe.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Visibilità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generalmente non la si esplicita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Stereotipi</a:t>
            </a:r>
            <a:r>
              <a:rPr lang="it-IT" dirty="0">
                <a:latin typeface="Calibri" pitchFamily="34" charset="0"/>
              </a:rPr>
              <a:t>: 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se migliorano il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Valori etichettati</a:t>
            </a:r>
            <a:r>
              <a:rPr lang="it-IT" dirty="0">
                <a:latin typeface="Calibri" pitchFamily="34" charset="0"/>
              </a:rPr>
              <a:t>: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indicare se migliorano il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Anatomia di una classe di analisi</a:t>
            </a:r>
          </a:p>
        </p:txBody>
      </p:sp>
    </p:spTree>
    <p:extLst>
      <p:ext uri="{BB962C8B-B14F-4D97-AF65-F5344CB8AC3E}">
        <p14:creationId xmlns:p14="http://schemas.microsoft.com/office/powerpoint/2010/main" val="38573034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classi di analisi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L’idea è quella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fissare l’essenza di un’astrazione nella classe di analisi </a:t>
            </a:r>
            <a:r>
              <a:rPr lang="it-IT" dirty="0">
                <a:latin typeface="Calibri" pitchFamily="34" charset="0"/>
              </a:rPr>
              <a:t>e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lasciare i dettagli relativi all’implementazione per quando si arriverà alla progettazione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Anatomia di una classe di analisi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B922A23-6CB0-46F3-A593-A9FD878F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248" y="1778856"/>
            <a:ext cx="3304553" cy="211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999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qualità di una buona classe di analisi </a:t>
            </a:r>
            <a:r>
              <a:rPr lang="it-IT" dirty="0">
                <a:latin typeface="Calibri" pitchFamily="34" charset="0"/>
              </a:rPr>
              <a:t>si riassumono nei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seguenti punti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suo nome ne rispecchia l’intento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un’astrazione ben definita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 uno specifico elemento nel dominio </a:t>
            </a:r>
            <a:r>
              <a:rPr lang="it-IT" dirty="0">
                <a:latin typeface="Calibri" pitchFamily="34" charset="0"/>
              </a:rPr>
              <a:t>del problema.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Corrisponde a una caratteristica chiaramente identificabile </a:t>
            </a:r>
            <a:r>
              <a:rPr lang="it-IT" dirty="0">
                <a:latin typeface="Calibri" pitchFamily="34" charset="0"/>
              </a:rPr>
              <a:t>del dominio del problema.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Ha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insieme ridotto e ben definito di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Ha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massima coesione interna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Ha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minima interdipendenza con le altre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Nell’analisi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vuole modellare accuratamente e concisamente un aspetto del dominio del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un cliente per un sistema bancario </a:t>
            </a:r>
            <a:r>
              <a:rPr lang="it-IT" dirty="0">
                <a:latin typeface="Calibri" pitchFamily="34" charset="0"/>
              </a:rPr>
              <a:t>si vorranno includere il nome, l’indirizzo,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contraddistingue una buona classe di analisi</a:t>
            </a:r>
          </a:p>
        </p:txBody>
      </p:sp>
    </p:spTree>
    <p:extLst>
      <p:ext uri="{BB962C8B-B14F-4D97-AF65-F5344CB8AC3E}">
        <p14:creationId xmlns:p14="http://schemas.microsoft.com/office/powerpoint/2010/main" val="2495094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Molte volte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stabilire dal solo nome della classe se essa sia “buona” o 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deve sempre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ricercare un’ “astrazione ben definita”</a:t>
            </a:r>
            <a:r>
              <a:rPr lang="it-IT" dirty="0">
                <a:latin typeface="Calibri" pitchFamily="34" charset="0"/>
              </a:rPr>
              <a:t>,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qualcosa che possegga una semantica chiara ed evidente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responsabilità è un contratto o un obbligo </a:t>
            </a:r>
            <a:r>
              <a:rPr lang="it-IT" dirty="0">
                <a:latin typeface="Calibri" pitchFamily="34" charset="0"/>
              </a:rPr>
              <a:t>che la classe ha verso i propri clienti.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cruciale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abbia un insieme ben coeso di responsabilità </a:t>
            </a:r>
            <a:r>
              <a:rPr lang="it-IT" dirty="0">
                <a:latin typeface="Calibri" pitchFamily="34" charset="0"/>
              </a:rPr>
              <a:t>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stretto accordo con il suo intento espresso dal nome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 esempio, 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CarrelloSpesa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ci sia aspetta che abbia responsabilità quali l’aggiunta di un prodotto al carrello, la rimozione di un prodotto dal carrello, la visualizzazione dei prodotti nel carrello.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coeso di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responsabilità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così coese che potrebbero essere riassunte con una di più alto livello chiamata “gestione del carrello”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contraddistingue una buona classe di analisi</a:t>
            </a:r>
          </a:p>
        </p:txBody>
      </p:sp>
    </p:spTree>
    <p:extLst>
      <p:ext uri="{BB962C8B-B14F-4D97-AF65-F5344CB8AC3E}">
        <p14:creationId xmlns:p14="http://schemas.microsoft.com/office/powerpoint/2010/main" val="815700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potrebbero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aggiungere 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CarrelloSpesa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le responsabilità di verifica della carta di credito, di accettazione del pagamento e di stampa di una ricevuta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nuove responsabilità non sembrano però accordarsi con l’intento </a:t>
            </a:r>
            <a:r>
              <a:rPr lang="it-IT" dirty="0">
                <a:latin typeface="Calibri" pitchFamily="34" charset="0"/>
              </a:rPr>
              <a:t>e la semantica intuitiva dei carrelli della spesa.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migliori hanno la minima interdipendenza con le altre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Concentrare responsabilità di controllo </a:t>
            </a:r>
            <a:r>
              <a:rPr lang="it-IT" dirty="0">
                <a:latin typeface="Calibri" pitchFamily="34" charset="0"/>
              </a:rPr>
              <a:t>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troppe responsabilità a un’unica  classe aumenta l’interdipendenza</a:t>
            </a:r>
            <a:r>
              <a:rPr lang="it-IT" dirty="0">
                <a:latin typeface="Calibri" pitchFamily="34" charset="0"/>
              </a:rPr>
              <a:t> verso di essa.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contraddistingue una buona classe di analisi</a:t>
            </a:r>
          </a:p>
        </p:txBody>
      </p:sp>
    </p:spTree>
    <p:extLst>
      <p:ext uri="{BB962C8B-B14F-4D97-AF65-F5344CB8AC3E}">
        <p14:creationId xmlns:p14="http://schemas.microsoft.com/office/powerpoint/2010/main" val="35728546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Alcune regole pratiche </a:t>
            </a:r>
            <a:r>
              <a:rPr lang="it-IT" dirty="0">
                <a:latin typeface="Calibri" pitchFamily="34" charset="0"/>
              </a:rPr>
              <a:t>per creare delle classi di analisi ben formate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le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Associare a ciascuna classe tra le tre e le cinque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Nessuna classe può essere isolata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</a:t>
            </a:r>
            <a:r>
              <a:rPr lang="it-IT" dirty="0">
                <a:latin typeface="Calibri" pitchFamily="34" charset="0"/>
              </a:rPr>
              <a:t> di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tante classi troppo semplici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</a:t>
            </a:r>
            <a:r>
              <a:rPr lang="it-IT" dirty="0">
                <a:latin typeface="Calibri" pitchFamily="34" charset="0"/>
              </a:rPr>
              <a:t> di avere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poche classi troppo complesse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 i “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functoid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”</a:t>
            </a:r>
            <a:r>
              <a:rPr lang="it-IT" dirty="0">
                <a:latin typeface="Calibri" pitchFamily="34" charset="0"/>
              </a:rPr>
              <a:t>; un </a:t>
            </a:r>
            <a:r>
              <a:rPr lang="it-IT" dirty="0" err="1">
                <a:latin typeface="Calibri" pitchFamily="34" charset="0"/>
              </a:rPr>
              <a:t>functoid</a:t>
            </a:r>
            <a:r>
              <a:rPr lang="it-IT" dirty="0">
                <a:latin typeface="Calibri" pitchFamily="34" charset="0"/>
              </a:rPr>
              <a:t> è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normale funzione procedurale travestita da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 le classi onnipotenti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Evitare gli alberi di ereditarietà profondi</a:t>
            </a:r>
            <a:r>
              <a:rPr lang="it-IT" dirty="0">
                <a:latin typeface="Calibri" pitchFamily="34" charset="0"/>
              </a:rPr>
              <a:t>; un errore comune è quello di usare l’ereditarietà per creare una specie di decomposizione funzionale dove ogni livello di astrazione ha un’unica responsabilità.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Cosa si intende per profondo</a:t>
            </a:r>
            <a:r>
              <a:rPr lang="it-IT" dirty="0">
                <a:latin typeface="Calibri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Nell’analisi</a:t>
            </a:r>
            <a:r>
              <a:rPr lang="it-IT" dirty="0">
                <a:latin typeface="Calibri" pitchFamily="34" charset="0"/>
              </a:rPr>
              <a:t> si considerano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«profondi» tre livelli o più di ereditarietà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progettazione </a:t>
            </a:r>
            <a:r>
              <a:rPr lang="it-IT" dirty="0">
                <a:latin typeface="Calibri" pitchFamily="34" charset="0"/>
              </a:rPr>
              <a:t>la definizione di «profondo»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dipende dal linguaggio di programmazione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034092" y="-71559"/>
            <a:ext cx="100319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Cosa sono le classi di analisi?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Regole pratiche per le classi di analisi</a:t>
            </a:r>
          </a:p>
        </p:txBody>
      </p:sp>
    </p:spTree>
    <p:extLst>
      <p:ext uri="{BB962C8B-B14F-4D97-AF65-F5344CB8AC3E}">
        <p14:creationId xmlns:p14="http://schemas.microsoft.com/office/powerpoint/2010/main" val="4035687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Non esiste un semplice algoritmo di individuazione </a:t>
            </a:r>
            <a:r>
              <a:rPr lang="it-IT" dirty="0">
                <a:latin typeface="Calibri" pitchFamily="34" charset="0"/>
              </a:rPr>
              <a:t>delle classi.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Ciò nonostante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tecniche provate e sperimentate per trovare delle buone soluzioni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Individuare le classi “giuste” dipende comunque molto dalla percezione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dall’abilità e dall’esperienza </a:t>
            </a:r>
            <a:r>
              <a:rPr lang="it-IT" dirty="0">
                <a:latin typeface="Calibri" pitchFamily="34" charset="0"/>
              </a:rPr>
              <a:t>del singolo analista.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</a:t>
            </a:r>
          </a:p>
        </p:txBody>
      </p:sp>
    </p:spTree>
    <p:extLst>
      <p:ext uri="{BB962C8B-B14F-4D97-AF65-F5344CB8AC3E}">
        <p14:creationId xmlns:p14="http://schemas.microsoft.com/office/powerpoint/2010/main" val="28199206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L’analisi nome/verbo </a:t>
            </a:r>
            <a:r>
              <a:rPr lang="it-IT" dirty="0">
                <a:latin typeface="Calibri" pitchFamily="34" charset="0"/>
              </a:rPr>
              <a:t>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molto semplice di analizzare un testo al fine di individuare 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e frasi nominali indicano le classi o gli attributi delle classi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verbi e le frasi verbali indicano le responsabilità o le operazioni di una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L’analisi nome/verbo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viene usata da molti anni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Bisogna comunque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fare attenzione a problemi di sinonimia e omonima che potrebbero dare origine a classi spurie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dominio del problema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poco noto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mal definito occorre essere molto cauti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opportuno, anche,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studiare domini di problemi simili, esistenti al di fuori della propria organizzazione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L’aspetto forse più ingannevole dell’analisi nome/verbo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l’individuazione delle classi “nascoste”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classe nascosta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Ordine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in un sistema di prenotazioni di una compagnia di viaggi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si rende conto di aver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individuato una classe nascosta </a:t>
            </a:r>
            <a:r>
              <a:rPr lang="it-IT" dirty="0">
                <a:latin typeface="Calibri" pitchFamily="34" charset="0"/>
              </a:rPr>
              <a:t>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introducendo questa nuova astrazione l’intero modello si assesta all’improvviso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La tecnica dell’analisi nome/verbo</a:t>
            </a:r>
          </a:p>
        </p:txBody>
      </p:sp>
    </p:spTree>
    <p:extLst>
      <p:ext uri="{BB962C8B-B14F-4D97-AF65-F5344CB8AC3E}">
        <p14:creationId xmlns:p14="http://schemas.microsoft.com/office/powerpoint/2010/main" val="220974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oggetto</a:t>
            </a:r>
            <a:r>
              <a:rPr lang="it-IT" dirty="0">
                <a:latin typeface="Calibri" pitchFamily="34" charset="0"/>
              </a:rPr>
              <a:t> 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definito come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lvl="1" algn="ctr"/>
            <a:r>
              <a:rPr lang="it-IT" dirty="0">
                <a:latin typeface="Garamond" panose="02020404030301010803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Un’entità discreta, con confini ben definiti che incapsula stato e comportamento; un’istanza di una classe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oggetto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può essere visto come un pacchetto coeso di dati e funzioni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L’unico modo di avere accesso alla parte dati di un oggetto </a:t>
            </a:r>
            <a:r>
              <a:rPr lang="it-IT" dirty="0">
                <a:latin typeface="Calibri" pitchFamily="34" charset="0"/>
              </a:rPr>
              <a:t>consiste 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chiamare una delle funzioni rese disponibili dall’oggetto stesso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Nell’analisi</a:t>
            </a:r>
            <a:r>
              <a:rPr lang="it-IT" dirty="0">
                <a:latin typeface="Calibri" pitchFamily="34" charset="0"/>
              </a:rPr>
              <a:t> ci si riferisce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queste funzioni come operazioni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mascherare la parte di un oggetto sotto uno strato di funzioni </a:t>
            </a:r>
            <a:r>
              <a:rPr lang="it-IT" dirty="0">
                <a:latin typeface="Calibri" pitchFamily="34" charset="0"/>
              </a:rPr>
              <a:t>si chiama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incapsulamento</a:t>
            </a:r>
            <a:r>
              <a:rPr lang="it-IT" dirty="0">
                <a:latin typeface="Calibri" pitchFamily="34" charset="0"/>
              </a:rPr>
              <a:t>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opacità dei dati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oggetto </a:t>
            </a:r>
            <a:r>
              <a:rPr lang="it-IT" dirty="0">
                <a:latin typeface="Calibri" pitchFamily="34" charset="0"/>
              </a:rPr>
              <a:t>è di per sé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un’istanza di una classe</a:t>
            </a:r>
            <a:r>
              <a:rPr lang="it-IT" dirty="0">
                <a:latin typeface="Calibri" pitchFamily="34" charset="0"/>
              </a:rPr>
              <a:t>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</a:t>
            </a:r>
            <a:r>
              <a:rPr lang="it-IT" dirty="0">
                <a:latin typeface="Calibri" pitchFamily="34" charset="0"/>
              </a:rPr>
              <a:t> definisce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l’insieme di caratteristiche </a:t>
            </a:r>
            <a:r>
              <a:rPr lang="it-IT" dirty="0">
                <a:latin typeface="Calibri" pitchFamily="34" charset="0"/>
              </a:rPr>
              <a:t>(attributi e operazioni/metodi)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comuni a tutti i corrispettivi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071462" y="-71559"/>
            <a:ext cx="69946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</a:t>
            </a:r>
          </a:p>
        </p:txBody>
      </p:sp>
    </p:spTree>
    <p:extLst>
      <p:ext uri="{BB962C8B-B14F-4D97-AF65-F5344CB8AC3E}">
        <p14:creationId xmlns:p14="http://schemas.microsoft.com/office/powerpoint/2010/main" val="3745482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primo passo dell’analisi nome/verbo si raccolgono quante più informazioni rilevanti possibili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potenziali fonti di informazioni sono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modello dei requisiti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modello dei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glossario di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Qualunque altro documento </a:t>
            </a:r>
            <a:r>
              <a:rPr lang="it-IT" dirty="0">
                <a:latin typeface="Calibri" pitchFamily="34" charset="0"/>
              </a:rPr>
              <a:t>(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architettura, visione aziendale</a:t>
            </a:r>
            <a:r>
              <a:rPr lang="it-IT" dirty="0">
                <a:latin typeface="Calibri" pitchFamily="34" charset="0"/>
              </a:rPr>
              <a:t>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Dopo aver raccolto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documentazione</a:t>
            </a:r>
            <a:r>
              <a:rPr lang="it-IT" dirty="0">
                <a:latin typeface="Calibri" pitchFamily="34" charset="0"/>
              </a:rPr>
              <a:t>,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analizza </a:t>
            </a:r>
            <a:r>
              <a:rPr lang="it-IT" dirty="0">
                <a:latin typeface="Calibri" pitchFamily="34" charset="0"/>
              </a:rPr>
              <a:t>semplicemente evidenziando i seguenti elementi: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</a:t>
            </a:r>
            <a:r>
              <a:rPr lang="it-IT" dirty="0">
                <a:latin typeface="Calibri" pitchFamily="34" charset="0"/>
              </a:rPr>
              <a:t>, per esempio volo.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predicati nominali</a:t>
            </a:r>
            <a:r>
              <a:rPr lang="it-IT" dirty="0">
                <a:latin typeface="Calibri" pitchFamily="34" charset="0"/>
              </a:rPr>
              <a:t>, per esempio numero del volo.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verbi</a:t>
            </a:r>
            <a:r>
              <a:rPr lang="it-IT" dirty="0">
                <a:latin typeface="Calibri" pitchFamily="34" charset="0"/>
              </a:rPr>
              <a:t>, per esempio assegnare.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predicati verbali</a:t>
            </a:r>
            <a:r>
              <a:rPr lang="it-IT" dirty="0">
                <a:latin typeface="Calibri" pitchFamily="34" charset="0"/>
              </a:rPr>
              <a:t>, per esempio verificare la carta di credito.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La tecnica dell’analisi nome/verbo</a:t>
            </a:r>
          </a:p>
        </p:txBody>
      </p:sp>
    </p:spTree>
    <p:extLst>
      <p:ext uri="{BB962C8B-B14F-4D97-AF65-F5344CB8AC3E}">
        <p14:creationId xmlns:p14="http://schemas.microsoft.com/office/powerpoint/2010/main" val="32840115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e le classi nominali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classi o attributi di classe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verbi e le frasi verbali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indicare responsabilità di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</a:t>
            </a:r>
            <a:r>
              <a:rPr lang="it-IT" dirty="0">
                <a:latin typeface="Calibri" pitchFamily="34" charset="0"/>
              </a:rPr>
              <a:t>, durante questo processo,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incontrano termini sconosciuti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necessario farseli chiarire immediatamente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aggiungerli al glossario di progetto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questo punto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prende la lista di nomi, frasi e verbi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usa il glossario di progetto </a:t>
            </a:r>
            <a:r>
              <a:rPr lang="it-IT" dirty="0">
                <a:latin typeface="Calibri" pitchFamily="34" charset="0"/>
              </a:rPr>
              <a:t>per risolvere tutti i casi di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omonimia e di sinonimia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questo modo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ottiene una lista di candidati per classi, attributi e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 la lista di candidati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predispone una prima assegnazione di attributi e responsabilità alle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caso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 si sia fatta qualche idea sulle possibili relazioni tra le classi si possono anche inserire </a:t>
            </a:r>
            <a:r>
              <a:rPr lang="it-IT" dirty="0">
                <a:latin typeface="Calibri" pitchFamily="34" charset="0"/>
              </a:rPr>
              <a:t>queste potenziali associazioni.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La tecnica dell’analisi nome/verbo</a:t>
            </a:r>
          </a:p>
        </p:txBody>
      </p:sp>
    </p:spTree>
    <p:extLst>
      <p:ext uri="{BB962C8B-B14F-4D97-AF65-F5344CB8AC3E}">
        <p14:creationId xmlns:p14="http://schemas.microsoft.com/office/powerpoint/2010/main" val="3684827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CRC significa Classi, Responsabilità e Collaboratori </a:t>
            </a:r>
            <a:r>
              <a:rPr lang="it-IT" dirty="0">
                <a:latin typeface="Calibri" pitchFamily="34" charset="0"/>
              </a:rPr>
              <a:t>(Class, </a:t>
            </a:r>
            <a:r>
              <a:rPr lang="it-IT" dirty="0" err="1">
                <a:latin typeface="Calibri" pitchFamily="34" charset="0"/>
              </a:rPr>
              <a:t>Responsilities</a:t>
            </a:r>
            <a:r>
              <a:rPr lang="it-IT" dirty="0">
                <a:latin typeface="Calibri" pitchFamily="34" charset="0"/>
              </a:rPr>
              <a:t> and </a:t>
            </a:r>
            <a:r>
              <a:rPr lang="it-IT" dirty="0" err="1">
                <a:latin typeface="Calibri" pitchFamily="34" charset="0"/>
              </a:rPr>
              <a:t>Collaborators</a:t>
            </a:r>
            <a:r>
              <a:rPr lang="it-IT" dirty="0">
                <a:latin typeface="Calibri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Questa tecnica usa</a:t>
            </a:r>
            <a:r>
              <a:rPr lang="it-IT" dirty="0">
                <a:latin typeface="Calibri" pitchFamily="34" charset="0"/>
              </a:rPr>
              <a:t> il più potente strumento di analisi del mondo, ovvero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post-it</a:t>
            </a:r>
            <a:r>
              <a:rPr lang="it-IT" dirty="0">
                <a:latin typeface="Calibri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incomincia preparando alcuni post-it</a:t>
            </a:r>
            <a:r>
              <a:rPr lang="it-IT" dirty="0">
                <a:latin typeface="Calibri" pitchFamily="34" charset="0"/>
              </a:rPr>
              <a:t>, ciascuno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suddiviso in tre scomparti</a:t>
            </a:r>
            <a:r>
              <a:rPr lang="it-IT" dirty="0">
                <a:latin typeface="Calibri" pitchFamily="34" charset="0"/>
              </a:rPr>
              <a:t>; in quello superiore si scrive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nome della classe</a:t>
            </a:r>
            <a:r>
              <a:rPr lang="it-IT" dirty="0">
                <a:latin typeface="Calibri" pitchFamily="34" charset="0"/>
              </a:rPr>
              <a:t> candidata, a sinistra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sue responsabilità </a:t>
            </a:r>
            <a:r>
              <a:rPr lang="it-IT" dirty="0">
                <a:latin typeface="Calibri" pitchFamily="34" charset="0"/>
              </a:rPr>
              <a:t>e a destra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suoi collaboratori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collaboratori di una classe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che possono lavorare con essa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realizzare una parte delle funzionalità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altro modo per fissare queste relazioni </a:t>
            </a:r>
            <a:r>
              <a:rPr lang="it-IT" dirty="0">
                <a:latin typeface="Calibri" pitchFamily="34" charset="0"/>
              </a:rPr>
              <a:t>è quello di ap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piccicare i post-it in una lavagna e tracciare delle linee tra le classi che collaborano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L’analisi CRC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15FAA3-80E7-4B71-A72D-F6A4AD3D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4203" y="3071502"/>
            <a:ext cx="506359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13222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L’analisi CRC </a:t>
            </a:r>
            <a:r>
              <a:rPr lang="it-IT" dirty="0">
                <a:latin typeface="Calibri" pitchFamily="34" charset="0"/>
              </a:rPr>
              <a:t>dovrebbe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sempre usata congiuntamente all’analisi nome/verbo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L’analisi CRC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di separare la raccolta delle informazioni dall’analisi delle stesse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Conviene, quindi,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eseguirla in due fasi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Fase 1: Brainstorming </a:t>
            </a:r>
            <a:r>
              <a:rPr lang="it-IT" dirty="0">
                <a:latin typeface="Calibri" pitchFamily="34" charset="0"/>
              </a:rPr>
              <a:t>– raccogliere informazioni.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Fase 2: Analizzare le informazioni raccolte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L’analisi CRC</a:t>
            </a:r>
          </a:p>
        </p:txBody>
      </p:sp>
    </p:spTree>
    <p:extLst>
      <p:ext uri="{BB962C8B-B14F-4D97-AF65-F5344CB8AC3E}">
        <p14:creationId xmlns:p14="http://schemas.microsoft.com/office/powerpoint/2010/main" val="2916725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partecipanti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analisti OO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committenti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altre parti interessate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esperti del dominio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procedura è la seguente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Spiegare ai partecipanti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tratta di una sessione di brainstorming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Tutte le idee </a:t>
            </a:r>
            <a:r>
              <a:rPr lang="it-IT" dirty="0">
                <a:latin typeface="Calibri" pitchFamily="34" charset="0"/>
              </a:rPr>
              <a:t>saranno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considerate buone idee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idee vengono registrate ma non dibattute</a:t>
            </a:r>
            <a:r>
              <a:rPr lang="it-IT" dirty="0">
                <a:latin typeface="Calibri" pitchFamily="34" charset="0"/>
              </a:rPr>
              <a:t>: non si discute nulla, ci si limita a scrivere tutto e a proseguire. Verrà tutto analizzato successivamente.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Chiedere ai partecipanti di fare il nome di “cose” che agiscono nel loro dominio </a:t>
            </a:r>
            <a:r>
              <a:rPr lang="it-IT" dirty="0">
                <a:latin typeface="Calibri" pitchFamily="34" charset="0"/>
              </a:rPr>
              <a:t>del problema. Per esempio, cliente o prodotto.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Scrivere ogni cosa su un post-it</a:t>
            </a:r>
            <a:r>
              <a:rPr lang="it-IT" dirty="0">
                <a:latin typeface="Calibri" pitchFamily="34" charset="0"/>
              </a:rPr>
              <a:t>: si tratta di una potenziale classe o di un potenziale attributo di una classe.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Appiccicare il post-it a una parete o a una lavagna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Chiedere ai partecipanti di indicare le responsabilità che quelle cose </a:t>
            </a:r>
            <a:r>
              <a:rPr lang="it-IT" dirty="0">
                <a:latin typeface="Calibri" pitchFamily="34" charset="0"/>
              </a:rPr>
              <a:t>potrebbero avere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scriverle nella sottosezione delle responsabilità del post-it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L’analisi CRC – Fase 1: Brainstorming</a:t>
            </a:r>
          </a:p>
        </p:txBody>
      </p:sp>
    </p:spTree>
    <p:extLst>
      <p:ext uri="{BB962C8B-B14F-4D97-AF65-F5344CB8AC3E}">
        <p14:creationId xmlns:p14="http://schemas.microsoft.com/office/powerpoint/2010/main" val="41691679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Lavorando assieme ai partecipanti,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cercare di individuare le classi che potrebbero interagire reciprocamente</a:t>
            </a:r>
            <a:r>
              <a:rPr lang="it-IT" dirty="0">
                <a:latin typeface="Calibri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Risistemare i post-it sulla lavagna per illustrare questa organizzazione </a:t>
            </a:r>
            <a:r>
              <a:rPr lang="it-IT" dirty="0">
                <a:latin typeface="Calibri" pitchFamily="34" charset="0"/>
              </a:rPr>
              <a:t>e tracciare linee per congiungerle, oppure scrivere i collaboratori nell’apposita sottosezione dei post-it.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L’analisi CRC – Fase 1: Brainstorming</a:t>
            </a:r>
          </a:p>
        </p:txBody>
      </p:sp>
    </p:spTree>
    <p:extLst>
      <p:ext uri="{BB962C8B-B14F-4D97-AF65-F5344CB8AC3E}">
        <p14:creationId xmlns:p14="http://schemas.microsoft.com/office/powerpoint/2010/main" val="33138515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partecipanti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analisti OO e gli esperti del dominio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Certi post-it rappresenteranno dei concetti chiave del business </a:t>
            </a:r>
            <a:r>
              <a:rPr lang="it-IT" dirty="0">
                <a:latin typeface="Calibri" pitchFamily="34" charset="0"/>
              </a:rPr>
              <a:t>e dovranno chiaramente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diventare delle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Per altri post-it potrebbe essere più difficile prendere una decisione</a:t>
            </a:r>
            <a:r>
              <a:rPr lang="it-IT" dirty="0">
                <a:latin typeface="Calibri" pitchFamily="34" charset="0"/>
              </a:rPr>
              <a:t>; se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post-it sembra essere logicamente una parte di un altro</a:t>
            </a:r>
            <a:r>
              <a:rPr lang="it-IT" dirty="0">
                <a:latin typeface="Calibri" pitchFamily="34" charset="0"/>
              </a:rPr>
              <a:t>, questo è un buon indizio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forse si tratta di un attributo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Anche nel caso in cui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post-it non sembri essere particolarmente importante</a:t>
            </a:r>
            <a:r>
              <a:rPr lang="it-IT" dirty="0">
                <a:latin typeface="Calibri" pitchFamily="34" charset="0"/>
              </a:rPr>
              <a:t>, oppure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abbia un comportamento di scarso interesse</a:t>
            </a:r>
            <a:r>
              <a:rPr lang="it-IT" dirty="0">
                <a:latin typeface="Calibri" pitchFamily="34" charset="0"/>
              </a:rPr>
              <a:t>, 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chiedersi se non sia possibile che si tratti di un attributo di un’altra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post-it su cui restano dei dubbi </a:t>
            </a:r>
            <a:r>
              <a:rPr lang="it-IT" dirty="0">
                <a:latin typeface="Calibri" pitchFamily="34" charset="0"/>
              </a:rPr>
              <a:t>vengono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trattati come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L’analisi CRC – Fase 2: Analisi dell’informazione</a:t>
            </a:r>
          </a:p>
        </p:txBody>
      </p:sp>
    </p:spTree>
    <p:extLst>
      <p:ext uri="{BB962C8B-B14F-4D97-AF65-F5344CB8AC3E}">
        <p14:creationId xmlns:p14="http://schemas.microsoft.com/office/powerpoint/2010/main" val="1178323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RUP comprende </a:t>
            </a:r>
            <a:r>
              <a:rPr lang="it-IT" dirty="0">
                <a:latin typeface="Calibri" pitchFamily="34" charset="0"/>
              </a:rPr>
              <a:t>l’utile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tecnica degli stereotipi </a:t>
            </a:r>
            <a:r>
              <a:rPr lang="it-IT" dirty="0">
                <a:latin typeface="Calibri" pitchFamily="34" charset="0"/>
              </a:rPr>
              <a:t>secondo la quale durante l’analisi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vengono considerati tre tipi distinti di classi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è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modo per focalizzare l’analisi sugli aspetti specifici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tratta di 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metodo opzionale </a:t>
            </a:r>
            <a:r>
              <a:rPr lang="it-IT" dirty="0">
                <a:latin typeface="Calibri" pitchFamily="34" charset="0"/>
              </a:rPr>
              <a:t>che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usare per complementare le principali tecniche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Usando gli stereotipi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possono distinguere tre tipi di classe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rappresentati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Individuare le classi con gli stereotipi RUP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32A2F4-ACA5-45B9-BBF4-911A615A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9555" y="4179498"/>
            <a:ext cx="7221615" cy="223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31764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si trovano sul confine del sistema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comunicano con gli attori esterni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trovare queste classi considerando il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subject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scoprendo quali classi mediano tra esso e il suo ambiente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Secondo RUP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tre tipi di 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dell’interfaccia utente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dell’interfaccia di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dell’interfaccia dei dispositivi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Ogni comunicazione tra un attore e un caso d’uso nel modello </a:t>
            </a:r>
            <a:r>
              <a:rPr lang="it-IT" dirty="0">
                <a:latin typeface="Calibri" pitchFamily="34" charset="0"/>
              </a:rPr>
              <a:t>deve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attivata da un oggetto nel sistema</a:t>
            </a:r>
            <a:r>
              <a:rPr lang="it-IT" dirty="0">
                <a:latin typeface="Calibri" pitchFamily="34" charset="0"/>
              </a:rPr>
              <a:t>; questo rappresenta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un’istanza della classe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trovare a quale tipo di classe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ci stiamo riferendo </a:t>
            </a:r>
            <a:r>
              <a:rPr lang="it-IT" dirty="0">
                <a:latin typeface="Calibri" pitchFamily="34" charset="0"/>
              </a:rPr>
              <a:t>è necessario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considerare cosa rappresenta l’attore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una classe &lt;&lt;</a:t>
            </a:r>
            <a:r>
              <a:rPr lang="it-IT" dirty="0" err="1">
                <a:latin typeface="Calibri" pitchFamily="34" charset="0"/>
              </a:rPr>
              <a:t>boundary</a:t>
            </a:r>
            <a:r>
              <a:rPr lang="it-IT" dirty="0">
                <a:latin typeface="Calibri" pitchFamily="34" charset="0"/>
              </a:rPr>
              <a:t>&gt;&gt; serve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più attori</a:t>
            </a:r>
            <a:r>
              <a:rPr lang="it-IT" dirty="0">
                <a:latin typeface="Calibri" pitchFamily="34" charset="0"/>
              </a:rPr>
              <a:t>, questi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dovrebbero essere dello stesso tipo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Individuare le classi con gli stereotipi RUP</a:t>
            </a:r>
          </a:p>
        </p:txBody>
      </p:sp>
    </p:spTree>
    <p:extLst>
      <p:ext uri="{BB962C8B-B14F-4D97-AF65-F5344CB8AC3E}">
        <p14:creationId xmlns:p14="http://schemas.microsoft.com/office/powerpoint/2010/main" val="3727449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Poiché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 è ancora nella fase di analisi</a:t>
            </a:r>
            <a:r>
              <a:rPr lang="it-IT" dirty="0">
                <a:latin typeface="Calibri" pitchFamily="34" charset="0"/>
              </a:rPr>
              <a:t>, è importante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mantenere queste classi al giusto livello di astrazione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quando si analizza una classe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che rappresenta una GUI </a:t>
            </a:r>
            <a:r>
              <a:rPr lang="it-IT" dirty="0">
                <a:latin typeface="Calibri" pitchFamily="34" charset="0"/>
              </a:rPr>
              <a:t>basta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modellare la finestra di alto livello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 modo simile,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 le classi dell’interfaccia di sistema e le classi dell’interfaccia dei dispositivi </a:t>
            </a:r>
            <a:r>
              <a:rPr lang="it-IT" dirty="0">
                <a:latin typeface="Calibri" pitchFamily="34" charset="0"/>
              </a:rPr>
              <a:t>si è interessati 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rappresentare il fatto che c’è una classe che media tra il sistema e qualcos’altro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</a:t>
            </a:r>
            <a:r>
              <a:rPr lang="it-IT" dirty="0">
                <a:latin typeface="Calibri" pitchFamily="34" charset="0"/>
              </a:rPr>
              <a:t>, se si analizza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sistema di commercio elettronico che deve costituire l’interfaccia con un sistema Inventario</a:t>
            </a:r>
            <a:r>
              <a:rPr lang="it-IT" dirty="0">
                <a:latin typeface="Calibri" pitchFamily="34" charset="0"/>
              </a:rPr>
              <a:t>,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rappresentare l’interfaccia al sistema usando una classe chiamata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InterfacciaInventario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che è stereotipata &lt;&lt;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&lt;&lt;control&gt;&gt; sono controllori</a:t>
            </a:r>
            <a:r>
              <a:rPr lang="it-IT" dirty="0">
                <a:latin typeface="Calibri" pitchFamily="34" charset="0"/>
              </a:rPr>
              <a:t>: le loro istanze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coordinano il comportamento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comportamento semplice </a:t>
            </a:r>
            <a:r>
              <a:rPr lang="it-IT" dirty="0">
                <a:latin typeface="Calibri" pitchFamily="34" charset="0"/>
              </a:rPr>
              <a:t>può essere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distribuito tra 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ed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entity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 ma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il comportamento più complesso richiede le classi &lt;&lt;control&gt;&gt;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Alcuni modellatori spesso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indicano le classi &lt;&lt;control&gt;&gt; aggiungendo “Responsabile” o “Controllore” al nome della classe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Individuare le classi con gli stereotipi RUP</a:t>
            </a:r>
          </a:p>
        </p:txBody>
      </p:sp>
    </p:spTree>
    <p:extLst>
      <p:ext uri="{BB962C8B-B14F-4D97-AF65-F5344CB8AC3E}">
        <p14:creationId xmlns:p14="http://schemas.microsoft.com/office/powerpoint/2010/main" val="147092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notare certe proprietà comuni a tutti gli oggetti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Identità</a:t>
            </a:r>
            <a:r>
              <a:rPr lang="it-IT" dirty="0">
                <a:latin typeface="Calibri" pitchFamily="34" charset="0"/>
              </a:rPr>
              <a:t>: la peculiarità dell’esistenza dell’oggetto nel tempo e nello spazio,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ciò che lo distingue da tutti gli altri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Stato</a:t>
            </a:r>
            <a:r>
              <a:rPr lang="it-IT" dirty="0">
                <a:latin typeface="Calibri" pitchFamily="34" charset="0"/>
              </a:rPr>
              <a:t>: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stabilito dai valori degli attributi di un oggetto e dalle relazioni che l’oggetto ha con gli altri oggetti </a:t>
            </a:r>
            <a:r>
              <a:rPr lang="it-IT" dirty="0">
                <a:latin typeface="Calibri" pitchFamily="34" charset="0"/>
              </a:rPr>
              <a:t>in un dato istante.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Come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stato</a:t>
            </a:r>
            <a:r>
              <a:rPr lang="it-IT" dirty="0">
                <a:latin typeface="Calibri" pitchFamily="34" charset="0"/>
              </a:rPr>
              <a:t>, nella seguente tabella viene riportata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lista parziale degli stati in cui si può trovare una stampante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258E92-69B2-4502-99A3-9F6770A8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13" y="4117927"/>
            <a:ext cx="9431764" cy="191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0928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&lt;&lt;control&gt;&gt; </a:t>
            </a:r>
            <a:r>
              <a:rPr lang="it-IT" dirty="0">
                <a:latin typeface="Calibri" pitchFamily="34" charset="0"/>
              </a:rPr>
              <a:t>devono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scaturire naturalmente dal dominio del problema stesso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Alcuni modellatori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introducono artificialmente una classe &lt;&lt;control&gt;&gt; per ogni caso d’uso per controllare o eseguire quel caso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mondo reale, però,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controllori che hanno origine direttamente dal dominio del problema tendono a coinvolgere molti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esempio è 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AddettoRegistrazioni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che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coinvolta in molti dei casi d’uso che descrivono un sistema di registrazione corsi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Analogamente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singolo caso d’uso può richiedere la partecipazione di più classi &lt;&lt;control&gt;&gt;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classe &lt;&lt;control&gt;&gt; ha un comportamento molto complicato </a:t>
            </a:r>
            <a:r>
              <a:rPr lang="it-IT" dirty="0">
                <a:latin typeface="Calibri" pitchFamily="34" charset="0"/>
              </a:rPr>
              <a:t>la 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dividere in due o più controllori semplici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più semplici</a:t>
            </a:r>
            <a:r>
              <a:rPr lang="it-IT" dirty="0">
                <a:latin typeface="Calibri" pitchFamily="34" charset="0"/>
              </a:rPr>
              <a:t> che si identificano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devono rappresentare ancora qualcosa che avviene naturalmente nel dominio del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Individuare le classi con gli stereotipi RUP</a:t>
            </a:r>
          </a:p>
        </p:txBody>
      </p:sp>
    </p:spTree>
    <p:extLst>
      <p:ext uri="{BB962C8B-B14F-4D97-AF65-F5344CB8AC3E}">
        <p14:creationId xmlns:p14="http://schemas.microsoft.com/office/powerpoint/2010/main" val="22533178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Ad esempio,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ControlloreRegistrazioniCorsi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potrebbe essere scomposta nelle classi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AddettoRegistrazioni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,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ResponsabileCorsi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ResponsabilePersonale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</a:t>
            </a:r>
            <a:r>
              <a:rPr lang="it-IT" dirty="0">
                <a:latin typeface="Calibri" pitchFamily="34" charset="0"/>
              </a:rPr>
              <a:t> di queste classi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 qualcosa che esiste nel dominio del problema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entity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modellano informazioni su qualcosa </a:t>
            </a:r>
            <a:r>
              <a:rPr lang="it-IT" dirty="0">
                <a:latin typeface="Calibri" pitchFamily="34" charset="0"/>
              </a:rPr>
              <a:t>e di solito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hanno un comportamento molto semplice volto a ottenere e impostare valori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che rappresentano informazioni persistenti</a:t>
            </a:r>
            <a:r>
              <a:rPr lang="it-IT" dirty="0">
                <a:latin typeface="Calibri" pitchFamily="34" charset="0"/>
              </a:rPr>
              <a:t>, come indirizzi e persone,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entity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entity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Riguardano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casi d’uso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manipolate dalle classi &lt;&lt;control&gt;&gt;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Forniscono informazioni alle 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boundary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e accettano informazioni da esse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Rappresentano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elementi fondamentali gestiti dal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Spesso sono persistenti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Individuare le classi con gli stereotipi RUP</a:t>
            </a:r>
          </a:p>
        </p:txBody>
      </p:sp>
    </p:spTree>
    <p:extLst>
      <p:ext uri="{BB962C8B-B14F-4D97-AF65-F5344CB8AC3E}">
        <p14:creationId xmlns:p14="http://schemas.microsoft.com/office/powerpoint/2010/main" val="3231597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entity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esprimono la struttura dei dati logici del sistema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si utilizza un modello di dati,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classi &lt;&lt;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entity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&gt;&gt; sono intimamente correlate a entità o tabelle in questo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Individuare le classi con gli stereotipi RUP</a:t>
            </a:r>
          </a:p>
        </p:txBody>
      </p:sp>
    </p:spTree>
    <p:extLst>
      <p:ext uri="{BB962C8B-B14F-4D97-AF65-F5344CB8AC3E}">
        <p14:creationId xmlns:p14="http://schemas.microsoft.com/office/powerpoint/2010/main" val="3816253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Oltre alle analisi nome/verbo e CRC e agli stereotipi RUP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esistono anche altre fonti di potenziali classi che dovrebbero essere prese in considerazione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cercate nel mondo reale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esempi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fisici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Modulistica</a:t>
            </a:r>
            <a:r>
              <a:rPr lang="it-IT" dirty="0">
                <a:latin typeface="Calibri" pitchFamily="34" charset="0"/>
              </a:rPr>
              <a:t>; questa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deve essere esaminata con molta cautela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Interfacce tra il sistema e il mondo esterno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Entità concettuali essenziali per il funzionamento dell’organizzazione </a:t>
            </a:r>
            <a:r>
              <a:rPr lang="it-IT" dirty="0">
                <a:latin typeface="Calibri" pitchFamily="34" charset="0"/>
              </a:rPr>
              <a:t>ma che non si manifestano in cose concrete;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ad esempio una classe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IniziativaFedeltà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per gli sconti fedeltà ai clienti.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Ricercare altre fonti di classi</a:t>
            </a:r>
          </a:p>
        </p:txBody>
      </p:sp>
    </p:spTree>
    <p:extLst>
      <p:ext uri="{BB962C8B-B14F-4D97-AF65-F5344CB8AC3E}">
        <p14:creationId xmlns:p14="http://schemas.microsoft.com/office/powerpoint/2010/main" val="1490415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archetipo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pattern di concetti così pervasivi </a:t>
            </a:r>
            <a:r>
              <a:rPr lang="it-IT" dirty="0">
                <a:latin typeface="Calibri" pitchFamily="34" charset="0"/>
              </a:rPr>
              <a:t>nei sistemi di business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che si ritiene che siano veramente archetipi naturali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questa ragione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possono essere modellati una volta e poi riutilizzati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Questi pattern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usati così come sono oppure </a:t>
            </a:r>
            <a:r>
              <a:rPr lang="it-IT" dirty="0">
                <a:latin typeface="Calibri" pitchFamily="34" charset="0"/>
              </a:rPr>
              <a:t>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modificati per creare il proprio modello di analisi</a:t>
            </a:r>
            <a:r>
              <a:rPr lang="it-IT" dirty="0">
                <a:latin typeface="Calibri" pitchFamily="34" charset="0"/>
              </a:rPr>
              <a:t> a partire dai componenti di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Alcuni pattern archetipo sono i seguenti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Customer </a:t>
            </a:r>
            <a:r>
              <a:rPr lang="it-IT" dirty="0" err="1">
                <a:latin typeface="Calibri" pitchFamily="34" charset="0"/>
              </a:rPr>
              <a:t>Relationship</a:t>
            </a:r>
            <a:r>
              <a:rPr lang="it-IT" dirty="0">
                <a:latin typeface="Calibri" pitchFamily="34" charset="0"/>
              </a:rPr>
              <a:t>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Inventory.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Money.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Order.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Party.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Ricercare altre fonti di classi – Pattern archetipo</a:t>
            </a:r>
          </a:p>
        </p:txBody>
      </p:sp>
    </p:spTree>
    <p:extLst>
      <p:ext uri="{BB962C8B-B14F-4D97-AF65-F5344CB8AC3E}">
        <p14:creationId xmlns:p14="http://schemas.microsoft.com/office/powerpoint/2010/main" val="6328295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Party </a:t>
            </a:r>
            <a:r>
              <a:rPr lang="it-IT" dirty="0" err="1">
                <a:latin typeface="Calibri" pitchFamily="34" charset="0"/>
              </a:rPr>
              <a:t>relationship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Calibri" pitchFamily="34" charset="0"/>
              </a:rPr>
              <a:t>Quantity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Ciascuno di questi pattern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molto dettagliato e complesso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si riesce a riutilizzare uno di questi pattern </a:t>
            </a: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risparmiare giorni-uomo o anche mesi-uomo di lavoro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probabilmente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il modo più efficace di trovare classi per i propri modelli: prenderle già fatte</a:t>
            </a:r>
            <a:r>
              <a:rPr lang="it-IT" dirty="0">
                <a:latin typeface="Calibri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Ricercare altre fonti di classi – Pattern archetipo</a:t>
            </a:r>
          </a:p>
        </p:txBody>
      </p:sp>
    </p:spTree>
    <p:extLst>
      <p:ext uri="{BB962C8B-B14F-4D97-AF65-F5344CB8AC3E}">
        <p14:creationId xmlns:p14="http://schemas.microsoft.com/office/powerpoint/2010/main" val="1391578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creare una prima bozza di modello di analisi </a:t>
            </a:r>
            <a:r>
              <a:rPr lang="it-IT" dirty="0">
                <a:latin typeface="Calibri" pitchFamily="34" charset="0"/>
              </a:rPr>
              <a:t>occorre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utilizzare uno strumento di modellazione </a:t>
            </a: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consolidare in un unico documento UML i prodotti dell’analisi nome/verbo, CRC e gli stereotipi RUP</a:t>
            </a:r>
            <a:r>
              <a:rPr lang="it-IT" dirty="0">
                <a:latin typeface="Calibri" pitchFamily="34" charset="0"/>
              </a:rPr>
              <a:t>, nonché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considerazioni ricavate da altre fonti di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 tal fine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opportuno effettuare le seguenti attività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Confrontare le tre fonti </a:t>
            </a:r>
            <a:r>
              <a:rPr lang="it-IT" dirty="0">
                <a:latin typeface="Calibri" pitchFamily="34" charset="0"/>
              </a:rPr>
              <a:t>di informazioni.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Consolidare le classi di analisi</a:t>
            </a:r>
            <a:r>
              <a:rPr lang="it-IT" dirty="0">
                <a:latin typeface="Calibri" pitchFamily="34" charset="0"/>
              </a:rPr>
              <a:t>; più specificatamente occorre: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Eliminare sinonimi e omonimi </a:t>
            </a:r>
            <a:r>
              <a:rPr lang="it-IT" dirty="0">
                <a:latin typeface="Calibri" pitchFamily="34" charset="0"/>
              </a:rPr>
              <a:t>utilizzando il glossario di progetto.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Cercare le differenze tra i risultati </a:t>
            </a:r>
            <a:r>
              <a:rPr lang="it-IT" dirty="0">
                <a:latin typeface="Calibri" pitchFamily="34" charset="0"/>
              </a:rPr>
              <a:t>delle tre tecniche.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collaboratori </a:t>
            </a:r>
            <a:r>
              <a:rPr lang="it-IT" dirty="0">
                <a:latin typeface="Calibri" pitchFamily="34" charset="0"/>
              </a:rPr>
              <a:t>(o le linee tra i post-it)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rappresentano relazioni tra le classi</a:t>
            </a:r>
            <a:r>
              <a:rPr lang="it-IT" dirty="0">
                <a:latin typeface="Calibri" pitchFamily="34" charset="0"/>
              </a:rPr>
              <a:t>; esse andranno modellate secondo quanto si vedrà nel seguito.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Normalizzare i nomi</a:t>
            </a:r>
            <a:r>
              <a:rPr lang="it-IT" dirty="0">
                <a:latin typeface="Calibri" pitchFamily="34" charset="0"/>
              </a:rPr>
              <a:t> delle classi, degli attributi e delle responsabilità.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Creazione di una prima bozza di modello di analisi</a:t>
            </a:r>
          </a:p>
        </p:txBody>
      </p:sp>
    </p:spTree>
    <p:extLst>
      <p:ext uri="{BB962C8B-B14F-4D97-AF65-F5344CB8AC3E}">
        <p14:creationId xmlns:p14="http://schemas.microsoft.com/office/powerpoint/2010/main" val="36446230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prodotto di questa attività </a:t>
            </a:r>
            <a:r>
              <a:rPr lang="it-IT" dirty="0">
                <a:latin typeface="Calibri" pitchFamily="34" charset="0"/>
              </a:rPr>
              <a:t>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insieme di classi di analisi </a:t>
            </a:r>
            <a:r>
              <a:rPr lang="it-IT" dirty="0">
                <a:latin typeface="Calibri" pitchFamily="34" charset="0"/>
              </a:rPr>
              <a:t>dove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ognuna potrebbe avere alcuni attributi chiave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dovrebbe avere da tre a cinque responsabilità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Questa è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prima bozza del modello di analisi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284160" y="-71559"/>
            <a:ext cx="9781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Individuazione delle classi di analisi – Come si individuano le classi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di analisi? – Creazione di una prima bozza di modello di analisi</a:t>
            </a:r>
          </a:p>
        </p:txBody>
      </p:sp>
    </p:spTree>
    <p:extLst>
      <p:ext uri="{BB962C8B-B14F-4D97-AF65-F5344CB8AC3E}">
        <p14:creationId xmlns:p14="http://schemas.microsoft.com/office/powerpoint/2010/main" val="19843440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connessioni semanticamente significative tra elementi di modellazione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Precedentemente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stati già visti alcuni tipi di relazione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attore e caso d’uso </a:t>
            </a:r>
            <a:r>
              <a:rPr lang="it-IT" dirty="0">
                <a:latin typeface="Calibri" pitchFamily="34" charset="0"/>
              </a:rPr>
              <a:t>(associazione).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caso d’uso e caso d’uso </a:t>
            </a:r>
            <a:r>
              <a:rPr lang="it-IT" dirty="0">
                <a:latin typeface="Calibri" pitchFamily="34" charset="0"/>
              </a:rPr>
              <a:t>(generalizzazione, &lt;&lt;include&gt;&gt;, &lt;&lt;</a:t>
            </a:r>
            <a:r>
              <a:rPr lang="it-IT" dirty="0" err="1">
                <a:latin typeface="Calibri" pitchFamily="34" charset="0"/>
              </a:rPr>
              <a:t>extends</a:t>
            </a:r>
            <a:r>
              <a:rPr lang="it-IT" dirty="0">
                <a:latin typeface="Calibri" pitchFamily="34" charset="0"/>
              </a:rPr>
              <a:t>&gt;&gt;).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Tra attore e attore </a:t>
            </a:r>
            <a:r>
              <a:rPr lang="it-IT" dirty="0">
                <a:latin typeface="Calibri" pitchFamily="34" charset="0"/>
              </a:rPr>
              <a:t>(generalizzazione).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Esaminiamo ora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connessioni tra oggetti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denominate collegamenti</a:t>
            </a:r>
            <a:r>
              <a:rPr lang="it-IT" dirty="0">
                <a:latin typeface="Calibri" pitchFamily="34" charset="0"/>
              </a:rPr>
              <a:t>, e 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connessioni tra classi</a:t>
            </a:r>
            <a:r>
              <a:rPr lang="it-IT" dirty="0">
                <a:latin typeface="Calibri" pitchFamily="34" charset="0"/>
              </a:rPr>
              <a:t>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denominate associazioni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connessioni tra oggetti si chiamano collegamenti</a:t>
            </a:r>
            <a:r>
              <a:rPr lang="it-IT" dirty="0">
                <a:latin typeface="Calibri" pitchFamily="34" charset="0"/>
              </a:rPr>
              <a:t>; 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 operano insieme </a:t>
            </a:r>
            <a:r>
              <a:rPr lang="it-IT" dirty="0">
                <a:latin typeface="Calibri" pitchFamily="34" charset="0"/>
              </a:rPr>
              <a:t>si dice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essi collaborano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Affinchè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due oggetti possano comunicare </a:t>
            </a:r>
            <a:r>
              <a:rPr lang="it-IT" dirty="0">
                <a:latin typeface="Calibri" pitchFamily="34" charset="0"/>
              </a:rPr>
              <a:t>direttamente tra di loro,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loro rispettive classi devono avere una qualche conoscenza l’una dell’altra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connessioni tra classi </a:t>
            </a:r>
            <a:r>
              <a:rPr lang="it-IT" dirty="0">
                <a:latin typeface="Calibri" pitchFamily="34" charset="0"/>
              </a:rPr>
              <a:t>si chiamano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associazioni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collegamenti tra oggetti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istanze delle associazioni tra le rispettive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7261099" y="-71559"/>
            <a:ext cx="4804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una relazione?</a:t>
            </a:r>
          </a:p>
        </p:txBody>
      </p:sp>
    </p:spTree>
    <p:extLst>
      <p:ext uri="{BB962C8B-B14F-4D97-AF65-F5344CB8AC3E}">
        <p14:creationId xmlns:p14="http://schemas.microsoft.com/office/powerpoint/2010/main" val="12939948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programma OO in esecuzione </a:t>
            </a:r>
            <a:r>
              <a:rPr lang="it-IT" dirty="0">
                <a:latin typeface="Calibri" pitchFamily="34" charset="0"/>
              </a:rPr>
              <a:t>non è altro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comunità di oggetti che comunicano tra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collegamento</a:t>
            </a:r>
            <a:r>
              <a:rPr lang="it-IT" dirty="0">
                <a:latin typeface="Calibri" pitchFamily="34" charset="0"/>
              </a:rPr>
              <a:t>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connessione semantica tra due oggetti </a:t>
            </a:r>
            <a:r>
              <a:rPr lang="it-IT" dirty="0">
                <a:latin typeface="Calibri" pitchFamily="34" charset="0"/>
              </a:rPr>
              <a:t>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loro di scambiarsi messaggi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sistema OO in esecuzione </a:t>
            </a:r>
            <a:r>
              <a:rPr lang="it-IT" dirty="0">
                <a:latin typeface="Calibri" pitchFamily="34" charset="0"/>
              </a:rPr>
              <a:t>contiene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oggetti che nascono e che muoiono</a:t>
            </a:r>
            <a:r>
              <a:rPr lang="it-IT" dirty="0">
                <a:latin typeface="Calibri" pitchFamily="34" charset="0"/>
              </a:rPr>
              <a:t>, 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collegamenti che nascono e muoiono</a:t>
            </a:r>
            <a:r>
              <a:rPr lang="it-IT" dirty="0">
                <a:latin typeface="Calibri" pitchFamily="34" charset="0"/>
              </a:rPr>
              <a:t>, 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connettono questi oggetti tra di loro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Quando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riceve un messaggio invoca il corrispondente metodo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linguaggi di programmazione OO realizzano i collegamenti in modi diversi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requisito minimo per stabilire un collegamento </a:t>
            </a:r>
            <a:r>
              <a:rPr lang="it-IT" dirty="0">
                <a:latin typeface="Calibri" pitchFamily="34" charset="0"/>
              </a:rPr>
              <a:t>è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almeno uno dei due oggetti disponga di un riferimento dell’altro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793535" y="-71559"/>
            <a:ext cx="527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 collegamento?</a:t>
            </a:r>
          </a:p>
        </p:txBody>
      </p:sp>
    </p:spTree>
    <p:extLst>
      <p:ext uri="{BB962C8B-B14F-4D97-AF65-F5344CB8AC3E}">
        <p14:creationId xmlns:p14="http://schemas.microsoft.com/office/powerpoint/2010/main" val="271757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Comportamento</a:t>
            </a:r>
            <a:r>
              <a:rPr lang="it-IT" dirty="0">
                <a:latin typeface="Calibri" pitchFamily="34" charset="0"/>
              </a:rPr>
              <a:t>: 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azioni che un oggetto può eseguire </a:t>
            </a:r>
            <a:r>
              <a:rPr lang="it-IT" dirty="0">
                <a:latin typeface="Calibri" pitchFamily="34" charset="0"/>
              </a:rPr>
              <a:t>(ad esempio, per una stampante: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accendi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spegni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stampaDocumento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avanzamentoPagina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puliziaTestina</a:t>
            </a:r>
            <a:r>
              <a:rPr lang="it-IT" dirty="0">
                <a:latin typeface="Calibri" pitchFamily="34" charset="0"/>
              </a:rPr>
              <a:t>(),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cambiaCartucciaInchiostro</a:t>
            </a:r>
            <a:r>
              <a:rPr lang="it-IT" dirty="0">
                <a:latin typeface="Calibri" pitchFamily="34" charset="0"/>
              </a:rPr>
              <a:t>()).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L’esecuzione di un’operazione o di un modello </a:t>
            </a:r>
            <a:r>
              <a:rPr lang="it-IT" dirty="0">
                <a:latin typeface="Calibri" pitchFamily="34" charset="0"/>
              </a:rPr>
              <a:t>di un oggetto provoca spesso una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variazione di valore di uno o più dei suoi attributi o delle relazioni ad altri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Questo potrebbe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portare ad una transizione di stato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Lo stato di un oggetto </a:t>
            </a:r>
            <a:r>
              <a:rPr lang="it-IT" dirty="0">
                <a:latin typeface="Calibri" pitchFamily="34" charset="0"/>
              </a:rPr>
              <a:t>può anche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influenzare il comportamento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Un’operazione è la specifica di un comportamento</a:t>
            </a:r>
            <a:r>
              <a:rPr lang="it-IT" dirty="0">
                <a:latin typeface="Calibri" pitchFamily="34" charset="0"/>
              </a:rPr>
              <a:t>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un’implementazione di quel comportamento </a:t>
            </a:r>
            <a:r>
              <a:rPr lang="it-IT" dirty="0">
                <a:latin typeface="Calibri" pitchFamily="34" charset="0"/>
              </a:rPr>
              <a:t>è definita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metodo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989773" y="-71559"/>
            <a:ext cx="707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Il flusso di lavoro dell’analisi – Classi e oggetti –</a:t>
            </a:r>
          </a:p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Cosa sono gli oggetti?</a:t>
            </a:r>
          </a:p>
        </p:txBody>
      </p:sp>
    </p:spTree>
    <p:extLst>
      <p:ext uri="{BB962C8B-B14F-4D97-AF65-F5344CB8AC3E}">
        <p14:creationId xmlns:p14="http://schemas.microsoft.com/office/powerpoint/2010/main" val="24479278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diagramma degli oggetti </a:t>
            </a:r>
            <a:r>
              <a:rPr lang="it-IT" dirty="0">
                <a:latin typeface="Calibri" pitchFamily="34" charset="0"/>
              </a:rPr>
              <a:t>mostra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gli oggetti, con le loro relazioni</a:t>
            </a:r>
            <a:r>
              <a:rPr lang="it-IT" dirty="0">
                <a:latin typeface="Calibri" pitchFamily="34" charset="0"/>
              </a:rPr>
              <a:t>, in un dato istante.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oggetti collegati possono assumere dei ruoli </a:t>
            </a:r>
            <a:r>
              <a:rPr lang="it-IT" dirty="0">
                <a:latin typeface="Calibri" pitchFamily="34" charset="0"/>
              </a:rPr>
              <a:t>l’uno rispetto all’altro.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diagramma degli oggetti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L’oggetto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assume il ruolo di presidente </a:t>
            </a:r>
            <a:r>
              <a:rPr lang="it-IT" dirty="0">
                <a:latin typeface="Calibri" pitchFamily="34" charset="0"/>
              </a:rPr>
              <a:t>nel suo collegamento con l’oggetto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clubLibri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L’oggetto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clubLibri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svolge sempre il ruolo di “club” </a:t>
            </a:r>
            <a:r>
              <a:rPr lang="it-IT" dirty="0">
                <a:latin typeface="Calibri" pitchFamily="34" charset="0"/>
              </a:rPr>
              <a:t>e sarebbe inutile indicarlo nel diagramma.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62899" y="-71559"/>
            <a:ext cx="9003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 collegamento? – Diagrammi degli oggetti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998C4B-B092-4D47-997E-D3A27A71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53892" y="2753420"/>
            <a:ext cx="3093637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98270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collegamenti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connessioni dinamiche tra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Normalmente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singolo collegamento connette esattamente due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</a:t>
            </a:r>
            <a:r>
              <a:rPr lang="it-IT" dirty="0">
                <a:latin typeface="Calibri" pitchFamily="34" charset="0"/>
              </a:rPr>
              <a:t>,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consente anche di utilizzare un unico collegamento per connettere più di due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 </a:t>
            </a:r>
            <a:r>
              <a:rPr lang="it-IT" dirty="0">
                <a:latin typeface="Calibri" pitchFamily="34" charset="0"/>
              </a:rPr>
              <a:t>vi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collegamenti tra quattro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figura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collegamenti sono bidirezionali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 un collegamento è unidirezionale </a:t>
            </a:r>
            <a:r>
              <a:rPr lang="it-IT" dirty="0">
                <a:latin typeface="Calibri" pitchFamily="34" charset="0"/>
              </a:rPr>
              <a:t>si usa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navigabilità per specificare in quale direzione i messaggi possono passare lungo il collegamento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Si può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specificare la navigabilità aggiungendo una freccia </a:t>
            </a:r>
            <a:r>
              <a:rPr lang="it-IT" dirty="0">
                <a:latin typeface="Calibri" pitchFamily="34" charset="0"/>
              </a:rPr>
              <a:t>(navigabile)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 una croce </a:t>
            </a:r>
            <a:r>
              <a:rPr lang="it-IT" dirty="0">
                <a:latin typeface="Calibri" pitchFamily="34" charset="0"/>
              </a:rPr>
              <a:t>(non navigabile)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all’estremità di un collegamento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specifica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2 consente tre diversi idiomi di modellazione per visualizzare la navigabilità</a:t>
            </a:r>
            <a:r>
              <a:rPr lang="it-IT" dirty="0">
                <a:latin typeface="Calibri" pitchFamily="34" charset="0"/>
              </a:rPr>
              <a:t>; essi verranno discussi dettagliatamente nel seguito.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62899" y="-71559"/>
            <a:ext cx="9003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 collegamento? – Diagrammi degli oggetti</a:t>
            </a:r>
          </a:p>
        </p:txBody>
      </p:sp>
    </p:spTree>
    <p:extLst>
      <p:ext uri="{BB962C8B-B14F-4D97-AF65-F5344CB8AC3E}">
        <p14:creationId xmlns:p14="http://schemas.microsoft.com/office/powerpoint/2010/main" val="41067821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nostro caso </a:t>
            </a:r>
            <a:r>
              <a:rPr lang="it-IT" dirty="0">
                <a:latin typeface="Calibri" pitchFamily="34" charset="0"/>
              </a:rPr>
              <a:t>utilizzeremo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l’idioma più comune che prevede che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Tutte le croci vengano eliminate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associazioni bidirezionali </a:t>
            </a:r>
            <a:r>
              <a:rPr lang="it-IT" dirty="0">
                <a:latin typeface="Calibri" pitchFamily="34" charset="0"/>
              </a:rPr>
              <a:t>siano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prive di frecce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associazioni unidirezionali </a:t>
            </a:r>
            <a:r>
              <a:rPr lang="it-IT" dirty="0">
                <a:latin typeface="Calibri" pitchFamily="34" charset="0"/>
              </a:rPr>
              <a:t>abbiano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una sola freccia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collegamento unidirezionale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062899" y="-71559"/>
            <a:ext cx="9003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 collegamento? – Diagrammi degli oggetti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B8797D4-C138-46FF-8E15-1EF6C04E9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2714" y="4095493"/>
            <a:ext cx="379177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133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cammino</a:t>
            </a:r>
            <a:r>
              <a:rPr lang="it-IT" dirty="0">
                <a:latin typeface="Calibri" pitchFamily="34" charset="0"/>
              </a:rPr>
              <a:t> è una “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sequenza connessa di segmenti</a:t>
            </a:r>
            <a:r>
              <a:rPr lang="it-IT" dirty="0">
                <a:latin typeface="Calibri" pitchFamily="34" charset="0"/>
              </a:rPr>
              <a:t>”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connette due o più simboli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Ci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tre stili per tracciare i cammini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Ortogonale</a:t>
            </a:r>
            <a:r>
              <a:rPr lang="it-IT" dirty="0">
                <a:latin typeface="Calibri" pitchFamily="34" charset="0"/>
              </a:rPr>
              <a:t>, in cui il cammino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costituito da segmenti orizzontali e verticali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Obliquo</a:t>
            </a:r>
            <a:r>
              <a:rPr lang="it-IT" dirty="0">
                <a:latin typeface="Calibri" pitchFamily="34" charset="0"/>
              </a:rPr>
              <a:t>, in cui il cammino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costituito da una o più linee inclinate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Curvo</a:t>
            </a:r>
            <a:r>
              <a:rPr lang="it-IT" dirty="0">
                <a:latin typeface="Calibri" pitchFamily="34" charset="0"/>
              </a:rPr>
              <a:t>, in cui il cammino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costituito da una curva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gusti personali dettano quale stile usare;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molti modellatori preferiscono lo stile ortogonale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Un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esempio di stile ortogonale </a:t>
            </a:r>
            <a:r>
              <a:rPr lang="it-IT" dirty="0">
                <a:latin typeface="Calibri" pitchFamily="34" charset="0"/>
              </a:rPr>
              <a:t>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riportato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L’ordine, la leggibilità e l’aspetto generale </a:t>
            </a:r>
            <a:r>
              <a:rPr lang="it-IT" dirty="0">
                <a:latin typeface="Calibri" pitchFamily="34" charset="0"/>
              </a:rPr>
              <a:t>dei diagrammi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sono di importanza cruciale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5161678" y="-71559"/>
            <a:ext cx="6904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 collegamento? – Cammini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A191571-EFE4-4277-85A4-33F53699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4485" y="4848963"/>
            <a:ext cx="2948726" cy="153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2994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Così come i collegamenti connettono gli oggetti,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le associazioni connettono le classi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relazioni tra oggetti e classi e tra collegamenti e associazioni </a:t>
            </a:r>
            <a:r>
              <a:rPr lang="it-IT" dirty="0">
                <a:latin typeface="Calibri" pitchFamily="34" charset="0"/>
              </a:rPr>
              <a:t>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riportati nella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La semantica delle associazioni</a:t>
            </a:r>
            <a:r>
              <a:rPr lang="it-IT" dirty="0">
                <a:latin typeface="Calibri" pitchFamily="34" charset="0"/>
              </a:rPr>
              <a:t>, nella loro forma base, non raffinata,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è semplice</a:t>
            </a:r>
            <a:r>
              <a:rPr lang="it-IT" dirty="0">
                <a:latin typeface="Calibri" pitchFamily="34" charset="0"/>
              </a:rPr>
              <a:t>: un’associazione tra classi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 che si possono avere dei collegamenti tra i corrispettivi oggetti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it-IT" dirty="0">
              <a:latin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t-IT" dirty="0">
                <a:latin typeface="Calibri" pitchFamily="34" charset="0"/>
              </a:rPr>
              <a:t>Esistono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forme di associazione più complesse </a:t>
            </a:r>
            <a:r>
              <a:rPr lang="it-IT" dirty="0">
                <a:latin typeface="Calibri" pitchFamily="34" charset="0"/>
              </a:rPr>
              <a:t>(aggregazione e composizione).</a:t>
            </a:r>
          </a:p>
          <a:p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6953836" y="-71559"/>
            <a:ext cx="511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A837FEB-5E2E-4655-B27D-B185799D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4833" y="2052637"/>
            <a:ext cx="5117125" cy="24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46399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Per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ciascuna associazione </a:t>
            </a:r>
            <a:r>
              <a:rPr lang="it-IT" dirty="0">
                <a:latin typeface="Calibri" pitchFamily="34" charset="0"/>
              </a:rPr>
              <a:t>è possibile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definire un nome, i nomi dei ruoli, le molteplicità e la navigabilità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nomi delle associazioni </a:t>
            </a:r>
            <a:r>
              <a:rPr lang="it-IT" dirty="0">
                <a:latin typeface="Calibri" pitchFamily="34" charset="0"/>
              </a:rPr>
              <a:t>dovrebbero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verbi o frasi verbali </a:t>
            </a:r>
            <a:r>
              <a:rPr lang="it-IT" dirty="0">
                <a:latin typeface="Calibri" pitchFamily="34" charset="0"/>
              </a:rPr>
              <a:t>poiché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indicano un’azione che l’oggetto origine esegue sull’oggetto destinazione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nome può essere preceduto o seguito da una freccia nera </a:t>
            </a:r>
            <a:r>
              <a:rPr lang="it-IT" dirty="0">
                <a:latin typeface="Calibri" pitchFamily="34" charset="0"/>
              </a:rPr>
              <a:t>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indica in quale direzione si deve leggere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nomi sono scritti in </a:t>
            </a:r>
            <a:r>
              <a:rPr lang="it-IT" dirty="0" err="1">
                <a:solidFill>
                  <a:srgbClr val="C00000"/>
                </a:solidFill>
                <a:latin typeface="Calibri" pitchFamily="34" charset="0"/>
              </a:rPr>
              <a:t>lowerCamelCase</a:t>
            </a:r>
            <a:r>
              <a:rPr lang="it-IT" dirty="0">
                <a:latin typeface="Calibri" pitchFamily="34" charset="0"/>
              </a:rPr>
              <a:t>, iniziando con una lettera minuscola.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L’associazione nella figura seguente si legge </a:t>
            </a:r>
            <a:r>
              <a:rPr lang="it-IT" dirty="0">
                <a:latin typeface="Calibri" pitchFamily="34" charset="0"/>
              </a:rPr>
              <a:t>“un’azienda impiega molte persone” e “ogni persona è impiegata da una sola azienda”: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80285" y="-71559"/>
            <a:ext cx="9185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Sintassi per le associazioni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F7CFA08-8E38-4144-B6FE-A4A7A4C3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8236" y="4649491"/>
            <a:ext cx="4116564" cy="1692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5407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 alternativa </a:t>
            </a:r>
            <a:r>
              <a:rPr lang="it-IT" dirty="0">
                <a:latin typeface="Calibri" pitchFamily="34" charset="0"/>
              </a:rPr>
              <a:t>si possono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assegnare nomi ai ruoli delle classi </a:t>
            </a:r>
            <a:r>
              <a:rPr lang="it-IT" dirty="0">
                <a:latin typeface="Calibri" pitchFamily="34" charset="0"/>
              </a:rPr>
              <a:t>a una, o entrambe, le estremità dell’associazione.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precedente l’oggetto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avrà il ruolo </a:t>
            </a:r>
            <a:r>
              <a:rPr lang="it-IT" i="1" dirty="0" err="1">
                <a:solidFill>
                  <a:srgbClr val="C00000"/>
                </a:solidFill>
                <a:latin typeface="Calibri" pitchFamily="34" charset="0"/>
              </a:rPr>
              <a:t>datoreLavoro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it-IT" dirty="0">
                <a:latin typeface="Calibri" pitchFamily="34" charset="0"/>
              </a:rPr>
              <a:t>mentre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avrà il ruolo </a:t>
            </a:r>
            <a:r>
              <a:rPr lang="it-IT" i="1" dirty="0">
                <a:solidFill>
                  <a:srgbClr val="C00000"/>
                </a:solidFill>
                <a:latin typeface="Calibri" pitchFamily="34" charset="0"/>
              </a:rPr>
              <a:t>dipendente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ruoli</a:t>
            </a:r>
            <a:r>
              <a:rPr lang="it-IT" dirty="0">
                <a:latin typeface="Calibri" pitchFamily="34" charset="0"/>
              </a:rPr>
              <a:t> dovrebbero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essere nomi o frasi nominali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L’utilizzo di entrambe le notazioni è fortemente sconsigliato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Il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segreto per scegliere buoni nomi di associazioni e ruoli </a:t>
            </a:r>
            <a:r>
              <a:rPr lang="it-IT" dirty="0">
                <a:latin typeface="Calibri" pitchFamily="34" charset="0"/>
              </a:rPr>
              <a:t>è che essi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devono suonare bene quando vengono letti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880285" y="-71559"/>
            <a:ext cx="9185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Sintassi per le associazioni</a:t>
            </a:r>
          </a:p>
        </p:txBody>
      </p:sp>
    </p:spTree>
    <p:extLst>
      <p:ext uri="{BB962C8B-B14F-4D97-AF65-F5344CB8AC3E}">
        <p14:creationId xmlns:p14="http://schemas.microsoft.com/office/powerpoint/2010/main" val="9270635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vincoli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uno dei tre meccanismi di estendibilità in UML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 è di gran lunga il vincolo più usato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molteplicità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limita il numero di oggetti di una classe che possono partecipare in una relazione in un dato istante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Nella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figura seguente </a:t>
            </a:r>
            <a:r>
              <a:rPr lang="it-IT" dirty="0">
                <a:latin typeface="Calibri" pitchFamily="34" charset="0"/>
              </a:rPr>
              <a:t>in ogni istante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un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è dipendente da esattamente un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latin typeface="Calibri" pitchFamily="34" charset="0"/>
              </a:rPr>
              <a:t>;  tuttavia,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 corso del tempo, uno stesso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potrebbe essere dipendente da una successione di diversi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>
              <a:solidFill>
                <a:schemeClr val="accent2">
                  <a:lumMod val="50000"/>
                </a:schemeClr>
              </a:solidFill>
              <a:latin typeface="Calibri" pitchFamily="34" charset="0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Nella figura un oggetto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non può mai essere disoccupato: </a:t>
            </a:r>
            <a:r>
              <a:rPr lang="it-IT" dirty="0">
                <a:latin typeface="Calibri" pitchFamily="34" charset="0"/>
              </a:rPr>
              <a:t>è sempre dipendente di esattamente un oggetto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63713" y="-71559"/>
            <a:ext cx="720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2372B9-9C85-48B8-9FF2-BEF613381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094" y="3902499"/>
            <a:ext cx="417462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7990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Tale vincolo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esprime due regole di business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possono essere dipendenti di un’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Azienda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per volta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Gli oggetti 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 devono sempre essere dei dipendenti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questi siano dei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vincoli ragionevoli o meno dipende esclusivamente dai requisiti del sistema </a:t>
            </a:r>
            <a:r>
              <a:rPr lang="it-IT" dirty="0">
                <a:latin typeface="Calibri" pitchFamily="34" charset="0"/>
              </a:rPr>
              <a:t>che viene modellato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 vincoli di molteplicità sono importantissimi</a:t>
            </a:r>
            <a:r>
              <a:rPr lang="it-IT" dirty="0">
                <a:latin typeface="Calibri" pitchFamily="34" charset="0"/>
              </a:rPr>
              <a:t> perché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codificano</a:t>
            </a:r>
            <a:r>
              <a:rPr lang="it-IT" dirty="0">
                <a:latin typeface="Calibri" pitchFamily="34" charset="0"/>
              </a:rPr>
              <a:t> nel modello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delle regole di business fondamentali che sono “sepolte” nel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</a:t>
            </a:r>
            <a:r>
              <a:rPr lang="it-IT" dirty="0">
                <a:latin typeface="Calibri" pitchFamily="34" charset="0"/>
              </a:rPr>
              <a:t> viene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specificata come una lista di intervalli separati da virgole</a:t>
            </a:r>
            <a:r>
              <a:rPr lang="it-IT" dirty="0">
                <a:latin typeface="Calibri" pitchFamily="34" charset="0"/>
              </a:rPr>
              <a:t>, ognuno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della forma 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minimo..massimo</a:t>
            </a:r>
            <a:r>
              <a:rPr lang="it-IT" dirty="0">
                <a:cs typeface="Courier New" panose="020703090202050204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Se 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</a:t>
            </a:r>
            <a:r>
              <a:rPr lang="it-IT" dirty="0">
                <a:latin typeface="Calibri" pitchFamily="34" charset="0"/>
              </a:rPr>
              <a:t> non viene indicata esplicitamente allora è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indefinita</a:t>
            </a:r>
            <a:r>
              <a:rPr lang="it-IT" dirty="0">
                <a:latin typeface="Calibri" pitchFamily="34" charset="0"/>
              </a:rPr>
              <a:t>; in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UML non esiste un valore predefinito per la molteplicità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63713" y="-71559"/>
            <a:ext cx="720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</a:t>
            </a:r>
          </a:p>
        </p:txBody>
      </p:sp>
    </p:spTree>
    <p:extLst>
      <p:ext uri="{BB962C8B-B14F-4D97-AF65-F5344CB8AC3E}">
        <p14:creationId xmlns:p14="http://schemas.microsoft.com/office/powerpoint/2010/main" val="37474915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500932" y="1040177"/>
            <a:ext cx="1127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Alcuni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esempi di sintassi per la molteplicità</a:t>
            </a:r>
            <a:r>
              <a:rPr lang="it-IT" dirty="0">
                <a:latin typeface="Calibri" pitchFamily="34" charset="0"/>
              </a:rPr>
              <a:t> sono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mostrati nella seguente tabella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alibri" pitchFamily="34" charset="0"/>
              </a:rPr>
              <a:t>La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molteplicità</a:t>
            </a:r>
            <a:r>
              <a:rPr lang="it-IT" dirty="0">
                <a:latin typeface="Calibri" pitchFamily="34" charset="0"/>
              </a:rPr>
              <a:t> è un vincolo potente che </a:t>
            </a: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di solito ha un impatto notevole sulla semantica di business del modello</a:t>
            </a:r>
            <a:r>
              <a:rPr lang="it-IT" dirty="0">
                <a:latin typeface="Calibri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00000"/>
                </a:solidFill>
                <a:latin typeface="Calibri" pitchFamily="34" charset="0"/>
              </a:rPr>
              <a:t>Consideriamo la seguente figura</a:t>
            </a:r>
            <a:r>
              <a:rPr lang="it-IT" dirty="0">
                <a:latin typeface="Calibri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Calibri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5" y="104776"/>
            <a:ext cx="1858778" cy="634098"/>
          </a:xfrm>
          <a:prstGeom prst="rect">
            <a:avLst/>
          </a:prstGeom>
        </p:spPr>
      </p:pic>
      <p:cxnSp>
        <p:nvCxnSpPr>
          <p:cNvPr id="7" name="Connettore diritto 6"/>
          <p:cNvCxnSpPr/>
          <p:nvPr/>
        </p:nvCxnSpPr>
        <p:spPr>
          <a:xfrm>
            <a:off x="0" y="824749"/>
            <a:ext cx="12192000" cy="224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4863713" y="-71559"/>
            <a:ext cx="7202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2800" dirty="0">
                <a:solidFill>
                  <a:srgbClr val="C00000"/>
                </a:solidFill>
                <a:cs typeface="Arial" panose="020B0604020202020204" pitchFamily="34" charset="0"/>
              </a:rPr>
              <a:t>Relazioni – Cos’è un’associazione? – Molteplicità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40A370-131D-484A-A7B5-B6B3AF52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812" y="1501388"/>
            <a:ext cx="6666726" cy="167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AC83D03-D878-4A86-A5E3-BFBC4657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5703" y="4456497"/>
            <a:ext cx="4500594" cy="228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487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25264</Words>
  <Application>Microsoft Office PowerPoint</Application>
  <PresentationFormat>Widescreen</PresentationFormat>
  <Paragraphs>3470</Paragraphs>
  <Slides>267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267</vt:i4>
      </vt:variant>
    </vt:vector>
  </HeadingPairs>
  <TitlesOfParts>
    <vt:vector size="273" baseType="lpstr">
      <vt:lpstr>Arial</vt:lpstr>
      <vt:lpstr>Calibri</vt:lpstr>
      <vt:lpstr>Calibri Light</vt:lpstr>
      <vt:lpstr>Courier New</vt:lpstr>
      <vt:lpstr>Garamond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dell’attività di Ricerca</dc:title>
  <dc:creator>Domenico Ursino</dc:creator>
  <cp:lastModifiedBy>DOMENICO URSINO</cp:lastModifiedBy>
  <cp:revision>596</cp:revision>
  <dcterms:created xsi:type="dcterms:W3CDTF">2018-01-22T07:11:51Z</dcterms:created>
  <dcterms:modified xsi:type="dcterms:W3CDTF">2021-08-21T07:18:46Z</dcterms:modified>
</cp:coreProperties>
</file>