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9" r:id="rId76"/>
    <p:sldId id="466" r:id="rId77"/>
    <p:sldId id="467" r:id="rId78"/>
    <p:sldId id="470" r:id="rId79"/>
    <p:sldId id="471" r:id="rId80"/>
    <p:sldId id="472" r:id="rId81"/>
    <p:sldId id="473" r:id="rId82"/>
    <p:sldId id="474" r:id="rId83"/>
    <p:sldId id="475" r:id="rId84"/>
    <p:sldId id="476" r:id="rId85"/>
    <p:sldId id="477" r:id="rId86"/>
    <p:sldId id="478" r:id="rId87"/>
    <p:sldId id="479" r:id="rId88"/>
    <p:sldId id="480" r:id="rId89"/>
    <p:sldId id="481" r:id="rId90"/>
    <p:sldId id="482" r:id="rId91"/>
    <p:sldId id="483" r:id="rId92"/>
    <p:sldId id="484" r:id="rId93"/>
    <p:sldId id="485" r:id="rId94"/>
    <p:sldId id="486" r:id="rId95"/>
    <p:sldId id="487" r:id="rId96"/>
    <p:sldId id="488" r:id="rId97"/>
    <p:sldId id="489" r:id="rId98"/>
    <p:sldId id="490" r:id="rId99"/>
    <p:sldId id="491" r:id="rId100"/>
    <p:sldId id="492" r:id="rId101"/>
    <p:sldId id="493" r:id="rId102"/>
    <p:sldId id="494" r:id="rId103"/>
    <p:sldId id="495" r:id="rId104"/>
    <p:sldId id="496" r:id="rId105"/>
    <p:sldId id="497" r:id="rId106"/>
    <p:sldId id="498" r:id="rId107"/>
    <p:sldId id="499" r:id="rId108"/>
    <p:sldId id="500" r:id="rId109"/>
    <p:sldId id="501" r:id="rId110"/>
    <p:sldId id="502" r:id="rId111"/>
    <p:sldId id="503" r:id="rId112"/>
    <p:sldId id="504" r:id="rId113"/>
    <p:sldId id="505" r:id="rId114"/>
    <p:sldId id="506" r:id="rId115"/>
    <p:sldId id="507" r:id="rId116"/>
    <p:sldId id="508" r:id="rId117"/>
    <p:sldId id="509" r:id="rId118"/>
    <p:sldId id="510" r:id="rId119"/>
    <p:sldId id="511" r:id="rId120"/>
    <p:sldId id="512" r:id="rId121"/>
    <p:sldId id="513" r:id="rId122"/>
    <p:sldId id="514" r:id="rId123"/>
    <p:sldId id="515" r:id="rId124"/>
    <p:sldId id="516" r:id="rId125"/>
    <p:sldId id="517" r:id="rId126"/>
    <p:sldId id="518" r:id="rId127"/>
    <p:sldId id="519" r:id="rId128"/>
    <p:sldId id="520" r:id="rId129"/>
    <p:sldId id="521" r:id="rId130"/>
    <p:sldId id="522" r:id="rId131"/>
    <p:sldId id="523" r:id="rId132"/>
    <p:sldId id="524" r:id="rId133"/>
    <p:sldId id="525" r:id="rId134"/>
    <p:sldId id="526" r:id="rId135"/>
    <p:sldId id="527" r:id="rId136"/>
    <p:sldId id="528" r:id="rId137"/>
    <p:sldId id="529" r:id="rId138"/>
    <p:sldId id="530" r:id="rId139"/>
    <p:sldId id="531" r:id="rId140"/>
    <p:sldId id="532" r:id="rId141"/>
    <p:sldId id="533" r:id="rId142"/>
    <p:sldId id="534" r:id="rId143"/>
    <p:sldId id="535" r:id="rId144"/>
    <p:sldId id="536" r:id="rId145"/>
    <p:sldId id="537" r:id="rId146"/>
    <p:sldId id="538" r:id="rId147"/>
    <p:sldId id="539" r:id="rId148"/>
    <p:sldId id="540" r:id="rId149"/>
    <p:sldId id="541" r:id="rId150"/>
    <p:sldId id="542" r:id="rId151"/>
    <p:sldId id="543" r:id="rId152"/>
    <p:sldId id="544" r:id="rId153"/>
    <p:sldId id="545" r:id="rId154"/>
    <p:sldId id="546" r:id="rId155"/>
    <p:sldId id="547" r:id="rId156"/>
    <p:sldId id="548" r:id="rId157"/>
    <p:sldId id="549" r:id="rId158"/>
    <p:sldId id="550" r:id="rId159"/>
    <p:sldId id="551" r:id="rId160"/>
    <p:sldId id="552" r:id="rId161"/>
    <p:sldId id="553" r:id="rId162"/>
    <p:sldId id="554" r:id="rId163"/>
    <p:sldId id="555" r:id="rId164"/>
    <p:sldId id="556" r:id="rId165"/>
    <p:sldId id="557" r:id="rId166"/>
    <p:sldId id="558" r:id="rId167"/>
    <p:sldId id="559" r:id="rId168"/>
    <p:sldId id="560" r:id="rId169"/>
    <p:sldId id="561" r:id="rId170"/>
    <p:sldId id="562" r:id="rId171"/>
    <p:sldId id="563" r:id="rId172"/>
    <p:sldId id="564" r:id="rId173"/>
    <p:sldId id="565" r:id="rId174"/>
    <p:sldId id="566" r:id="rId175"/>
    <p:sldId id="567" r:id="rId176"/>
    <p:sldId id="568" r:id="rId177"/>
    <p:sldId id="569" r:id="rId178"/>
    <p:sldId id="570" r:id="rId179"/>
    <p:sldId id="571" r:id="rId180"/>
    <p:sldId id="572" r:id="rId181"/>
    <p:sldId id="573" r:id="rId182"/>
    <p:sldId id="574" r:id="rId183"/>
    <p:sldId id="575" r:id="rId184"/>
    <p:sldId id="576" r:id="rId185"/>
    <p:sldId id="577" r:id="rId186"/>
    <p:sldId id="578" r:id="rId187"/>
    <p:sldId id="579" r:id="rId188"/>
    <p:sldId id="580" r:id="rId189"/>
    <p:sldId id="581" r:id="rId190"/>
    <p:sldId id="582" r:id="rId191"/>
    <p:sldId id="583" r:id="rId192"/>
    <p:sldId id="584" r:id="rId19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IV: Progettazione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mondo ideale </a:t>
            </a:r>
            <a:r>
              <a:rPr lang="it-IT" dirty="0">
                <a:latin typeface="Calibri" pitchFamily="34" charset="0"/>
              </a:rPr>
              <a:t>esisterebbe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unico modello del sistema </a:t>
            </a:r>
            <a:r>
              <a:rPr lang="it-IT" dirty="0">
                <a:latin typeface="Calibri" pitchFamily="34" charset="0"/>
              </a:rPr>
              <a:t>e 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strumento di modellazione utilizzato</a:t>
            </a:r>
            <a:r>
              <a:rPr lang="it-IT" dirty="0">
                <a:latin typeface="Calibri" pitchFamily="34" charset="0"/>
              </a:rPr>
              <a:t> sarebbe in grado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generare da quello stesso modello sia la vista di analisi che la vista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realtà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requisito è molto più complesso </a:t>
            </a:r>
            <a:r>
              <a:rPr lang="it-IT" dirty="0">
                <a:latin typeface="Calibri" pitchFamily="34" charset="0"/>
              </a:rPr>
              <a:t>di quanto non possa sembrare.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Restano, dunque,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seguenti quattro possibili strategie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729392" y="-71559"/>
            <a:ext cx="10336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E’ necessario mantenere due modelli?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FF1B94-059F-4D3E-906D-F350BF83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6485" y="3071501"/>
            <a:ext cx="9769120" cy="296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21291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sottosistema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 che agisce come unità di scomposizione per un sistema più grande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sottosistemi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disegnati come componenti con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sottosistema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sottosistemi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possono essere istanziati a tempo di esecuzione</a:t>
            </a:r>
            <a:r>
              <a:rPr lang="it-IT" dirty="0">
                <a:latin typeface="Calibri" pitchFamily="34" charset="0"/>
              </a:rPr>
              <a:t>, a differenza dei loro contenuti.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punto di vista dell’UP </a:t>
            </a: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sottosistemi sono un concetto fondamentale della strutturazione</a:t>
            </a:r>
            <a:r>
              <a:rPr lang="it-IT" dirty="0">
                <a:latin typeface="Calibri" pitchFamily="34" charset="0"/>
              </a:rPr>
              <a:t>; 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suddividere un problema di sviluppo grande e difficile in molti problemi più piccoli e facilmente gestibili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interfacce vanno di pari passo con i sottosistemi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connettono i sottosistemi per creare un’architettura di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89203" y="-71559"/>
            <a:ext cx="5876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Sottosistemi</a:t>
            </a:r>
          </a:p>
        </p:txBody>
      </p:sp>
    </p:spTree>
    <p:extLst>
      <p:ext uri="{BB962C8B-B14F-4D97-AF65-F5344CB8AC3E}">
        <p14:creationId xmlns:p14="http://schemas.microsoft.com/office/powerpoint/2010/main" val="3499759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di sottosistemi e interfacce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89203" y="-71559"/>
            <a:ext cx="5876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Sottosistemi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DF45FD-EA7E-4CB2-B597-A94573A8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8744" y="1618560"/>
            <a:ext cx="2408100" cy="29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027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è a buon punto nella progettazione di un sistema </a:t>
            </a:r>
            <a:r>
              <a:rPr lang="it-IT" dirty="0">
                <a:latin typeface="Calibri" pitchFamily="34" charset="0"/>
              </a:rPr>
              <a:t>vale la pena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esaminare il modello alla ricerca di potenziali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Valgono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seguenti suggerimenti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Mettere in discussione ogni associazione</a:t>
            </a:r>
            <a:r>
              <a:rPr lang="it-IT" dirty="0">
                <a:latin typeface="Calibri" pitchFamily="34" charset="0"/>
              </a:rPr>
              <a:t>; se si giunge alla conclusione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deve essere più flessibile </a:t>
            </a:r>
            <a:r>
              <a:rPr lang="it-IT" dirty="0">
                <a:latin typeface="Calibri" pitchFamily="34" charset="0"/>
              </a:rPr>
              <a:t>allora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in considerazione l’uso dell’interfaccia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Mettere in discussione ogni messaggio inviato</a:t>
            </a:r>
            <a:r>
              <a:rPr lang="it-IT" dirty="0">
                <a:latin typeface="Calibri" pitchFamily="34" charset="0"/>
              </a:rPr>
              <a:t>; se esistono situazioni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stesso messaggio potrebbe essere inviato a oggetti di classi diverse</a:t>
            </a:r>
            <a:r>
              <a:rPr lang="it-IT" dirty="0">
                <a:latin typeface="Calibri" pitchFamily="34" charset="0"/>
              </a:rPr>
              <a:t> allora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in considerazione l’uso di un’interfaccia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gruppi di operazioni che possono essere riusate in altre classi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ciascuno di questi gruppi </a:t>
            </a:r>
            <a:r>
              <a:rPr lang="it-IT" dirty="0">
                <a:latin typeface="Calibri" pitchFamily="34" charset="0"/>
              </a:rPr>
              <a:t>può dare luogo 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gruppi di operazioni ripetute in classi diverse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gruppi di attributi ripetuti in classi diverse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479632" y="-71559"/>
            <a:ext cx="758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Individuare le interfacce</a:t>
            </a:r>
          </a:p>
        </p:txBody>
      </p:sp>
    </p:spTree>
    <p:extLst>
      <p:ext uri="{BB962C8B-B14F-4D97-AF65-F5344CB8AC3E}">
        <p14:creationId xmlns:p14="http://schemas.microsoft.com/office/powerpoint/2010/main" val="1246609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Ricercare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del sistema che sembrino avere un ruolo simile o identico</a:t>
            </a:r>
            <a:r>
              <a:rPr lang="it-IT" dirty="0">
                <a:latin typeface="Calibri" pitchFamily="34" charset="0"/>
              </a:rPr>
              <a:t>; quel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ruolo</a:t>
            </a:r>
            <a:r>
              <a:rPr lang="it-IT" dirty="0">
                <a:latin typeface="Calibri" pitchFamily="34" charset="0"/>
              </a:rPr>
              <a:t> potrebbe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diventare un’interfaccia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possibilità per future espansioni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Osservare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dipendenze tra componenti</a:t>
            </a:r>
            <a:r>
              <a:rPr lang="it-IT" dirty="0">
                <a:latin typeface="Calibri" pitchFamily="34" charset="0"/>
              </a:rPr>
              <a:t>: dove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mediarli tramite connettori di assemblaggio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si può vedere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interfacce possono essere usate in molti modi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479632" y="-71559"/>
            <a:ext cx="758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Individuare le interfacce</a:t>
            </a:r>
          </a:p>
        </p:txBody>
      </p:sp>
    </p:spTree>
    <p:extLst>
      <p:ext uri="{BB962C8B-B14F-4D97-AF65-F5344CB8AC3E}">
        <p14:creationId xmlns:p14="http://schemas.microsoft.com/office/powerpoint/2010/main" val="22260329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più facile progettare un sistema </a:t>
            </a:r>
            <a:r>
              <a:rPr lang="it-IT" dirty="0">
                <a:latin typeface="Calibri" pitchFamily="34" charset="0"/>
              </a:rPr>
              <a:t>se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diverse parti si comportano in modo omogeneo e uniforme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L’utilizzo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</a:t>
            </a:r>
            <a:r>
              <a:rPr lang="it-IT" dirty="0">
                <a:latin typeface="Calibri" pitchFamily="34" charset="0"/>
              </a:rPr>
              <a:t> consente di definire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protocolli comuni che molte classi o componenti diversi possono realizzare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scenario </a:t>
            </a:r>
            <a:r>
              <a:rPr lang="it-IT" dirty="0">
                <a:latin typeface="Calibri" pitchFamily="34" charset="0"/>
              </a:rPr>
              <a:t>che può beneficiare dell’utilizzo delle interfacce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sistema che deve fornire un’interfaccia comune per diversi sistemi aziendali esistenti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apri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scrivi</a:t>
            </a:r>
            <a:r>
              <a:rPr lang="it-IT" dirty="0">
                <a:latin typeface="Calibri" pitchFamily="34" charset="0"/>
              </a:rPr>
              <a:t>()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it-IT" dirty="0">
                <a:latin typeface="Calibri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secondo esempio </a:t>
            </a:r>
            <a:r>
              <a:rPr lang="it-IT" dirty="0">
                <a:latin typeface="Calibri" pitchFamily="34" charset="0"/>
              </a:rPr>
              <a:t>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sistema che modella un’organizzazione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ruolo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unitaindirizzabile</a:t>
            </a:r>
            <a:r>
              <a:rPr lang="it-IT" dirty="0">
                <a:latin typeface="Calibri" pitchFamily="34" charset="0"/>
              </a:rPr>
              <a:t> e l’interfaccia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NomeIndirizzo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</a:t>
            </a:r>
            <a:r>
              <a:rPr lang="it-IT" dirty="0">
                <a:latin typeface="Calibri" pitchFamily="34" charset="0"/>
              </a:rPr>
              <a:t> 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avere delle associazioni riflessive con se stesse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33706" y="-71559"/>
            <a:ext cx="863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Progettare usando le interfacce</a:t>
            </a:r>
          </a:p>
        </p:txBody>
      </p:sp>
    </p:spTree>
    <p:extLst>
      <p:ext uri="{BB962C8B-B14F-4D97-AF65-F5344CB8AC3E}">
        <p14:creationId xmlns:p14="http://schemas.microsoft.com/office/powerpoint/2010/main" val="213700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</a:t>
            </a:r>
            <a:r>
              <a:rPr lang="it-IT" dirty="0">
                <a:latin typeface="Calibri" pitchFamily="34" charset="0"/>
              </a:rPr>
              <a:t> diventano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strumento molto potente </a:t>
            </a:r>
            <a:r>
              <a:rPr lang="it-IT" dirty="0">
                <a:latin typeface="Calibri" pitchFamily="34" charset="0"/>
              </a:rPr>
              <a:t>nel momento in cui vengono utilizzate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consentire l’inserimento di plug-in nel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sistema progettato a interfacce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e i messaggi inviati </a:t>
            </a:r>
            <a:r>
              <a:rPr lang="it-IT" dirty="0">
                <a:latin typeface="Calibri" pitchFamily="34" charset="0"/>
              </a:rPr>
              <a:t>non sono più vincolati agli oggetti di una specifica classe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diventano vincolati a una specifica 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 più facile l’aggiunta di nuove classi al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modulo software che è molto utile </a:t>
            </a:r>
            <a:r>
              <a:rPr lang="it-IT" dirty="0">
                <a:latin typeface="Calibri" pitchFamily="34" charset="0"/>
              </a:rPr>
              <a:t>poter inserire e cambiare a piacere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plug-in contenenti algoritmi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33706" y="-71559"/>
            <a:ext cx="863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Progettare usando le interfacce</a:t>
            </a:r>
          </a:p>
        </p:txBody>
      </p:sp>
    </p:spTree>
    <p:extLst>
      <p:ext uri="{BB962C8B-B14F-4D97-AF65-F5344CB8AC3E}">
        <p14:creationId xmlns:p14="http://schemas.microsoft.com/office/powerpoint/2010/main" val="16260632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per classi vincola il progetto a certe specifiche implementazioni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per interfacce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basa su contratti </a:t>
            </a:r>
            <a:r>
              <a:rPr lang="it-IT" dirty="0">
                <a:latin typeface="Calibri" pitchFamily="34" charset="0"/>
              </a:rPr>
              <a:t>che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realizzati da molte diverse implementazioni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per interfacce svincola il modello da dipendenze dell’implementazione </a:t>
            </a:r>
            <a:r>
              <a:rPr lang="it-IT" dirty="0">
                <a:latin typeface="Calibri" pitchFamily="34" charset="0"/>
              </a:rPr>
              <a:t>e 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aumenta la flessibilità e l’estendibilità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per interfacce consente di ridurre il numero di dipendenze esistenti</a:t>
            </a:r>
            <a:r>
              <a:rPr lang="it-IT" dirty="0">
                <a:latin typeface="Calibri" pitchFamily="34" charset="0"/>
              </a:rPr>
              <a:t> tra le classi, i sottosistemi e i componenti.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L’interdipendenza è il peggior nemico dello sviluppatore a oggetti </a:t>
            </a:r>
            <a:r>
              <a:rPr lang="it-IT" dirty="0">
                <a:latin typeface="Calibri" pitchFamily="34" charset="0"/>
              </a:rPr>
              <a:t>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sistemi fortemente interdipendenti sono difficili da comprendere, mantenere e far evolvere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degli svantaggi nell’uso delle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linea generale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rendere un sistema più flessibile comporta spesso anche un suo aumento di complessità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Chi usa la progettazione per interfacce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comunque cercare sempre un buon compromesso tra flessibilità e complessità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22164" y="-71559"/>
            <a:ext cx="934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Vantaggi e svantaggi delle interfacce</a:t>
            </a:r>
          </a:p>
        </p:txBody>
      </p:sp>
    </p:spTree>
    <p:extLst>
      <p:ext uri="{BB962C8B-B14F-4D97-AF65-F5344CB8AC3E}">
        <p14:creationId xmlns:p14="http://schemas.microsoft.com/office/powerpoint/2010/main" val="42885883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flessibilità comporta, spesso</a:t>
            </a:r>
            <a:r>
              <a:rPr lang="it-IT" dirty="0">
                <a:latin typeface="Calibri" pitchFamily="34" charset="0"/>
              </a:rPr>
              <a:t>, anche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costo in prestazioni </a:t>
            </a:r>
            <a:r>
              <a:rPr lang="it-IT" dirty="0">
                <a:latin typeface="Calibri" pitchFamily="34" charset="0"/>
              </a:rPr>
              <a:t>ma si tratta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considerazione di poco conto rispetto all’aumento della complessità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dei requisiti </a:t>
            </a:r>
            <a:r>
              <a:rPr lang="it-IT" dirty="0">
                <a:latin typeface="Calibri" pitchFamily="34" charset="0"/>
              </a:rPr>
              <a:t>di un sistema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fluidi e cambiano molto in fretta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altri risultano relativamente stabili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semplificazione del sistema </a:t>
            </a:r>
            <a:r>
              <a:rPr lang="it-IT" dirty="0">
                <a:latin typeface="Calibri" pitchFamily="34" charset="0"/>
              </a:rPr>
              <a:t>può essere ottenuta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sacrificando in parte la flessibilità laddove i requisiti sono più stabili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corretta modellazione di un sistema resta comunque più importante della sua modellazione flessibile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ricordarsi sempre di utilizzare interfacce semplici e utili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22164" y="-71559"/>
            <a:ext cx="934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Vantaggi e svantaggi delle interfacce</a:t>
            </a:r>
          </a:p>
        </p:txBody>
      </p:sp>
    </p:spTree>
    <p:extLst>
      <p:ext uri="{BB962C8B-B14F-4D97-AF65-F5344CB8AC3E}">
        <p14:creationId xmlns:p14="http://schemas.microsoft.com/office/powerpoint/2010/main" val="11902666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L’attività UP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Progettare un caso d’uso </a:t>
            </a:r>
            <a:r>
              <a:rPr lang="it-IT" dirty="0">
                <a:latin typeface="Calibri" pitchFamily="34" charset="0"/>
              </a:rPr>
              <a:t>prevede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l’individuazione delle classi di progettazione, delle interfacce e dei componenti che agiscono per fornire il comportamento specificato da un caso d’uso</a:t>
            </a:r>
            <a:r>
              <a:rPr lang="it-IT" dirty="0">
                <a:latin typeface="Calibri" pitchFamily="34" charset="0"/>
              </a:rPr>
              <a:t>, come mostrato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24968" y="-71559"/>
            <a:ext cx="8941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Attività UP: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progettare un caso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2F701A-1B9A-489F-9C80-D33B4ACF7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35" y="1961285"/>
            <a:ext cx="5461922" cy="473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9669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della realizzazione dei casi d’uso </a:t>
            </a:r>
            <a:r>
              <a:rPr lang="it-IT" dirty="0">
                <a:latin typeface="Calibri" pitchFamily="34" charset="0"/>
              </a:rPr>
              <a:t>ma 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focalizza sulla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cambiamento di focus ha conseguenze molto importanti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realizzazioni dei casi d’uso nella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conterranno classi di progettazione, interfacce e componenti invece di classi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processo di creazione delle realizzazioni dei casi d’uso nella progettazione può servire anche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scoprire nuovi requisiti non funzionali e nuove 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progettazione della realizzazione dei casi d’uso aiuta 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i cosiddetti “meccanismi principali”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24968" y="-71559"/>
            <a:ext cx="8941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Attività UP: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progettare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145504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esiste una strategia migliore </a:t>
            </a:r>
            <a:r>
              <a:rPr lang="it-IT" dirty="0">
                <a:latin typeface="Calibri" pitchFamily="34" charset="0"/>
              </a:rPr>
              <a:t>delle altre.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domanda fondamentale </a:t>
            </a:r>
            <a:r>
              <a:rPr lang="it-IT" dirty="0">
                <a:latin typeface="Calibri" pitchFamily="34" charset="0"/>
              </a:rPr>
              <a:t>da porsi è: “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Abbiamo bisogno di mantenere la vista di analisi del sistema?</a:t>
            </a:r>
            <a:r>
              <a:rPr lang="it-IT" dirty="0">
                <a:latin typeface="Calibri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vista di analisi </a:t>
            </a:r>
            <a:r>
              <a:rPr lang="it-IT" dirty="0">
                <a:latin typeface="Calibri" pitchFamily="34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contenere anche solo tra l’1% e il 10% delle classi presenti nella più dettagliata vista di progettazione</a:t>
            </a:r>
            <a:r>
              <a:rPr lang="it-IT" dirty="0">
                <a:latin typeface="Calibri" pitchFamily="34" charset="0"/>
              </a:rPr>
              <a:t> ed è,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tipicamente molto più comprensibile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Rimane, dunque,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utile per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Introdurre nuove risorse </a:t>
            </a:r>
            <a:r>
              <a:rPr lang="it-IT" dirty="0">
                <a:latin typeface="Calibri" pitchFamily="34" charset="0"/>
              </a:rPr>
              <a:t>sul progetto.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Comprendere il funzionamento del sistema </a:t>
            </a:r>
            <a:r>
              <a:rPr lang="it-IT" dirty="0">
                <a:latin typeface="Calibri" pitchFamily="34" charset="0"/>
              </a:rPr>
              <a:t>anche a distanza di mesi o di anni dal rilascio.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Comprendere come le funzionalità </a:t>
            </a:r>
            <a:r>
              <a:rPr lang="it-IT" dirty="0">
                <a:latin typeface="Calibri" pitchFamily="34" charset="0"/>
              </a:rPr>
              <a:t>del sistema soddisfino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corrispondano ai requisiti dell’utente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Pianificare interventi </a:t>
            </a:r>
            <a:r>
              <a:rPr lang="it-IT" dirty="0">
                <a:latin typeface="Calibri" pitchFamily="34" charset="0"/>
              </a:rPr>
              <a:t>di manutenzione e di miglioramento.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Comprendere l’architettura logica </a:t>
            </a:r>
            <a:r>
              <a:rPr lang="it-IT" dirty="0">
                <a:latin typeface="Calibri" pitchFamily="34" charset="0"/>
              </a:rPr>
              <a:t>del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Appaltare la costruzione del sistema a risorse esterne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729392" y="-71559"/>
            <a:ext cx="10336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E’ necessario mantenere due modelli?</a:t>
            </a:r>
          </a:p>
        </p:txBody>
      </p:sp>
    </p:spTree>
    <p:extLst>
      <p:ext uri="{BB962C8B-B14F-4D97-AF65-F5344CB8AC3E}">
        <p14:creationId xmlns:p14="http://schemas.microsoft.com/office/powerpoint/2010/main" val="8825081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input di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Progettare un caso d’uso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progettazione</a:t>
            </a:r>
            <a:r>
              <a:rPr lang="it-IT" dirty="0">
                <a:latin typeface="Calibri" pitchFamily="34" charset="0"/>
              </a:rPr>
              <a:t>, che vedremo ora;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mostra questo manufatto </a:t>
            </a:r>
            <a:r>
              <a:rPr lang="it-IT" dirty="0">
                <a:latin typeface="Calibri" pitchFamily="34" charset="0"/>
              </a:rPr>
              <a:t>come un input in relazione a </a:t>
            </a:r>
            <a:r>
              <a:rPr lang="it-IT" i="1" dirty="0">
                <a:latin typeface="Calibri" pitchFamily="34" charset="0"/>
              </a:rPr>
              <a:t>Progettare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indicare la natura iterativa del processo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deployment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progettazione è un processo iterativo </a:t>
            </a:r>
            <a:r>
              <a:rPr lang="it-IT" dirty="0">
                <a:latin typeface="Calibri" pitchFamily="34" charset="0"/>
              </a:rPr>
              <a:t>e non una sequenza di passi.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24968" y="-71559"/>
            <a:ext cx="8941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Attività UP: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progettare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4232951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della realizzazione di un caso d’uso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collaborazione tra oggetti e classi di progettazione che realizzano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la realizzazione di un caso d’uso di analisi e la progettazione della realizzazione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della realizzazione dei casi d’uso </a:t>
            </a:r>
            <a:r>
              <a:rPr lang="it-IT" dirty="0">
                <a:latin typeface="Calibri" pitchFamily="34" charset="0"/>
              </a:rPr>
              <a:t>specifica le deci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sioni relative all’implementazione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 i requisiti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progettazione della realizzazione di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costituita da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interazione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classe contenenti le classi di progettazione partecipanti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realizzazioni dei casi d’uso di analisi</a:t>
            </a:r>
            <a:r>
              <a:rPr lang="it-IT" dirty="0">
                <a:latin typeface="Calibri" pitchFamily="34" charset="0"/>
              </a:rPr>
              <a:t> ci si concentra su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il sistema deve fare</a:t>
            </a:r>
            <a:r>
              <a:rPr lang="it-IT" dirty="0">
                <a:latin typeface="Calibri" pitchFamily="34" charset="0"/>
              </a:rPr>
              <a:t>;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 ci si preoccupa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il sistema lo farà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88804" y="-71559"/>
            <a:ext cx="8977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Descrizione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generale</a:t>
            </a:r>
          </a:p>
        </p:txBody>
      </p:sp>
    </p:spTree>
    <p:extLst>
      <p:ext uri="{BB962C8B-B14F-4D97-AF65-F5344CB8AC3E}">
        <p14:creationId xmlns:p14="http://schemas.microsoft.com/office/powerpoint/2010/main" val="33474995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ricordarsi che la modellazione deve servire solo per comprendere il sistema che si vuole costruire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deve limitare a un livello di dettaglio che sia utile</a:t>
            </a:r>
            <a:r>
              <a:rPr lang="it-IT" dirty="0">
                <a:latin typeface="Calibri" pitchFamily="34" charset="0"/>
              </a:rPr>
              <a:t>; questa si chiama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strategica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anche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tattica </a:t>
            </a:r>
            <a:r>
              <a:rPr lang="it-IT" dirty="0">
                <a:latin typeface="Calibri" pitchFamily="34" charset="0"/>
              </a:rPr>
              <a:t>che però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tranquillamente rimandata alla fase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88804" y="-71559"/>
            <a:ext cx="8977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Descrizione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generale</a:t>
            </a:r>
          </a:p>
        </p:txBody>
      </p:sp>
    </p:spTree>
    <p:extLst>
      <p:ext uri="{BB962C8B-B14F-4D97-AF65-F5344CB8AC3E}">
        <p14:creationId xmlns:p14="http://schemas.microsoft.com/office/powerpoint/2010/main" val="3934015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interazione </a:t>
            </a:r>
            <a:r>
              <a:rPr lang="it-IT" dirty="0">
                <a:latin typeface="Calibri" pitchFamily="34" charset="0"/>
              </a:rPr>
              <a:t>sono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 fondamentale della progettazione della realizzazione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genere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preferisce utilizzare i diagrammi di sequenza piuttosto che i diagrammi di comunicazione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interazione possono essere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rifinitura dei principali diagrammi di interazione prodotti dall’analisi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completamente nuovi </a:t>
            </a:r>
            <a:r>
              <a:rPr lang="it-IT" dirty="0">
                <a:latin typeface="Calibri" pitchFamily="34" charset="0"/>
              </a:rPr>
              <a:t>costruiti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illustrare questioni tecniche che sono state individuate durante le attività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introdotto un certo numero di meccanismi, quali la persistenza degli oggetti, la distribuzione degli oggetti, le transazioni</a:t>
            </a:r>
            <a:r>
              <a:rPr lang="it-IT" dirty="0">
                <a:latin typeface="Calibri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realizzano nuovi diagrammi di interazione specifici per illustrare questi meccanismi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di interazione che illustrano i meccanismi sono solitamente trasversali a diversi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interazione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0881232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capire meglio il ruolo dei diagrammi di sequenza nella progettazione consideriamo il seguente caso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interazione di progettazione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BB40FA-86E1-41C2-9397-51491B09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487" y="1490563"/>
            <a:ext cx="5815026" cy="498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5278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interazione dell’analisi realizzato in precedenza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interazione di progettazione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FD78965-AE0D-4E76-AB10-6916AE05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036" y="1621192"/>
            <a:ext cx="6802906" cy="50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83138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quello che potrebbe essere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sequenza per il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tipico delle fasi iniziali della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interazione di progettazione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FB25EFF-30CC-4082-9EE9-F386E977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7149" y="1743491"/>
            <a:ext cx="7842516" cy="489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94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vedere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stato aggiunto lo strato GUI</a:t>
            </a:r>
            <a:r>
              <a:rPr lang="it-IT" dirty="0">
                <a:latin typeface="Calibri" pitchFamily="34" charset="0"/>
              </a:rPr>
              <a:t>, anche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stato modellato con troppo dettaglio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incluso anche un meccanismo di gestione della persistenza </a:t>
            </a:r>
            <a:r>
              <a:rPr lang="it-IT" dirty="0">
                <a:latin typeface="Calibri" pitchFamily="34" charset="0"/>
              </a:rPr>
              <a:t>mediante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l’uso di un database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essenziale che</a:t>
            </a:r>
            <a:r>
              <a:rPr lang="it-IT" dirty="0">
                <a:latin typeface="Calibri" pitchFamily="34" charset="0"/>
              </a:rPr>
              <a:t>, una volta definito,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stesso meccanismo venga utilizzato con consistenza in tutto il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interazione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5753627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“Concorrenza” </a:t>
            </a:r>
            <a:r>
              <a:rPr lang="it-IT" dirty="0">
                <a:latin typeface="Calibri" pitchFamily="34" charset="0"/>
              </a:rPr>
              <a:t>significa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 del sistema vengono eseguite in parallelo</a:t>
            </a:r>
            <a:r>
              <a:rPr lang="it-IT" dirty="0">
                <a:latin typeface="Calibri" pitchFamily="34" charset="0"/>
              </a:rPr>
              <a:t>;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concorrenza è uno degli aspetti fondamentali della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ha un buon supporto alla concorrenza</a:t>
            </a:r>
            <a:r>
              <a:rPr lang="it-IT" dirty="0">
                <a:latin typeface="Calibri" pitchFamily="34" charset="0"/>
              </a:rPr>
              <a:t>; in particolare, esso fornisce: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attive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Biforcazioni e ricongiunzioni nei diagrammi di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nei diagrammi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possibilità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inserire un numero di sequenza come prefisso nei diagrammi di comunicazione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possibilità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origini multiple sui diagrammi di temporizzazione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possibilità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stati compositi ortogonali nelle macchine a stati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</a:t>
            </a:r>
          </a:p>
        </p:txBody>
      </p:sp>
    </p:spTree>
    <p:extLst>
      <p:ext uri="{BB962C8B-B14F-4D97-AF65-F5344CB8AC3E}">
        <p14:creationId xmlns:p14="http://schemas.microsoft.com/office/powerpoint/2010/main" val="42409425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principio base della modellazione della concorrenza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thread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controllo o processo concorrente viene modellato come un oggetto attivo</a:t>
            </a:r>
            <a:r>
              <a:rPr lang="it-IT" dirty="0">
                <a:latin typeface="Calibri" pitchFamily="34" charset="0"/>
              </a:rPr>
              <a:t>,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oggetto che incapsula il proprio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thread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controllo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attivi sono istanze di classi attive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oggetti attivi e le classi attive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vengono disegnati come classi e oggetti normali, ma con il bordo sinistro e il bordo destro doppi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concorrenza tende ad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importante per i sistemi embedded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 di sicurezza che può monitorare un insieme di sensori che possono rilevare degli intrusi o un incendio</a:t>
            </a:r>
            <a:r>
              <a:rPr lang="it-IT" dirty="0">
                <a:latin typeface="Calibri" pitchFamily="34" charset="0"/>
              </a:rPr>
              <a:t>; quando un sensore scatta il sistema fa suonare l’allarme.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Classi attive</a:t>
            </a:r>
          </a:p>
        </p:txBody>
      </p:sp>
    </p:spTree>
    <p:extLst>
      <p:ext uri="{BB962C8B-B14F-4D97-AF65-F5344CB8AC3E}">
        <p14:creationId xmlns:p14="http://schemas.microsoft.com/office/powerpoint/2010/main" val="389674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prevede di dover effettuare una delle suddette attività </a:t>
            </a:r>
            <a:r>
              <a:rPr lang="it-IT" dirty="0">
                <a:latin typeface="Calibri" pitchFamily="34" charset="0"/>
              </a:rPr>
              <a:t>allora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fondamentale preservare la vista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consigliato mantenere </a:t>
            </a:r>
            <a:r>
              <a:rPr lang="it-IT" dirty="0">
                <a:latin typeface="Calibri" pitchFamily="34" charset="0"/>
              </a:rPr>
              <a:t>comunque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vista di analisi per tutti i sistemi di grandi dimensioni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scegliere la strategia 3 o la strategia 4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decisione se lasciare o meno che il modello di analisi e il modello di progettazione si disallineino </a:t>
            </a:r>
            <a:r>
              <a:rPr lang="it-IT" dirty="0">
                <a:latin typeface="Calibri" pitchFamily="34" charset="0"/>
              </a:rPr>
              <a:t>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ben ponderata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piccolo</a:t>
            </a:r>
            <a:r>
              <a:rPr lang="it-IT" dirty="0">
                <a:latin typeface="Calibri" pitchFamily="34" charset="0"/>
              </a:rPr>
              <a:t> (meno di 200 classi di progettazione) allora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progettazione è di per sé sufficientemente ridotto da essere comprensibile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mantenimento dei due modelli separati </a:t>
            </a:r>
            <a:r>
              <a:rPr lang="it-IT" dirty="0">
                <a:latin typeface="Calibri" pitchFamily="34" charset="0"/>
              </a:rPr>
              <a:t>potrebbe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eccessivo anche nel caso in cui il sistema non sia strategico o si preveda che abbia una vita breve.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situazioni bisogna scegliere la strategia 1 o la strategia 2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729392" y="-71559"/>
            <a:ext cx="10336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E’ necessario mantenere due modelli?</a:t>
            </a:r>
          </a:p>
        </p:txBody>
      </p:sp>
    </p:spTree>
    <p:extLst>
      <p:ext uri="{BB962C8B-B14F-4D97-AF65-F5344CB8AC3E}">
        <p14:creationId xmlns:p14="http://schemas.microsoft.com/office/powerpoint/2010/main" val="10605342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 di questo sistema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Classi attive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9F4B5B3-F657-44F0-BAC2-EE474CE6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9924" y="1863789"/>
            <a:ext cx="5652151" cy="313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7519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riporta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specifiche dei casi d’uso del sistema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Classi attive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C697FA-8C9C-4BBB-8F09-82CF363D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08" y="1571612"/>
            <a:ext cx="9421606" cy="51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3760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cosa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individuare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embedded l’hardware </a:t>
            </a:r>
            <a:r>
              <a:rPr lang="it-IT" dirty="0">
                <a:latin typeface="Calibri" pitchFamily="34" charset="0"/>
              </a:rPr>
              <a:t>su cui viene eseguito il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un’ottima fonte di potenziali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Capita spesso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l’architettura software migliore corrisponda strettamente all’architettura hardware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nostro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l’hardware del sistema di sicurezza è costituito da quattro componenti</a:t>
            </a:r>
            <a:r>
              <a:rPr lang="it-IT" dirty="0">
                <a:latin typeface="Calibri" pitchFamily="34" charset="0"/>
              </a:rPr>
              <a:t>: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pannello dei controlli</a:t>
            </a:r>
            <a:r>
              <a:rPr lang="it-IT" dirty="0">
                <a:latin typeface="Calibri" pitchFamily="34" charset="0"/>
              </a:rPr>
              <a:t>,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sirena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dei sensori di incendio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dei sensori di intrusione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Disponendo di queste informazioni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disegnare il seguente diagramma delle classi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Classi attive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CE35FAB-C171-4912-9ECD-D8F687D3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1657" y="3935038"/>
            <a:ext cx="4522468" cy="275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361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In questo diagramma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 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è necessario usare il multithreading 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in quanto 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il sistema di sicurezza deve continuamente monitorare i sensori di incendio e di intrusione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800" baseline="0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Per tale ragione 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le classi </a:t>
            </a:r>
            <a:r>
              <a:rPr kumimoji="0" lang="it-IT" sz="1800" b="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PannelloControlli</a:t>
            </a:r>
            <a:r>
              <a:rPr kumimoji="0" lang="it-IT" sz="1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, </a:t>
            </a:r>
            <a:r>
              <a:rPr kumimoji="0" lang="it-IT" sz="1800" b="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GestoreSensori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Intrusione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GestoreSensoriIncendio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sono classi attive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Classi attive</a:t>
            </a:r>
          </a:p>
        </p:txBody>
      </p:sp>
    </p:spTree>
    <p:extLst>
      <p:ext uri="{BB962C8B-B14F-4D97-AF65-F5344CB8AC3E}">
        <p14:creationId xmlns:p14="http://schemas.microsoft.com/office/powerpoint/2010/main" val="23812871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diagramma di sequenza per il caso d’uso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Attiva Tutti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Questo diagramma descrive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l’uso degli operatori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Concorrenza nei diagrammi di sequenza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A75DC7-7DF1-4C4B-BF0E-7B520C186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9042" y="2039021"/>
            <a:ext cx="6511035" cy="460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61579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diagramma precedente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esprime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seguenti attività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Concorrenza nei diagrammi di sequenza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58C0489-3FC7-4C4B-B3EC-0C55A8B4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027" y="1481807"/>
            <a:ext cx="66865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A41A765-11C5-41FD-9CF1-8FF027B5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2027" y="5368789"/>
            <a:ext cx="6543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40488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questa interazione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necessario evidenziare alcuni punti interessanti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Entrambi gli operandi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vengono eseguiti in parallelo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rappresenta un comportamento atomico che non può essere interrotto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Entrambi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hanno una semantica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Ripetere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…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Fino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L’allarme che segnala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l’incendio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deve sempre avere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precedenza sull’allarme che segnala la presenza di intrusi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per ottenere ciò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dell’operando 2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viene terminato da un 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() o da un 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intruso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()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questo diagramma di sequenza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è mostrato soltanto un unico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un unico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SensoreIntrusione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Concorrenza nei diagrammi di sequenza</a:t>
            </a:r>
          </a:p>
        </p:txBody>
      </p:sp>
    </p:spTree>
    <p:extLst>
      <p:ext uri="{BB962C8B-B14F-4D97-AF65-F5344CB8AC3E}">
        <p14:creationId xmlns:p14="http://schemas.microsoft.com/office/powerpoint/2010/main" val="14657149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Se si vuole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visualizzare l’interazione del sistema su molti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SensoriIntrusione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SensoriIncendio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dovrebbe modificare il diagramma aggiungendo due cicli interni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Concorrenza nei diagrammi di sequenza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6B24AB-4162-4911-864C-0C0584A4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60" y="1598149"/>
            <a:ext cx="5964026" cy="52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05701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nuovo ciclo esterno rimane inalterato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nuovo ciclo interno esamina uno per uno tutti 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SensoreIncendio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usare il selettore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per mostrare il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che il ciclo seleziona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volta in volta come una linea di vita del diagramma di sequenza.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ciclo contiene un’istruzione di interruzione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termina il ciclo interno ed esegue il suo operando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quando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incendio è vero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 questo caso si può entrare nella sezione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come prima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mantenere i diagrammi di sequenza quanto più semplici possibile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secondo diagramma di sequenza sul sistema visto in precedenza potrebbe essere troppo dettagliato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probabilmente era meglio fermarsi al primo.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89042" y="-71559"/>
            <a:ext cx="9277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della concorrenza – Concorrenza nei diagrammi di sequenza</a:t>
            </a:r>
          </a:p>
        </p:txBody>
      </p:sp>
    </p:spTree>
    <p:extLst>
      <p:ext uri="{BB962C8B-B14F-4D97-AF65-F5344CB8AC3E}">
        <p14:creationId xmlns:p14="http://schemas.microsoft.com/office/powerpoint/2010/main" val="36266080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volta che è stata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definita l’architettura fisica dei sottosistemi e delle interfacce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risultare utile modellare le interazioni tra i sottosistemi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questo tipo di diagramma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sottosistema deve essere trattato come una scatola nera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fornisce e richiede servizi specificati dalle sue interfacce richieste e fornite pubbliche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sottosistema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che possiede un’unica interfaccia chiamata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GestoreCliente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7683" y="-71559"/>
            <a:ext cx="10028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Interazioni a livello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sottosistema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0F4081-C9C7-4806-BABB-ACAC67AC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629" y="3557824"/>
            <a:ext cx="3731549" cy="207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17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strumenti di modellazione gestiscono il solo modello di progettazione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filtrare e nascondere alcune informazioni</a:t>
            </a:r>
            <a:r>
              <a:rPr lang="it-IT" dirty="0">
                <a:latin typeface="Calibri" pitchFamily="34" charset="0"/>
              </a:rPr>
              <a:t> nel tentativo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ricostruire una vista di “analisi” del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Sarebbe saggio ricordarsi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moltissimi sistemi restano in vita molto più a lungo di quanto inizialmente previsto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729392" y="-71559"/>
            <a:ext cx="10336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E’ necessario mantenere due modelli?</a:t>
            </a:r>
          </a:p>
        </p:txBody>
      </p:sp>
    </p:spTree>
    <p:extLst>
      <p:ext uri="{BB962C8B-B14F-4D97-AF65-F5344CB8AC3E}">
        <p14:creationId xmlns:p14="http://schemas.microsoft.com/office/powerpoint/2010/main" val="38832194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riporta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parte di un diagramma di sequenza relativo a un attore che interagisce con questo sottosistema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L’interfaccia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stata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visualizzata come un rettangolo che arriva sotto il sottosistema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7683" y="-71559"/>
            <a:ext cx="10028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Interazioni a livello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sottosistema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9186FA0-A88D-44E6-AD70-B1649ABF4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959" y="2100254"/>
            <a:ext cx="4559554" cy="240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7569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Un’area in cui UML era debole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modellazione dei sistemi in tempo reale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questi sistemi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la temporizzazione è fondamentale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evento deve seguirne un altro all’interno di una finestra di temporizzazione specificata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dice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“finestra di temporizzazione”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perché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tempo assoluto non è accessibile agli sviluppatori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UML 1 i vincoli di temporizzazione si potevano esprimere su vari diagrammi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nessun tipo di diagramma era stato attribuito esplicitamente alla modellazione della temporizzazione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UML 2 fornisce un apposito diagramma di temporizzazione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modellare sistemi in tempo reale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diagrammi di temporizzazione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molti anni sono stati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usati con successo nell’industria elettronica per modellare i vincoli di temporizzazione dei circuiti elettronici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</p:spTree>
    <p:extLst>
      <p:ext uri="{BB962C8B-B14F-4D97-AF65-F5344CB8AC3E}">
        <p14:creationId xmlns:p14="http://schemas.microsoft.com/office/powerpoint/2010/main" val="31518527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semplice diagramma di temporizzazione per 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Sirena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A6A453-5709-455F-9B95-B99F064C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9026" y="1743491"/>
            <a:ext cx="7619357" cy="42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8869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riportata una descrizione del precedente diagramma di temporizzazione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8533EB4-CE7F-4DF2-B060-0018046B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224" y="1635182"/>
            <a:ext cx="10433286" cy="360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68131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diagrammi di temporizzazione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disegnati in una forma più compatta in cui gli stati sono posti orizzontalmente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Con questa forma compatta 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viene data più enfasi agli stati e al tempo relativo piuttosto che a una nozione di tempo assoluto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modellato da un righello di temporizzazione.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usare i diagrammi di temporizzazione anche per illustrare i vincoli di temporizzazione nelle interazioni tra due o più linee di vita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39B13A2-4DC9-4348-9884-BE2A6910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02" y="1894106"/>
            <a:ext cx="6041233" cy="298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6233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l’interazione tra le linee di vita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it-IT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GestoreSensoriIncendio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it-IT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GestoreSensoriIntrusione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:Sirena</a:t>
            </a:r>
            <a:r>
              <a:rPr lang="it-IT" sz="1800" dirty="0"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D9EE84A-5858-4029-91ED-2F7AA59B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2850" y="1743491"/>
            <a:ext cx="5513575" cy="49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7923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Vanno considerati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alcuni punti interessanti di questo diagramma di temporizzazione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diagramma di temporizzazione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tre sottosezioni, una per ogni linea di vita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Nei diagrammi di temporizzazione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possono mostrare i messaggi tra le linee di vita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volta avviati,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entrambi i tipi di sensore transitano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Azionato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poi ritornano nello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NonAzionato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in un secondo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:Sirena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risponde a un evento intrusione quando si trova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quando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Disattivata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ignora gli eventi intrusione.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:Sirena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risponde sempre agli eventi incendio anche quando si trova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Disattivata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diagrammi di temporizzazione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forniscono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metodo utile per modellare i vincoli di temporizzazione sulle interazioni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873" y="-71559"/>
            <a:ext cx="9239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 della realizzazione dei casi d’uso – Diagrammi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temporizzazione</a:t>
            </a:r>
          </a:p>
        </p:txBody>
      </p:sp>
    </p:spTree>
    <p:extLst>
      <p:ext uri="{BB962C8B-B14F-4D97-AF65-F5344CB8AC3E}">
        <p14:creationId xmlns:p14="http://schemas.microsoft.com/office/powerpoint/2010/main" val="2114575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Sia i diagrammi di attività che i diagrammi delle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modellano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aspetti del comportamento dinamico di un sistema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ma con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semantiche e scopi diversi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diagrammi di attività si basano sulle reti di Petri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solitamente vengono utilizzati per modellare processi di business a cui partecipano molti oggetti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UML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generalmente usate per modellare il ciclo di vita di un’unica entità reattiva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quale una macchina a stati finiti.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tre elementi fondamentali delle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stati, gli eventi e le transizioni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Uno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condizione o una situazione della vita di un oggetto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specifica di un’occorrenza di interesse che ha una collocazione nel tempo e nello spazio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passaggio da uno stato a un altro in risposta ad un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65744" y="-71559"/>
            <a:ext cx="4700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16585727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Sia i diagrammi di attività che i diagrammi delle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modellano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aspetti del comportamento dinamico di un sistema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ma con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semantiche e scopi diversi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diagrammi di attività si basano sulle reti di Petri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solitamente vengono utilizzati per modellare processi di business a cui partecipano molti oggetti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UML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generalmente usate per modellare il ciclo di vita di un’unica entità reattiva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quale una macchina a stati finiti.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tre elementi fondamentali delle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stati, gli eventi e le transizioni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Uno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condizione o una situazione della vita di un oggetto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specifica di un’occorrenza di interesse che ha una collocazione nel tempo e nello spazio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passaggio da uno stato a un altro in risposta ad un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Un’entità reattiva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oggetto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(in senso lato)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fornisce il contesto a una macchina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65744" y="-71559"/>
            <a:ext cx="4700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73525255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Un’entità reattiva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Risponde a eventi esterni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generare e rispondere a eventi esterni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ciclo di vita definito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modellato come una successione di stati, transizioni ed eventi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avere un comportamento corrente che dipende dai comportamenti precedenti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modellazione UML le macchine a stati generalmente vengono definite nel contesto di un particolare classificatore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(una classe, un caso d’uso, un sottosistema, un intero sistema).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65744" y="-71559"/>
            <a:ext cx="4700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125689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della progettazione previsto da UP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principali risorse coinvolte </a:t>
            </a:r>
            <a:r>
              <a:rPr lang="it-IT" dirty="0">
                <a:latin typeface="Calibri" pitchFamily="34" charset="0"/>
              </a:rPr>
              <a:t>nella progettazione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l’architetto, l’ingegnere dei casi d’uso e l’ingegnere dei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96505" y="-71559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Dettagli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AA39B8-2898-428C-95EA-78F2FC8E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676" y="1533517"/>
            <a:ext cx="5829611" cy="379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0448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 sono due tipi di macchine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del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del protocollo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del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utilizzano stati, transizioni ed eventi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definire il comportamento del classificatore di contesto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possono essere usate per classificatori, quali interfacce e porte, che non hanno un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stati nelle macchine a stati del comportamento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specificare una o più azioni che vengono eseguite quando si entra nello stato, vi si risiede o si esce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del protocollo utilizzano stati, transizioni ed eventi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definire il protocollo del classificatore di contesto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33671" y="-71559"/>
            <a:ext cx="8532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Macchine a stati del comportamento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del protocollo</a:t>
            </a:r>
          </a:p>
        </p:txBody>
      </p:sp>
    </p:spTree>
    <p:extLst>
      <p:ext uri="{BB962C8B-B14F-4D97-AF65-F5344CB8AC3E}">
        <p14:creationId xmlns:p14="http://schemas.microsoft.com/office/powerpoint/2010/main" val="255829599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protocollo include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condizioni nelle quali le operazioni possono essere chiamate sul classificatore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le sue istanze.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 risultati delle chiamate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operazione.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L’ordine delle chiamate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operazione.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macchine a stati del protocollo non suggeriscono nulla sull’implementazione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questo comportamento.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del protocollo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usate per definire il protocollo per tutti i classificatori, compresi quelli che non hanno implementazione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nelle macchine a stati del protocollo non possono specificare delle azioni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il compito delle macchine a stati del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modellatori raramente fanno una distinzione tra macchine a stati del protocollo e macchine a stati del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si desidera distinguere le une dalle altre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aggiungere la parola chiave {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} dopo il nome della macchina a stati se questa è una macchina a stati del protocollo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33671" y="-71559"/>
            <a:ext cx="8532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Macchine a stati del comportamento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del protocollo</a:t>
            </a:r>
          </a:p>
        </p:txBody>
      </p:sp>
    </p:spTree>
    <p:extLst>
      <p:ext uri="{BB962C8B-B14F-4D97-AF65-F5344CB8AC3E}">
        <p14:creationId xmlns:p14="http://schemas.microsoft.com/office/powerpoint/2010/main" val="17879558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solito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utilizzate per modellare il comportamento dinamico di classi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classe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può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un’unica macchina a stati del comportamento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 tutti i possibili stati, eventi e transizioni per tutte le istanze di quella classe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classe può avere anche uno o più macchine a stati del protocollo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queste ultime vengano usate più raramente con le classi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classe eredita le macchine a stati del protocollo dei suoi genitori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una classe ha più di una macchina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devono essere coerenti l’una con l’altra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dovrebbero specificare il comportamento e il protocollo richiesti da tutti i casi d’uso a cui partecipano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le istanze della classe.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67587" y="-71559"/>
            <a:ext cx="6398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Macchine a stati e classi</a:t>
            </a:r>
          </a:p>
        </p:txBody>
      </p:sp>
    </p:spTree>
    <p:extLst>
      <p:ext uri="{BB962C8B-B14F-4D97-AF65-F5344CB8AC3E}">
        <p14:creationId xmlns:p14="http://schemas.microsoft.com/office/powerpoint/2010/main" val="11741998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Come i diagrammi di 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macchine a stati non hanno un posto specifico in UP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utilizzare nel flusso di lavoro dell’analisi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modellare il ciclo di vita di classi dotate di stati interessanti come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utilizzare nel flusso di lavoro della progettazione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modellare cose come la concorrenza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utilizzare nel flusso di lavoro dei requisiti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quando si cerca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comprendere un caso d’uso complesso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domanda da porsi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“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la creazione di una macchina a stati per qualcosa aggiungerà valore al proprio modello?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utilizzate nell’ultima parte della fase di Elaborazione e nella prima parte della fase di Costruzione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problema principale per l’utente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come eseguire il test delle macchine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 la maggior parte degli strumenti di modellazione di UML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non si ha a disposizione alcuna opzione se non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eseguire una simulazione importante manuale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20248" y="-71559"/>
            <a:ext cx="604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Macchine a stati e UP</a:t>
            </a:r>
          </a:p>
        </p:txBody>
      </p:sp>
    </p:spTree>
    <p:extLst>
      <p:ext uri="{BB962C8B-B14F-4D97-AF65-F5344CB8AC3E}">
        <p14:creationId xmlns:p14="http://schemas.microsoft.com/office/powerpoint/2010/main" val="39550708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modo migliore per creare ed eseguire il test delle macchine a stati è simularle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molti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strumenti consentono di farlo tra cui, per esempio, Real Time Studio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Artisan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Software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Alcuni strumenti consentono anche di generare il codice che realizza il comportamento delle macchine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20248" y="-71559"/>
            <a:ext cx="604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Macchine a stati e UP</a:t>
            </a:r>
          </a:p>
        </p:txBody>
      </p:sp>
    </p:spTree>
    <p:extLst>
      <p:ext uri="{BB962C8B-B14F-4D97-AF65-F5344CB8AC3E}">
        <p14:creationId xmlns:p14="http://schemas.microsoft.com/office/powerpoint/2010/main" val="37147332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spiegare 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si esamina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semplice esempio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preso dal mondo reale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come sia possibile inviare eventi a una lampadina utilizzando un interruttore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eventi che possono essere inviati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accendi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spegni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diagramma delle macchine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contiene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esattamente una macchina a stati per ogni singola entità reattiva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9659" y="-71559"/>
            <a:ext cx="772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2397BD-787F-4CDC-8F5F-15C06BF6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468" y="2216599"/>
            <a:ext cx="5219031" cy="243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4873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diagramma delle macchine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a stati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disegnato in una cornice esplicita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oppure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esistere all’interno di cornici implicite fornite da uno strumento di modellazione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Se si vuole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può premettere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Macchina a stati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al nome della macchina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raramente è necessario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macchine a stati hanno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sintassi ben identificabile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rappresentati con rettangoli arrotondati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tranne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lo stato iniziale (disco nero)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lo stato finale (disco nero bordato)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indicano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possibile percorso tra due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modellate con delle frecce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sono scritti sopra la transizione che attivano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semantica di base è altrettanto semplice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un’entità reattiva che si trova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riceve l’evento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unEvento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può effettuare una transizione allo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macchina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dovrebbe avere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iniziale (disco nero)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che indica il primo stato della sequenza e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finale (disco nero bordato)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termina la sequenza delle transizioni.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Nelle macchine a stati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eventi sono da considerarsi istantanei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9659" y="-71559"/>
            <a:ext cx="772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87372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istantanei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consentono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operare una notevole semplificazione della teoria delle macchine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oggetti possono cambiare stato quando ricevono un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quando la lampadina riceve l’evento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spegni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torna allo stato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 qualunque momento potrebbe verificarsi 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bruciata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questo termina la macchina a stati.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9659" y="-71559"/>
            <a:ext cx="772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12377748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definito come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pPr algn="ctr">
              <a:buNone/>
            </a:pPr>
            <a:r>
              <a:rPr lang="it-IT" dirty="0">
                <a:latin typeface="Garamond" panose="02020404030301010803" pitchFamily="18" charset="0"/>
                <a:cs typeface="Courier New" pitchFamily="49" charset="0"/>
              </a:rPr>
              <a:t>Una condizione o una situazione della vita di un oggetto durante la quale tale oggetto soddisfa una condizione, </a:t>
            </a:r>
          </a:p>
          <a:p>
            <a:pPr algn="ctr">
              <a:buNone/>
            </a:pPr>
            <a:r>
              <a:rPr lang="it-IT" dirty="0">
                <a:latin typeface="Garamond" panose="02020404030301010803" pitchFamily="18" charset="0"/>
                <a:cs typeface="Courier New" pitchFamily="49" charset="0"/>
              </a:rPr>
              <a:t>esegue un’attività o aspetta un evento</a:t>
            </a:r>
          </a:p>
          <a:p>
            <a:pPr algn="ctr">
              <a:buNone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di un oggetto varia nel corso del tempo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 qualsiasi momento è determinato da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 valori dei suoi attributi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relazioni che ha con altri oggetti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attività che sta eseguendo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messaggi scambiati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che possono provocare una transizione di stato degli oggetti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importante decidere quale debba essere esattamente il significato di “stato”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 è necessario 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stati che rivestono interesse per il sistema e per i suoi utenti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nel caso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una lampadina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interessano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solo gli stati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bruciata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non tutti i diversi valori della tensione che consentono di tenere accesa la lampadina.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478" y="-71559"/>
            <a:ext cx="872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Stati</a:t>
            </a:r>
          </a:p>
        </p:txBody>
      </p:sp>
    </p:spTree>
    <p:extLst>
      <p:ext uri="{BB962C8B-B14F-4D97-AF65-F5344CB8AC3E}">
        <p14:creationId xmlns:p14="http://schemas.microsoft.com/office/powerpoint/2010/main" val="7606707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 della sintassi UML per gli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in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macchina a stati del comportamento può contenere zero o più azioni e attività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nelle macchine a stati del protocollo non hanno azioni o attività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azioni sono considerate istantanee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attività richiedono una quantità finita di tempo e possono essere interrotte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53054" y="-71559"/>
            <a:ext cx="8913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Stati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Sintassi per gli stati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EC146B-702B-4518-8FC1-D1DAB8BC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412" y="1615268"/>
            <a:ext cx="4317180" cy="30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17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maggior parte dei progetti OO </a:t>
            </a: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ruolo di architetto è coperto da uno o più individui dedicati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Un’unica persona</a:t>
            </a:r>
            <a:r>
              <a:rPr lang="it-IT" dirty="0">
                <a:latin typeface="Calibri" pitchFamily="34" charset="0"/>
              </a:rPr>
              <a:t>, in tempi diversi,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ricoprire entrambi i ruoli di ingegnere dei casi d’uso e ingegnere dei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degli obiettivi di UP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partecipante al progetto diventi esperto e responsabile di una parte del sistema su tutta la linea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96505" y="-71559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Dettagli</a:t>
            </a:r>
          </a:p>
        </p:txBody>
      </p:sp>
    </p:spTree>
    <p:extLst>
      <p:ext uri="{BB962C8B-B14F-4D97-AF65-F5344CB8AC3E}">
        <p14:creationId xmlns:p14="http://schemas.microsoft.com/office/powerpoint/2010/main" val="27753632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uno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azione è associata ad una transizione interna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attivata da un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può contenere un qualunque numero di azioni e transizioni interne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interna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consente di evidenziare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successo qualcosa che vale la pena di modellare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provoca la transizione ad un nuovo 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azioni speciali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l’azione di ingresso e l’azione di uscita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associate agli eventi speciali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ingresso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prima cosa che succede quando si entra in questo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determina l’azione di ingresso associata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uscita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l’ultimissima cosa che accade istantaneamente e automaticamente all’uscita dallo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provoca l’esecuzione dell’azione di uscita associata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L’esecuzione di un’attività dura un intervallo di tempo finito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può essere interrotta dalla ricezione di un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 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53054" y="-71559"/>
            <a:ext cx="8913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Stati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Sintassi per gli stati</a:t>
            </a:r>
          </a:p>
        </p:txBody>
      </p:sp>
    </p:spTree>
    <p:extLst>
      <p:ext uri="{BB962C8B-B14F-4D97-AF65-F5344CB8AC3E}">
        <p14:creationId xmlns:p14="http://schemas.microsoft.com/office/powerpoint/2010/main" val="27305227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esegui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indica un’attività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azioni, in quanto atomiche, terminano sempre la loro esecuzione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possibile invece interrompere un’attività prima che questa abbia finito l’esecuzione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53054" y="-71559"/>
            <a:ext cx="8913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Stati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Sintassi per gli stati</a:t>
            </a:r>
          </a:p>
        </p:txBody>
      </p:sp>
    </p:spTree>
    <p:extLst>
      <p:ext uri="{BB962C8B-B14F-4D97-AF65-F5344CB8AC3E}">
        <p14:creationId xmlns:p14="http://schemas.microsoft.com/office/powerpoint/2010/main" val="16304824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riassume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sintassi UML per le transizioni per le macchine a stati del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transizioni in una macchina a stati del comportamento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hanno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sintassi semplice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uò essere utilizzata per le transizioni esterne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(indicate con una freccia)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 per le transizioni interne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(annidate all’interno di uno stato).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ha tre elementi opzionali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ovvero: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Zero o più eventi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Zero o una condizione di guardia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Zero o più azioni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41860" y="-71559"/>
            <a:ext cx="9524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101086-C1FF-4EF6-84BE-C2C7FC82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026" y="1512425"/>
            <a:ext cx="6349788" cy="235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8723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itchFamily="34" charset="0"/>
                <a:cs typeface="Courier New" pitchFamily="49" charset="0"/>
              </a:rPr>
              <a:t>Nella figura precedente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si verifica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evento1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o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evento2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la </a:t>
            </a:r>
            <a:r>
              <a:rPr lang="it-IT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condizioneGuardia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risulta vera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viene eseguita </a:t>
            </a:r>
            <a:r>
              <a:rPr lang="it-IT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unaAzione</a:t>
            </a: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si entra immediatamente nello stato </a:t>
            </a:r>
            <a:r>
              <a:rPr lang="it-IT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it-IT" sz="1800" dirty="0"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L’azione può coinvolgere delle variabili nell’ambito della macchina a stati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latin typeface="Calibri" pitchFamily="34" charset="0"/>
              <a:cs typeface="Courier New" pitchFamily="49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 err="1">
                <a:latin typeface="Courier New" pitchFamily="49" charset="0"/>
                <a:cs typeface="Courier New" pitchFamily="49" charset="0"/>
              </a:rPr>
              <a:t>azioneEseguita</a:t>
            </a:r>
            <a:r>
              <a:rPr lang="it-IT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800" dirty="0" err="1">
                <a:latin typeface="Courier New" pitchFamily="49" charset="0"/>
                <a:cs typeface="Courier New" pitchFamily="49" charset="0"/>
              </a:rPr>
              <a:t>azioneEvento</a:t>
            </a:r>
            <a:r>
              <a:rPr lang="it-IT" sz="1800" dirty="0">
                <a:latin typeface="Courier New" pitchFamily="49" charset="0"/>
                <a:cs typeface="Courier New" pitchFamily="49" charset="0"/>
              </a:rPr>
              <a:t>) / comando = </a:t>
            </a:r>
            <a:r>
              <a:rPr lang="it-IT" sz="1800" dirty="0" err="1">
                <a:latin typeface="Courier New" pitchFamily="49" charset="0"/>
                <a:cs typeface="Courier New" pitchFamily="49" charset="0"/>
              </a:rPr>
              <a:t>azioneEvento.getAzioneComando</a:t>
            </a:r>
            <a:r>
              <a:rPr lang="it-IT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transizioni nelle macchine a stati del protocollo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hanno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sintassi leggermente diversa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illustrato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41860" y="-71559"/>
            <a:ext cx="9524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20F722-DEA1-443B-B85A-55ABB69C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607" y="4153644"/>
            <a:ext cx="7085727" cy="241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3994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 particolare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c’è alcuna 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condizione di guardia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sostituita da precondizioni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postcondizioni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Nelle macchine a stati sia del protocollo che del comportamento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una transizione non ha alcun evento associato viene detta transizione automatica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scatta quando la condizione di guardia o la sua precondizione è vera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41860" y="-71559"/>
            <a:ext cx="9524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</a:t>
            </a:r>
          </a:p>
        </p:txBody>
      </p:sp>
    </p:spTree>
    <p:extLst>
      <p:ext uri="{BB962C8B-B14F-4D97-AF65-F5344CB8AC3E}">
        <p14:creationId xmlns:p14="http://schemas.microsoft.com/office/powerpoint/2010/main" val="10205231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connesse tramite pseudo-stati di giunzione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rappresentano punti in cui le transizioni si ricongiungono o si ramificano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Essi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rappresentati come dischi neri che hanno una o più transizioni di input e una o più transizioni di output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 di pseudo-stato di giunzione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67682" y="-71559"/>
            <a:ext cx="9798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Connessione delle transizioni: lo pseudo-stato di giunzione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FCE0E9-42B8-4903-AD77-27973400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001" y="3097913"/>
            <a:ext cx="8275998" cy="318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4538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di giunzione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avere più di una transizione di output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e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ogni transizione deve essere protetta da una condizione di guardia mutuamente esclusiva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 di pseudo-stato di giunzione con più transizioni in uscita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67682" y="-71559"/>
            <a:ext cx="9798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Connessione delle transizioni: lo pseudo-stato di giunzione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66A2839-A1DA-4302-A8FD-73AC3926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682" y="2321560"/>
            <a:ext cx="7926677" cy="343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3327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Se si desidera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mostrare una semplice ramificazione senza un ricongiungimento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si 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usare uno pseudo-stato di selezione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Questo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dirigere il flusso attraverso la macchina a stati secondo le condizioni specificate sulle sue transizioni di output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la seguente figura mostra una macchina a stati del comportamento per una semplice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PrestitoBanca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67682" y="-71559"/>
            <a:ext cx="9798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Ramificazione delle transizioni: lo pseudo-stato di selezione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3C8305D-D952-4C62-ADE5-18045B9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382" y="3429000"/>
            <a:ext cx="5156453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59800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condizioni delle transizioni in uscita dello pseudo-stato di selezione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mutuamente esclusive per assicurare che in qualsiasi momento può scattare solo una di esse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67682" y="-71559"/>
            <a:ext cx="9798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Transizioni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Ramificazione delle transizioni: lo pseudo-stato di selezione</a:t>
            </a:r>
          </a:p>
        </p:txBody>
      </p:sp>
    </p:spTree>
    <p:extLst>
      <p:ext uri="{BB962C8B-B14F-4D97-AF65-F5344CB8AC3E}">
        <p14:creationId xmlns:p14="http://schemas.microsoft.com/office/powerpoint/2010/main" val="13055733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UML definisce un evento come</a:t>
            </a:r>
            <a:r>
              <a:rPr lang="it-IT" sz="1800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latin typeface="Calibri" pitchFamily="34" charset="0"/>
              <a:cs typeface="Courier New" pitchFamily="49" charset="0"/>
            </a:endParaRPr>
          </a:p>
          <a:p>
            <a:pPr algn="ctr"/>
            <a:r>
              <a:rPr lang="it-IT" sz="1800" dirty="0">
                <a:latin typeface="Garamond" panose="02020404030301010803" pitchFamily="18" charset="0"/>
                <a:cs typeface="Microsoft Sans Serif" pitchFamily="34" charset="0"/>
              </a:rPr>
              <a:t>La specifica di un’occorrenza di interesse che ha una collocazione nel tempo e nello spazio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1800" dirty="0">
              <a:latin typeface="Microsoft Sans Serif" pitchFamily="34" charset="0"/>
              <a:cs typeface="Microsoft Sans Serif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>
                <a:cs typeface="Microsoft Sans Serif" pitchFamily="34" charset="0"/>
              </a:rPr>
              <a:t>Gli </a:t>
            </a:r>
            <a:r>
              <a:rPr lang="it-IT" sz="1800" dirty="0">
                <a:solidFill>
                  <a:srgbClr val="C00000"/>
                </a:solidFill>
                <a:cs typeface="Microsoft Sans Serif" pitchFamily="34" charset="0"/>
              </a:rPr>
              <a:t>eventi attivano le transizioni nelle macchine a stati</a:t>
            </a:r>
            <a:r>
              <a:rPr lang="it-IT" sz="1800" dirty="0">
                <a:cs typeface="Microsoft Sans Serif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cs typeface="Microsoft Sans Serif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>
                <a:cs typeface="Microsoft Sans Serif" pitchFamily="34" charset="0"/>
              </a:rPr>
              <a:t>Gli eventi </a:t>
            </a:r>
            <a:r>
              <a:rPr lang="it-IT" sz="1800" dirty="0">
                <a:solidFill>
                  <a:srgbClr val="C00000"/>
                </a:solidFill>
                <a:cs typeface="Microsoft Sans Serif" pitchFamily="34" charset="0"/>
              </a:rPr>
              <a:t>possono essere riportati esternamente sulle transizioni</a:t>
            </a:r>
            <a:r>
              <a:rPr lang="it-IT" sz="1800" dirty="0">
                <a:cs typeface="Microsoft Sans Serif" pitchFamily="34" charset="0"/>
              </a:rPr>
              <a:t>, come illustrato nella </a:t>
            </a:r>
            <a:r>
              <a:rPr lang="it-IT" sz="1800" dirty="0">
                <a:solidFill>
                  <a:srgbClr val="C00000"/>
                </a:solidFill>
                <a:cs typeface="Microsoft Sans Serif" pitchFamily="34" charset="0"/>
              </a:rPr>
              <a:t>seguente figura</a:t>
            </a:r>
            <a:r>
              <a:rPr lang="it-IT" sz="1800" dirty="0">
                <a:cs typeface="Microsoft Sans Serif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7934" y="-71559"/>
            <a:ext cx="887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30BF38-D3D8-4280-B836-1B0B47D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573" y="3118473"/>
            <a:ext cx="2816684" cy="324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51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l’attività che dà inizio all’intero processo di progettazione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Progettazione dell’architettura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attività, i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dettagli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illustrati nella seguente figura</a:t>
            </a:r>
            <a:r>
              <a:rPr lang="it-IT" dirty="0">
                <a:latin typeface="Calibri" pitchFamily="34" charset="0"/>
              </a:rPr>
              <a:t>,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svolta da uno o più architetti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2639" y="-71559"/>
            <a:ext cx="9953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Attività di UP: progettazione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dell’architettura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CDEFCA-70C2-4A7E-BD63-96080247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444" y="2240506"/>
            <a:ext cx="4948885" cy="43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7203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possono essere riportati internamente agli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come illustrato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7934" y="-71559"/>
            <a:ext cx="887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C375DD8-B251-4185-8CB0-A81CE897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320" y="1418535"/>
            <a:ext cx="7617069" cy="485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84448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quattro tipi di 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ognuno dei quali ha una diversa semantica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 di chiamata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 di segnale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 di variazione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Evento temporale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7934" y="-71559"/>
            <a:ext cx="887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</a:t>
            </a:r>
          </a:p>
        </p:txBody>
      </p:sp>
    </p:spTree>
    <p:extLst>
      <p:ext uri="{BB962C8B-B14F-4D97-AF65-F5344CB8AC3E}">
        <p14:creationId xmlns:p14="http://schemas.microsoft.com/office/powerpoint/2010/main" val="3392305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L’evento di chiamata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richiesta che una specifica operazione venga invocata all’istanza della classe di contesto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L’evento di chiamata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dovrebbe avere la stessa segnatura di un’operazione della classe di contesto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della macchina a stati.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ricezione dell’evento di chiamata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l’attivazione dell’operazione da eseguire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L’esempio della figura precedente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riporta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frammento della macchina a stati relativa a una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ContoBancarioSemplice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  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classe è soggetta ai seguenti limiti di business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 conti devono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sempre un saldo superiore o uguale a zero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saldo risultasse inferiore a zero un prelievo verrebbe rifiutato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mostra eventi di chiamata interni ed esterni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corrispondono a operazioni della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ContoBancarioSemplice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associare a un evento di chiamata una sequenza di azioni, separate da punto e virgola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l’operazione ha un tipo restituito l’evento di chiamata ha un valore restituito di quel tipo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chiamata</a:t>
            </a:r>
          </a:p>
        </p:txBody>
      </p:sp>
    </p:spTree>
    <p:extLst>
      <p:ext uri="{BB962C8B-B14F-4D97-AF65-F5344CB8AC3E}">
        <p14:creationId xmlns:p14="http://schemas.microsoft.com/office/powerpoint/2010/main" val="15125837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segnale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pacchetto di informazioni inviato in modo asincrono da un oggetto a un altro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Il segnale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modellato come una classe con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segnale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&gt;&gt;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contiene le informazioni che devono essere comunicate nei suoi attributi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come illustra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segnale di solito non ha operazioni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suo scopo è quello di trasportare informazioni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segnale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B61960-3599-4D74-95B3-C7FA20EA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559" y="2229004"/>
            <a:ext cx="3544950" cy="239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874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macchina a stati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ContoBancarioSemplice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è stata aggiornata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così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invia un segnale quando viene rifiutato un prelievo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segnale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763774-865A-42A1-9ADE-86F8AF28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884" y="1743491"/>
            <a:ext cx="6501500" cy="480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00519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L’invio di un segnale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indicato da un pentagono convesso contenente il nome del segnale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ricezione di un segnale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indicata da un pentagono concavo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mostrato nel frammento della macchina a stati della figura seguente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possibile anche mostrare la ricezione dei segnali su transizioni interne ed esterne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utilizzando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notazione standard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nomeEvento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/azione vista in precedenza.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segnale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4D7CF0-B405-445C-B17F-D8E569D4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2519331"/>
            <a:ext cx="7106789" cy="18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184430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L’evento di variazione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specificato con un’espressione booleana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riportato un evento di variazione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variazione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B76541-0DD6-4D0E-ABD4-869C954F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389" y="1827810"/>
            <a:ext cx="6525221" cy="477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60765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L’azione associata a questo tipo di evento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eseguita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il valore dell’espressione booleana passa da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Dal punto di vista implementativo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evento di variazione implica un ciclo di test continuo della condizione booleana per tutta la durata dello 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di variazione sono attivati al limite positivo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ciò significa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vengono attivati ogni volta che il valore dell’espressione booleana cambia da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L’espressione booleana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deve ritornare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poi ripassare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perché l’evento di variazione venga riattivato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L’attivazione al limite positivo è esattamente il comportamento che si desidera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ContoBancarioSemplice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mostrato nella figura precedente.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di variazione</a:t>
            </a:r>
          </a:p>
        </p:txBody>
      </p:sp>
    </p:spTree>
    <p:extLst>
      <p:ext uri="{BB962C8B-B14F-4D97-AF65-F5344CB8AC3E}">
        <p14:creationId xmlns:p14="http://schemas.microsoft.com/office/powerpoint/2010/main" val="245513766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eventi temporali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di solito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indicati con le parole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quando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quando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specifica un determinato momento in cui viene attivato l’evento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specifica un intervallo di tempo al cui scadere viene attivato l’evento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Bisognerebbe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assicurarsi che le unità temporali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(ore, giorni, mesi, etc.)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siano registrate sul diagramma per ciascun evento temporale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rappresentazione di un evento temporale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3757" y="-71559"/>
            <a:ext cx="915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Diagrammi delle macchine a stati – Eventi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Eventi temporali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BF60065-F430-4F34-8FBD-4774BB95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334" y="3997188"/>
            <a:ext cx="2323997" cy="228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459076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composito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uno stato che contiene altri stati annidati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questi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organizzati in una o più macchine a stati chiamate sotto-macchine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Ciascuna sotto-macchina esiste nella propria regione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all’interno dell’icona dello stato composito.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 di stato composito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mostrato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annidati ereditano tutte le transazioni degli stati che li contengono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finale della sotto-macchina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applicato solo all’interno di quella regione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96990" y="-71559"/>
            <a:ext cx="506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84468A0-A16A-4996-9904-75E15D83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039" y="3022829"/>
            <a:ext cx="6476331" cy="222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56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manufatti prodotti da Progettazione dell’architettura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dell’architettura </a:t>
            </a:r>
            <a:r>
              <a:rPr lang="it-IT" dirty="0">
                <a:latin typeface="Calibri" pitchFamily="34" charset="0"/>
              </a:rPr>
              <a:t>riguarda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schematicità di manufatti architetturalmente significativi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fornire il quadro di insieme dell’architettura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manufatti schematici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forniscono gli input ad attività di progettazione più dettagliata </a:t>
            </a:r>
            <a:r>
              <a:rPr lang="it-IT" dirty="0">
                <a:latin typeface="Calibri" pitchFamily="34" charset="0"/>
              </a:rPr>
              <a:t>durante le quali vengono riempiti.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Progettazione dell’architettura non è una fase separata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avviene durante la parte iniziale della fase di Costruzione e alla fine della fase di Elaborazione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2639" y="-71559"/>
            <a:ext cx="9953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Attività di UP: progettazione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dell’architettura</a:t>
            </a:r>
          </a:p>
        </p:txBody>
      </p:sp>
    </p:spTree>
    <p:extLst>
      <p:ext uri="{BB962C8B-B14F-4D97-AF65-F5344CB8AC3E}">
        <p14:creationId xmlns:p14="http://schemas.microsoft.com/office/powerpoint/2010/main" val="208658659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Se si desidera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fermare l’esecuzione dell’intero stato composito si può utilizzare lo pseudo-stato finale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mostrato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Anche 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annidati possono essere stati compositi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l’annidamento degli stati compositi dovrebbe essere costituito al massimo da due o tre livelli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indicare che uno stato è composito senza mostrare esplicitamente la sua scomposizione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aggiungendo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l’icona di composizione allo 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96990" y="-71559"/>
            <a:ext cx="506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C9ABB50-0E93-4BE1-B5EC-89830D4D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6273" y="1881857"/>
            <a:ext cx="5339454" cy="240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95195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mostrato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l’utilizzo dell’icona di composizione per rappresentare uno stato composito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tipi di stato composito che dipendono dal numero delle regioni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composito semplice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presente una sola regione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compositi ortogonali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sono presenti due o più regioni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96990" y="-71559"/>
            <a:ext cx="506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E22AD54-C1AC-4706-AA00-6D5CC50D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506" y="1675710"/>
            <a:ext cx="3163028" cy="175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36686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composito semplice contiene una singola regione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Per esempio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la seguente figura mostra la macchina a stati con uno stato composito semplice per una classe chiamata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ISPDialer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99888" y="-71559"/>
            <a:ext cx="876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semplici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64D715-FBAF-4918-AAEE-9D018653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037" y="2344142"/>
            <a:ext cx="6806992" cy="401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4692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punti interessanti riguardanti questa macchina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in uscita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ConnessioneISP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attivata dall’evento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annulla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ereditata da ogni sottostato nella sotto-macchina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ConnessioneISP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ConnessioneISP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ha uno pseudo-stato di ingresso chiamato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pseudo-stati di uscita chiamati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nonConnesso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connesso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di ingresso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rappr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esentato come un disco nero di solito posto sul bordo dello stato composito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(sebbene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possa essere messo anche all’interno del bordo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di uscita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rappresentato come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cerchio con una croce, indica un’uscita dalla sotto-macchina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pseudo-stati di ingresso e di uscita sono molto utili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consentono di definire modi diversi di ingresso e uscita dagli stati compositi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forniscono, inoltre, punti di connessione a cui è possibile collegare transizioni a/da altri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99888" y="-71559"/>
            <a:ext cx="876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semplici</a:t>
            </a:r>
          </a:p>
        </p:txBody>
      </p:sp>
    </p:spTree>
    <p:extLst>
      <p:ext uri="{BB962C8B-B14F-4D97-AF65-F5344CB8AC3E}">
        <p14:creationId xmlns:p14="http://schemas.microsoft.com/office/powerpoint/2010/main" val="14701968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spiegazione dettagliata della macchina a stati della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ISPDialer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riportata nella 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99888" y="-71559"/>
            <a:ext cx="876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semplici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786683-7F83-47C4-98E1-601BE464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5046" y="1610393"/>
            <a:ext cx="9501907" cy="47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05246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99888" y="-71559"/>
            <a:ext cx="876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semplici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B3C2C57-4A34-47F7-898A-4A816602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624" y="1481805"/>
            <a:ext cx="10062751" cy="325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77085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compositi ortogonali contengono due o più sotto-macchine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effettuano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l’esecuzione parallelamente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Quando si entra nello stato composito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tutte le sotto-macchine iniziano immediatamente l’esecuzione: si tratta di una biforcazione implicita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modi per uscire dallo stato composito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Tutte le sotto-macchine terminano l’esecuzione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 questa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ricongiunzione implicita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Una delle sotto-macchine esegue una transizione a uno stato esterno al superstato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di solito tramite uno pseudo-stato di uscita.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Ciò non causa una ricongiunzione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avviene alcuna sincronizzazione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delle sotto-macchine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altre sotto-macchine vengono semplicemente interrotte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</p:spTree>
    <p:extLst>
      <p:ext uri="{BB962C8B-B14F-4D97-AF65-F5344CB8AC3E}">
        <p14:creationId xmlns:p14="http://schemas.microsoft.com/office/powerpoint/2010/main" val="23943921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Consideriamo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sistema di sicurezza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costituito 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apparato di controllo, alcuni rilevatori di intrusione e di incendio e un allarme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BB55D9-E92C-457E-B49D-E867961C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693" y="1738992"/>
            <a:ext cx="5910878" cy="482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06882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macchina a stati esprime due caratteristiche fondamentali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del sistema di allarme.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scatta il rilevatore di intrusione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attivato l’allarme antifurto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suona per 15 minuti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dopo di che il sistema ritorna allo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avviene un incendio mentre l’allarme antifurto sta suonando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effettuata una transizione immediata dallo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AllarmeIntrusione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allo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AllarmeIncendio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l’allarme antincendio suona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sono stati compositi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</p:spTree>
    <p:extLst>
      <p:ext uri="{BB962C8B-B14F-4D97-AF65-F5344CB8AC3E}">
        <p14:creationId xmlns:p14="http://schemas.microsoft.com/office/powerpoint/2010/main" val="62442797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l’espansione dello stato composito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si entra in questo stato avviene una biforcazione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sotto-macchine iniziano l’esecuzione parallelamente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condizioni normali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effettuata automaticamente la transizione dal superstato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quando entrambe le sotto-macchine hanno terminato l’esecuzione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7D0EA3-D9C1-42BB-BD78-3429154C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083" y="1670268"/>
            <a:ext cx="5484373" cy="351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92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flusso di dettaglio della progettazione previsto da UP,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dopo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Progettazione dell’architettura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le attività successive sono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Progettare una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Progettare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L’attività UP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Progettare una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2639" y="-71559"/>
            <a:ext cx="9953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Attività di UP: progettazione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una classe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447775-96BC-4F2B-A3DA-48DDC27B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8126" y="2517505"/>
            <a:ext cx="5598673" cy="399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05223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Esiste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una transizione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erroreRilevatori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ereditata da entrambi i suoi sottostati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Talvolta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desidera far partire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thread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di controllo concorrenti senza doverli sincronizzare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con una ricongiunzione quando terminano.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il caso dello stato composito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mostrato nel diagramma di macchine a stati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AF839EE-0DFC-485F-A4FF-E7CFD34C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0374" y="3574816"/>
            <a:ext cx="6165980" cy="328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393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Questo stato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alcune caratteristiche interessanti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esiste una sincronizzazione tra le due sotto-macchine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si presenta 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eseguita una transizione esplicita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MonitoraggioRilevatoriIncendio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allo pseudo-stato di uscita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Incendio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comporta l’uscita da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si presenta l’evento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intrusione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effettuata una transizione esplicita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MonitoraggioRilevatoriIntrusione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allo pseudo-stato di uscita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Intrusione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comporta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l’uscita da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Monitoraggio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Lo stato composito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Moni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toraggio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e tutti i suoi sottostati ereditano la transizione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dal superstato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SistemaAttivo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mostra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l’utilizzo di stati compositi concorrenti, con o senza sincronizzazione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consenta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modellare il parallelismo in modo molto efficace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11513" y="-71559"/>
            <a:ext cx="9154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compositi – Stati compositi ortogonali</a:t>
            </a:r>
          </a:p>
        </p:txBody>
      </p:sp>
    </p:spTree>
    <p:extLst>
      <p:ext uri="{BB962C8B-B14F-4D97-AF65-F5344CB8AC3E}">
        <p14:creationId xmlns:p14="http://schemas.microsoft.com/office/powerpoint/2010/main" val="300613382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della sotto-macchina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è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speciale che fa riferimento a una macchina a stati riportata in un diagramma separato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Lo si può considerare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simile a una chiamata di sub-routine da una macchina a stati all’altra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stati delle sotto-macchine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equivalgono semanticamente agli stati compositi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stati delle sotto-macchine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possono essere riutilizzati per semplificare macchine a stati complesse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stati delle sotto-macchine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offrono un modo per riutilizzare il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esempio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si potrebbero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avere due sistemi di sicurezza molto simili che hanno in comune lo stesso comportamento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85202" y="-71559"/>
            <a:ext cx="6680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della sotto-macchina</a:t>
            </a:r>
          </a:p>
        </p:txBody>
      </p:sp>
    </p:spTree>
    <p:extLst>
      <p:ext uri="{BB962C8B-B14F-4D97-AF65-F5344CB8AC3E}">
        <p14:creationId xmlns:p14="http://schemas.microsoft.com/office/powerpoint/2010/main" val="362954636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della sotto-macchina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denominati nel modo seguente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Nome dello stato: nome del diagramma della macchina a stati </a:t>
            </a: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cui fa riferimento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 diagramma della macchina a stati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descrive il comportamento che si vorrebbe riutilizzare in un altro diagramma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85202" y="-71559"/>
            <a:ext cx="6680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della sotto-macchina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12810B-CFA1-44ED-8FDB-A1D1A643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979" y="3202386"/>
            <a:ext cx="6378364" cy="32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50047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noti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possono visualizzare gli pseudo-stati di ingresso e di uscita sul bordo della cornice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far riferimento alla macchina a stati precedente usando uno stato della sotto-macchina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85202" y="-71559"/>
            <a:ext cx="6680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della sotto-macchina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7A7421E-AD7B-4B40-80D6-A2C6431E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769" y="2175190"/>
            <a:ext cx="8179635" cy="457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3516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precedenza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abbiamo visto l’utilizzo delle biforcazioni e delle ricongiunzioni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creare sotto-macchine concorrenti e per risincronizzarle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tratta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una forma di comunicazione sincrona tra sotto-macchine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Capita spesso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avere l’esigenza di far comunicare due sotto-macchine senza però volerle sincronizzare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si parla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comunicazione asincrona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UML prevede la comunicazione asincrona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consentendo ad u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na sotto-macchina di lasciarsi dietro dei “messaggi” e degli “indicatori” pur continuando l’esecuzione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le altre sotto-macchine possono leggere questi indicatori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quando hanno tempo per farlo.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possibile creare questi indicatori gestendo i valori degli attributi dell’oggetto di contesto della macchina a stati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95811" y="-71559"/>
            <a:ext cx="7970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Comunicazione tra sotto-macchine</a:t>
            </a:r>
          </a:p>
        </p:txBody>
      </p:sp>
    </p:spTree>
    <p:extLst>
      <p:ext uri="{BB962C8B-B14F-4D97-AF65-F5344CB8AC3E}">
        <p14:creationId xmlns:p14="http://schemas.microsoft.com/office/powerpoint/2010/main" val="110497650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Consideriamo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seguente figura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sotto-macchina in alto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in uscita dallo stato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VerificaPagamento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avviene una transazione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, in cui il valore dell’attributo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viene impostato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Nella sotto-macchina in basso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quando si completa lo stato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PreparazioneOrdine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può avvenire una transizione nel nuovo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ConsegnaOrdine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, ma solo se l’attributo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risulta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95811" y="-71559"/>
            <a:ext cx="7970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Comunicazione tra sotto-macchine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2A091C-A225-4AB8-9485-E0362A3E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8269" y="1526710"/>
            <a:ext cx="6558317" cy="311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06550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Modellando le macchine a stati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capita spesso la seguente situazione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macchina si trova nel sottostato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di uno stato composito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Avviene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in uno stato esterno allo stato composito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(e quindi anche al suo sottostato 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passa attraverso uno o più altri stati esterni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Avviene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che riporta nello stato composito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vorrebbe poter continuare l’esecuzione dal suo sottostato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dove è stata interrotta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Per gestire questa situazione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lo stato composito deve in qualche modo ricordarsi del sottostato in cui si trovava quando è avvenuta la transizione verso lo stato esterno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UML prevede appositi pseudo-stati con memoria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due tipi di pseudo-stati con memoria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con memoria semplice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Pseudo-stato con memoria multilivello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496853" y="-71559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</a:t>
            </a:r>
          </a:p>
        </p:txBody>
      </p:sp>
    </p:spTree>
    <p:extLst>
      <p:ext uri="{BB962C8B-B14F-4D97-AF65-F5344CB8AC3E}">
        <p14:creationId xmlns:p14="http://schemas.microsoft.com/office/powerpoint/2010/main" val="410968807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una macchina a stati del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ConsultaCatalogo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di un sistema di e-commerce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1681" y="-71559"/>
            <a:ext cx="994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 – Stati con memoria semplice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284ED4-1E51-4C68-A78C-E358F4BA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681" y="1464455"/>
            <a:ext cx="7397412" cy="52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07977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possibile uscire dal superstato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con tre diversi eventi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vaiACarrello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vaiACassa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Tornando allo stato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Consultazione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VisualizzazioneCarrello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o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OperazioniCassa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sarebbe preferibile per l’utente poter tornare sulla stessa pagina del catalogo da cui si è partiti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Lo pseudo-stato con memoria semplice ricorda in quale sottostato si era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quando si è lasciato il superstato.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Quando si torna da uno stato esterno allo stato con memoria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l’indicatore solitamente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redireziona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la transizione sull’ultimo sottostato memorizzato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avere molte transizioni in ingresso ma una sola in uscita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1681" y="-71559"/>
            <a:ext cx="994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 – Stati con memoria semplice</a:t>
            </a:r>
          </a:p>
        </p:txBody>
      </p:sp>
    </p:spTree>
    <p:extLst>
      <p:ext uri="{BB962C8B-B14F-4D97-AF65-F5344CB8AC3E}">
        <p14:creationId xmlns:p14="http://schemas.microsoft.com/office/powerpoint/2010/main" val="101325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già visto come creare il manufatto d’input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classe di 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completa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 </a:t>
            </a:r>
            <a:r>
              <a:rPr lang="it-IT" dirty="0">
                <a:latin typeface="Calibri" pitchFamily="34" charset="0"/>
              </a:rPr>
              <a:t>quando abbiamo parlato dell’analisi.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diagramma dell’attività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sembra che vi siano due manufatti separati e distinti: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classe di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schematica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 e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classe di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completa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due manufatti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in realtà il medesimo manufatto</a:t>
            </a:r>
            <a:r>
              <a:rPr lang="it-IT" dirty="0">
                <a:latin typeface="Calibri" pitchFamily="34" charset="0"/>
              </a:rPr>
              <a:t> (una classe di progettazione)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fasi diverse della sua evoluzione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ogni istante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saranno delle classi di progettazione e ciascuna di queste sarà in una fase diversa di sviluppo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classe di progettazione è “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completa” dal punto di vista di UP se è sufficientemente dettagliata da servire come base per creare il codice sorgente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livello di dettaglio necessario dipende dal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considerazioni fatte per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classe di progettazione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schematica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 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classe di progettazione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completa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</a:t>
            </a:r>
            <a:r>
              <a:rPr lang="it-IT" dirty="0">
                <a:latin typeface="Calibri" pitchFamily="34" charset="0"/>
              </a:rPr>
              <a:t> valgono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per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interfaccia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schematica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 e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interfaccia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[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completa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manufatto di input progettazione della realizzazione dei casi d’uso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una realizzazione dei casi d’uso alla fine del suo ciclo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2639" y="-71559"/>
            <a:ext cx="9953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Attività di UP: progettazione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una classe</a:t>
            </a:r>
          </a:p>
        </p:txBody>
      </p:sp>
    </p:spTree>
    <p:extLst>
      <p:ext uri="{BB962C8B-B14F-4D97-AF65-F5344CB8AC3E}">
        <p14:creationId xmlns:p14="http://schemas.microsoft.com/office/powerpoint/2010/main" val="37772749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Se si tratta della prima volta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che si entra nel superstato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esiste memoria dell’ultimo sottostato attivo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(in questo caso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VisualizzazioneIndice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VisualizzazioneArticolo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viene attivata l’unica transizione in uscita dall’indicatore dello stato con memoria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nell’esempio illustrato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procederebbe al sottostato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VisualizzazioneIndice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stati con memoria consentono a un superstato di ricordarsi il sottostato che era attivo quando è avvenuta l’ultima transizione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 in uscita da 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nella figura precedente, anche il sottostato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VisualizzazioneIndice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è composto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con memoria semplice non può ricordarsi dei sottostati di un suo sottostato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; per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ci vuole una memoria multilivello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1681" y="-71559"/>
            <a:ext cx="994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 – Stati con memoria semplice</a:t>
            </a:r>
          </a:p>
        </p:txBody>
      </p:sp>
    </p:spTree>
    <p:extLst>
      <p:ext uri="{BB962C8B-B14F-4D97-AF65-F5344CB8AC3E}">
        <p14:creationId xmlns:p14="http://schemas.microsoft.com/office/powerpoint/2010/main" val="224461409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stato con memoria multilivello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ricordarsi anche l’eventuale ultimo sottostato attivo di questo sottostato attivo, e così via, per un qualunque numero di stati annidati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figura seguente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macchina a stati precedente è stata modificata per usare gli stati con memoria multilivello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1681" y="-71559"/>
            <a:ext cx="994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 – Stati con memoria semplice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76E25A-CFA5-40D2-868A-986A82BBA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750" y="2321104"/>
            <a:ext cx="5956736" cy="437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929706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non si ritornerà solo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VisualizzazioneIndice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VisualizzazioneArticolo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ma si ritornerà al tipo corretto di indice (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Alfabetico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PerCategoria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)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In linea di principio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si potrebbe modellare lo stesso comportamento senza l’uso di stati con memoria multilivello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tale attività sarebbe molto più complessa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Come gli stati con memoria semplice,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gli stati con memoria multilivello possono avere molte transizioni in ingresso ma una sola transizione in uscita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transizione in uscita viene attivata 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è la prima volta che si entra nel superstato e se non esiste memoria dell’ultimo sottostato attivo</a:t>
            </a:r>
            <a:r>
              <a:rPr lang="it-IT" dirty="0">
                <a:latin typeface="Calibri" pitchFamily="34" charset="0"/>
                <a:cs typeface="Courier New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1681" y="-71559"/>
            <a:ext cx="994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Macchine a stati – Stati con memoria – Stati con memoria semplice</a:t>
            </a:r>
          </a:p>
        </p:txBody>
      </p:sp>
    </p:spTree>
    <p:extLst>
      <p:ext uri="{BB962C8B-B14F-4D97-AF65-F5344CB8AC3E}">
        <p14:creationId xmlns:p14="http://schemas.microsoft.com/office/powerpoint/2010/main" val="17556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della progettazione </a:t>
            </a:r>
            <a:r>
              <a:rPr lang="it-IT" dirty="0">
                <a:latin typeface="Calibri" pitchFamily="34" charset="0"/>
              </a:rPr>
              <a:t>costituisce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principale attività di modellazione durante l’ultima parte della fase di Elaborazione e la prima metà della fase di Costruzione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si vede dalla seguente figura,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 mano che le attività di analisi si avvicinano alla conclusione, l’enfasi della modellazione si sposta sempre di più sulla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00435" y="-71559"/>
            <a:ext cx="746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- Descrizione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1ABCEC-3AB7-4DE7-8E1A-CAD34AEF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9508" y="2794503"/>
            <a:ext cx="5812983" cy="384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di progettazione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le cui specifiche sono talmente complete che possono essere effettivamente implementate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 le classi nascono dal dominio del problema</a:t>
            </a:r>
            <a:r>
              <a:rPr lang="it-IT" dirty="0">
                <a:latin typeface="Calibri" pitchFamily="34" charset="0"/>
              </a:rPr>
              <a:t>, costituito dall’insieme dei requisiti che descrivono il problema che si vuole risolvere.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di progettazione hanno due origini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dominio del problema</a:t>
            </a:r>
            <a:r>
              <a:rPr lang="it-IT" dirty="0">
                <a:latin typeface="Calibri" pitchFamily="34" charset="0"/>
              </a:rPr>
              <a:t>, attraverso un processo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raffinamento delle classi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questa 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capita spesso di dover scomporre una classe di analisi di alto livello in due o più classi di progettazione distinte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una classe di analisi e la classe, o le classi, di progettazione </a:t>
            </a:r>
            <a:r>
              <a:rPr lang="it-IT" dirty="0">
                <a:latin typeface="Calibri" pitchFamily="34" charset="0"/>
              </a:rPr>
              <a:t>che ne descrivono l’implementazione.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dominio della soluzione</a:t>
            </a:r>
            <a:r>
              <a:rPr lang="it-IT" dirty="0">
                <a:latin typeface="Calibri" pitchFamily="34" charset="0"/>
              </a:rPr>
              <a:t>; questo dominio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tutti gli strumenti tecnologici che consentono di implementare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5990" y="-71559"/>
            <a:ext cx="5440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Cosa sono?</a:t>
            </a:r>
          </a:p>
        </p:txBody>
      </p:sp>
    </p:spTree>
    <p:extLst>
      <p:ext uri="{BB962C8B-B14F-4D97-AF65-F5344CB8AC3E}">
        <p14:creationId xmlns:p14="http://schemas.microsoft.com/office/powerpoint/2010/main" val="322771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passaggio dalle classi di analisi alle classi di progettazione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schematizzato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serve a modellare cosa </a:t>
            </a:r>
            <a:r>
              <a:rPr lang="it-IT" dirty="0">
                <a:latin typeface="Calibri" pitchFamily="34" charset="0"/>
              </a:rPr>
              <a:t>il sistema dovrebbe fare;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progettazione serve a modellare come </a:t>
            </a:r>
            <a:r>
              <a:rPr lang="it-IT" dirty="0">
                <a:latin typeface="Calibri" pitchFamily="34" charset="0"/>
              </a:rPr>
              <a:t>tale comportamento debba essere implementato.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richiede che le classi definite siano piccole unità autosufficienti e coese </a:t>
            </a:r>
            <a:r>
              <a:rPr lang="it-IT" dirty="0">
                <a:latin typeface="Calibri" pitchFamily="34" charset="0"/>
              </a:rPr>
              <a:t>in grado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svolgere molto bene uno o due compiti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metodo di implementazione scelto determina il grado di completezza necessario </a:t>
            </a:r>
            <a:r>
              <a:rPr lang="it-IT" dirty="0">
                <a:latin typeface="Calibri" pitchFamily="34" charset="0"/>
              </a:rPr>
              <a:t>per specificare la classe di progettazione.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5990" y="-71559"/>
            <a:ext cx="5440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Cosa sono?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6FCE6A-A866-4B70-A74F-E6EFCD5B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974" y="1686508"/>
            <a:ext cx="5643602" cy="250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09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della classe di progettazione viene dato ai programmatori </a:t>
            </a: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</a:t>
            </a:r>
            <a:r>
              <a:rPr lang="it-IT" dirty="0">
                <a:latin typeface="Calibri" pitchFamily="34" charset="0"/>
              </a:rPr>
              <a:t>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complete al punto da consentire loro di eseguire questo compito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ha intenzione di generare il codice </a:t>
            </a:r>
            <a:r>
              <a:rPr lang="it-IT" dirty="0">
                <a:latin typeface="Calibri" pitchFamily="34" charset="0"/>
              </a:rPr>
              <a:t>da classi di progettazione con uno strumento di modellazione adatto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specifiche delle classi devono essere complete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5990" y="-71559"/>
            <a:ext cx="5440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Cosa sono?</a:t>
            </a:r>
          </a:p>
        </p:txBody>
      </p:sp>
    </p:spTree>
    <p:extLst>
      <p:ext uri="{BB962C8B-B14F-4D97-AF65-F5344CB8AC3E}">
        <p14:creationId xmlns:p14="http://schemas.microsoft.com/office/powerpoint/2010/main" val="267655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di progettazione </a:t>
            </a: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esattamente come queste classi assolveranno le loro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raggiungere questo obiettivo è necessario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Completare l’insieme degli attributi della classe</a:t>
            </a:r>
            <a:r>
              <a:rPr lang="it-IT" dirty="0">
                <a:latin typeface="Calibri" pitchFamily="34" charset="0"/>
              </a:rPr>
              <a:t>, includendo tutte le specifiche.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Completare l’insieme delle operazioni</a:t>
            </a:r>
            <a:r>
              <a:rPr lang="it-IT" dirty="0">
                <a:latin typeface="Calibri" pitchFamily="34" charset="0"/>
              </a:rPr>
              <a:t>, includendo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nome, l’elenco dei parametri e il tipo di valore restituito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di raffinamento </a:t>
            </a:r>
            <a:r>
              <a:rPr lang="it-IT" dirty="0">
                <a:latin typeface="Calibri" pitchFamily="34" charset="0"/>
              </a:rPr>
              <a:t>è illustrato con un esempio molto semplice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77097" y="-71559"/>
            <a:ext cx="958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Anatomia di una classe di progettazione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E65D6D-FE30-4EED-8F2F-2A83F5D0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2416" y="3902499"/>
            <a:ext cx="52593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36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singola operazione di analisi ad alto livello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trasformata in una o più operazioni di progettazione implementabili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operazioni sono dette metodi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l’implementazione di un metodo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it-IT" dirty="0">
                <a:latin typeface="Calibri" pitchFamily="34" charset="0"/>
              </a:rPr>
              <a:t>() nel passaggio dalle classi di analisi alle classi di progettazione.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77097" y="-71559"/>
            <a:ext cx="958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Anatomia di una classe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428003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la fase di progettazione diventa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stabilire se le classi siano ben formate o meno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progetta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</a:t>
            </a:r>
            <a:r>
              <a:rPr lang="it-IT" dirty="0">
                <a:latin typeface="Calibri" pitchFamily="34" charset="0"/>
              </a:rPr>
              <a:t> è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 considerarla dal punto di vista dei suoi potenziali clienti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caratteristiche minime che una classe di progettazione deve avere </a:t>
            </a:r>
            <a:r>
              <a:rPr lang="it-IT" dirty="0">
                <a:latin typeface="Calibri" pitchFamily="34" charset="0"/>
              </a:rPr>
              <a:t>sono le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Completezza e sufficienza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Essenzialità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Massima coesione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Minima interdipendenza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34713" y="-71559"/>
            <a:ext cx="893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</a:t>
            </a:r>
          </a:p>
        </p:txBody>
      </p:sp>
    </p:spTree>
    <p:extLst>
      <p:ext uri="{BB962C8B-B14F-4D97-AF65-F5344CB8AC3E}">
        <p14:creationId xmlns:p14="http://schemas.microsoft.com/office/powerpoint/2010/main" val="54408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metodi pubblici di una classe </a:t>
            </a:r>
            <a:r>
              <a:rPr lang="it-IT" dirty="0">
                <a:latin typeface="Calibri" pitchFamily="34" charset="0"/>
              </a:rPr>
              <a:t>definiscono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contratto tra questa e i suoi clienti</a:t>
            </a:r>
            <a:r>
              <a:rPr lang="it-IT" dirty="0">
                <a:latin typeface="Calibri" pitchFamily="34" charset="0"/>
              </a:rPr>
              <a:t>; è importante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contratto sia chiaro, ben definito e accettabile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è completa </a:t>
            </a:r>
            <a:r>
              <a:rPr lang="it-IT" dirty="0">
                <a:latin typeface="Calibri" pitchFamily="34" charset="0"/>
              </a:rPr>
              <a:t>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ai suoi clienti tutto ciò che essi si aspettano da 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clienti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inferiscono dal nome della classe quali debbano essere i metodi</a:t>
            </a:r>
            <a:r>
              <a:rPr lang="it-IT" dirty="0">
                <a:latin typeface="Calibri" pitchFamily="34" charset="0"/>
              </a:rPr>
              <a:t> che essa mette loro a disposizione.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completezza</a:t>
            </a:r>
            <a:r>
              <a:rPr lang="it-IT" dirty="0">
                <a:latin typeface="Calibri" pitchFamily="34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capacità che una classe ha di soddisfare le ragionevoli richieste dei suoi clienti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viene detta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sufficiente se tutti i metodi sono esclusivamente finalizzati alla realizzazione dell’unico scopo che la classe deve avere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non deve mai sorprendere i propri clienti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tipico errore commesso da progettisti poco esperti </a:t>
            </a:r>
            <a:r>
              <a:rPr lang="it-IT" dirty="0">
                <a:latin typeface="Calibri" pitchFamily="34" charset="0"/>
              </a:rPr>
              <a:t>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una classe semplice e sufficiente</a:t>
            </a:r>
            <a:r>
              <a:rPr lang="it-IT" dirty="0">
                <a:latin typeface="Calibri" pitchFamily="34" charset="0"/>
              </a:rPr>
              <a:t>, quale per esempio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aggiungervi operazioni </a:t>
            </a:r>
            <a:r>
              <a:rPr lang="it-IT" dirty="0">
                <a:latin typeface="Calibri" pitchFamily="34" charset="0"/>
              </a:rPr>
              <a:t>per processare carte di credito o polizze assicurative.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sufficienza di una classe misura quanto essa sia semplice e focalizzata </a:t>
            </a:r>
            <a:r>
              <a:rPr lang="it-IT" dirty="0">
                <a:latin typeface="Calibri" pitchFamily="34" charset="0"/>
              </a:rPr>
              <a:t>sulle sue poche responsabilità.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regola d’oro della completezza e della sufficienza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deve fare esattamente ciò che i suoi utenti si aspettano: nulla di più e nulla di meno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Completezza e sufficienza</a:t>
            </a:r>
          </a:p>
        </p:txBody>
      </p:sp>
    </p:spTree>
    <p:extLst>
      <p:ext uri="{BB962C8B-B14F-4D97-AF65-F5344CB8AC3E}">
        <p14:creationId xmlns:p14="http://schemas.microsoft.com/office/powerpoint/2010/main" val="120074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</a:t>
            </a:r>
            <a:r>
              <a:rPr lang="it-IT" dirty="0">
                <a:latin typeface="Calibri" pitchFamily="34" charset="0"/>
              </a:rPr>
              <a:t>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progettate per offrire un unico servizio primitivo e atomico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deve mettere a disposizione più di un modo</a:t>
            </a:r>
            <a:r>
              <a:rPr lang="it-IT" dirty="0">
                <a:latin typeface="Calibri" pitchFamily="34" charset="0"/>
              </a:rPr>
              <a:t> per effettuare la stessa operazione.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 la classe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primitiva per effettuare un deposito non dovrebbe avere anche un’operazione più complessa </a:t>
            </a:r>
            <a:r>
              <a:rPr lang="it-IT" dirty="0">
                <a:latin typeface="Calibri" pitchFamily="34" charset="0"/>
              </a:rPr>
              <a:t>che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effettuare contestualmente una serie di depositi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punto è che le classi progettate devono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rendere disponibile l’insieme di operazioni più essenziale e semplice possibile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l’essenzialità è solitamente desiderabile esis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tono situazioni reali in cui può costituire un vincolo troppo rigido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ragione per cui a volte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sacrifica parzialmente l’essenzialità</a:t>
            </a:r>
            <a:r>
              <a:rPr lang="it-IT" dirty="0">
                <a:latin typeface="Calibri" pitchFamily="34" charset="0"/>
              </a:rPr>
              <a:t> è l’esigenza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aumentare le prestazioni del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sempre partire da una situazione di massima essenzialità</a:t>
            </a:r>
            <a:r>
              <a:rPr lang="it-IT" dirty="0">
                <a:latin typeface="Calibri" pitchFamily="34" charset="0"/>
              </a:rPr>
              <a:t>, ovvero con l’insieme di operazioni più primitivo possibile.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delle cosiddette “ottimizzazioni” di progettazione non si basano su fatti concreti</a:t>
            </a:r>
            <a:r>
              <a:rPr lang="it-IT" dirty="0">
                <a:latin typeface="Calibri" pitchFamily="34" charset="0"/>
              </a:rPr>
              <a:t>, quindi hanno un impatto scarso, se non nullo, sulle effettive prestazioni dell’applicazione a tempo di esecuzione.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Essenzialità</a:t>
            </a:r>
          </a:p>
        </p:txBody>
      </p:sp>
    </p:spTree>
    <p:extLst>
      <p:ext uri="{BB962C8B-B14F-4D97-AF65-F5344CB8AC3E}">
        <p14:creationId xmlns:p14="http://schemas.microsoft.com/office/powerpoint/2010/main" val="3648743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L’ottimizzazione delle prestazioni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eseguita solo usando uno strumento di profilazione del codice</a:t>
            </a:r>
            <a:r>
              <a:rPr lang="it-IT" dirty="0">
                <a:latin typeface="Calibri" pitchFamily="34" charset="0"/>
              </a:rPr>
              <a:t>,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JMechanic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chiaramente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compito dell’implementazione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avere un impatto sul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Essenzialità</a:t>
            </a:r>
          </a:p>
        </p:txBody>
      </p:sp>
    </p:spTree>
    <p:extLst>
      <p:ext uri="{BB962C8B-B14F-4D97-AF65-F5344CB8AC3E}">
        <p14:creationId xmlns:p14="http://schemas.microsoft.com/office/powerpoint/2010/main" val="11938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dovrebbe modellare un unico concetto astratto </a:t>
            </a:r>
            <a:r>
              <a:rPr lang="it-IT" dirty="0">
                <a:latin typeface="Calibri" pitchFamily="34" charset="0"/>
              </a:rPr>
              <a:t>e 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 insieme di metodi a supporto di questo suo unico compito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una classe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responsabilità diverse</a:t>
            </a:r>
            <a:r>
              <a:rPr lang="it-IT" dirty="0">
                <a:latin typeface="Calibri" pitchFamily="34" charset="0"/>
              </a:rPr>
              <a:t>,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di queste devono essere implementate da classi ausiliarie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coesa </a:t>
            </a:r>
            <a:r>
              <a:rPr lang="it-IT" dirty="0">
                <a:latin typeface="Calibri" pitchFamily="34" charset="0"/>
              </a:rPr>
              <a:t>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ridotto di responsabilità molto correlate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classi non coese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Massima coesione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7921F7-A5CB-436C-A130-6873C386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36" y="4060128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01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molti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e la progettazione possono essere effettuate in parallelo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è molto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distinguere chiaramente i manufatti di questi due flussi di lavoro</a:t>
            </a:r>
            <a:r>
              <a:rPr lang="it-IT" dirty="0">
                <a:latin typeface="Calibri" pitchFamily="34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di analisi e il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Piuttosto che avere un gruppo di analisti e un gruppo di progettisti,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consiglia di organizzare i gruppi di lavoro in modo verticale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Anziché organizzare il gruppo di lavoro per competenze professionali,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preferisce adottare una logica incentrata sui manufatti consegnabili e sulle milestone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si concentra sugli “obiettivi” e non sulle “competenze”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lavoro di analisi </a:t>
            </a:r>
            <a:r>
              <a:rPr lang="it-IT" dirty="0">
                <a:latin typeface="Calibri" pitchFamily="34" charset="0"/>
              </a:rPr>
              <a:t>si concentra sulla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creazione di un modello logico del sistema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fissi le funzionalità che questo deve fornire per soddisfare i requisiti dell’utente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scopo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 di progettazione è quello di definire in modo completo come queste funzionalità debbano essere implementate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00435" y="-71559"/>
            <a:ext cx="746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- Descrizione</a:t>
            </a:r>
          </a:p>
        </p:txBody>
      </p:sp>
    </p:spTree>
    <p:extLst>
      <p:ext uri="{BB962C8B-B14F-4D97-AF65-F5344CB8AC3E}">
        <p14:creationId xmlns:p14="http://schemas.microsoft.com/office/powerpoint/2010/main" val="3930308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contiene diversi errori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delle classi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discutibili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prefisso “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 non è necessario </a:t>
            </a:r>
            <a:r>
              <a:rPr lang="it-IT" dirty="0">
                <a:latin typeface="Calibri" pitchFamily="34" charset="0"/>
              </a:rPr>
              <a:t>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 riferimento a un particolare dettaglio relativo all’implementazione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BeanAlbergoAuto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poco coesa</a:t>
            </a:r>
            <a:r>
              <a:rPr lang="it-IT" dirty="0">
                <a:latin typeface="Calibri" pitchFamily="34" charset="0"/>
              </a:rPr>
              <a:t>: ha due responsabilità principali le quali, tra l’altro, risiedono in altre classi.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un modello di analisi </a:t>
            </a:r>
            <a:r>
              <a:rPr lang="it-IT" dirty="0">
                <a:latin typeface="Calibri" pitchFamily="34" charset="0"/>
              </a:rPr>
              <a:t>(in quanto contiene informazioni di progettazione nei suffissi “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it-IT" dirty="0">
                <a:latin typeface="Calibri" pitchFamily="34" charset="0"/>
              </a:rPr>
              <a:t>”)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né un modello di progettazione</a:t>
            </a:r>
            <a:r>
              <a:rPr lang="it-IT" dirty="0">
                <a:latin typeface="Calibri" pitchFamily="34" charset="0"/>
              </a:rPr>
              <a:t> (in quanto non è sufficientemente completo).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punto di vista della coesione,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BeanAlbergo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BeanAuto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accettabili, ma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BeanAlbergoAuto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semplicemente assurda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Massima coesione</a:t>
            </a:r>
          </a:p>
        </p:txBody>
      </p:sp>
    </p:spTree>
    <p:extLst>
      <p:ext uri="{BB962C8B-B14F-4D97-AF65-F5344CB8AC3E}">
        <p14:creationId xmlns:p14="http://schemas.microsoft.com/office/powerpoint/2010/main" val="25638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data classe </a:t>
            </a:r>
            <a:r>
              <a:rPr lang="it-IT" dirty="0">
                <a:latin typeface="Calibri" pitchFamily="34" charset="0"/>
              </a:rPr>
              <a:t>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associata all’insieme minimo di altre classi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ad essa di realizzare le proprie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classi </a:t>
            </a:r>
            <a:r>
              <a:rPr lang="it-IT" dirty="0">
                <a:latin typeface="Calibri" pitchFamily="34" charset="0"/>
              </a:rPr>
              <a:t>dovrebbero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associate soltanto se tra loro esiste una correlazione semantica</a:t>
            </a:r>
            <a:r>
              <a:rPr lang="it-IT" dirty="0">
                <a:latin typeface="Calibri" pitchFamily="34" charset="0"/>
              </a:rPr>
              <a:t>: questa viene detta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minima interdipendenza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degli errori comuni </a:t>
            </a:r>
            <a:r>
              <a:rPr lang="it-IT" dirty="0">
                <a:latin typeface="Calibri" pitchFamily="34" charset="0"/>
              </a:rPr>
              <a:t>dei progettisti OO alle prime armi 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connettere ogni elemento del modello ad una moltitudine di altri elementi</a:t>
            </a:r>
            <a:r>
              <a:rPr lang="it-IT" dirty="0">
                <a:latin typeface="Calibri" pitchFamily="34" charset="0"/>
              </a:rPr>
              <a:t>, a seconda delle esigenze che vengono progressivamente individuate.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a oggetti molto interconnesso è l’equivalente del “codice spaghetti” </a:t>
            </a:r>
            <a:r>
              <a:rPr lang="it-IT" dirty="0">
                <a:latin typeface="Calibri" pitchFamily="34" charset="0"/>
              </a:rPr>
              <a:t>del mondo non 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OO con un alto grado di interdipendenza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il risultato di progetti in cui non viene effettuata alcuna attività formale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progettisti con poca esperienza 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stare attenti a non mettere in relazione due classi solo perché una delle due contiene un frammento di codice che potrebbe essere utile anche all’altra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associazioni tra classi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introdotte per rispettare i vincoli di implementazione o per riusare il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Ovviamente,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all’interno di un sottosistema l’interdipendenza può anche essere molto alta</a:t>
            </a:r>
            <a:r>
              <a:rPr lang="it-IT" dirty="0">
                <a:latin typeface="Calibri" pitchFamily="34" charset="0"/>
              </a:rPr>
              <a:t>;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l’interdipendenza tra sottosistemi diversi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compromette 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35364" y="-71559"/>
            <a:ext cx="913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di progettazione ben formate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Minima interdipendenza</a:t>
            </a:r>
          </a:p>
        </p:txBody>
      </p:sp>
    </p:spTree>
    <p:extLst>
      <p:ext uri="{BB962C8B-B14F-4D97-AF65-F5344CB8AC3E}">
        <p14:creationId xmlns:p14="http://schemas.microsoft.com/office/powerpoint/2010/main" val="957607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le attività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l’ereditarietà tra classi assume un maggior rilievo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modello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 si utilizza l’ereditarietà soltanto se tra due classi di analisi esiste un’ovvia e non ambigua relazione “è un/una”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, invece, si può anche decidere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l’ereditarietà in modo tattico per riusare il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</a:t>
            </a:r>
            <a:r>
              <a:rPr lang="it-IT" dirty="0">
                <a:latin typeface="Calibri" pitchFamily="34" charset="0"/>
              </a:rPr>
              <a:t> in questo caso serve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facilitare l’implementazione di una classe discendente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per rappresentare una relazione di business tra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574052" y="-71559"/>
            <a:ext cx="549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</a:t>
            </a:r>
          </a:p>
        </p:txBody>
      </p:sp>
    </p:spTree>
    <p:extLst>
      <p:ext uri="{BB962C8B-B14F-4D97-AF65-F5344CB8AC3E}">
        <p14:creationId xmlns:p14="http://schemas.microsoft.com/office/powerpoint/2010/main" val="3407361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tecnica molto potente</a:t>
            </a:r>
            <a:r>
              <a:rPr lang="it-IT" dirty="0">
                <a:latin typeface="Calibri" pitchFamily="34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progettisti OO poco esperti spesso ne abusano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capire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ha anche alcune caratteristiche non desiderabili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in assoluto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forma di interdipendenza più forte tra due o più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All’interno di una gerarchia di classi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l’incapsulamento risulta debole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modifiche alla classe base si propagano alle sottoclassi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un tipo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poco flessibile</a:t>
            </a:r>
            <a:r>
              <a:rPr lang="it-IT" dirty="0">
                <a:latin typeface="Calibri" pitchFamily="34" charset="0"/>
              </a:rPr>
              <a:t>; in tutti i linguaggi OO comunemente utilizzati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relazione di ereditarietà non è modificabile a tempo di esecuzione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modellazione errata dell’ereditarietà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29951" y="-71559"/>
            <a:ext cx="9936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Aggregazione o ereditarietà?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BA9F03-6253-4E1E-AB9F-56BC454C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897" y="4733496"/>
            <a:ext cx="2983345" cy="21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266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precedente nasconde un errore semantico fondamentale</a:t>
            </a:r>
            <a:r>
              <a:rPr lang="it-IT" dirty="0">
                <a:latin typeface="Calibri" pitchFamily="34" charset="0"/>
              </a:rPr>
              <a:t>: è più corretto dire che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 che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ha un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Utilizzando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l’aggregazione</a:t>
            </a:r>
            <a:r>
              <a:rPr lang="it-IT" dirty="0">
                <a:latin typeface="Calibri" pitchFamily="34" charset="0"/>
              </a:rPr>
              <a:t> 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riesce a correggere l’errore semantico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ha un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Impiego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modellazione corretta dello scenario mostrato nella figura precedente</a:t>
            </a:r>
            <a:r>
              <a:rPr lang="it-IT" dirty="0">
                <a:latin typeface="Calibri" pitchFamily="34" charset="0"/>
              </a:rPr>
              <a:t> viene mostrata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197" y="-71559"/>
            <a:ext cx="1001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Aggregazione o ereditarietà?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3F8C7D3-9698-4FE2-8F48-9730C606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667" y="3104292"/>
            <a:ext cx="5266123" cy="37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502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illustra un principio generale </a:t>
            </a:r>
            <a:r>
              <a:rPr lang="it-IT" dirty="0">
                <a:latin typeface="Calibri" pitchFamily="34" charset="0"/>
              </a:rPr>
              <a:t>molto importante: le sott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oclassi dovrebbero sempre rappresentare una relazione “è un tipo di” e non una relazione “è un ruolo interpretato da”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197" y="-71559"/>
            <a:ext cx="1001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Aggregazione o ereditarietà?</a:t>
            </a:r>
          </a:p>
        </p:txBody>
      </p:sp>
    </p:spTree>
    <p:extLst>
      <p:ext uri="{BB962C8B-B14F-4D97-AF65-F5344CB8AC3E}">
        <p14:creationId xmlns:p14="http://schemas.microsoft.com/office/powerpoint/2010/main" val="391444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volte c’è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l’esigenza che una classe erediti da più di una classe genitore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meccanismo di ereditarietà multipla non è supportata da tutti i linguaggi di programmazione OO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mancanza di supporto </a:t>
            </a:r>
            <a:r>
              <a:rPr lang="it-IT" dirty="0">
                <a:latin typeface="Calibri" pitchFamily="34" charset="0"/>
              </a:rPr>
              <a:t>per l’ereditarietà multipla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costituisce un vero problema</a:t>
            </a:r>
            <a:r>
              <a:rPr lang="it-IT" dirty="0">
                <a:latin typeface="Calibri" pitchFamily="34" charset="0"/>
              </a:rPr>
              <a:t>, dato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ottenere lo stesso effetto con l’uso combinato di ereditarietà singola e delegazione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multipla </a:t>
            </a:r>
            <a:r>
              <a:rPr lang="it-IT" dirty="0">
                <a:latin typeface="Calibri" pitchFamily="34" charset="0"/>
              </a:rPr>
              <a:t>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usata solo se è supportata dal linguaggio che verrà utilizzato per 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tenere sempre presenti le seguenti considerazioni </a:t>
            </a:r>
            <a:r>
              <a:rPr lang="it-IT" dirty="0">
                <a:latin typeface="Calibri" pitchFamily="34" charset="0"/>
              </a:rPr>
              <a:t>riguardanti l’ereditarietà multipla: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genitore </a:t>
            </a:r>
            <a:r>
              <a:rPr lang="it-IT" dirty="0">
                <a:latin typeface="Calibri" pitchFamily="34" charset="0"/>
              </a:rPr>
              <a:t>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risultare tutte semanticamente disgiunte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principio di sostituibilità e la relazione “è un tipo di”</a:t>
            </a:r>
            <a:r>
              <a:rPr lang="it-IT" dirty="0">
                <a:latin typeface="Calibri" pitchFamily="34" charset="0"/>
              </a:rPr>
              <a:t>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applicabili tra la sottoclasse e ciascuna delle superclassi interessate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superclassi non dovrebbero avere antenati in comune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45577" y="-71559"/>
            <a:ext cx="882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Ereditarietà multipla</a:t>
            </a:r>
          </a:p>
        </p:txBody>
      </p:sp>
    </p:spTree>
    <p:extLst>
      <p:ext uri="{BB962C8B-B14F-4D97-AF65-F5344CB8AC3E}">
        <p14:creationId xmlns:p14="http://schemas.microsoft.com/office/powerpoint/2010/main" val="3666111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in cui l’ereditarietà multipla si rileva semplice ed efficace </a:t>
            </a:r>
            <a:r>
              <a:rPr lang="it-IT" dirty="0">
                <a:latin typeface="Calibri" pitchFamily="34" charset="0"/>
              </a:rPr>
              <a:t>è quello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mixin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</a:t>
            </a:r>
            <a:r>
              <a:rPr lang="it-IT" dirty="0">
                <a:latin typeface="Calibri" pitchFamily="34" charset="0"/>
              </a:rPr>
              <a:t>; si tratta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che non sono autosufficienti ma sono state progettate per essere incorporate in altre classi utilizzando l’ereditarietà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mixin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viene riportato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45577" y="-71559"/>
            <a:ext cx="882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Ereditarietà multipla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F8064B-42E0-48E2-8659-DE2E3861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651" y="2646771"/>
            <a:ext cx="36241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339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5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si definiscono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L’interfaccia</a:t>
            </a:r>
            <a:r>
              <a:rPr lang="it-IT" dirty="0">
                <a:latin typeface="Calibri" pitchFamily="34" charset="0"/>
              </a:rPr>
              <a:t>, ovvero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 pubbliche della classe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L’implementazione</a:t>
            </a:r>
            <a:r>
              <a:rPr lang="it-IT" dirty="0">
                <a:latin typeface="Calibri" pitchFamily="34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attributi, le relazioni e i metodi privati della classe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realizzazione di interfaccia</a:t>
            </a:r>
            <a:r>
              <a:rPr lang="it-IT" dirty="0">
                <a:latin typeface="Calibri" pitchFamily="34" charset="0"/>
              </a:rPr>
              <a:t>, che vedremo in seguito,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definisce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L’interfaccia</a:t>
            </a:r>
            <a:r>
              <a:rPr lang="it-IT" dirty="0">
                <a:latin typeface="Calibri" pitchFamily="34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operazioni pubbliche, attributi e relazioni non implementati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e la realizzazione di interfaccia hanno qualcosa in comune</a:t>
            </a:r>
            <a:r>
              <a:rPr lang="it-IT" dirty="0">
                <a:latin typeface="Calibri" pitchFamily="34" charset="0"/>
              </a:rPr>
              <a:t>, in quanto entrambe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definire un contratto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queste due tecniche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hanno una semantica e un utilizzo molto diversi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è necessaria solo</a:t>
            </a:r>
            <a:r>
              <a:rPr lang="it-IT" dirty="0">
                <a:latin typeface="Calibri" pitchFamily="34" charset="0"/>
              </a:rPr>
              <a:t> se lo scopo 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ereditare anche alcuni dettagli implementativi dalla superclasse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6862" y="-71559"/>
            <a:ext cx="9749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Ereditarietà o realizzazione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interfaccia?</a:t>
            </a:r>
          </a:p>
        </p:txBody>
      </p:sp>
    </p:spTree>
    <p:extLst>
      <p:ext uri="{BB962C8B-B14F-4D97-AF65-F5344CB8AC3E}">
        <p14:creationId xmlns:p14="http://schemas.microsoft.com/office/powerpoint/2010/main" val="2396957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realizzazione di interfaccia è utile</a:t>
            </a:r>
            <a:r>
              <a:rPr lang="it-IT" dirty="0">
                <a:latin typeface="Calibri" pitchFamily="34" charset="0"/>
              </a:rPr>
              <a:t> quando si vuole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un contratto senza, però, essere disposti ad accettare i dettagli di implementazione ereditati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da un lato è vero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realizzazione di interfaccia non offre alcuna possibilità di riuso del codice</a:t>
            </a:r>
            <a:r>
              <a:rPr lang="it-IT" dirty="0">
                <a:latin typeface="Calibri" pitchFamily="34" charset="0"/>
              </a:rPr>
              <a:t>, dall’altro, però,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offre un meccanismo molto pulito per definire un contratto e garantire che certe classi lo rispettino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6862" y="-71559"/>
            <a:ext cx="9749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Ereditarietà – Ereditarietà o realizzazione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interfaccia?</a:t>
            </a:r>
          </a:p>
        </p:txBody>
      </p:sp>
    </p:spTree>
    <p:extLst>
      <p:ext uri="{BB962C8B-B14F-4D97-AF65-F5344CB8AC3E}">
        <p14:creationId xmlns:p14="http://schemas.microsoft.com/office/powerpoint/2010/main" val="377211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differenza tra i due tipi di attività </a:t>
            </a:r>
            <a:r>
              <a:rPr lang="it-IT" dirty="0">
                <a:latin typeface="Calibri" pitchFamily="34" charset="0"/>
              </a:rPr>
              <a:t>può essere compresa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pensa al dominio del problema da una parte e al dominio delle soluzioni dall’altra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la progettazione </a:t>
            </a:r>
            <a:r>
              <a:rPr lang="it-IT" dirty="0">
                <a:latin typeface="Calibri" pitchFamily="34" charset="0"/>
              </a:rPr>
              <a:t>i progettisti OO 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delle decisioni in merito a questioni tecniche strategiche e creare un modello di progettazione appropriato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capo progetto e l’architetto dovrebbero, 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degli standard per risolvere le eventuali questioni tecniche di minore importanza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00435" y="-71559"/>
            <a:ext cx="746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- Descrizione</a:t>
            </a:r>
          </a:p>
        </p:txBody>
      </p:sp>
    </p:spTree>
    <p:extLst>
      <p:ext uri="{BB962C8B-B14F-4D97-AF65-F5344CB8AC3E}">
        <p14:creationId xmlns:p14="http://schemas.microsoft.com/office/powerpoint/2010/main" val="39907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26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Finora abbiamo detto che</a:t>
            </a:r>
            <a:r>
              <a:rPr lang="it-IT" dirty="0">
                <a:latin typeface="Calibri" pitchFamily="34" charset="0"/>
              </a:rPr>
              <a:t>, data una classe,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esplicitamente i tipi dei suoi attributi, dei parametri e del valore restituito da tutte le sue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può a volte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limitare la possibilità di riutilizzare il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riporta un esempio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definite tre classi vettore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non fosse per il tipo di elemento contenuto nel vettore</a:t>
            </a:r>
            <a:r>
              <a:rPr lang="it-IT" dirty="0">
                <a:latin typeface="Calibri" pitchFamily="34" charset="0"/>
              </a:rPr>
              <a:t>, queste tre classi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sarebbero del tutto identiche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template di classe </a:t>
            </a:r>
            <a:r>
              <a:rPr lang="it-IT" dirty="0">
                <a:latin typeface="Calibri" pitchFamily="34" charset="0"/>
              </a:rPr>
              <a:t>consentono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parametrizzazione dei tipi</a:t>
            </a:r>
            <a:r>
              <a:rPr lang="it-IT" dirty="0">
                <a:latin typeface="Calibri" pitchFamily="34" charset="0"/>
              </a:rPr>
              <a:t>; al posto di specificare il tipo effettivo degli attributi e dei parametri e valori restituiti dalle operazioni è possibile definire una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facendo riferimento a dei segnaposto o dei parametri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34372" y="-71559"/>
            <a:ext cx="643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Template di classe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F6AE7D-C836-4B3B-9098-2598639D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32" y="3057524"/>
            <a:ext cx="8748116" cy="19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986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4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definizione della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VettoreDimensionato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facendo riferimento ai parametri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it-IT" dirty="0">
                <a:latin typeface="Calibri" pitchFamily="34" charset="0"/>
              </a:rPr>
              <a:t> (che è un classificatore, dal momento che non è specificato il tipo)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latin typeface="Calibri" pitchFamily="34" charset="0"/>
              </a:rPr>
              <a:t>, che è un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noti che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template specifica un valore predefinito di 10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Associando a questi parametri formali dei valori specifici </a:t>
            </a:r>
            <a:r>
              <a:rPr lang="it-IT" dirty="0">
                <a:latin typeface="Calibri" pitchFamily="34" charset="0"/>
              </a:rPr>
              <a:t>(operazione di “</a:t>
            </a:r>
            <a:r>
              <a:rPr lang="it-IT" dirty="0" err="1">
                <a:latin typeface="Calibri" pitchFamily="34" charset="0"/>
              </a:rPr>
              <a:t>binding</a:t>
            </a:r>
            <a:r>
              <a:rPr lang="it-IT" dirty="0">
                <a:latin typeface="Calibri" pitchFamily="34" charset="0"/>
              </a:rPr>
              <a:t>”)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creare nuove classi</a:t>
            </a:r>
            <a:r>
              <a:rPr lang="it-IT" dirty="0">
                <a:latin typeface="Calibri" pitchFamily="34" charset="0"/>
              </a:rPr>
              <a:t>; questa procedura viene detta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istanziazione di un template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34372" y="-71559"/>
            <a:ext cx="643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Template di classe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07C2E89-97F0-488E-AD21-020AA132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1785474"/>
            <a:ext cx="8386778" cy="37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199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istanziare un template </a:t>
            </a:r>
            <a:r>
              <a:rPr lang="it-IT" dirty="0">
                <a:latin typeface="Calibri" pitchFamily="34" charset="0"/>
              </a:rPr>
              <a:t>utilizzando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di dipendenza con lo stereotipo &lt;&lt;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parla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binding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esplicito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istanziare un template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anche necessario specificare i valori effettivi </a:t>
            </a:r>
            <a:r>
              <a:rPr lang="it-IT" dirty="0">
                <a:latin typeface="Calibri" pitchFamily="34" charset="0"/>
              </a:rPr>
              <a:t>che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sostituiti ai parametri del template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L’espressione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 -&gt;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significa </a:t>
            </a:r>
            <a:r>
              <a:rPr lang="it-IT" dirty="0">
                <a:latin typeface="Calibri" pitchFamily="34" charset="0"/>
              </a:rPr>
              <a:t>che il parametro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it-IT" dirty="0">
                <a:latin typeface="Calibri" pitchFamily="34" charset="0"/>
              </a:rPr>
              <a:t> dei template viene sostituito da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alibri" pitchFamily="34" charset="0"/>
              </a:rPr>
              <a:t> all’istanziazione.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template</a:t>
            </a:r>
            <a:r>
              <a:rPr lang="it-IT" dirty="0">
                <a:latin typeface="Calibri" pitchFamily="34" charset="0"/>
              </a:rPr>
              <a:t> sono ovviamente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meccanismo di riuso molto potente</a:t>
            </a:r>
            <a:r>
              <a:rPr lang="it-IT" dirty="0">
                <a:latin typeface="Calibri" pitchFamily="34" charset="0"/>
              </a:rPr>
              <a:t>: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definire una classe molto generica creando poi molte versioni specializzate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binding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in realtà utilizzato in due diversi modi</a:t>
            </a:r>
            <a:r>
              <a:rPr lang="it-IT" dirty="0">
                <a:latin typeface="Calibri" pitchFamily="34" charset="0"/>
              </a:rPr>
              <a:t>: il parametro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richiede come valore un classificatore</a:t>
            </a:r>
            <a:r>
              <a:rPr lang="it-IT" dirty="0">
                <a:latin typeface="Calibri" pitchFamily="34" charset="0"/>
              </a:rPr>
              <a:t>; il parametro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richiede, invece, un valore effettivo intero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dei parametri di un template sono locali </a:t>
            </a:r>
            <a:r>
              <a:rPr lang="it-IT" dirty="0">
                <a:latin typeface="Calibri" pitchFamily="34" charset="0"/>
              </a:rPr>
              <a:t>al template stesso.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Esiste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alternativa per specificare l’istanziazione di un template</a:t>
            </a:r>
            <a:r>
              <a:rPr lang="it-IT" dirty="0">
                <a:latin typeface="Calibri" pitchFamily="34" charset="0"/>
              </a:rPr>
              <a:t>, ovvero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binding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implicito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34372" y="-71559"/>
            <a:ext cx="643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Template di classe</a:t>
            </a:r>
          </a:p>
        </p:txBody>
      </p:sp>
    </p:spTree>
    <p:extLst>
      <p:ext uri="{BB962C8B-B14F-4D97-AF65-F5344CB8AC3E}">
        <p14:creationId xmlns:p14="http://schemas.microsoft.com/office/powerpoint/2010/main" val="414533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4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istanziare un template implicitamente </a:t>
            </a:r>
            <a:r>
              <a:rPr lang="it-IT" dirty="0">
                <a:latin typeface="Calibri" pitchFamily="34" charset="0"/>
              </a:rPr>
              <a:t>è sufficiente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utilizzare, al posto del nome della classe, il nome del template di classe</a:t>
            </a:r>
            <a:r>
              <a:rPr lang="it-IT" dirty="0">
                <a:latin typeface="Calibri" pitchFamily="34" charset="0"/>
              </a:rPr>
              <a:t>, seguito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dall’elenco dei valori effettivi dei parametri racchiusi tra parentesi angolari</a:t>
            </a:r>
            <a:r>
              <a:rPr lang="it-IT" dirty="0">
                <a:latin typeface="Calibri" pitchFamily="34" charset="0"/>
              </a:rPr>
              <a:t>, come illustrato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svantaggio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binding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implicito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istanziata non può veramente avere un suo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tale ragione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consigliabile l’utilizzo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binding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esplicito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Anche se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template di classe sono un meccanismo molto potente</a:t>
            </a:r>
            <a:r>
              <a:rPr lang="it-IT" dirty="0">
                <a:latin typeface="Calibri" pitchFamily="34" charset="0"/>
              </a:rPr>
              <a:t>, attualmente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unici linguaggi OO comunemente usati che li supportano sono C++ e 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34372" y="-71559"/>
            <a:ext cx="643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Template di classe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EA2830-BE72-441B-8CB1-3D38721F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432" y="2404377"/>
            <a:ext cx="8009136" cy="204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0611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linguaggi consentono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una classe all’interno della definizione di un’altra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prima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chiamata classe annidata</a:t>
            </a:r>
            <a:r>
              <a:rPr lang="it-IT" dirty="0">
                <a:latin typeface="Calibri" pitchFamily="34" charset="0"/>
              </a:rPr>
              <a:t>; 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Java è anche nota come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inner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classe annidata è dichiarata dentro alla dichiarazione di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seconda classe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detta classe esterna</a:t>
            </a:r>
            <a:r>
              <a:rPr lang="it-IT" dirty="0">
                <a:latin typeface="Calibri" pitchFamily="34" charset="0"/>
              </a:rPr>
              <a:t>, ed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accessibile solo alla classe esterna e agli oggetti di quella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annidate </a:t>
            </a:r>
            <a:r>
              <a:rPr lang="it-IT" dirty="0">
                <a:latin typeface="Calibri" pitchFamily="34" charset="0"/>
              </a:rPr>
              <a:t>tendono ad essere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questione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classi annidate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usate principalmente in Java per la gestione degli eventi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02577" y="-71559"/>
            <a:ext cx="596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annidate</a:t>
            </a:r>
          </a:p>
        </p:txBody>
      </p:sp>
    </p:spTree>
    <p:extLst>
      <p:ext uri="{BB962C8B-B14F-4D97-AF65-F5344CB8AC3E}">
        <p14:creationId xmlns:p14="http://schemas.microsoft.com/office/powerpoint/2010/main" val="3875227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2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classe di finestra interfaccia utente chiamata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FrameApertura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apporta notevoli benefici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codice di gestione del mouse </a:t>
            </a:r>
            <a:r>
              <a:rPr lang="it-IT" dirty="0">
                <a:latin typeface="Calibri" pitchFamily="34" charset="0"/>
              </a:rPr>
              <a:t>ottiene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sua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GestoreMouse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separandola dal resto del codice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FrameApertura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GestoreMouse</a:t>
            </a:r>
            <a:r>
              <a:rPr lang="it-IT" dirty="0">
                <a:latin typeface="Calibri" pitchFamily="34" charset="0"/>
              </a:rPr>
              <a:t> viene completamente incapsulato all’interno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FrameApertura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02577" y="-71559"/>
            <a:ext cx="596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di progettazione – Classi annidate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E34B68-0C19-4B53-9088-039E840D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21" y="1653258"/>
            <a:ext cx="4725093" cy="29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802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2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giunge alla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raffinare le relazioni tra le classi di analisi e trasformarle in relazioni tra 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classi individuate e fissate durante l’analisi non sono direttamente implementabili </a:t>
            </a:r>
            <a:r>
              <a:rPr lang="it-IT" dirty="0">
                <a:latin typeface="Calibri" pitchFamily="34" charset="0"/>
              </a:rPr>
              <a:t>così come sono state definite.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ottenere le associazioni di progettazione a partire dalle associazioni di 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operare un raffinamento che prevede diverse procedure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Trasformare le associazioni in relazioni di aggregazione o composizione</a:t>
            </a:r>
            <a:r>
              <a:rPr lang="it-IT" dirty="0">
                <a:latin typeface="Calibri" pitchFamily="34" charset="0"/>
              </a:rPr>
              <a:t>, dove applicabile.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Implementare le classi 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Implementare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uno-a-uno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Implementare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molti-a-uno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Implementare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molti-a-molti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Implementare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bidirezionali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49415" y="-71559"/>
            <a:ext cx="861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Relazioni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1595074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di progettazione </a:t>
            </a:r>
            <a:r>
              <a:rPr lang="it-IT" dirty="0">
                <a:latin typeface="Calibri" pitchFamily="34" charset="0"/>
              </a:rPr>
              <a:t>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la navigabilità e la molteplicità di entrambi gli estremi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di progettazione </a:t>
            </a:r>
            <a:r>
              <a:rPr lang="it-IT" dirty="0">
                <a:latin typeface="Calibri" pitchFamily="34" charset="0"/>
              </a:rPr>
              <a:t>dovrebbero, inoltre, specif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icare il nome dell’associazione o il nome di un ruolo, almeno sull’estremo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49415" y="-71559"/>
            <a:ext cx="861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Relazioni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2439531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relazione di associazione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raffinata in una relazione di aggregazione o in una forma di aggregazione nota come relazione di aggregazione compositiva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L’aggregazione è una relazione tra oggetti poco forte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calcolatore e le sue periferiche sono un esempio </a:t>
            </a:r>
            <a:r>
              <a:rPr lang="it-IT" dirty="0">
                <a:latin typeface="Calibri" pitchFamily="34" charset="0"/>
              </a:rPr>
              <a:t>di aggregazione.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composizione è una relazione tra oggetti molto forte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albero e le sue foglie</a:t>
            </a:r>
            <a:r>
              <a:rPr lang="it-IT" dirty="0">
                <a:latin typeface="Calibri" pitchFamily="34" charset="0"/>
              </a:rPr>
              <a:t> sono un esempio di composizione.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01893" y="-71559"/>
            <a:ext cx="916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Aggregazione e composizione</a:t>
            </a:r>
          </a:p>
        </p:txBody>
      </p:sp>
    </p:spTree>
    <p:extLst>
      <p:ext uri="{BB962C8B-B14F-4D97-AF65-F5344CB8AC3E}">
        <p14:creationId xmlns:p14="http://schemas.microsoft.com/office/powerpoint/2010/main" val="1121887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20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L’aggregazione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del tipo tutto-parte </a:t>
            </a:r>
            <a:r>
              <a:rPr lang="it-IT" dirty="0">
                <a:latin typeface="Calibri" pitchFamily="34" charset="0"/>
              </a:rPr>
              <a:t>per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aggregato è costituito da molte parti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una relazione tutto-parte,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(il Tutto) utilizza i servizi di un altro oggetto (la Parte)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aggregazione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dell’aggregazione può essere così sintetizzata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L’aggregato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alcuni casi esistere indipendentemente dalle parti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altri casi 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parti possono esistere indipendentemente dall’aggregato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L’aggregato è in qualche modo incompleto se mancano alcune delle sue parti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aggregati condividano una stessa parte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9640" y="-71559"/>
            <a:ext cx="896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dell’aggregazione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383B19-DE96-4DE2-9D9B-18BD5877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207" y="2569710"/>
            <a:ext cx="353363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48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meta-modello del modello di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modello di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molti sottosistemi di progettazione</a:t>
            </a:r>
            <a:r>
              <a:rPr lang="it-IT" dirty="0">
                <a:latin typeface="Calibri" pitchFamily="34" charset="0"/>
              </a:rPr>
              <a:t>;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componenti che possono, a loro volta, contenere molti tipi diversi di elementi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È proprio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le attività di progettazione che ci si concentra sulle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80972" y="-71559"/>
            <a:ext cx="808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08D48-91AC-4A64-919C-5A1BF5B5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891" y="1612436"/>
            <a:ext cx="4272047" cy="326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858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L’aggregazione è transitiva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L’aggregazione è asimmetrica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 il possibile utilizzo dell’aggregazione nei modelli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modellazioni ammesse e vietati </a:t>
            </a:r>
            <a:r>
              <a:rPr lang="it-IT" dirty="0">
                <a:latin typeface="Calibri" pitchFamily="34" charset="0"/>
              </a:rPr>
              <a:t>dalla proprietà di asimmetria della relazione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9640" y="-71559"/>
            <a:ext cx="896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dell’aggregazione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FF25089-3BA3-45E2-80F5-32B19602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650" y="3668561"/>
            <a:ext cx="6352703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820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problemi della figura precedente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superati come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9640" y="-71559"/>
            <a:ext cx="896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dell’aggregazione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3902D7-0625-4FB2-8152-33E787F5E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6221" y="1767336"/>
            <a:ext cx="6139558" cy="266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84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altro tipico esempio di aggregazione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9640" y="-71559"/>
            <a:ext cx="896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dell’aggregazione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80839BC-D255-4BCC-986F-5D947EFF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0771" y="1767336"/>
            <a:ext cx="9936958" cy="41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227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composizione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più forte di aggregazione</a:t>
            </a:r>
            <a:r>
              <a:rPr lang="it-IT" dirty="0">
                <a:latin typeface="Calibri" pitchFamily="34" charset="0"/>
              </a:rPr>
              <a:t> e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semantica del tutto simile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composizione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Parte non ha una propria esistenza indipendente al di fuori del Tutto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composizione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Parte appartiene esclusivamente a un solo Tutto</a:t>
            </a:r>
            <a:r>
              <a:rPr lang="it-IT" dirty="0">
                <a:latin typeface="Calibri" pitchFamily="34" charset="0"/>
              </a:rPr>
              <a:t>,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nell’aggregazione una Parte può essere condivisa da più Tutti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composizione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6359" y="-71559"/>
            <a:ext cx="923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della composizione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027EDAA-AFA8-4D59-A457-92AEDC9F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647" y="3578651"/>
            <a:ext cx="4905640" cy="19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0566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Ragionando sulla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della composizione </a:t>
            </a:r>
            <a:r>
              <a:rPr lang="it-IT" dirty="0">
                <a:latin typeface="Calibri" pitchFamily="34" charset="0"/>
              </a:rPr>
              <a:t>ci si rende conto di quanto sia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simile alla semantica degli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Perché</a:t>
            </a:r>
            <a:r>
              <a:rPr lang="it-IT" dirty="0">
                <a:latin typeface="Calibri" pitchFamily="34" charset="0"/>
              </a:rPr>
              <a:t> abbiamo bisogno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modi per esprimere lo stesso concetto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ragioni sono due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attributi</a:t>
            </a:r>
            <a:r>
              <a:rPr lang="it-IT" dirty="0">
                <a:latin typeface="Calibri" pitchFamily="34" charset="0"/>
              </a:rPr>
              <a:t> possono essere dei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 di dati primitivi</a:t>
            </a:r>
            <a:r>
              <a:rPr lang="it-IT" dirty="0">
                <a:latin typeface="Calibri" pitchFamily="34" charset="0"/>
              </a:rPr>
              <a:t>;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 primitivi dovrebbero sempre essere modellati come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classi di utilità</a:t>
            </a:r>
            <a:r>
              <a:rPr lang="it-IT" dirty="0">
                <a:latin typeface="Calibri" pitchFamily="34" charset="0"/>
              </a:rPr>
              <a:t>, quali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alibri" pitchFamily="34" charset="0"/>
              </a:rPr>
              <a:t>, che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utilizzate in modo molto pervasivo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ogni uso di queste classi venisse modellato con una relazione di composizione alla classe stessa, il modello risulterebbe illeggibile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Dovendo modellare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tipo primitivo </a:t>
            </a:r>
            <a:r>
              <a:rPr lang="it-IT" dirty="0">
                <a:latin typeface="Calibri" pitchFamily="34" charset="0"/>
              </a:rPr>
              <a:t>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di utilità </a:t>
            </a:r>
            <a:r>
              <a:rPr lang="it-IT" dirty="0">
                <a:latin typeface="Calibri" pitchFamily="34" charset="0"/>
              </a:rPr>
              <a:t>o anche solo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che non risulta interessante ai fini del modello</a:t>
            </a:r>
            <a:r>
              <a:rPr lang="it-IT" dirty="0">
                <a:latin typeface="Calibri" pitchFamily="34" charset="0"/>
              </a:rPr>
              <a:t> o del diagramma in questione,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meglio utilizzare un attributo e non una relazione di composizione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33935" y="-71559"/>
            <a:ext cx="9432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Semantica della composizione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Composizione e attributi</a:t>
            </a:r>
          </a:p>
        </p:txBody>
      </p:sp>
    </p:spTree>
    <p:extLst>
      <p:ext uri="{BB962C8B-B14F-4D97-AF65-F5344CB8AC3E}">
        <p14:creationId xmlns:p14="http://schemas.microsoft.com/office/powerpoint/2010/main" val="1000546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 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utilizzano spesso associazioni semplici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senza entrare nel merito della semantica </a:t>
            </a:r>
            <a:r>
              <a:rPr lang="it-IT" dirty="0">
                <a:latin typeface="Calibri" pitchFamily="34" charset="0"/>
              </a:rPr>
              <a:t>della relazione.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la progettazione </a:t>
            </a:r>
            <a:r>
              <a:rPr lang="it-IT" dirty="0">
                <a:latin typeface="Calibri" pitchFamily="34" charset="0"/>
              </a:rPr>
              <a:t>è,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specificare completamente le relazioni raffinando ciascuna associazione</a:t>
            </a:r>
            <a:r>
              <a:rPr lang="it-IT" dirty="0">
                <a:latin typeface="Calibri" pitchFamily="34" charset="0"/>
              </a:rPr>
              <a:t>, laddove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una forma di aggregazione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L’unico caso in cui è lecito utilizzare un’associazione </a:t>
            </a:r>
            <a:r>
              <a:rPr lang="it-IT" dirty="0">
                <a:latin typeface="Calibri" pitchFamily="34" charset="0"/>
              </a:rPr>
              <a:t>in progettazione è quando sia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per evitare un ciclo nel grafo delle aggregazioni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delle associazioni individuate durante l’analisi </a:t>
            </a:r>
            <a:r>
              <a:rPr lang="it-IT" dirty="0">
                <a:latin typeface="Calibri" pitchFamily="34" charset="0"/>
              </a:rPr>
              <a:t>vengono poi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trasformate in aggregazioni o composizioni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affinare un’associazione di analisi in un’aggregazione o in un’associazione </a:t>
            </a: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procedere nel seguente modo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Qualora non siano presenti,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la molteplicità e i nomi dei ruoli dell’associazione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Decidere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quale estremo dell’associazione è il Tutto e quale è la Parte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0266" y="-71559"/>
            <a:ext cx="995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</a:t>
            </a:r>
          </a:p>
        </p:txBody>
      </p:sp>
    </p:spTree>
    <p:extLst>
      <p:ext uri="{BB962C8B-B14F-4D97-AF65-F5344CB8AC3E}">
        <p14:creationId xmlns:p14="http://schemas.microsoft.com/office/powerpoint/2010/main" val="3017483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Controllare la molteplicità all’estremo del Tutto</a:t>
            </a:r>
            <a:r>
              <a:rPr lang="it-IT" dirty="0">
                <a:latin typeface="Calibri" pitchFamily="34" charset="0"/>
              </a:rPr>
              <a:t>: se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0..1 o esattamente 1 </a:t>
            </a:r>
            <a:r>
              <a:rPr lang="it-IT" dirty="0">
                <a:latin typeface="Calibri" pitchFamily="34" charset="0"/>
              </a:rPr>
              <a:t>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utilizzare una composizione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altrimenti è necessario utilizzare un’aggregazione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la navigabilità dal Tutto alla Parte</a:t>
            </a:r>
            <a:r>
              <a:rPr lang="it-IT" dirty="0">
                <a:latin typeface="Calibri" pitchFamily="34" charset="0"/>
              </a:rPr>
              <a:t>: in progettazione le associazioni devono essere unidirezionali.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questo punto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l’associazione è stata raffinata in un’aggregazione o in una composizione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la molteplicità a uno degli estremi è maggiore di 1</a:t>
            </a:r>
            <a:r>
              <a:rPr lang="it-IT" dirty="0">
                <a:latin typeface="Calibri" pitchFamily="34" charset="0"/>
              </a:rPr>
              <a:t>, allora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stabilire come verrà implementata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passo successivo dell’operazione ai raffinamento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10266" y="-71559"/>
            <a:ext cx="995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</a:t>
            </a:r>
          </a:p>
        </p:txBody>
      </p:sp>
    </p:spTree>
    <p:extLst>
      <p:ext uri="{BB962C8B-B14F-4D97-AF65-F5344CB8AC3E}">
        <p14:creationId xmlns:p14="http://schemas.microsoft.com/office/powerpoint/2010/main" val="2172096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Quasi tutte le associazioni uno-a-uno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raffinate in relazioni di composizione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raffinamento </a:t>
            </a:r>
            <a:r>
              <a:rPr lang="it-IT" dirty="0">
                <a:latin typeface="Calibri" pitchFamily="34" charset="0"/>
              </a:rPr>
              <a:t>per le associazioni uno-a-uno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in considerazione anche la possibilità di rendere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IdentificatoreGruppo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un attributo </a:t>
            </a:r>
            <a:r>
              <a:rPr lang="it-IT" dirty="0">
                <a:latin typeface="Calibri" pitchFamily="34" charset="0"/>
              </a:rPr>
              <a:t>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Gruppo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IdentificatoreGruppo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è una classe particolarmente importante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Associazioni uno-a-uno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4583E4A-8FE8-4D97-99AC-4204A952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8126" y="2033268"/>
            <a:ext cx="4406689" cy="15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C2A3823-4A4B-4A99-B519-C82C7DD3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9486" y="4644965"/>
            <a:ext cx="3445329" cy="21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1171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2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molti-a-uno </a:t>
            </a:r>
            <a:r>
              <a:rPr lang="it-IT" dirty="0">
                <a:latin typeface="Calibri" pitchFamily="34" charset="0"/>
              </a:rPr>
              <a:t>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molteplicità di molti all’estremo del Tutto </a:t>
            </a:r>
            <a:r>
              <a:rPr lang="it-IT" dirty="0">
                <a:latin typeface="Calibri" pitchFamily="34" charset="0"/>
              </a:rPr>
              <a:t>e di esatt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amente 1 all’estremo della Parte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composizione non è applicabile</a:t>
            </a:r>
            <a:r>
              <a:rPr lang="it-IT" dirty="0">
                <a:latin typeface="Calibri" pitchFamily="34" charset="0"/>
              </a:rPr>
              <a:t>: la </a:t>
            </a:r>
            <a:r>
              <a:rPr lang="it-IT" u="sng" dirty="0">
                <a:latin typeface="Calibri" pitchFamily="34" charset="0"/>
              </a:rPr>
              <a:t>Parte è condivisa tra molti Tutti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applicabile l’aggregazione</a:t>
            </a:r>
            <a:r>
              <a:rPr lang="it-IT" dirty="0">
                <a:latin typeface="Calibri" pitchFamily="34" charset="0"/>
              </a:rPr>
              <a:t>; bisogna solo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controllare che non nascano cicli nel grafo delle aggregazioni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Tutto ciò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singolo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condiviso tra molti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Denaro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Denaro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una quantità di una singola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Associazioni molti-a-uno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77ABD7D-248C-4B54-A94B-8EACF3F6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135" y="3643315"/>
            <a:ext cx="3638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841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uno-a-molti</a:t>
            </a:r>
            <a:r>
              <a:rPr lang="it-IT" dirty="0">
                <a:latin typeface="Calibri" pitchFamily="34" charset="0"/>
              </a:rPr>
              <a:t>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Tutto ha una collezione omogenea di oggetti Parte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implementare questo tipo di relazione </a:t>
            </a: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ricorrere ad una classe collezione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dei linguaggi OO </a:t>
            </a:r>
            <a:r>
              <a:rPr lang="it-IT" dirty="0">
                <a:latin typeface="Calibri" pitchFamily="34" charset="0"/>
              </a:rPr>
              <a:t>offre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poco supporto nativo per gestire collezioni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linguaggi mettono a disposizione </a:t>
            </a:r>
            <a:r>
              <a:rPr lang="it-IT" dirty="0">
                <a:latin typeface="Calibri" pitchFamily="34" charset="0"/>
              </a:rPr>
              <a:t>dei programmatori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soltanto gli array o vettori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veloci ma decisamente poco flessibili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collezione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tipicamente molto più potenti e flessibili dei vettori e degli altri tipi di collezioni di oggetti nativi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Associazioni uno-a-molti</a:t>
            </a:r>
          </a:p>
        </p:txBody>
      </p:sp>
    </p:spTree>
    <p:extLst>
      <p:ext uri="{BB962C8B-B14F-4D97-AF65-F5344CB8AC3E}">
        <p14:creationId xmlns:p14="http://schemas.microsoft.com/office/powerpoint/2010/main" val="137687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</a:t>
            </a: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vedere che il sottosistema C1 richiede l’interfaccia I che viene fornita al sottosistema C2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richieste e fornite collegano questi due sottosistemi come una spina e una presa elettriche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relazione di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il modello di analisi e il modello di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progettazione </a:t>
            </a:r>
            <a:r>
              <a:rPr lang="it-IT" dirty="0">
                <a:latin typeface="Calibri" pitchFamily="34" charset="0"/>
              </a:rPr>
              <a:t>può essere considerato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un’evoluzione del 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progettazione contiene gli stessi tipi di elementi del modello di analisi</a:t>
            </a:r>
            <a:r>
              <a:rPr lang="it-IT" dirty="0">
                <a:latin typeface="Calibri" pitchFamily="34" charset="0"/>
              </a:rPr>
              <a:t>, ma tutti i manufatti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dettagliati e includono aspetti relativi all’implementazione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80972" y="-71559"/>
            <a:ext cx="808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51B9BAD-C0FC-4074-B834-F69CFCFC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392" y="2912613"/>
            <a:ext cx="2371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461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collezione </a:t>
            </a:r>
            <a:r>
              <a:rPr lang="it-IT" dirty="0">
                <a:latin typeface="Calibri" pitchFamily="34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le cui istanze sono specializzate nella gestione di una collezione di altri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Molti linguaggi mettono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disposizione una libreria standard che contiene classi collezione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dei modi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eccellere nella progettazione e nell’implementazione OO è la padronanza delle classi collezione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collezione hanno metodi per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oggetti </a:t>
            </a:r>
            <a:r>
              <a:rPr lang="it-IT" dirty="0">
                <a:latin typeface="Calibri" pitchFamily="34" charset="0"/>
              </a:rPr>
              <a:t>alla collezione.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Rimuovere oggetti </a:t>
            </a:r>
            <a:r>
              <a:rPr lang="it-IT" dirty="0">
                <a:latin typeface="Calibri" pitchFamily="34" charset="0"/>
              </a:rPr>
              <a:t>dalla collezione.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Recuperare il riferimento a un oggetto </a:t>
            </a:r>
            <a:r>
              <a:rPr lang="it-IT" dirty="0">
                <a:latin typeface="Calibri" pitchFamily="34" charset="0"/>
              </a:rPr>
              <a:t>della collezione.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Iterare sulla collezione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tante collezioni diverse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specializzata nel gestire una collezione di oggetti in modo particolare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saper scegliere la classe collezione giusta per il compito giusto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collezione</a:t>
            </a:r>
          </a:p>
        </p:txBody>
      </p:sp>
    </p:spTree>
    <p:extLst>
      <p:ext uri="{BB962C8B-B14F-4D97-AF65-F5344CB8AC3E}">
        <p14:creationId xmlns:p14="http://schemas.microsoft.com/office/powerpoint/2010/main" val="40052178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traduzione delle associazioni uno-a-molti tramite classi collezione </a:t>
            </a:r>
            <a:r>
              <a:rPr lang="it-IT" dirty="0">
                <a:latin typeface="Calibri" pitchFamily="34" charset="0"/>
              </a:rPr>
              <a:t>è riportato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quanto riguarda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modellazione con le classi collezione </a:t>
            </a: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strategie di base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esplicitamente anche la classe collezione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situazione riportata nella figura precedente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soluzione ha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vantaggio che è molto esplicita </a:t>
            </a:r>
            <a:r>
              <a:rPr lang="it-IT" dirty="0">
                <a:latin typeface="Calibri" pitchFamily="34" charset="0"/>
              </a:rPr>
              <a:t>ma ha anche 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svantaggio che le classi collezione appesantiscono il modello di progettazione che risulta spesso poco leggibile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collezione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0D020C-2F68-4838-9F7D-D0D50D88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0565" y="1639658"/>
            <a:ext cx="548610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339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Sostituendo a ogni associazione uno-a-molti una classe collezione,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si riempie molto in fretta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scelta della classe collezione è, inoltre, una decisione tattica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mediante lo strumento di modellazione come debba essere implementata ciascuna associazione </a:t>
            </a:r>
            <a:r>
              <a:rPr lang="it-IT" dirty="0">
                <a:latin typeface="Calibri" pitchFamily="34" charset="0"/>
              </a:rPr>
              <a:t>uno-a-molti.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strumenti di modellazione </a:t>
            </a:r>
            <a:r>
              <a:rPr lang="it-IT" dirty="0">
                <a:latin typeface="Calibri" pitchFamily="34" charset="0"/>
              </a:rPr>
              <a:t>che generano il codice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assegnare a ciascuna associazione uno-a-molti una specifica collezione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tecnica è illustrata nella figura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la semantica della collezione aggiungendo una proprietà alla relazione senza </a:t>
            </a:r>
            <a:r>
              <a:rPr lang="it-IT" dirty="0">
                <a:latin typeface="Calibri" pitchFamily="34" charset="0"/>
              </a:rPr>
              <a:t>però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nessuna classe collezione per 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 non esagerare quando si devono modellare collezioni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collezione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BD52CA0-99B7-41A8-B6CB-66CF2D0C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16" y="4357161"/>
            <a:ext cx="4195246" cy="86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325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20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casi la scelta è più tattica che strategica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una scelta valida perché è piuttosto concisa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dare ai programmatori un suggerimento </a:t>
            </a:r>
            <a:r>
              <a:rPr lang="it-IT" dirty="0">
                <a:latin typeface="Calibri" pitchFamily="34" charset="0"/>
              </a:rPr>
              <a:t>su quale classe collezione dovrebbero usare.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questa tecnica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 solito non consente di avere il codice generato automaticamente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mette a disposizione delle proprietà standard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applicate alle molteplicità </a:t>
            </a:r>
            <a:r>
              <a:rPr lang="it-IT" dirty="0">
                <a:latin typeface="Calibri" pitchFamily="34" charset="0"/>
              </a:rPr>
              <a:t>per indicare la semantica richiesta della collezione; esse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L’ordine</a:t>
            </a:r>
            <a:r>
              <a:rPr lang="it-IT" dirty="0">
                <a:latin typeface="Calibri" pitchFamily="34" charset="0"/>
              </a:rPr>
              <a:t> stabilisce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gli elementi nella collezione vengono tenuti in un ordine rigoroso</a:t>
            </a:r>
            <a:r>
              <a:rPr lang="it-IT" dirty="0">
                <a:latin typeface="Calibri" pitchFamily="34" charset="0"/>
              </a:rPr>
              <a:t> rispetto a un altro.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L’univocità</a:t>
            </a:r>
            <a:r>
              <a:rPr lang="it-IT" dirty="0">
                <a:latin typeface="Calibri" pitchFamily="34" charset="0"/>
              </a:rPr>
              <a:t> determina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ogni oggetto nella collezione ha un’identità univoca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collezione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DC5984C-7EB2-458C-AAED-770A7BFC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813" y="4059682"/>
            <a:ext cx="7728216" cy="147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648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predefinita </a:t>
            </a:r>
            <a:r>
              <a:rPr lang="it-IT" dirty="0">
                <a:latin typeface="Calibri" pitchFamily="34" charset="0"/>
              </a:rPr>
              <a:t>per una relazione uno-a-molti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{non ordinata, univoca}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serve una classe collezione ordinata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it-IT" dirty="0">
                <a:latin typeface="Calibri" pitchFamily="34" charset="0"/>
              </a:rPr>
              <a:t>, si può esprimere la figura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nella figura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variazioni della proprietà relativa all’ordine e della proprietà relativa all’univocità </a:t>
            </a:r>
            <a:r>
              <a:rPr lang="it-IT" dirty="0">
                <a:latin typeface="Calibri" pitchFamily="34" charset="0"/>
              </a:rPr>
              <a:t>comportano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classi collezione elencate nella tabella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Non ci si preoccupa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raffinare le relazioni uno-a-molti nelle classi collezione</a:t>
            </a:r>
            <a:r>
              <a:rPr lang="it-IT" dirty="0">
                <a:latin typeface="Calibri" pitchFamily="34" charset="0"/>
              </a:rPr>
              <a:t>; questo compito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lasciato ai programmatori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collezione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7D4C703-4346-41FB-B61B-C7387115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8068" y="2571744"/>
            <a:ext cx="37371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614D946-07E7-4652-948B-1CDE0B9B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068" y="4505129"/>
            <a:ext cx="389586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8950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9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altro tipo di classe collezione molto utile </a:t>
            </a:r>
            <a:r>
              <a:rPr lang="it-IT" dirty="0">
                <a:latin typeface="Calibri" pitchFamily="34" charset="0"/>
              </a:rPr>
              <a:t>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mappa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 anche come dizionario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classi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comportano in modo simile e una tabella di database con due sole colonne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chiave e il valore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mappa</a:t>
            </a:r>
            <a:r>
              <a:rPr lang="it-IT" dirty="0">
                <a:latin typeface="Calibri" pitchFamily="34" charset="0"/>
              </a:rPr>
              <a:t> è un’ottima classe collezione quando c’è l’esigenza di avere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collezione di oggetti a cui si deve accedere utilizzando un valore chiave univoco</a:t>
            </a:r>
            <a:r>
              <a:rPr lang="it-IT" dirty="0">
                <a:latin typeface="Calibri" pitchFamily="34" charset="0"/>
              </a:rPr>
              <a:t>, opp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ure quando si vuole costruire un indice per l’accesso veloce ad altre collezioni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mappe 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basano internamente su un insieme di nodi</a:t>
            </a:r>
            <a:r>
              <a:rPr lang="it-IT" dirty="0">
                <a:latin typeface="Calibri" pitchFamily="34" charset="0"/>
              </a:rPr>
              <a:t>, 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ogni nodo corrisponde una coppia di oggetti, l’oggetto chiave e l’oggetto valore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Java</a:t>
            </a:r>
            <a:r>
              <a:rPr lang="it-IT" dirty="0">
                <a:latin typeface="Calibri" pitchFamily="34" charset="0"/>
              </a:rPr>
              <a:t> una mappa può essere, ad esempio, gestita dalla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ha alcuna proprietà standard per indicare una mappa </a:t>
            </a:r>
            <a:r>
              <a:rPr lang="it-IT" dirty="0">
                <a:latin typeface="Calibri" pitchFamily="34" charset="0"/>
              </a:rPr>
              <a:t>e le mappe non fanno parte dell’OCL.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vuole segnalare che è richiesta una mappa </a:t>
            </a:r>
            <a:r>
              <a:rPr lang="it-IT" dirty="0">
                <a:latin typeface="Calibri" pitchFamily="34" charset="0"/>
              </a:rPr>
              <a:t>nel modello di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indica il tipo specifico della classe collezione</a:t>
            </a:r>
            <a:r>
              <a:rPr lang="it-IT" dirty="0">
                <a:latin typeface="Calibri" pitchFamily="34" charset="0"/>
              </a:rPr>
              <a:t> (per esempio, {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it-IT" dirty="0">
                <a:latin typeface="Calibri" pitchFamily="34" charset="0"/>
              </a:rPr>
              <a:t>}),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oppure si usa il valore etichettato </a:t>
            </a:r>
            <a:r>
              <a:rPr lang="it-IT" dirty="0">
                <a:latin typeface="Calibri" pitchFamily="34" charset="0"/>
              </a:rPr>
              <a:t>{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it-IT" dirty="0">
                <a:latin typeface="Calibri" pitchFamily="34" charset="0"/>
              </a:rPr>
              <a:t>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La mappa</a:t>
            </a:r>
          </a:p>
        </p:txBody>
      </p:sp>
    </p:spTree>
    <p:extLst>
      <p:ext uri="{BB962C8B-B14F-4D97-AF65-F5344CB8AC3E}">
        <p14:creationId xmlns:p14="http://schemas.microsoft.com/office/powerpoint/2010/main" val="1844571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tipi di relazioni </a:t>
            </a:r>
            <a:r>
              <a:rPr lang="it-IT" dirty="0">
                <a:latin typeface="Calibri" pitchFamily="34" charset="0"/>
              </a:rPr>
              <a:t>sono solo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dell’analisi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sono supportati dai linguaggi OO comunemente utilizzati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reificazione</a:t>
            </a:r>
            <a:r>
              <a:rPr lang="it-IT" dirty="0">
                <a:latin typeface="Calibri" pitchFamily="34" charset="0"/>
              </a:rPr>
              <a:t>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con cui si implementano queste relazioni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seguenti tipi di relazioni di analisi richiedono una reificazione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molti-a-molti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bidirezionali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</a:t>
            </a:r>
          </a:p>
        </p:txBody>
      </p:sp>
    </p:spTree>
    <p:extLst>
      <p:ext uri="{BB962C8B-B14F-4D97-AF65-F5344CB8AC3E}">
        <p14:creationId xmlns:p14="http://schemas.microsoft.com/office/powerpoint/2010/main" val="3839828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1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molti-a-molti non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direttamente supportate dai linguaggi OO comunemente utilizzati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Esse,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devono essere reificate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fare questo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innanzitutto decidere quale delle due classi coinvolte sia il Tutto e quale sia la Parte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la relazione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stata reificata in una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Allocazione</a:t>
            </a:r>
            <a:r>
              <a:rPr lang="it-IT" dirty="0">
                <a:latin typeface="Calibri" pitchFamily="34" charset="0"/>
              </a:rPr>
              <a:t>;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traduce l’associazione molti-a-molti in due aggregazioni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Basandosi sui requisiti del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è deciso che 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Risorsa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il Tutto</a:t>
            </a:r>
            <a:r>
              <a:rPr lang="it-IT" dirty="0">
                <a:latin typeface="Calibri" pitchFamily="34" charset="0"/>
              </a:rPr>
              <a:t>;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perché il sistema è incentrato sulle risorse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sistema fosse stato incentrato sulle attività</a:t>
            </a:r>
            <a:r>
              <a:rPr lang="it-IT" dirty="0">
                <a:latin typeface="Calibri" pitchFamily="34" charset="0"/>
              </a:rPr>
              <a:t>,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avremmo utilizzato 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Attivita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come Tutto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Associazioni molti-a-molti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9D94C6-16E4-4A86-8398-850F194E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9634" y="3578651"/>
            <a:ext cx="531273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648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deciso che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Risorsa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sarà responsabile del ciclo di vita dei propri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si è,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utilizzata una relazione di composizione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sistema avesse un punto di vista più equidistante </a:t>
            </a:r>
            <a:r>
              <a:rPr lang="it-IT" dirty="0">
                <a:latin typeface="Calibri" pitchFamily="34" charset="0"/>
              </a:rPr>
              <a:t>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potrebbe dire che è incentrato sulle allocazioni </a:t>
            </a:r>
            <a:r>
              <a:rPr lang="it-IT" dirty="0">
                <a:latin typeface="Calibri" pitchFamily="34" charset="0"/>
              </a:rPr>
              <a:t>(dalle risorse alle attività).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Associazioni molti-a-molti</a:t>
            </a:r>
          </a:p>
        </p:txBody>
      </p:sp>
    </p:spTree>
    <p:extLst>
      <p:ext uri="{BB962C8B-B14F-4D97-AF65-F5344CB8AC3E}">
        <p14:creationId xmlns:p14="http://schemas.microsoft.com/office/powerpoint/2010/main" val="32405847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Capita spesso la situazione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</a:t>
            </a:r>
            <a:r>
              <a:rPr lang="it-IT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utilizza i servizi di un oggetto </a:t>
            </a:r>
            <a:r>
              <a:rPr lang="it-IT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che l’oggetto </a:t>
            </a:r>
            <a:r>
              <a:rPr lang="it-IT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abbia a sua volta esigenza di effettuare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callback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sull’oggetto </a:t>
            </a:r>
            <a:r>
              <a:rPr lang="it-IT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usarne qualche servizio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tipico esempio è quello di un controllo GUI di una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Finestra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è composto da uno o più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 per risolvere questa situazione è sufficiente modellare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un’unica associazione bidirezionale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trovare una soluzione migliore in quanto nessuno dei linguaggi OO comunemente utilizzati supporta vere associazioni bidirezionali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Bisogna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reificare l’associazione bidirezionale in due distinte relazioni o dipendenze unidirezionali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Associazioni bidirezionali</a:t>
            </a:r>
          </a:p>
        </p:txBody>
      </p:sp>
    </p:spTree>
    <p:extLst>
      <p:ext uri="{BB962C8B-B14F-4D97-AF65-F5344CB8AC3E}">
        <p14:creationId xmlns:p14="http://schemas.microsoft.com/office/powerpoint/2010/main" val="336354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progettazione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composto da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Sottosistema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delle realizzazioni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deployment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dei manufatti più importanti </a:t>
            </a:r>
            <a:r>
              <a:rPr lang="it-IT" dirty="0">
                <a:latin typeface="Calibri" pitchFamily="34" charset="0"/>
              </a:rPr>
              <a:t>prodotti durante la progettazione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le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eliminare le interdipendenze esistenti nel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progettazione produce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una prima bozza del diagramma di deployment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80972" y="-71559"/>
            <a:ext cx="808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</a:t>
            </a:r>
          </a:p>
        </p:txBody>
      </p:sp>
    </p:spTree>
    <p:extLst>
      <p:ext uri="{BB962C8B-B14F-4D97-AF65-F5344CB8AC3E}">
        <p14:creationId xmlns:p14="http://schemas.microsoft.com/office/powerpoint/2010/main" val="28503181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di procedere è illustrato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Quando si modella un </a:t>
            </a:r>
            <a:r>
              <a:rPr lang="it-IT" dirty="0" err="1">
                <a:latin typeface="Calibri" pitchFamily="34" charset="0"/>
              </a:rPr>
              <a:t>callback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tenere presente il vincolo di asimmetria a cui sono soggette le aggregazioni e le composizioni</a:t>
            </a:r>
            <a:r>
              <a:rPr lang="it-IT" dirty="0">
                <a:latin typeface="Calibri" pitchFamily="34" charset="0"/>
              </a:rPr>
              <a:t>: un oggetto non può mai essere, direttamente o indirettamente, parte di se stesso.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Esistono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bidirezionali in cui il Tutto passa un riferimento a se stesso come parametro di uno dei metodi della Parte o dove la Parte istanzia direttamente il Tutto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In questi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dovrebbe usare una relazione di dipendenza dalla Parte del Tutto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Associazioni bidirezionali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E880FB-DF5D-4F29-B8FE-019F02E0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9730" y="1545081"/>
            <a:ext cx="6047891" cy="24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913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associazione </a:t>
            </a:r>
            <a:r>
              <a:rPr lang="it-IT" dirty="0">
                <a:latin typeface="Calibri" pitchFamily="34" charset="0"/>
              </a:rPr>
              <a:t>sono dei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propri dell’analisi </a:t>
            </a:r>
            <a:r>
              <a:rPr lang="it-IT" dirty="0">
                <a:latin typeface="Calibri" pitchFamily="34" charset="0"/>
              </a:rPr>
              <a:t>che no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 trovano riscontro nei linguaggi di programmazione OO</a:t>
            </a:r>
            <a:r>
              <a:rPr lang="it-IT" dirty="0">
                <a:latin typeface="Calibri" pitchFamily="34" charset="0"/>
              </a:rPr>
              <a:t> comunemente utilizzati.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associazione vengono reificate </a:t>
            </a:r>
            <a:r>
              <a:rPr lang="it-IT" dirty="0">
                <a:latin typeface="Calibri" pitchFamily="34" charset="0"/>
              </a:rPr>
              <a:t>tramite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l’uso di classi normali e una combinazione di associazioni, aggregazioni, composizioni o persino dipendenze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comincia decidendo quale estremo dell’associazione costituisca il Tutto</a:t>
            </a:r>
            <a:r>
              <a:rPr lang="it-IT" dirty="0">
                <a:latin typeface="Calibri" pitchFamily="34" charset="0"/>
              </a:rPr>
              <a:t>,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specificano opportunamente composizione, aggregazione e navigabilità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Classi associazione</a:t>
            </a:r>
          </a:p>
        </p:txBody>
      </p:sp>
    </p:spTree>
    <p:extLst>
      <p:ext uri="{BB962C8B-B14F-4D97-AF65-F5344CB8AC3E}">
        <p14:creationId xmlns:p14="http://schemas.microsoft.com/office/powerpoint/2010/main" val="2237073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traduzione delle classi associazione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reifica una classe associazione </a:t>
            </a: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perde parte della semantica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36089" y="-71559"/>
            <a:ext cx="1022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Raffinare le relazioni di analisi – Come raffinare le relazioni di analisi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reificate – Classi associazione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65E71B-531E-4586-9232-D4D54D6E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88" y="1713505"/>
            <a:ext cx="4762512" cy="346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667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L’attività UP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Progettare un sottosistema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prevede la suddivisione del sistema in parti </a:t>
            </a:r>
            <a:r>
              <a:rPr lang="it-IT" dirty="0">
                <a:latin typeface="Calibri" pitchFamily="34" charset="0"/>
              </a:rPr>
              <a:t>(sottosistemi)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quanto possibili indipendenti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interazioni tra i sottosistemi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mediate da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8015" y="-71559"/>
            <a:ext cx="974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Attività UP: progettare un sottosistema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95A5D0D-0CE9-4E75-83BF-9F60EC11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8015" y="1674693"/>
            <a:ext cx="6625826" cy="35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2432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obiettivi della progettazione di sottosistemi </a:t>
            </a:r>
            <a:r>
              <a:rPr lang="it-IT" dirty="0">
                <a:latin typeface="Calibri" pitchFamily="34" charset="0"/>
              </a:rPr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Ridurre l’interdipendenza all’interno del sistema </a:t>
            </a:r>
            <a:r>
              <a:rPr lang="it-IT" dirty="0">
                <a:latin typeface="Calibri" pitchFamily="34" charset="0"/>
              </a:rPr>
              <a:t>creando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appropriate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Assicurare che ogni sottosistema realizzi correttamente il comportamento specificato dalle sue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8015" y="-71559"/>
            <a:ext cx="974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Attività UP: progettare un sottosistema</a:t>
            </a:r>
          </a:p>
        </p:txBody>
      </p:sp>
    </p:spTree>
    <p:extLst>
      <p:ext uri="{BB962C8B-B14F-4D97-AF65-F5344CB8AC3E}">
        <p14:creationId xmlns:p14="http://schemas.microsoft.com/office/powerpoint/2010/main" val="4054304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funzionalità pubbliche identificate da un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L’idea sottostante </a:t>
            </a:r>
            <a:r>
              <a:rPr lang="it-IT" dirty="0">
                <a:latin typeface="Calibri" pitchFamily="34" charset="0"/>
              </a:rPr>
              <a:t>è quella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separare le specifiche di una funzionalità </a:t>
            </a:r>
            <a:r>
              <a:rPr lang="it-IT" dirty="0">
                <a:latin typeface="Calibri" pitchFamily="34" charset="0"/>
              </a:rPr>
              <a:t>(l’interfaccia)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dall’implementazione della stessa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 non può essere istanziata</a:t>
            </a:r>
            <a:r>
              <a:rPr lang="it-IT" dirty="0">
                <a:latin typeface="Calibri" pitchFamily="34" charset="0"/>
              </a:rPr>
              <a:t>; 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dichiara semplicemente un contratto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realizzato da zero o più classificatori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 funzionalità specificate da un’interfaccia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56320" y="-71559"/>
            <a:ext cx="750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Che cos’è un’interfaccia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990D0C-9E79-4F52-AA07-488E71AB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224" y="3780048"/>
            <a:ext cx="9710849" cy="282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0022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richiedono anche la specifica della semantica delle loro funzionalità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attributi e le operazioni di un’interfaccia </a:t>
            </a:r>
            <a:r>
              <a:rPr lang="it-IT" dirty="0">
                <a:latin typeface="Calibri" pitchFamily="34" charset="0"/>
              </a:rPr>
              <a:t>dovrebbero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ben specificati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dovrebbero comprendere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segnatura completa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dell’operazione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 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degli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stereotipi di operazioni o attributi, vincoli e valori etichettati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 definisce solo una specifica </a:t>
            </a:r>
            <a:r>
              <a:rPr lang="it-IT" dirty="0">
                <a:latin typeface="Calibri" pitchFamily="34" charset="0"/>
              </a:rPr>
              <a:t>per le sue funzionalità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non prescrive mai una particolare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possono avere un impatto notevole sulle attività di progettazione</a:t>
            </a:r>
            <a:r>
              <a:rPr lang="it-IT" dirty="0">
                <a:latin typeface="Calibri" pitchFamily="34" charset="0"/>
              </a:rPr>
              <a:t>: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agevole “progettare per un contratto”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54497" y="-71559"/>
            <a:ext cx="6911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un’interfaccia</a:t>
            </a:r>
          </a:p>
        </p:txBody>
      </p:sp>
    </p:spTree>
    <p:extLst>
      <p:ext uri="{BB962C8B-B14F-4D97-AF65-F5344CB8AC3E}">
        <p14:creationId xmlns:p14="http://schemas.microsoft.com/office/powerpoint/2010/main" val="1719812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 definisce un servizio offerto da una classe, un sottosistema o un componente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Java è il primo linguaggio</a:t>
            </a:r>
            <a:r>
              <a:rPr lang="it-IT" dirty="0">
                <a:latin typeface="Calibri" pitchFamily="34" charset="0"/>
              </a:rPr>
              <a:t> comunemente utilizzato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introdurre un costrutto nativo per le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implementare le interfacce in C++ si può definire una classe astratta pura</a:t>
            </a:r>
            <a:r>
              <a:rPr lang="it-IT" dirty="0">
                <a:latin typeface="Calibri" pitchFamily="34" charset="0"/>
              </a:rPr>
              <a:t>, ovvero una classe astratta le cui operazioni sono tutte astratte.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54497" y="-71559"/>
            <a:ext cx="6911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un’interfaccia</a:t>
            </a:r>
          </a:p>
        </p:txBody>
      </p:sp>
    </p:spTree>
    <p:extLst>
      <p:ext uri="{BB962C8B-B14F-4D97-AF65-F5344CB8AC3E}">
        <p14:creationId xmlns:p14="http://schemas.microsoft.com/office/powerpoint/2010/main" val="2648264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realizzate da un classificatore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note come interfacce fornite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classificatore richiede una o più interfacce </a:t>
            </a:r>
            <a:r>
              <a:rPr lang="it-IT" dirty="0">
                <a:latin typeface="Calibri" pitchFamily="34" charset="0"/>
              </a:rPr>
              <a:t>per il suo funzionamento,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interfacce vengono definite interfacce richieste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UML per le interfacce fornite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061" y="-71559"/>
            <a:ext cx="81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richieste e fornite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2CAD7C-B35F-47DC-8609-6DF20F31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6439" y="3022649"/>
            <a:ext cx="5919122" cy="339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4841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possibili notazioni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notazione stile “classe”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notazione concisa stile “palloncino”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</a:t>
            </a:r>
            <a:r>
              <a:rPr lang="it-IT" dirty="0">
                <a:latin typeface="Calibri" pitchFamily="34" charset="0"/>
              </a:rPr>
              <a:t> 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l’esempio di un sistema di gestione di una biblioteca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interfacce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tipicamente vengono scritte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UpperCamelCase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come le classi.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Visual Basic e in C#</a:t>
            </a:r>
            <a:r>
              <a:rPr lang="it-IT" dirty="0">
                <a:latin typeface="Calibri" pitchFamily="34" charset="0"/>
              </a:rPr>
              <a:t>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delle interfacce ha come prefisso una I maiuscola, per esempio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Iprestito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di realizzazione </a:t>
            </a:r>
            <a:r>
              <a:rPr lang="it-IT" dirty="0">
                <a:latin typeface="Calibri" pitchFamily="34" charset="0"/>
              </a:rPr>
              <a:t>è quella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intercorre tra una specifica </a:t>
            </a:r>
            <a:r>
              <a:rPr lang="it-IT" dirty="0">
                <a:latin typeface="Calibri" pitchFamily="34" charset="0"/>
              </a:rPr>
              <a:t>(in questo caso un’interfaccia)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ciò che la specifica realizza</a:t>
            </a:r>
            <a:r>
              <a:rPr lang="it-IT" dirty="0">
                <a:latin typeface="Calibri" pitchFamily="34" charset="0"/>
              </a:rPr>
              <a:t> (in questo caso le classi Libro e CD).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notazione stile “classe”</a:t>
            </a:r>
            <a:r>
              <a:rPr lang="it-IT" dirty="0">
                <a:latin typeface="Calibri" pitchFamily="34" charset="0"/>
              </a:rPr>
              <a:t>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di realizzazione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disegnata come una linea tratteggiata che termina con una punta a triangolo</a:t>
            </a:r>
            <a:r>
              <a:rPr lang="it-IT" dirty="0">
                <a:latin typeface="Calibri" pitchFamily="34" charset="0"/>
              </a:rPr>
              <a:t>,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notazione stile “palloncino” si utilizza una linea continua senza punta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061" y="-71559"/>
            <a:ext cx="81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richieste e fornite</a:t>
            </a:r>
          </a:p>
        </p:txBody>
      </p:sp>
    </p:spTree>
    <p:extLst>
      <p:ext uri="{BB962C8B-B14F-4D97-AF65-F5344CB8AC3E}">
        <p14:creationId xmlns:p14="http://schemas.microsoft.com/office/powerpoint/2010/main" val="17855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 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relazioni tra i principali manufatti di analisi e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tra i package di analisi e i sottosistemi di progettazione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leggermente più complessa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684957" y="-71559"/>
            <a:ext cx="10381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Relazione di &lt;&lt;traccia&gt;&gt; tra i manufatti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42501A-D2DF-4284-9C6F-BC6AA061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7974" y="1678769"/>
            <a:ext cx="4613828" cy="413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2620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UML per le interfacce richieste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questa figura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richiede l’interfaccia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061" y="-71559"/>
            <a:ext cx="81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richieste e fornite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7EE8E2-9C34-48C3-8752-36FB5ED0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499" y="1640339"/>
            <a:ext cx="5707917" cy="314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429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il sistema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assemblato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altro valido esempio di interfacce con più implementazioni</a:t>
            </a:r>
            <a:r>
              <a:rPr lang="it-IT" dirty="0">
                <a:latin typeface="Calibri" pitchFamily="34" charset="0"/>
              </a:rPr>
              <a:t> si trova nelle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delle librerie standard 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061" y="-71559"/>
            <a:ext cx="81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richieste e fornite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EC4D99E-D95F-4A7C-AC18-A1277B9E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001" y="1520587"/>
            <a:ext cx="4496539" cy="267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66840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le classi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delle librerie standard di Java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di un’interfaccia il progettista Java può rimandare effettivamente la realizzazione dell’interfaccia a quando deve essere implementata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061" y="-71559"/>
            <a:ext cx="81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richieste e fornite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D5BC58-E7DA-45CD-89A8-047D25FE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3568" y="1596107"/>
            <a:ext cx="36195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478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differenze tra realizzazione di interfaccia ed 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principio di sostituibilità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applicato sia all’ereditarietà sia alla realizzazione di 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Entrambi i tipi di relazione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generare polimorfismo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soluzione alternativa basata sull’ereditarietà per il problema della biblioteca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77D934-3983-4E52-9BF9-D4862306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406" y="3283185"/>
            <a:ext cx="3798603" cy="287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8290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presenta alcuni problemi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dichiara che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di tipo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ElementoPrestabile</a:t>
            </a:r>
            <a:r>
              <a:rPr lang="it-IT" dirty="0">
                <a:latin typeface="Calibri" pitchFamily="34" charset="0"/>
              </a:rPr>
              <a:t>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caratteristica non appare sufficiente a specificare il loro tipo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semanticamente più corretto mostrare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ElementoPrestabile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come un particolare ruolo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ricoprono rispetto alla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meglio comprendere ciò consideriamo l’aggiunta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Riviste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alla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riviste non sono prestabili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67C1BC8-E325-481D-ABEC-3E29097E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3454" y="3684521"/>
            <a:ext cx="5286389" cy="285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8176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Tale soluzione potrebbe sembrare accettabile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molto elegante </a:t>
            </a:r>
            <a:r>
              <a:rPr lang="it-IT" dirty="0">
                <a:latin typeface="Calibri" pitchFamily="34" charset="0"/>
              </a:rPr>
              <a:t>perché mett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insieme due compiti della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molto diversi</a:t>
            </a:r>
            <a:r>
              <a:rPr lang="it-IT" dirty="0">
                <a:latin typeface="Calibri" pitchFamily="34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archiviare oggetti e prestare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migliorare questo modello aggiungendo un livello in più alla gerarchia di ereditarietà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B024A20-FC6E-42D4-A139-C7EC7A2E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6331" y="2579867"/>
            <a:ext cx="4214842" cy="306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799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che usa sia l’interfaccia che l’ereditarietà </a:t>
            </a:r>
            <a:r>
              <a:rPr lang="it-IT" dirty="0">
                <a:latin typeface="Calibri" pitchFamily="34" charset="0"/>
              </a:rPr>
              <a:t>offre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più elegante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B610640-E511-445C-A0EC-00056FE1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4649" y="1778856"/>
            <a:ext cx="4313308" cy="349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0344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vantaggi di questa soluzione basata sull’interfaccia </a:t>
            </a:r>
            <a:r>
              <a:rPr lang="it-IT" dirty="0">
                <a:latin typeface="Calibri" pitchFamily="34" charset="0"/>
              </a:rPr>
              <a:t>sono i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elemento della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ElementoBiblioteca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nozione di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prestabilità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 è stata scorporata in un’interfaccia separata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Prestabile</a:t>
            </a:r>
            <a:r>
              <a:rPr lang="it-IT" dirty="0">
                <a:latin typeface="Calibri" pitchFamily="34" charset="0"/>
              </a:rPr>
              <a:t>, che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applicabile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ElementiBiblioteca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quando necessario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meno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meno relazioni di composizione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ha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gerarchia di ereditarietà più semplice con solo due livelli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meno relazioni di 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basata sull’interfaccia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semplice </a:t>
            </a:r>
            <a:r>
              <a:rPr lang="it-IT" dirty="0">
                <a:latin typeface="Calibri" pitchFamily="34" charset="0"/>
              </a:rPr>
              <a:t>e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semantica più precisa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</p:spTree>
    <p:extLst>
      <p:ext uri="{BB962C8B-B14F-4D97-AF65-F5344CB8AC3E}">
        <p14:creationId xmlns:p14="http://schemas.microsoft.com/office/powerpoint/2010/main" val="2963021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supponga di dover esportare dettagli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Riviste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(ma non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) in un file XML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viene così progettata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introdurrà una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XMLEsportatore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eseguire l’esportazione XML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introdurrà un’interfaccia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XMLEsportabile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definisce il protocollo che ogni elemento esportabile deve avere per funzionare con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XMLEsportatore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dati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seguenti requisiti non funzionali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linguaggio di implementazione </a:t>
            </a:r>
            <a:r>
              <a:rPr lang="it-IT" dirty="0">
                <a:latin typeface="Calibri" pitchFamily="34" charset="0"/>
              </a:rPr>
              <a:t>sarà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l’elaborazione XML verrà utilizzata la libreria JDOM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protocollo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XMLEsportabile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consiste 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singola operazione,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restituisce una rappresentazione dell’elemento esportabile sotto forma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</p:spTree>
    <p:extLst>
      <p:ext uri="{BB962C8B-B14F-4D97-AF65-F5344CB8AC3E}">
        <p14:creationId xmlns:p14="http://schemas.microsoft.com/office/powerpoint/2010/main" val="2858108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mostra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completa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34649" y="-71559"/>
            <a:ext cx="823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Realizzazione di interfaccia o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0C8CCE-F077-4245-A25D-B14D0616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8949" y="1596859"/>
            <a:ext cx="5173403" cy="49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40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package di analisi è in 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con un sottosistema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Possono esistere valide motivazioni tecniche o architettoniche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scomporre un unico package di analisi in diversi sottosistemi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di analisi </a:t>
            </a:r>
            <a:r>
              <a:rPr lang="it-IT" dirty="0">
                <a:latin typeface="Calibri" pitchFamily="34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trasformarsi in una o più interfacce o 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realizzazione dei casi d’uso di analisi </a:t>
            </a:r>
            <a:r>
              <a:rPr lang="it-IT" dirty="0">
                <a:latin typeface="Calibri" pitchFamily="34" charset="0"/>
              </a:rPr>
              <a:t>ha,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biunivoca con la realizzazione dei casi d’uso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684957" y="-71559"/>
            <a:ext cx="10381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della progettazione – Manufatti della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progettazione: meta-modello – Relazione di &lt;&lt;traccia&gt;&gt; tra i manufatti</a:t>
            </a:r>
          </a:p>
        </p:txBody>
      </p:sp>
    </p:spTree>
    <p:extLst>
      <p:ext uri="{BB962C8B-B14F-4D97-AF65-F5344CB8AC3E}">
        <p14:creationId xmlns:p14="http://schemas.microsoft.com/office/powerpoint/2010/main" val="30048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porta</a:t>
            </a:r>
            <a:r>
              <a:rPr lang="it-IT" dirty="0">
                <a:latin typeface="Calibri" pitchFamily="34" charset="0"/>
              </a:rPr>
              <a:t> raggruppa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semanticamente coeso di interfacce fornite e richieste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un punto specifico di interazione tra un classificatore e il suo ambiente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illustra la notazione per le porte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 una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ha una porta chiamata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figura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varianti della notazione di porta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porte sono un metodo molto utile</a:t>
            </a:r>
            <a:r>
              <a:rPr lang="it-IT" dirty="0">
                <a:latin typeface="Calibri" pitchFamily="34" charset="0"/>
              </a:rPr>
              <a:t>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strutturare interfacce fornite e richieste di un classificatore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200057" y="-71559"/>
            <a:ext cx="486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Porte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8F3EEFC-89CA-4F6E-91E4-204C3E1F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644" y="2959555"/>
            <a:ext cx="5336309" cy="21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0321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</a:t>
            </a:r>
            <a:r>
              <a:rPr lang="it-IT" dirty="0">
                <a:latin typeface="Calibri" pitchFamily="34" charset="0"/>
              </a:rPr>
              <a:t>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Visualizzatore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si collega alla porta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Perché le porte siano connesse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loro interfacce fornite e richieste devono corrispondere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L’utilizzo delle porte è più conciso rispetto alla visualizzazione di tutte le interfacce fornite e richieste </a:t>
            </a:r>
            <a:r>
              <a:rPr lang="it-IT" dirty="0">
                <a:latin typeface="Calibri" pitchFamily="34" charset="0"/>
              </a:rPr>
              <a:t>ma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necessitare di una lettura più attenta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porte possono avere una visibilità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porta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disegnata sovrapposta al limite del classificatore è pubblica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rettangolo della porta viene mostrato all’interno del limite del classificatore la porta ha visibilità protetta (di default) o privata</a:t>
            </a:r>
            <a:r>
              <a:rPr lang="it-IT" dirty="0">
                <a:latin typeface="Calibri" pitchFamily="34" charset="0"/>
              </a:rPr>
              <a:t>;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visibilità effettiva </a:t>
            </a:r>
            <a:r>
              <a:rPr lang="it-IT" dirty="0">
                <a:latin typeface="Calibri" pitchFamily="34" charset="0"/>
              </a:rPr>
              <a:t>non viene mostrata graficamente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registrata nella specifica della porta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200057" y="-71559"/>
            <a:ext cx="486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Porte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D5F9F25-C941-4749-AE9D-CC71E360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1962" y="1866121"/>
            <a:ext cx="452353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6029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porta protetta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porte possono avere una molteplicità </a:t>
            </a:r>
            <a:r>
              <a:rPr lang="it-IT" dirty="0">
                <a:latin typeface="Calibri" pitchFamily="34" charset="0"/>
              </a:rPr>
              <a:t>che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specificata tra parentesi quadre dopo il nome della porta e il nome del tipo </a:t>
            </a:r>
            <a:r>
              <a:rPr lang="it-IT" dirty="0">
                <a:latin typeface="Calibri" pitchFamily="34" charset="0"/>
              </a:rPr>
              <a:t>(per esempio,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presentazione:visualizzazione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precisa il numero di istanze della porta che avrà ciascuna istanza del classificatore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200057" y="-71559"/>
            <a:ext cx="486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Porte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D4C42A-D442-4183-94F0-56CB233C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9915" y="1481823"/>
            <a:ext cx="2326828" cy="114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70220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l’elemento chiave dello sviluppo basato sui componenti </a:t>
            </a:r>
            <a:r>
              <a:rPr lang="it-IT" dirty="0">
                <a:latin typeface="Calibri" pitchFamily="34" charset="0"/>
              </a:rPr>
              <a:t>(Component-</a:t>
            </a:r>
            <a:r>
              <a:rPr lang="it-IT" dirty="0" err="1">
                <a:latin typeface="Calibri" pitchFamily="34" charset="0"/>
              </a:rPr>
              <a:t>Based</a:t>
            </a:r>
            <a:r>
              <a:rPr lang="it-IT" dirty="0">
                <a:latin typeface="Calibri" pitchFamily="34" charset="0"/>
              </a:rPr>
              <a:t> Development, CBD).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L’unico modo per creare del software flessibile basato su componenti </a:t>
            </a:r>
            <a:r>
              <a:rPr lang="it-IT" dirty="0">
                <a:latin typeface="Calibri" pitchFamily="34" charset="0"/>
              </a:rPr>
              <a:t>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le interfacce sin dalla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Un’interfaccia consente l’uso di un qualunque numero di diverse implementazioni</a:t>
            </a:r>
            <a:r>
              <a:rPr lang="it-IT" dirty="0">
                <a:latin typeface="Calibri" pitchFamily="34" charset="0"/>
              </a:rPr>
              <a:t>, a patto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rispetti il contratto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25947" y="-71559"/>
            <a:ext cx="8640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Interfacce e sviluppo basato sui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componenti</a:t>
            </a:r>
          </a:p>
        </p:txBody>
      </p:sp>
    </p:spTree>
    <p:extLst>
      <p:ext uri="{BB962C8B-B14F-4D97-AF65-F5344CB8AC3E}">
        <p14:creationId xmlns:p14="http://schemas.microsoft.com/office/powerpoint/2010/main" val="17459585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</a:t>
            </a:r>
            <a:r>
              <a:rPr lang="it-IT" dirty="0">
                <a:latin typeface="Calibri" pitchFamily="34" charset="0"/>
              </a:rPr>
              <a:t> rappresenta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 modulare del sistema che incapsula i suoi contenuti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cui manifestazione è sostituibile all’interno del suo ambiente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componente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funge quindi da “scatola nera”</a:t>
            </a:r>
            <a:r>
              <a:rPr lang="it-IT" dirty="0">
                <a:latin typeface="Calibri" pitchFamily="34" charset="0"/>
              </a:rPr>
              <a:t> il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comportamento esterno è completamente definito dalle sue interfacce fornite e richieste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componenti possono avere attributi e operazioni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partecipare a relazioni di associazione e generalizzazione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 sono classificatori strutturati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avere una struttura interna che comprende parti e connettori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 possono rappresentare qualcosa che può essere istanziato a tempo di esecuzione</a:t>
            </a:r>
            <a:r>
              <a:rPr lang="it-IT" dirty="0">
                <a:latin typeface="Calibri" pitchFamily="34" charset="0"/>
              </a:rPr>
              <a:t>,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un Enterprise Java Bean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anche rappresentare un costrutto puramente logico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esempio un sottosistema</a:t>
            </a:r>
            <a:r>
              <a:rPr lang="it-IT" dirty="0">
                <a:latin typeface="Calibri" pitchFamily="34" charset="0"/>
              </a:rPr>
              <a:t>, istanziato solo indirettamente in virtù del fatto che le sue parti vengono istanziate.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componente può essere reso manifesto da uno o più manufatti</a:t>
            </a:r>
            <a:r>
              <a:rPr lang="it-IT" dirty="0">
                <a:latin typeface="Calibri" pitchFamily="34" charset="0"/>
              </a:rPr>
              <a:t>; 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componente EJB potrebbe essere mostrato tramite un file JAR (Java Archive)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4556" y="-71559"/>
            <a:ext cx="740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 componente?</a:t>
            </a:r>
          </a:p>
        </p:txBody>
      </p:sp>
    </p:spTree>
    <p:extLst>
      <p:ext uri="{BB962C8B-B14F-4D97-AF65-F5344CB8AC3E}">
        <p14:creationId xmlns:p14="http://schemas.microsoft.com/office/powerpoint/2010/main" val="16387179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dei componenti </a:t>
            </a:r>
            <a:r>
              <a:rPr lang="it-IT" dirty="0">
                <a:latin typeface="Calibri" pitchFamily="34" charset="0"/>
              </a:rPr>
              <a:t>può mostr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are dei componenti, le dipendenze tra di essi e il modo in cui i classificatori vengono assegnati ad altri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diagramma dei componenti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 viene disegnato come un riquadro con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e/o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un’icona del componente nell’angolo superiore destro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 può avere una struttura interna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mostrare le parti annidate all’interno del componente oppure esternamente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connettendole al componente stesso mediante relazioni di 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4556" y="-71559"/>
            <a:ext cx="740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 componente?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9A873E-9383-4FB5-85EC-D124077C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103" y="2418672"/>
            <a:ext cx="351770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3440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mostrata una rappresentazione di un componente con la sua struttura interna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componente ha struttura interna </a:t>
            </a:r>
            <a:r>
              <a:rPr lang="it-IT" dirty="0">
                <a:latin typeface="Calibri" pitchFamily="34" charset="0"/>
              </a:rPr>
              <a:t>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delega le responsabilità definite dalle sue interfacce a una o più parti interne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 possono dipendere da altri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Perché i componenti non abbiano interdipendenze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media sempre la dipendenza con un’interfaccia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componente richiede un’interfaccia lo si può rappresentare come una dipendenza tra il componente e l’interfaccia </a:t>
            </a:r>
            <a:r>
              <a:rPr lang="it-IT" dirty="0">
                <a:latin typeface="Calibri" pitchFamily="34" charset="0"/>
              </a:rPr>
              <a:t>oppure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usare il connettore di assemblaggio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4556" y="-71559"/>
            <a:ext cx="740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 componente?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F9BA91B-2B69-4D96-AB62-D50702F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588" y="1612442"/>
            <a:ext cx="4714908" cy="196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8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mostrato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l’utilizzo delle interfacce per modellare le dipendenze tra i componenti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 questa figura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notare che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Parte</a:t>
            </a:r>
            <a:r>
              <a:rPr lang="it-IT" dirty="0">
                <a:latin typeface="Calibri" pitchFamily="34" charset="0"/>
              </a:rPr>
              <a:t> fornisce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interfacce di tipo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IParte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Iindirizzo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GestoreMailingList</a:t>
            </a:r>
            <a:r>
              <a:rPr lang="it-IT" dirty="0">
                <a:latin typeface="Calibri" pitchFamily="34" charset="0"/>
              </a:rPr>
              <a:t> richiede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interfacce di tipo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IIndirizzo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ICassettaPostale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connettore di assemblaggio tra il componente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il componente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GestoreMailingList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componente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comporta come 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façade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4556" y="-71559"/>
            <a:ext cx="740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 componente?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21948D9-0C93-4387-9F2F-D54188C0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983" y="1712466"/>
            <a:ext cx="393702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5591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</a:t>
            </a:r>
            <a:r>
              <a:rPr lang="it-IT" dirty="0">
                <a:latin typeface="Calibri" pitchFamily="34" charset="0"/>
              </a:rPr>
              <a:t> spesso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presentati semplicemente come “scatole nere”</a:t>
            </a:r>
            <a:r>
              <a:rPr lang="it-IT" dirty="0">
                <a:latin typeface="Calibri" pitchFamily="34" charset="0"/>
              </a:rPr>
              <a:t> a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associate le loro interfacce fornite e richieste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Sarebbe possibile mostrare un componente anche come una “scatola bianca”</a:t>
            </a:r>
            <a:r>
              <a:rPr lang="it-IT" dirty="0">
                <a:latin typeface="Calibri" pitchFamily="34" charset="0"/>
              </a:rPr>
              <a:t> evidenziando i suoi dettagli interni.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componente può essere rappresentato come una scatola bianca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4556" y="-71559"/>
            <a:ext cx="740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Cos’è un componente?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914BCA2-9D8B-4936-B38F-1931ECCF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093" y="3006186"/>
            <a:ext cx="45236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5876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l’elemento UML che ha più stereotipi</a:t>
            </a:r>
            <a:r>
              <a:rPr lang="it-IT" dirty="0">
                <a:latin typeface="Calibri" pitchFamily="34" charset="0"/>
              </a:rPr>
              <a:t>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usati in svariate circostanze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fornisce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piccolo insieme degli stereotipi standard dei componenti </a:t>
            </a:r>
            <a:r>
              <a:rPr lang="it-IT" dirty="0">
                <a:latin typeface="Calibri" pitchFamily="34" charset="0"/>
              </a:rPr>
              <a:t>che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96671" y="-71559"/>
            <a:ext cx="786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Interfacce e componenti – Stereotipi dei componenti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6404993-785E-409E-AAF2-539DF223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471" y="2579867"/>
            <a:ext cx="9780981" cy="28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117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16574</Words>
  <Application>Microsoft Office PowerPoint</Application>
  <PresentationFormat>Widescreen</PresentationFormat>
  <Paragraphs>2191</Paragraphs>
  <Slides>192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192</vt:i4>
      </vt:variant>
    </vt:vector>
  </HeadingPairs>
  <TitlesOfParts>
    <vt:vector size="199" baseType="lpstr">
      <vt:lpstr>Arial</vt:lpstr>
      <vt:lpstr>Calibri</vt:lpstr>
      <vt:lpstr>Calibri Light</vt:lpstr>
      <vt:lpstr>Courier New</vt:lpstr>
      <vt:lpstr>Garamond</vt:lpstr>
      <vt:lpstr>Microsoft Sans Serif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630</cp:revision>
  <dcterms:created xsi:type="dcterms:W3CDTF">2018-01-22T07:11:51Z</dcterms:created>
  <dcterms:modified xsi:type="dcterms:W3CDTF">2021-08-22T14:37:48Z</dcterms:modified>
</cp:coreProperties>
</file>