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05EF-FA7D-4007-B28D-C9DE23B868AD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B7CE1-C840-4B61-AE7B-BE29F233F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0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1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1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46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1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6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3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605B-F4B3-4D49-9A68-D13D6A5AA1C9}" type="datetimeFigureOut">
              <a:rPr lang="it-IT" smtClean="0"/>
              <a:t>22/08/2021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5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" y="104776"/>
            <a:ext cx="2847975" cy="971550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>
            <a:off x="0" y="1259537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995680" y="1763592"/>
            <a:ext cx="991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Corso di «Ingegneria del Software»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A.A. 2021/2022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it-IT" sz="3200" b="1" dirty="0">
                <a:solidFill>
                  <a:srgbClr val="C00000"/>
                </a:solidFill>
              </a:rPr>
              <a:t>Parte V: Implementazione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347857" y="6023834"/>
            <a:ext cx="48568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u="sng" dirty="0">
                <a:solidFill>
                  <a:srgbClr val="C00000"/>
                </a:solidFill>
              </a:rPr>
              <a:t>                           </a:t>
            </a:r>
            <a:r>
              <a:rPr lang="it-IT" sz="2100" b="1" i="1" u="sng" dirty="0">
                <a:solidFill>
                  <a:srgbClr val="C00000"/>
                </a:solidFill>
              </a:rPr>
              <a:t>Prof. Domenico Ursino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            		        </a:t>
            </a:r>
            <a:r>
              <a:rPr lang="it-IT" i="1" dirty="0">
                <a:solidFill>
                  <a:schemeClr val="bg2">
                    <a:lumMod val="25000"/>
                  </a:schemeClr>
                </a:solidFill>
              </a:rPr>
              <a:t>d.ursino@univpm.it</a:t>
            </a:r>
            <a:endParaRPr lang="it-IT" sz="2000" b="1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3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l’attività UP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implementare l’architettura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Dal punto di vista dell’analista/progettista OO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l’attività basilare in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implementare l’architettura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la creazione di uno o più diagrammi di deployment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L’altra attività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l’aggiornamento di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descrizione dell’architettura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 dettagli di implementazione e di deployment architetturalmente importanti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80002" y="-71559"/>
            <a:ext cx="998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Attività UP: implementare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l’architettura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C5E520-BD69-4AA3-B0C1-07C638A4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108" y="1540997"/>
            <a:ext cx="5091783" cy="324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53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deployment</a:t>
            </a:r>
            <a:r>
              <a:rPr lang="it-IT" dirty="0">
                <a:latin typeface="Calibri" pitchFamily="34" charset="0"/>
              </a:rPr>
              <a:t> 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di assegnazione di manufatti a nodi o di istanze di manufatti a istanze di nodo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deployment </a:t>
            </a:r>
            <a:r>
              <a:rPr lang="it-IT" dirty="0">
                <a:latin typeface="Calibri" pitchFamily="34" charset="0"/>
              </a:rPr>
              <a:t>specifica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l’hardware fisico su cui verrà eseguito il sistema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 corrispondere l’architettura software creata nella progettazione a un’architettura del sistema fisico che la esegue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forme di diagramma di deployment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 descrittore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contiene nodi, relazioni tra nodi e manufatti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 istanza</a:t>
            </a:r>
            <a:r>
              <a:rPr lang="it-IT" dirty="0">
                <a:latin typeface="Calibri" pitchFamily="34" charset="0"/>
              </a:rPr>
              <a:t>: contiene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istanze di nodo, relazioni tra istanze di nodo e istanze di manufatto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non si conoscono </a:t>
            </a:r>
            <a:r>
              <a:rPr lang="it-IT" dirty="0">
                <a:latin typeface="Calibri" pitchFamily="34" charset="0"/>
              </a:rPr>
              <a:t>(o se non interessa conoscere)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dettagli di istanze specifiche si possono utilizzare istanze anonime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 bozza di diagramma di deployment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spesso prodotta già durante 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iniziare con un diagramma di deployment in forma descrittore</a:t>
            </a:r>
            <a:r>
              <a:rPr lang="it-IT" dirty="0">
                <a:latin typeface="Calibri" pitchFamily="34" charset="0"/>
              </a:rPr>
              <a:t>, limitato ai soli nodi e alle loro interconnessioni.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in seguito raffinare questo diagramma in uno o più diagrammi di deployment in forma istanza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illustrino possibili disposizioni di istanze anonime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57199" y="-71559"/>
            <a:ext cx="640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</a:t>
            </a:r>
          </a:p>
        </p:txBody>
      </p:sp>
    </p:spTree>
    <p:extLst>
      <p:ext uri="{BB962C8B-B14F-4D97-AF65-F5344CB8AC3E}">
        <p14:creationId xmlns:p14="http://schemas.microsoft.com/office/powerpoint/2010/main" val="112083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Infine,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potrà creare un diagramma di deployment in forma istanza che faccia riferimento alle macchine effettivamente utilizzate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costruzione di un diagramma di deployment </a:t>
            </a:r>
            <a:r>
              <a:rPr lang="it-IT" dirty="0">
                <a:latin typeface="Calibri" pitchFamily="34" charset="0"/>
              </a:rPr>
              <a:t>è, dunque,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a due tempi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della progettazione </a:t>
            </a:r>
            <a:r>
              <a:rPr lang="it-IT" dirty="0">
                <a:latin typeface="Calibri" pitchFamily="34" charset="0"/>
              </a:rPr>
              <a:t>ci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focalizza principalmente sui nodi, o sulle istanze dei nodi, e sulle loro interconnessioni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dell’implementazione </a:t>
            </a:r>
            <a:r>
              <a:rPr lang="it-IT" dirty="0">
                <a:latin typeface="Calibri" pitchFamily="34" charset="0"/>
              </a:rPr>
              <a:t>ci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focalizza sull’assegnazione di istanze di manufatto alle istanze di nodo o di manufatti ai nodi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57199" y="-71559"/>
            <a:ext cx="640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</a:t>
            </a:r>
          </a:p>
        </p:txBody>
      </p:sp>
    </p:spTree>
    <p:extLst>
      <p:ext uri="{BB962C8B-B14F-4D97-AF65-F5344CB8AC3E}">
        <p14:creationId xmlns:p14="http://schemas.microsoft.com/office/powerpoint/2010/main" val="332810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Secondo la specifica UML 2.0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nodo rappresenta un tipo di risorsa computazionale su cui i manufatti possono essere dislocati per l’esecuzione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stereotipi standard per i nodi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periferica</a:t>
            </a:r>
            <a:r>
              <a:rPr lang="it-IT" dirty="0">
                <a:latin typeface="Calibri" pitchFamily="34" charset="0"/>
              </a:rPr>
              <a:t>&gt;&gt;.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ambiente esecutivo</a:t>
            </a:r>
            <a:r>
              <a:rPr lang="it-IT" dirty="0">
                <a:latin typeface="Calibri" pitchFamily="34" charset="0"/>
              </a:rPr>
              <a:t>&gt;&gt;.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possono essere annidati in nodi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90587" y="-71559"/>
            <a:ext cx="7375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Nodi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8635C63-6F2D-4CA4-B9F8-CC19ACCD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883" y="4114181"/>
            <a:ext cx="7108909" cy="24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36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Assegnando ai nodi il nome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PCWindows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PCLinux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sono stati inclusi sia il tipo di hardware (PC) che il sistema operativo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pratica comune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viene mostrato come un ambiente di esecuzione </a:t>
            </a:r>
            <a:r>
              <a:rPr lang="it-IT" dirty="0">
                <a:latin typeface="Calibri" pitchFamily="34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eseguire plug-in come gli applet Java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Un’associazione tra nodi </a:t>
            </a:r>
            <a:r>
              <a:rPr lang="it-IT" dirty="0">
                <a:latin typeface="Calibri" pitchFamily="34" charset="0"/>
              </a:rPr>
              <a:t>rappresenta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canale di comunicazione attraverso cui possono passare le informazioni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desidera visualizzare specifiche istanze di nodo </a:t>
            </a: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il diagramma di deployment in forma 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90587" y="-71559"/>
            <a:ext cx="7375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Nodi</a:t>
            </a:r>
          </a:p>
        </p:txBody>
      </p:sp>
    </p:spTree>
    <p:extLst>
      <p:ext uri="{BB962C8B-B14F-4D97-AF65-F5344CB8AC3E}">
        <p14:creationId xmlns:p14="http://schemas.microsoft.com/office/powerpoint/2010/main" val="338748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diagramma di deployment in forma istanza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deployment in forma descrittore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 per modellare un tipo di architettura fisica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quelli in forma istanza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 per modellare un deployment di quell’architettura in un particolare sito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90587" y="-71559"/>
            <a:ext cx="7375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Nodi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0FC78E-C133-4FFA-8843-10A5475D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4174" y="1621192"/>
            <a:ext cx="5980355" cy="397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132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deployment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parte di UML maggiormente soggetta all’uso di stereotipi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diagramma di deployment completamente stereotipato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90587" y="-71559"/>
            <a:ext cx="7375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Nodi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84E7FEF-610E-401B-9246-52884FCE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8689" y="2302868"/>
            <a:ext cx="596904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61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manufatto</a:t>
            </a:r>
            <a:r>
              <a:rPr lang="it-IT" dirty="0">
                <a:latin typeface="Calibri" pitchFamily="34" charset="0"/>
              </a:rPr>
              <a:t> rappresenta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un’entità concreta del mondo reale, per esempio un file di codice sorgente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ContoBancario.java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 vengono dislocati sui nodi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esempi di manufatti </a:t>
            </a:r>
            <a:r>
              <a:rPr lang="it-IT" dirty="0">
                <a:latin typeface="Calibri" pitchFamily="34" charset="0"/>
              </a:rPr>
              <a:t>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File di codice sorgente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File eseguibili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Script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Tabelle di database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Documenti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Output del processo di sviluppo, per esempio un modello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Un’istanza di manufatto</a:t>
            </a:r>
            <a:r>
              <a:rPr lang="it-IT" dirty="0">
                <a:latin typeface="Calibri" pitchFamily="34" charset="0"/>
              </a:rPr>
              <a:t> rappresenta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un’istanza specifica di un particolare manufatto</a:t>
            </a:r>
            <a:r>
              <a:rPr lang="it-IT" dirty="0">
                <a:latin typeface="Calibri" pitchFamily="34" charset="0"/>
              </a:rPr>
              <a:t>,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copia specifica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.java dislocata su istanze di nodo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8138" y="-71559"/>
            <a:ext cx="812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Manufatti</a:t>
            </a:r>
          </a:p>
        </p:txBody>
      </p:sp>
    </p:spTree>
    <p:extLst>
      <p:ext uri="{BB962C8B-B14F-4D97-AF65-F5344CB8AC3E}">
        <p14:creationId xmlns:p14="http://schemas.microsoft.com/office/powerpoint/2010/main" val="90933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manufatto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libreriaSistema.jar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visualizza tre componenti white-box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Libreria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Biglietto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8138" y="-71559"/>
            <a:ext cx="812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Manufatti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62B8B2F-C1F1-4029-B0D0-27A7EF37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1146" y="1751230"/>
            <a:ext cx="5031254" cy="503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14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identificati dallo stereotipo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manufatto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avere un’icona di manufatto nell’angolo superiore destro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 possono dipendere da altri manufatti</a:t>
            </a:r>
            <a:r>
              <a:rPr lang="it-IT" dirty="0">
                <a:latin typeface="Calibri" pitchFamily="34" charset="0"/>
              </a:rPr>
              <a:t>; il manufatto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libreriaSistema.jar</a:t>
            </a:r>
            <a:r>
              <a:rPr lang="it-IT" dirty="0">
                <a:latin typeface="Calibri" pitchFamily="34" charset="0"/>
              </a:rPr>
              <a:t> dipende dal manufatto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jdom.jar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Oltre al nome,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manufatto ha nella sua specifica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nomefile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indica la collocazione fisica del manufatto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istanze di un manufatto </a:t>
            </a:r>
            <a:r>
              <a:rPr lang="it-IT" dirty="0">
                <a:latin typeface="Calibri" pitchFamily="34" charset="0"/>
              </a:rPr>
              <a:t>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nomi di file che fanno riferimento alla collocazione fisica dell’istanza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il file JAR della figura precedente si eseguono due fasi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compilano i file di codice sorgente Java per le classi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ImplLibro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Libreria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ImplLibreria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Biglietto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IDBiglietto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ImplBiglietto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utilizza lo strumento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jar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Java per creare un file JAR da questi file compilati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8138" y="-71559"/>
            <a:ext cx="812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Manufatti</a:t>
            </a:r>
          </a:p>
        </p:txBody>
      </p:sp>
    </p:spTree>
    <p:extLst>
      <p:ext uri="{BB962C8B-B14F-4D97-AF65-F5344CB8AC3E}">
        <p14:creationId xmlns:p14="http://schemas.microsoft.com/office/powerpoint/2010/main" val="330026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dell’implementazione </a:t>
            </a:r>
            <a:r>
              <a:rPr lang="it-IT" dirty="0">
                <a:latin typeface="Calibri" pitchFamily="34" charset="0"/>
              </a:rPr>
              <a:t>comincia ad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un certo peso nella fase di Elaborazione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diventare poi il flusso di lavoro principale nella fase di Costruzione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83407" y="-71559"/>
            <a:ext cx="808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Introduzione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5EE202-E106-4EAA-B95D-77877686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7074" y="1963507"/>
            <a:ext cx="6879281" cy="455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35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modo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crea il file JAR mostrato nella figura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noti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figura possono essere visualizzate le dipendenze tra manufatti e manufatti annidati in altri manufatti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8138" y="-71559"/>
            <a:ext cx="812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Manufatti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E0DE09-7406-45CC-A26B-F3D6FC5C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7128" y="1487930"/>
            <a:ext cx="5691311" cy="373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54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figura precedente </a:t>
            </a:r>
            <a:r>
              <a:rPr lang="it-IT" dirty="0">
                <a:latin typeface="Calibri" pitchFamily="34" charset="0"/>
              </a:rPr>
              <a:t>sia corretta dal punto di vista della modellazione UML 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particolarmente descrittiva perché è costituita da un solo tipo di manufatto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evidenzia la necessità di assegnare a tutti i manufatti uno stereotipo </a:t>
            </a:r>
            <a:r>
              <a:rPr lang="it-IT" dirty="0">
                <a:latin typeface="Calibri" pitchFamily="34" charset="0"/>
              </a:rPr>
              <a:t>che indichi chiaramente la loro natura.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alcuni stereotipi standard di manufatti che rappresentano diversi tipi di file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mostrati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8138" y="-71559"/>
            <a:ext cx="812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Manufatti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EB160CF-BFB9-4FF4-8638-2B7783C2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870" y="3687861"/>
            <a:ext cx="9472533" cy="219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0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presumere che nel tempo verranno sviluppati vari profili UML per specifiche piattaforme software </a:t>
            </a:r>
            <a:r>
              <a:rPr lang="it-IT" dirty="0">
                <a:latin typeface="Calibri" pitchFamily="34" charset="0"/>
              </a:rPr>
              <a:t>come J2EE e Microsoft.NET.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stereotipi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metteranno a disposizione un insieme più ricco di stereotipi di manufatti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 di UML 2.0 fornisce profili di esempio per J2EE ed EJB, Microsoft COM, Microsoft .NET e CORBA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tabella mostra un profilo Java di esempio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8138" y="-71559"/>
            <a:ext cx="812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Manufatti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9E3A904-6829-4366-BADB-7DED29DD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046" y="3428999"/>
            <a:ext cx="9449802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19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profilo non basta a modellare le applicazioni Java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manca, infatti, uno stereotipo per il file delle classi Java e per le directory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profilo</a:t>
            </a:r>
            <a:r>
              <a:rPr lang="it-IT" dirty="0">
                <a:latin typeface="Calibri" pitchFamily="34" charset="0"/>
              </a:rPr>
              <a:t> deve quindi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esteso con i seguenti ulteriori stereotipi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8138" y="-71559"/>
            <a:ext cx="812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Manufatti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B97231D-CC9C-4927-8B6E-2CE05EA3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6894" y="2452189"/>
            <a:ext cx="10018871" cy="110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560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profilo Java esteso di esempio della specifica UML è stato applicato al seguente modello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8138" y="-71559"/>
            <a:ext cx="812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- Manufatti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7A41284-3B81-46B0-BF92-5357051A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596" y="1437151"/>
            <a:ext cx="6830404" cy="474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1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illustra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semplice diagramma di deployment in forma di istanza</a:t>
            </a:r>
            <a:r>
              <a:rPr lang="it-IT" dirty="0">
                <a:latin typeface="Calibri" pitchFamily="34" charset="0"/>
              </a:rPr>
              <a:t>; 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riferisce ad un convertitore di valuta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993695" y="-71559"/>
            <a:ext cx="10072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– Esempio di diagramma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7444979-1E30-48F6-8DA4-1EC9EC80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437" y="1898190"/>
            <a:ext cx="7713706" cy="438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7442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associare una specifica di deployment a un manufatto dislocato</a:t>
            </a:r>
            <a:r>
              <a:rPr lang="it-IT" dirty="0">
                <a:latin typeface="Calibri" pitchFamily="34" charset="0"/>
              </a:rPr>
              <a:t>, come mostrato nella figura.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 di deployment contiene dettagli fondamentali sulla messa in opera del manufatto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questo caso si specificano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EnterpriseBeanClass</a:t>
            </a:r>
            <a:r>
              <a:rPr lang="it-IT" dirty="0">
                <a:latin typeface="Calibri" pitchFamily="34" charset="0"/>
              </a:rPr>
              <a:t>: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che contiene la logica del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bean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EnterpriseBeanName</a:t>
            </a:r>
            <a:r>
              <a:rPr lang="it-IT" dirty="0">
                <a:latin typeface="Calibri" pitchFamily="34" charset="0"/>
              </a:rPr>
              <a:t>: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che i client possono usare per accedere al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bean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EnterpriseBeanType</a:t>
            </a:r>
            <a:r>
              <a:rPr lang="it-IT" dirty="0">
                <a:latin typeface="Calibri" pitchFamily="34" charset="0"/>
              </a:rPr>
              <a:t>: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bean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semplice esempio affronta solo alcuni aspetti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scopo della modellazione del deployment è fissare i dettagli chiave e quindi il descrittore di deployment mostrato può essere sufficiente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993695" y="-71559"/>
            <a:ext cx="10072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Deployment – Il diagramma di deployment – Esempio di diagramma</a:t>
            </a:r>
          </a:p>
        </p:txBody>
      </p:sp>
    </p:spTree>
    <p:extLst>
      <p:ext uri="{BB962C8B-B14F-4D97-AF65-F5344CB8AC3E}">
        <p14:creationId xmlns:p14="http://schemas.microsoft.com/office/powerpoint/2010/main" val="339901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L’implementazione</a:t>
            </a:r>
            <a:r>
              <a:rPr lang="it-IT" dirty="0">
                <a:latin typeface="Calibri" pitchFamily="34" charset="0"/>
              </a:rPr>
              <a:t> riguarda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trasformazione del modello di progettazione in codice eseguibile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punto di vista dell’analista/progettista</a:t>
            </a:r>
            <a:r>
              <a:rPr lang="it-IT" dirty="0">
                <a:latin typeface="Calibri" pitchFamily="34" charset="0"/>
              </a:rPr>
              <a:t> l’implementazione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come scopo quello di produrre il modello di 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modello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 l’allocazione (per lo più tattica) delle classi di progettazione ai componenti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allocazione dipende in gran parte dal linguaggio di programmazione utilizzato</a:t>
            </a:r>
            <a:r>
              <a:rPr lang="it-IT" dirty="0">
                <a:latin typeface="Calibri" pitchFamily="34" charset="0"/>
              </a:rPr>
              <a:t> per implementare il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dell’implementazione si concentra </a:t>
            </a:r>
            <a:r>
              <a:rPr lang="it-IT" dirty="0">
                <a:latin typeface="Calibri" pitchFamily="34" charset="0"/>
              </a:rPr>
              <a:t>più che altro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sulle attività finalizzate alla produzione di codice eseguibile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modelli di modellazione consentono la ricostruzione</a:t>
            </a:r>
            <a:r>
              <a:rPr lang="it-IT" dirty="0">
                <a:latin typeface="Calibri" pitchFamily="34" charset="0"/>
              </a:rPr>
              <a:t>, tramite reverse engineering, del modello di implementazione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direttamente del codice sorgente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tuttavia due casi in cui un’attività di modellazione esplicita, eseguita da analisti/progettisti OO esperti, potrebbe risultare molto importante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si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intenzione di generare il codice direttamente dal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utilizza il CBD per agevolare il riuso dei componenti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83407" y="-71559"/>
            <a:ext cx="808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Introduzione</a:t>
            </a:r>
          </a:p>
        </p:txBody>
      </p:sp>
    </p:spTree>
    <p:extLst>
      <p:ext uri="{BB962C8B-B14F-4D97-AF65-F5344CB8AC3E}">
        <p14:creationId xmlns:p14="http://schemas.microsoft.com/office/powerpoint/2010/main" val="80316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implementazione </a:t>
            </a:r>
            <a:r>
              <a:rPr lang="it-IT" dirty="0">
                <a:latin typeface="Calibri" pitchFamily="34" charset="0"/>
              </a:rPr>
              <a:t>è in realtà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solo una vista di implementazione del modello di progettazione</a:t>
            </a:r>
            <a:r>
              <a:rPr lang="it-IT" dirty="0">
                <a:latin typeface="Calibri" pitchFamily="34" charset="0"/>
              </a:rPr>
              <a:t>, ovvero fa parte del modello di progettazione.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implementazione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quella parte del modello di progettazione che tratta i problemi di 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 rappresentano entità del mondo reale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rappresentano ambienti hardware o di esecuzione in cui vengono dislocate queste entità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31131" y="-71559"/>
            <a:ext cx="7734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Manufatti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dell’implementazione: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metamodello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illustra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tra il modello di progettazione e il modello di implementazione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31131" y="-71559"/>
            <a:ext cx="7734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Manufatti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dell’implementazione: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metamodello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D906469-6F0E-4B2E-934F-3A71639D2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3244" y="1621192"/>
            <a:ext cx="7370326" cy="493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05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tra manufatti e componenti </a:t>
            </a:r>
            <a:r>
              <a:rPr lang="it-IT" dirty="0">
                <a:latin typeface="Calibri" pitchFamily="34" charset="0"/>
              </a:rPr>
              <a:t>indica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manufatti sono rappresentazioni fisiche dei componenti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componenti di progettazione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entità logiche che raggruppano elementi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 di implementazione</a:t>
            </a:r>
            <a:r>
              <a:rPr lang="it-IT" dirty="0">
                <a:latin typeface="Calibri" pitchFamily="34" charset="0"/>
              </a:rPr>
              <a:t> devono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“mapparsi” sui meccanismi di raggruppamento propri del linguaggio di programmazione prescelto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31131" y="-71559"/>
            <a:ext cx="7734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Manufatti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dell’implementazione: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metamodello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4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si può vedere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</a:t>
            </a:r>
            <a:r>
              <a:rPr lang="it-IT" dirty="0">
                <a:latin typeface="Calibri" pitchFamily="34" charset="0"/>
              </a:rPr>
              <a:t>,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dell’implementazione riguarda i ruoli di architetto, integratore di sistemi e ingegnere dei componenti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179486" y="-71559"/>
            <a:ext cx="7886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Descrizione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4AA213-C753-452D-B58E-4BDFFA03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3470" y="2025869"/>
            <a:ext cx="7664930" cy="41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231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figure si possono concentrare sulla produzione del modello di deployment e di implementazione </a:t>
            </a:r>
            <a:r>
              <a:rPr lang="it-IT" dirty="0">
                <a:latin typeface="Calibri" pitchFamily="34" charset="0"/>
              </a:rPr>
              <a:t>(che corrispondono, nel diagramma,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all’attività implementare l’architettura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manufatto principale </a:t>
            </a:r>
            <a:r>
              <a:rPr lang="it-IT" dirty="0">
                <a:latin typeface="Calibri" pitchFamily="34" charset="0"/>
              </a:rPr>
              <a:t>del flusso di lavoro dell’implementazione, dal punto di vista dell’analista/progettista OO,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il modello di 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è costituito da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dei componenti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deployment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179486" y="-71559"/>
            <a:ext cx="7886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Descrizione</a:t>
            </a:r>
          </a:p>
        </p:txBody>
      </p:sp>
    </p:spTree>
    <p:extLst>
      <p:ext uri="{BB962C8B-B14F-4D97-AF65-F5344CB8AC3E}">
        <p14:creationId xmlns:p14="http://schemas.microsoft.com/office/powerpoint/2010/main" val="36534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974861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L’attività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implementare l’architettura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il compito di identificare i componenti architetturalmente significativi e di farli corrispondere all’hardware fisico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L’espressione fondamentale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“architetturalmente significativi”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L’eccezione</a:t>
            </a:r>
            <a:r>
              <a:rPr lang="it-IT" dirty="0">
                <a:latin typeface="Calibri" pitchFamily="34" charset="0"/>
              </a:rPr>
              <a:t>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generazione automatica del codice a partire dal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80002" y="-71559"/>
            <a:ext cx="998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dell’implementazione – Attività UP: implementare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l’architettura</a:t>
            </a:r>
          </a:p>
        </p:txBody>
      </p:sp>
    </p:spTree>
    <p:extLst>
      <p:ext uri="{BB962C8B-B14F-4D97-AF65-F5344CB8AC3E}">
        <p14:creationId xmlns:p14="http://schemas.microsoft.com/office/powerpoint/2010/main" val="91809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1786</Words>
  <Application>Microsoft Office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dell’attività di Ricerca</dc:title>
  <dc:creator>Domenico Ursino</dc:creator>
  <cp:lastModifiedBy>DOMENICO URSINO</cp:lastModifiedBy>
  <cp:revision>569</cp:revision>
  <dcterms:created xsi:type="dcterms:W3CDTF">2018-01-22T07:11:51Z</dcterms:created>
  <dcterms:modified xsi:type="dcterms:W3CDTF">2021-08-22T15:20:59Z</dcterms:modified>
</cp:coreProperties>
</file>