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3"/>
  </p:notesMasterIdLst>
  <p:sldIdLst>
    <p:sldId id="256" r:id="rId2"/>
    <p:sldId id="393" r:id="rId3"/>
    <p:sldId id="394" r:id="rId4"/>
    <p:sldId id="395" r:id="rId5"/>
    <p:sldId id="412" r:id="rId6"/>
    <p:sldId id="413" r:id="rId7"/>
    <p:sldId id="414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17" r:id="rId18"/>
    <p:sldId id="418" r:id="rId19"/>
    <p:sldId id="419" r:id="rId20"/>
    <p:sldId id="420" r:id="rId21"/>
    <p:sldId id="421" r:id="rId22"/>
    <p:sldId id="446" r:id="rId23"/>
    <p:sldId id="447" r:id="rId24"/>
    <p:sldId id="448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49" r:id="rId40"/>
    <p:sldId id="450" r:id="rId41"/>
    <p:sldId id="451" r:id="rId42"/>
    <p:sldId id="396" r:id="rId43"/>
    <p:sldId id="397" r:id="rId44"/>
    <p:sldId id="398" r:id="rId45"/>
    <p:sldId id="399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02" r:id="rId57"/>
    <p:sldId id="403" r:id="rId58"/>
    <p:sldId id="404" r:id="rId59"/>
    <p:sldId id="405" r:id="rId60"/>
    <p:sldId id="406" r:id="rId61"/>
    <p:sldId id="407" r:id="rId62"/>
    <p:sldId id="467" r:id="rId63"/>
    <p:sldId id="468" r:id="rId64"/>
    <p:sldId id="469" r:id="rId65"/>
    <p:sldId id="422" r:id="rId66"/>
    <p:sldId id="470" r:id="rId67"/>
    <p:sldId id="471" r:id="rId68"/>
    <p:sldId id="472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97" r:id="rId78"/>
    <p:sldId id="498" r:id="rId79"/>
    <p:sldId id="499" r:id="rId80"/>
    <p:sldId id="500" r:id="rId81"/>
    <p:sldId id="501" r:id="rId82"/>
    <p:sldId id="502" r:id="rId83"/>
    <p:sldId id="515" r:id="rId84"/>
    <p:sldId id="516" r:id="rId85"/>
    <p:sldId id="517" r:id="rId86"/>
    <p:sldId id="518" r:id="rId87"/>
    <p:sldId id="519" r:id="rId88"/>
    <p:sldId id="525" r:id="rId89"/>
    <p:sldId id="526" r:id="rId90"/>
    <p:sldId id="527" r:id="rId91"/>
    <p:sldId id="528" r:id="rId92"/>
    <p:sldId id="529" r:id="rId93"/>
    <p:sldId id="530" r:id="rId94"/>
    <p:sldId id="542" r:id="rId95"/>
    <p:sldId id="543" r:id="rId96"/>
    <p:sldId id="544" r:id="rId97"/>
    <p:sldId id="545" r:id="rId98"/>
    <p:sldId id="546" r:id="rId99"/>
    <p:sldId id="547" r:id="rId100"/>
    <p:sldId id="548" r:id="rId101"/>
    <p:sldId id="549" r:id="rId102"/>
    <p:sldId id="550" r:id="rId103"/>
    <p:sldId id="560" r:id="rId104"/>
    <p:sldId id="561" r:id="rId105"/>
    <p:sldId id="562" r:id="rId106"/>
    <p:sldId id="563" r:id="rId107"/>
    <p:sldId id="564" r:id="rId108"/>
    <p:sldId id="573" r:id="rId109"/>
    <p:sldId id="574" r:id="rId110"/>
    <p:sldId id="575" r:id="rId111"/>
    <p:sldId id="576" r:id="rId112"/>
    <p:sldId id="577" r:id="rId113"/>
    <p:sldId id="578" r:id="rId114"/>
    <p:sldId id="579" r:id="rId115"/>
    <p:sldId id="580" r:id="rId116"/>
    <p:sldId id="581" r:id="rId117"/>
    <p:sldId id="582" r:id="rId118"/>
    <p:sldId id="583" r:id="rId119"/>
    <p:sldId id="584" r:id="rId120"/>
    <p:sldId id="594" r:id="rId121"/>
    <p:sldId id="595" r:id="rId122"/>
    <p:sldId id="596" r:id="rId123"/>
    <p:sldId id="597" r:id="rId124"/>
    <p:sldId id="607" r:id="rId125"/>
    <p:sldId id="608" r:id="rId126"/>
    <p:sldId id="609" r:id="rId127"/>
    <p:sldId id="610" r:id="rId128"/>
    <p:sldId id="611" r:id="rId129"/>
    <p:sldId id="612" r:id="rId130"/>
    <p:sldId id="613" r:id="rId131"/>
    <p:sldId id="614" r:id="rId132"/>
    <p:sldId id="615" r:id="rId133"/>
    <p:sldId id="616" r:id="rId134"/>
    <p:sldId id="624" r:id="rId135"/>
    <p:sldId id="625" r:id="rId136"/>
    <p:sldId id="626" r:id="rId137"/>
    <p:sldId id="627" r:id="rId138"/>
    <p:sldId id="628" r:id="rId139"/>
    <p:sldId id="638" r:id="rId140"/>
    <p:sldId id="639" r:id="rId141"/>
    <p:sldId id="640" r:id="rId142"/>
    <p:sldId id="641" r:id="rId143"/>
    <p:sldId id="642" r:id="rId144"/>
    <p:sldId id="643" r:id="rId145"/>
    <p:sldId id="644" r:id="rId146"/>
    <p:sldId id="645" r:id="rId147"/>
    <p:sldId id="646" r:id="rId148"/>
    <p:sldId id="647" r:id="rId149"/>
    <p:sldId id="657" r:id="rId150"/>
    <p:sldId id="658" r:id="rId151"/>
    <p:sldId id="659" r:id="rId152"/>
    <p:sldId id="660" r:id="rId153"/>
    <p:sldId id="661" r:id="rId154"/>
    <p:sldId id="662" r:id="rId155"/>
    <p:sldId id="663" r:id="rId156"/>
    <p:sldId id="664" r:id="rId157"/>
    <p:sldId id="665" r:id="rId158"/>
    <p:sldId id="666" r:id="rId159"/>
    <p:sldId id="667" r:id="rId160"/>
    <p:sldId id="680" r:id="rId161"/>
    <p:sldId id="681" r:id="rId162"/>
    <p:sldId id="682" r:id="rId163"/>
    <p:sldId id="683" r:id="rId164"/>
    <p:sldId id="684" r:id="rId165"/>
    <p:sldId id="685" r:id="rId166"/>
    <p:sldId id="686" r:id="rId167"/>
    <p:sldId id="687" r:id="rId168"/>
    <p:sldId id="696" r:id="rId169"/>
    <p:sldId id="697" r:id="rId170"/>
    <p:sldId id="698" r:id="rId171"/>
    <p:sldId id="699" r:id="rId172"/>
    <p:sldId id="700" r:id="rId173"/>
    <p:sldId id="701" r:id="rId174"/>
    <p:sldId id="702" r:id="rId175"/>
    <p:sldId id="713" r:id="rId176"/>
    <p:sldId id="714" r:id="rId177"/>
    <p:sldId id="715" r:id="rId178"/>
    <p:sldId id="716" r:id="rId179"/>
    <p:sldId id="717" r:id="rId180"/>
    <p:sldId id="718" r:id="rId181"/>
    <p:sldId id="719" r:id="rId182"/>
    <p:sldId id="720" r:id="rId183"/>
    <p:sldId id="734" r:id="rId184"/>
    <p:sldId id="735" r:id="rId185"/>
    <p:sldId id="736" r:id="rId186"/>
    <p:sldId id="737" r:id="rId187"/>
    <p:sldId id="738" r:id="rId188"/>
    <p:sldId id="739" r:id="rId189"/>
    <p:sldId id="740" r:id="rId190"/>
    <p:sldId id="751" r:id="rId191"/>
    <p:sldId id="752" r:id="rId192"/>
    <p:sldId id="753" r:id="rId193"/>
    <p:sldId id="754" r:id="rId194"/>
    <p:sldId id="755" r:id="rId195"/>
    <p:sldId id="756" r:id="rId196"/>
    <p:sldId id="757" r:id="rId197"/>
    <p:sldId id="758" r:id="rId198"/>
    <p:sldId id="767" r:id="rId199"/>
    <p:sldId id="768" r:id="rId200"/>
    <p:sldId id="769" r:id="rId201"/>
    <p:sldId id="770" r:id="rId202"/>
    <p:sldId id="771" r:id="rId203"/>
    <p:sldId id="772" r:id="rId204"/>
    <p:sldId id="773" r:id="rId205"/>
    <p:sldId id="783" r:id="rId206"/>
    <p:sldId id="784" r:id="rId207"/>
    <p:sldId id="785" r:id="rId208"/>
    <p:sldId id="786" r:id="rId209"/>
    <p:sldId id="787" r:id="rId210"/>
    <p:sldId id="788" r:id="rId211"/>
    <p:sldId id="789" r:id="rId212"/>
    <p:sldId id="795" r:id="rId213"/>
    <p:sldId id="796" r:id="rId214"/>
    <p:sldId id="797" r:id="rId215"/>
    <p:sldId id="798" r:id="rId216"/>
    <p:sldId id="799" r:id="rId217"/>
    <p:sldId id="800" r:id="rId218"/>
    <p:sldId id="801" r:id="rId219"/>
    <p:sldId id="802" r:id="rId220"/>
    <p:sldId id="803" r:id="rId221"/>
    <p:sldId id="804" r:id="rId2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05EF-FA7D-4007-B28D-C9DE23B868AD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7CE1-C840-4B61-AE7B-BE29F233F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0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6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3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605B-F4B3-4D49-9A68-D13D6A5AA1C9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5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" y="104776"/>
            <a:ext cx="2847975" cy="971550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0" y="1259537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95680" y="1763592"/>
            <a:ext cx="991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Corso di «Ingegneria del Software»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A.A. 2021/2022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it-IT" sz="3200" b="1" dirty="0">
                <a:solidFill>
                  <a:srgbClr val="C00000"/>
                </a:solidFill>
              </a:rPr>
              <a:t>Parte VI: I Pattern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47857" y="6023834"/>
            <a:ext cx="48568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u="sng" dirty="0">
                <a:solidFill>
                  <a:srgbClr val="C00000"/>
                </a:solidFill>
              </a:rPr>
              <a:t>                           </a:t>
            </a:r>
            <a:r>
              <a:rPr lang="it-IT" sz="2100" b="1" i="1" u="sng" dirty="0">
                <a:solidFill>
                  <a:srgbClr val="C00000"/>
                </a:solidFill>
              </a:rPr>
              <a:t>Prof. Domenico Ursino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            		        </a:t>
            </a:r>
            <a:r>
              <a:rPr lang="it-IT" i="1" dirty="0">
                <a:solidFill>
                  <a:schemeClr val="bg2">
                    <a:lumMod val="25000"/>
                  </a:schemeClr>
                </a:solidFill>
              </a:rPr>
              <a:t>d.ursino@univpm.it</a:t>
            </a:r>
            <a:endParaRPr lang="it-IT" sz="2000" b="1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comunicazione procede in una sola direzione </a:t>
            </a:r>
            <a:r>
              <a:rPr lang="it-IT" dirty="0">
                <a:latin typeface="Calibri" pitchFamily="34" charset="0"/>
              </a:rPr>
              <a:t>attraverso i riferimenti agli oggetti mostrati nella precedente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riceve l’input dall’utente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passa al controller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controller riceve l’input dell’utente dalla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controller modifica il model in risposta all’input dell’utente </a:t>
            </a:r>
            <a:r>
              <a:rPr lang="it-IT" dirty="0">
                <a:latin typeface="Calibri" pitchFamily="34" charset="0"/>
              </a:rPr>
              <a:t>(o, in alcuni casi, il controller modifica la </a:t>
            </a:r>
            <a:r>
              <a:rPr lang="it-IT" dirty="0" err="1"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 direttamente e non aggiorna del tutto il model).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 cambia sulla base degli aggiornamenti del controller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 notifica i cambiamenti alla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aggiorna l’interfaccia utente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</p:spTree>
    <p:extLst>
      <p:ext uri="{BB962C8B-B14F-4D97-AF65-F5344CB8AC3E}">
        <p14:creationId xmlns:p14="http://schemas.microsoft.com/office/powerpoint/2010/main" val="2957900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generale, è possibile </a:t>
            </a:r>
            <a:r>
              <a:rPr lang="it-IT" dirty="0">
                <a:solidFill>
                  <a:srgbClr val="C00000"/>
                </a:solidFill>
              </a:rPr>
              <a:t>estendere tale 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in due direzioni indipendenti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Avere diverse GUI differenti </a:t>
            </a:r>
            <a:r>
              <a:rPr lang="it-IT" dirty="0"/>
              <a:t>(ad esempio, su misura per i clienti abituali o gli amministratori).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Supportare diverse API differenti </a:t>
            </a:r>
            <a:r>
              <a:rPr lang="it-IT" dirty="0"/>
              <a:t>(ad esempio, per poter lanciare l'</a:t>
            </a:r>
            <a:r>
              <a:rPr lang="it-IT" dirty="0" err="1"/>
              <a:t>app</a:t>
            </a:r>
            <a:r>
              <a:rPr lang="it-IT" dirty="0"/>
              <a:t> sotto Windows, Linux e </a:t>
            </a:r>
            <a:r>
              <a:rPr lang="it-IT" dirty="0" err="1"/>
              <a:t>MacOS</a:t>
            </a:r>
            <a:r>
              <a:rPr lang="it-IT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peggiore dei casi, </a:t>
            </a:r>
            <a:r>
              <a:rPr lang="it-IT" dirty="0">
                <a:solidFill>
                  <a:srgbClr val="C00000"/>
                </a:solidFill>
              </a:rPr>
              <a:t>questa 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potrebbe apparire come una gigantesca ciotola di spaghetti, dove centinaia di condizionamenti collegano diversi tipi di GUI con varie API in tutto il codice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24140" y="-71559"/>
            <a:ext cx="6341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 – Astrazione e implementazione</a:t>
            </a:r>
          </a:p>
        </p:txBody>
      </p:sp>
      <p:pic>
        <p:nvPicPr>
          <p:cNvPr id="69634" name="Picture 2" descr="Managing changes is much easier in modula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69" y="34309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4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può </a:t>
            </a:r>
            <a:r>
              <a:rPr lang="it-IT" dirty="0">
                <a:solidFill>
                  <a:srgbClr val="C00000"/>
                </a:solidFill>
              </a:rPr>
              <a:t>portare ordine in questo caos estraendo il codice relativo a specifiche combinazioni di interfaccia-piattaforma in classi separate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presto scopriremo che </a:t>
            </a:r>
            <a:r>
              <a:rPr lang="it-IT" dirty="0">
                <a:solidFill>
                  <a:srgbClr val="C00000"/>
                </a:solidFill>
              </a:rPr>
              <a:t>ci sono molte di queste classi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gerarchia delle classi crescerà in modo esponenziale </a:t>
            </a:r>
            <a:r>
              <a:rPr lang="it-IT" dirty="0"/>
              <a:t>perché </a:t>
            </a:r>
            <a:r>
              <a:rPr lang="it-IT" dirty="0">
                <a:solidFill>
                  <a:srgbClr val="C00000"/>
                </a:solidFill>
              </a:rPr>
              <a:t>l'aggiunta di una nuova GUI o il supporto di una diversa API richiederebbe la creazione di un numero sempre maggiore di classi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Cerchiamo di </a:t>
            </a:r>
            <a:r>
              <a:rPr lang="it-IT" dirty="0">
                <a:solidFill>
                  <a:srgbClr val="C00000"/>
                </a:solidFill>
              </a:rPr>
              <a:t>risolvere questo problema con il pattern Bridge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Esso suggerisce di </a:t>
            </a:r>
            <a:r>
              <a:rPr lang="it-IT" dirty="0">
                <a:solidFill>
                  <a:srgbClr val="C00000"/>
                </a:solidFill>
              </a:rPr>
              <a:t>dividere le classi in due gerarchie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Astrazione</a:t>
            </a:r>
            <a:r>
              <a:rPr lang="it-IT" dirty="0"/>
              <a:t>: il livello GUI dell'applicazione.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Implementazione</a:t>
            </a:r>
            <a:r>
              <a:rPr lang="it-IT" dirty="0"/>
              <a:t>: le API dei sistemi operativi.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L'oggetto relativo all’astrazione controlla l'aspetto dell'applicazione, delegando il lavoro effettivo </a:t>
            </a:r>
            <a:r>
              <a:rPr lang="it-IT" dirty="0"/>
              <a:t>all'oggetto relativo all’implementazione collegato.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24140" y="-71559"/>
            <a:ext cx="6341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 – Astrazione e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9421901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Le diverse implementazioni sono intercambiabili fintanto che seguono un'interfaccia comune</a:t>
            </a:r>
            <a:r>
              <a:rPr lang="it-IT" dirty="0"/>
              <a:t>, permettendo alla stessa GUI di lavorare sotto Windows e Linux.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conseguenza, </a:t>
            </a:r>
            <a:r>
              <a:rPr lang="it-IT" dirty="0">
                <a:solidFill>
                  <a:srgbClr val="C00000"/>
                </a:solidFill>
              </a:rPr>
              <a:t>è possibile modificare le classi GUI senza toccare le classi relative alle API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Inoltre, </a:t>
            </a:r>
            <a:r>
              <a:rPr lang="it-IT" dirty="0">
                <a:solidFill>
                  <a:srgbClr val="C00000"/>
                </a:solidFill>
              </a:rPr>
              <a:t>l'aggiunta del supporto per un altro sistema operativo richiede solo la creazione di una sottoclasse nella gerarchia di implementazione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24140" y="-71559"/>
            <a:ext cx="6341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 – Astrazione e implementazione</a:t>
            </a:r>
          </a:p>
        </p:txBody>
      </p:sp>
      <p:pic>
        <p:nvPicPr>
          <p:cNvPr id="71682" name="Picture 2" descr="Cross-platform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87" y="3586038"/>
            <a:ext cx="4630840" cy="28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052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Composite</a:t>
            </a:r>
            <a:r>
              <a:rPr lang="it-IT" dirty="0"/>
              <a:t> è un design pattern strutturale che consente di </a:t>
            </a:r>
            <a:r>
              <a:rPr lang="it-IT" dirty="0">
                <a:solidFill>
                  <a:srgbClr val="C00000"/>
                </a:solidFill>
              </a:rPr>
              <a:t>comporre gli oggetti in strutture ad albero e poi lavorare con queste strutture come se fossero singoli oggetti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8397" y="-71559"/>
            <a:ext cx="6477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Composite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74770" name="Picture 18" descr="Composite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632" y="212299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9592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L'utilizzo del pattern </a:t>
            </a:r>
            <a:r>
              <a:rPr lang="it-IT" dirty="0">
                <a:solidFill>
                  <a:srgbClr val="C00000"/>
                </a:solidFill>
              </a:rPr>
              <a:t>Composite ha senso solo quando il modello di base della nostra 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può essere rappresentato come un albero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immaginiamo di avere due tipi di oggetti: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Products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Boxes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Una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</a:t>
            </a:r>
            <a:r>
              <a:rPr lang="it-IT" dirty="0">
                <a:solidFill>
                  <a:srgbClr val="C00000"/>
                </a:solidFill>
              </a:rPr>
              <a:t> può contenere diversi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Products</a:t>
            </a:r>
            <a:r>
              <a:rPr lang="it-IT" dirty="0">
                <a:solidFill>
                  <a:srgbClr val="C00000"/>
                </a:solidFill>
              </a:rPr>
              <a:t> così come una serie di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Boxes</a:t>
            </a:r>
            <a:r>
              <a:rPr lang="it-IT" dirty="0"/>
              <a:t> più piccole.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Anche </a:t>
            </a:r>
            <a:r>
              <a:rPr lang="it-IT" dirty="0">
                <a:solidFill>
                  <a:srgbClr val="C00000"/>
                </a:solidFill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Boxes</a:t>
            </a:r>
            <a:r>
              <a:rPr lang="it-IT" dirty="0">
                <a:solidFill>
                  <a:srgbClr val="C00000"/>
                </a:solidFill>
              </a:rPr>
              <a:t> piccole possono contenere alcuni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Products</a:t>
            </a:r>
            <a:r>
              <a:rPr lang="it-IT" dirty="0">
                <a:solidFill>
                  <a:srgbClr val="C00000"/>
                </a:solidFill>
              </a:rPr>
              <a:t> o anche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Boxes</a:t>
            </a:r>
            <a:r>
              <a:rPr lang="it-IT" dirty="0">
                <a:solidFill>
                  <a:srgbClr val="C00000"/>
                </a:solidFill>
              </a:rPr>
              <a:t> più piccole</a:t>
            </a:r>
            <a:r>
              <a:rPr lang="it-IT" dirty="0"/>
              <a:t>, e così via.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8397" y="-71559"/>
            <a:ext cx="6477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Composite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83970" name="Picture 2" descr="Structure of a complex 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36" y="3540483"/>
            <a:ext cx="3090904" cy="309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Supponiamo che </a:t>
            </a:r>
            <a:r>
              <a:rPr lang="it-IT" dirty="0">
                <a:solidFill>
                  <a:srgbClr val="C00000"/>
                </a:solidFill>
              </a:rPr>
              <a:t>decidiamo di creare un sistema di ordinazione che utilizzi queste classi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Gli ordini potrebbero contenere prodotti semplici senza alcun involucro, così come scatole piene di prodotti</a:t>
            </a:r>
            <a:r>
              <a:rPr lang="it-IT" dirty="0"/>
              <a:t>... e altre scatole.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Come si determina il prezzo totale </a:t>
            </a:r>
            <a:r>
              <a:rPr lang="it-IT" dirty="0"/>
              <a:t>di un ordine di questo tipo?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potrebbe provare l'approccio diretto: </a:t>
            </a:r>
            <a:r>
              <a:rPr lang="it-IT" dirty="0">
                <a:solidFill>
                  <a:srgbClr val="C00000"/>
                </a:solidFill>
              </a:rPr>
              <a:t>scartare tutte le scatole, esaminare tutti i prodotti e poi calcolare il totale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sarebbe </a:t>
            </a:r>
            <a:r>
              <a:rPr lang="it-IT" dirty="0">
                <a:solidFill>
                  <a:srgbClr val="C00000"/>
                </a:solidFill>
              </a:rPr>
              <a:t>fattibile nel mondo reale; ma in un programma non è così semplice </a:t>
            </a:r>
            <a:r>
              <a:rPr lang="it-IT" dirty="0"/>
              <a:t>come eseguire un ciclo.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Bisogna conoscere in anticipo le classi di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Products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Boxes</a:t>
            </a:r>
            <a:r>
              <a:rPr lang="it-IT" dirty="0">
                <a:solidFill>
                  <a:srgbClr val="C00000"/>
                </a:solidFill>
              </a:rPr>
              <a:t> che si stanno esaminando</a:t>
            </a:r>
            <a:r>
              <a:rPr lang="it-IT" dirty="0"/>
              <a:t>, il livello di nidificazione delle scatole e altri dettagli spiacevoli.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Tutto questo rende l'approccio diretto troppo scomodo </a:t>
            </a:r>
            <a:r>
              <a:rPr lang="it-IT" dirty="0"/>
              <a:t>o addirittura impossibile.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8397" y="-71559"/>
            <a:ext cx="6477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Composite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051039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pattern Composite </a:t>
            </a:r>
            <a:r>
              <a:rPr lang="it-IT" dirty="0">
                <a:solidFill>
                  <a:srgbClr val="C00000"/>
                </a:solidFill>
              </a:rPr>
              <a:t>suggerisce di lavorare con i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Products</a:t>
            </a:r>
            <a:r>
              <a:rPr lang="it-IT" dirty="0">
                <a:solidFill>
                  <a:srgbClr val="C00000"/>
                </a:solidFill>
              </a:rPr>
              <a:t> e le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Boxes</a:t>
            </a:r>
            <a:r>
              <a:rPr lang="it-IT" dirty="0">
                <a:solidFill>
                  <a:srgbClr val="C00000"/>
                </a:solidFill>
              </a:rPr>
              <a:t> attraverso un'interfaccia comune </a:t>
            </a:r>
            <a:r>
              <a:rPr lang="it-IT" dirty="0"/>
              <a:t>che dichiara </a:t>
            </a:r>
            <a:r>
              <a:rPr lang="it-IT" dirty="0">
                <a:solidFill>
                  <a:srgbClr val="C00000"/>
                </a:solidFill>
              </a:rPr>
              <a:t>un metodo per il calcolo del prezzo totale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Come funzionerebbe questo metodo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Per un prodotto, semplicemente restituirebbe il prezzo </a:t>
            </a:r>
            <a:r>
              <a:rPr lang="it-IT" dirty="0"/>
              <a:t>del prodotto.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Per una scatola, andrebbe ad ogni articolo che la scatola contiene, chiederebbe il suo prezzo </a:t>
            </a:r>
            <a:r>
              <a:rPr lang="it-IT" dirty="0"/>
              <a:t>e poi restituirebbe un totale per questa scatola.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 uno di questi articoli fosse una scatola più piccola, anche quella scatola inizierebbe a esaminare il suo contenuto </a:t>
            </a:r>
            <a:r>
              <a:rPr lang="it-IT" dirty="0"/>
              <a:t>e così via, fino a calcolare il prezzo di tutti i componenti interni.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scatola </a:t>
            </a:r>
            <a:r>
              <a:rPr lang="it-IT" dirty="0">
                <a:solidFill>
                  <a:srgbClr val="C00000"/>
                </a:solidFill>
              </a:rPr>
              <a:t>potrebbe anche aggiungere qualche costo aggiuntivo al prezzo finale, come il costo dell'imballaggio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più grande vantaggio di questo approccio è che </a:t>
            </a:r>
            <a:r>
              <a:rPr lang="it-IT" dirty="0">
                <a:solidFill>
                  <a:srgbClr val="C00000"/>
                </a:solidFill>
              </a:rPr>
              <a:t>non è necessario preoccuparsi delle classi di oggetti concreti che compongono l'albero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Non è necessario sapere se un oggetto è un prodotto semplice o una scatola</a:t>
            </a:r>
            <a:r>
              <a:rPr lang="it-IT" dirty="0"/>
              <a:t> sofisticata.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8397" y="-71559"/>
            <a:ext cx="6477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Composite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6969370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Possiamo </a:t>
            </a:r>
            <a:r>
              <a:rPr lang="it-IT" dirty="0">
                <a:solidFill>
                  <a:srgbClr val="C00000"/>
                </a:solidFill>
              </a:rPr>
              <a:t>trattarli tutti allo stesso modo attraverso l'interfaccia comune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Quando si chiama un metodo, </a:t>
            </a:r>
            <a:r>
              <a:rPr lang="it-IT" dirty="0">
                <a:solidFill>
                  <a:srgbClr val="C00000"/>
                </a:solidFill>
              </a:rPr>
              <a:t>gli oggetti stessi trasmettono la richiesta all'albero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</a:t>
            </a:r>
            <a:r>
              <a:rPr lang="it-IT" dirty="0">
                <a:solidFill>
                  <a:srgbClr val="C00000"/>
                </a:solidFill>
              </a:rPr>
              <a:t>parallelo con il mondo reale si ha con gli eserciti</a:t>
            </a:r>
            <a:r>
              <a:rPr lang="it-IT" dirty="0"/>
              <a:t>, che sono strutturati come gerarchie.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esercito è composto da diverse divisioni</a:t>
            </a:r>
            <a:r>
              <a:rPr lang="it-IT" dirty="0"/>
              <a:t>; una divisione è un insieme di brigate, e una brigata è composta da plotoni, che possono essere suddivisi in squadre. Infine, una squadra è un piccolo gruppo di soldati.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Gli ordini vengono dati in cima alla gerarchia e trasmessi ad ogni livello </a:t>
            </a:r>
            <a:r>
              <a:rPr lang="it-IT" dirty="0"/>
              <a:t>fino a quando ogni soldato non sa cosa deve essere fatto.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8397" y="-71559"/>
            <a:ext cx="6477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Composite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84994" name="Picture 2" descr="Solution suggested by the Composit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50" y="2150828"/>
            <a:ext cx="4813991" cy="24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2289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Decorator</a:t>
            </a:r>
            <a:r>
              <a:rPr lang="it-IT" dirty="0"/>
              <a:t> è un design pattern strutturale che permette di </a:t>
            </a:r>
            <a:r>
              <a:rPr lang="it-IT" dirty="0">
                <a:solidFill>
                  <a:srgbClr val="C00000"/>
                </a:solidFill>
              </a:rPr>
              <a:t>attaccare nuovi comportamenti agli oggetti posizionando questi oggetti all'interno di speciali oggetti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che contengono i comportamenti.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89090" name="Picture 2" descr="Decorato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782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308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lavorare ad una libreria di notifiche</a:t>
            </a:r>
            <a:r>
              <a:rPr lang="it-IT" dirty="0"/>
              <a:t> che </a:t>
            </a:r>
            <a:r>
              <a:rPr lang="it-IT" dirty="0">
                <a:solidFill>
                  <a:srgbClr val="C00000"/>
                </a:solidFill>
              </a:rPr>
              <a:t>permette ad altri programmi di notificare ai propri utenti eventi importanti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>
                <a:solidFill>
                  <a:srgbClr val="C00000"/>
                </a:solidFill>
              </a:rPr>
              <a:t>versione iniziale della libreria </a:t>
            </a:r>
            <a:r>
              <a:rPr lang="it-IT" dirty="0"/>
              <a:t>era basata sulla </a:t>
            </a:r>
            <a:r>
              <a:rPr lang="it-IT" dirty="0">
                <a:solidFill>
                  <a:srgbClr val="C00000"/>
                </a:solidFill>
              </a:rPr>
              <a:t>classe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Notifier</a:t>
            </a:r>
            <a:r>
              <a:rPr lang="it-IT" dirty="0">
                <a:solidFill>
                  <a:srgbClr val="C00000"/>
                </a:solidFill>
              </a:rPr>
              <a:t> che aveva solo pochi campi, un costruttore e un singolo metodo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send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metodo poteva </a:t>
            </a:r>
            <a:r>
              <a:rPr lang="it-IT" dirty="0">
                <a:solidFill>
                  <a:srgbClr val="C00000"/>
                </a:solidFill>
              </a:rPr>
              <a:t>accettare un argomento messaggio da un client e inviare il messaggio ad una lista di email </a:t>
            </a:r>
            <a:r>
              <a:rPr lang="it-IT" dirty="0"/>
              <a:t>che venivano </a:t>
            </a:r>
            <a:r>
              <a:rPr lang="it-IT" dirty="0">
                <a:solidFill>
                  <a:srgbClr val="C00000"/>
                </a:solidFill>
              </a:rPr>
              <a:t>passate al notificatore tramite il suo costruttore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Un'applicazione di terze parti che fungeva da client </a:t>
            </a:r>
            <a:r>
              <a:rPr lang="it-IT" dirty="0"/>
              <a:t>doveva </a:t>
            </a:r>
            <a:r>
              <a:rPr lang="it-IT" dirty="0">
                <a:solidFill>
                  <a:srgbClr val="C00000"/>
                </a:solidFill>
              </a:rPr>
              <a:t>creare e configurare l'oggetto notificatore una volta sola</a:t>
            </a:r>
            <a:r>
              <a:rPr lang="it-IT" dirty="0"/>
              <a:t>, per poi utilizzarlo ogni volta che accadeva qualcosa di importante.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97282" name="Picture 2" descr="Structure of the library before applying the Decorato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266827"/>
            <a:ext cx="5143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4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ciclo di comunicazione MVC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punto di partenza del ciclo</a:t>
            </a:r>
            <a:r>
              <a:rPr lang="it-IT" dirty="0">
                <a:latin typeface="Calibri" pitchFamily="34" charset="0"/>
              </a:rPr>
              <a:t> è tipicamente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ricezione dell’input dell’utente</a:t>
            </a:r>
            <a:r>
              <a:rPr lang="it-IT" dirty="0">
                <a:latin typeface="Calibri" pitchFamily="34" charset="0"/>
              </a:rPr>
              <a:t>;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un’altra parte del programma potrebbe anche far partire il ciclo modificando direttamente il model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figura mostra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più semplice di MVC, con un singolo model, una singola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un singolo controller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raro per un’applicazione prevedere due o più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un singolo model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  <p:pic>
        <p:nvPicPr>
          <p:cNvPr id="6" name="Immagine 5" descr="p2.png">
            <a:extLst>
              <a:ext uri="{FF2B5EF4-FFF2-40B4-BE49-F238E27FC236}">
                <a16:creationId xmlns:a16="http://schemas.microsoft.com/office/drawing/2014/main" id="{75E14252-89BB-4F24-81BC-A11368D201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7908" y="1641011"/>
            <a:ext cx="6465276" cy="26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05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</a:t>
            </a:r>
            <a:r>
              <a:rPr lang="it-IT" dirty="0">
                <a:solidFill>
                  <a:srgbClr val="C00000"/>
                </a:solidFill>
              </a:rPr>
              <a:t>ci rendiamo conto che gli utenti della libreria si aspettano qualcosa di più </a:t>
            </a:r>
            <a:r>
              <a:rPr lang="it-IT" dirty="0"/>
              <a:t>di semplici notifiche via e-mail.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Molti di loro vorrebbero </a:t>
            </a:r>
            <a:r>
              <a:rPr lang="it-IT" dirty="0">
                <a:solidFill>
                  <a:srgbClr val="C00000"/>
                </a:solidFill>
              </a:rPr>
              <a:t>ricevere un SMS su questioni critiche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Altri vorrebbero </a:t>
            </a:r>
            <a:r>
              <a:rPr lang="it-IT" dirty="0">
                <a:solidFill>
                  <a:srgbClr val="C00000"/>
                </a:solidFill>
              </a:rPr>
              <a:t>ricevere le notifiche su </a:t>
            </a:r>
            <a:r>
              <a:rPr lang="it-IT" dirty="0" err="1">
                <a:solidFill>
                  <a:srgbClr val="C00000"/>
                </a:solidFill>
              </a:rPr>
              <a:t>Facebook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e, naturalmente, gli utenti aziendali vorrebbero </a:t>
            </a:r>
            <a:r>
              <a:rPr lang="it-IT" dirty="0">
                <a:solidFill>
                  <a:srgbClr val="C00000"/>
                </a:solidFill>
              </a:rPr>
              <a:t>ricevere le notifiche su </a:t>
            </a:r>
            <a:r>
              <a:rPr lang="it-IT" dirty="0" err="1">
                <a:solidFill>
                  <a:srgbClr val="C00000"/>
                </a:solidFill>
              </a:rPr>
              <a:t>Slack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Quanto può essere difficile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dirty="0">
                <a:solidFill>
                  <a:srgbClr val="C00000"/>
                </a:solidFill>
              </a:rPr>
              <a:t>esteso la classe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Notifier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e abbiamo </a:t>
            </a:r>
            <a:r>
              <a:rPr lang="it-IT" dirty="0">
                <a:solidFill>
                  <a:srgbClr val="C00000"/>
                </a:solidFill>
              </a:rPr>
              <a:t>inserito i metodi di notifica aggiuntivi in nuove sottoclassi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 </a:t>
            </a:r>
            <a:r>
              <a:rPr lang="it-IT" dirty="0">
                <a:solidFill>
                  <a:srgbClr val="C00000"/>
                </a:solidFill>
              </a:rPr>
              <a:t>il client avrebbe dovuto istanziare la classe di notifica desiderata </a:t>
            </a:r>
            <a:r>
              <a:rPr lang="it-IT" dirty="0"/>
              <a:t>e </a:t>
            </a:r>
            <a:r>
              <a:rPr lang="it-IT" dirty="0">
                <a:solidFill>
                  <a:srgbClr val="C00000"/>
                </a:solidFill>
              </a:rPr>
              <a:t>utilizzarla per tutte le ulteriori notifiche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98306" name="Picture 2" descr="Structure of the library after implementing other notification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07" y="3264496"/>
            <a:ext cx="4191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67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poi qualcuno ci ha ragionevolmente chiesto: "</a:t>
            </a:r>
            <a:r>
              <a:rPr lang="it-IT" dirty="0">
                <a:solidFill>
                  <a:srgbClr val="C00000"/>
                </a:solidFill>
              </a:rPr>
              <a:t>Perché non si possono usare più tipi di notifica contemporaneamente? </a:t>
            </a:r>
            <a:r>
              <a:rPr lang="it-IT" dirty="0"/>
              <a:t>Se la nostra casa è in fiamme, probabilmente vorremmo essere informati attraverso ogni canale".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dirty="0">
                <a:solidFill>
                  <a:srgbClr val="C00000"/>
                </a:solidFill>
              </a:rPr>
              <a:t>cercato di risolvere questo problema creando sottoclassi speciali che combinavano diversi metodi di notifica</a:t>
            </a:r>
            <a:r>
              <a:rPr lang="it-IT" dirty="0"/>
              <a:t> all'interno di una classe.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è diventato subito evidente che </a:t>
            </a:r>
            <a:r>
              <a:rPr lang="it-IT" dirty="0">
                <a:solidFill>
                  <a:srgbClr val="C00000"/>
                </a:solidFill>
              </a:rPr>
              <a:t>questo approccio avrebbe gonfiato a dismisura il codice</a:t>
            </a:r>
            <a:r>
              <a:rPr lang="it-IT" dirty="0"/>
              <a:t>, non solo il codice della libreria, ma anche il codice del client.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99330" name="Picture 2" descr="Structure of the library after creating class combin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40" y="3818494"/>
            <a:ext cx="4903120" cy="264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9077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Dobbiamo </a:t>
            </a:r>
            <a:r>
              <a:rPr lang="it-IT" dirty="0">
                <a:solidFill>
                  <a:srgbClr val="C00000"/>
                </a:solidFill>
              </a:rPr>
              <a:t>trovare un altro modo per strutturare le classi di notifica </a:t>
            </a:r>
            <a:r>
              <a:rPr lang="it-IT" dirty="0"/>
              <a:t>in modo che il loro numero non infranga accidentalmente qualche record del Guinness dei primati.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8921660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L'estensione di una classe è la prima cosa che ci viene in mente </a:t>
            </a:r>
            <a:r>
              <a:rPr lang="it-IT" dirty="0"/>
              <a:t>quando abbiamo bisogno di modificare il comportamento di un oggetto.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l'ereditarietà ha diversi seri problemi di cui bisogna essere consapevoli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L'ereditarietà è statica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Non si può alterare il comportamento di un oggetto esistente a </a:t>
            </a:r>
            <a:r>
              <a:rPr lang="it-IT" dirty="0" err="1">
                <a:solidFill>
                  <a:srgbClr val="C00000"/>
                </a:solidFill>
              </a:rPr>
              <a:t>runtime</a:t>
            </a:r>
            <a:r>
              <a:rPr lang="it-IT" dirty="0"/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Si può solo sostituire l'intero oggetto con un altro </a:t>
            </a:r>
            <a:r>
              <a:rPr lang="it-IT" dirty="0"/>
              <a:t>che è stato creato da una sottoclasse diversa.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Le sottoclassi possono avere una sola classe padre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/>
              <a:t>Nella maggior parte dei linguaggi, </a:t>
            </a:r>
            <a:r>
              <a:rPr lang="it-IT" dirty="0">
                <a:solidFill>
                  <a:srgbClr val="C00000"/>
                </a:solidFill>
              </a:rPr>
              <a:t>l'ereditarietà non permette a una classe di ereditare comportamenti di più classi contemporaneamente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993299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Uno dei modi per superare queste limitazioni è usare </a:t>
            </a:r>
            <a:r>
              <a:rPr lang="it-IT" dirty="0">
                <a:solidFill>
                  <a:srgbClr val="C00000"/>
                </a:solidFill>
              </a:rPr>
              <a:t>l'Aggregazione o la Composizione invece dell'Ereditarietà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Nell’Aggregazione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un oggetto A contiene degli oggetti B</a:t>
            </a:r>
            <a:r>
              <a:rPr lang="it-IT" dirty="0"/>
              <a:t>; gli oggetti B possono vivere senza 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Nella Composizione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un oggetto A consiste in un insieme di oggetti B</a:t>
            </a:r>
            <a:r>
              <a:rPr lang="it-IT" dirty="0"/>
              <a:t>; A gestisce il ciclo di vita degli oggetti B; questi ultimi non possono vivere senza 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Entrambe le alternative funzionano quasi allo stesso modo</a:t>
            </a:r>
            <a:r>
              <a:rPr lang="it-IT" dirty="0"/>
              <a:t>: </a:t>
            </a:r>
            <a:r>
              <a:rPr lang="it-IT" dirty="0">
                <a:solidFill>
                  <a:srgbClr val="C00000"/>
                </a:solidFill>
              </a:rPr>
              <a:t>un oggetto ha un riferimento ad un altro e gli delega un certo lavoro</a:t>
            </a:r>
            <a:r>
              <a:rPr lang="it-IT" dirty="0"/>
              <a:t>, mentre con l'eredità, l'oggetto stesso è in grado di fare quel lavoro, ereditando il comportamento dalla sua superclasse.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 questo nuovo approccio </a:t>
            </a:r>
            <a:r>
              <a:rPr lang="it-IT" dirty="0">
                <a:solidFill>
                  <a:srgbClr val="C00000"/>
                </a:solidFill>
              </a:rPr>
              <a:t>si può facilmente sostituire l'oggetto "aiutante" collegato con un altro</a:t>
            </a:r>
            <a:r>
              <a:rPr lang="it-IT" dirty="0"/>
              <a:t>, cambiando il comportamento del contenitore a </a:t>
            </a:r>
            <a:r>
              <a:rPr lang="it-IT" dirty="0" err="1"/>
              <a:t>runtime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oggetto può usare il comportamento di varie classi</a:t>
            </a:r>
            <a:r>
              <a:rPr lang="it-IT" dirty="0"/>
              <a:t>, avendo riferimenti a più oggetti e delegando loro ogni tipo di lavoro.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L'aggregazione/composizione è il principio chiave alla base di molti design pattern</a:t>
            </a:r>
            <a:r>
              <a:rPr lang="it-IT" dirty="0"/>
              <a:t>, incluso Decorator. Su questa nota, torneremo in seguito.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6746145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è il nome alternativo per il pattern Decorator </a:t>
            </a:r>
            <a:r>
              <a:rPr lang="it-IT" dirty="0"/>
              <a:t>che esprime chiaramente l'idea principale del pattern.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"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" è un oggetto che può essere collegato a qualche oggetto </a:t>
            </a:r>
            <a:r>
              <a:rPr lang="it-IT" dirty="0"/>
              <a:t>«target».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contiene lo stesso insieme di metodi del target </a:t>
            </a:r>
            <a:r>
              <a:rPr lang="it-IT" dirty="0"/>
              <a:t>e delega ad esso tutte le richieste che riceve.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il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può alterare il risultato facendo qualcosa prima o dopo aver passato la richiesta al target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implementa la stessa interfaccia dell'oggetto avvolto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Ecco perché </a:t>
            </a:r>
            <a:r>
              <a:rPr lang="it-IT" dirty="0">
                <a:solidFill>
                  <a:srgbClr val="C00000"/>
                </a:solidFill>
              </a:rPr>
              <a:t>dal punto di vista del client questi oggetti sono identici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Facciamo in modo che </a:t>
            </a:r>
            <a:r>
              <a:rPr lang="it-IT" dirty="0">
                <a:solidFill>
                  <a:srgbClr val="C00000"/>
                </a:solidFill>
              </a:rPr>
              <a:t>il campo riferimento del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accetti qualsiasi oggetto che segua quell'interfaccia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00354" name="Picture 2" descr="Inheritance vs. Aggre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0" y="1248037"/>
            <a:ext cx="5238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175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ci permetterà di </a:t>
            </a:r>
            <a:r>
              <a:rPr lang="it-IT" dirty="0">
                <a:solidFill>
                  <a:srgbClr val="C00000"/>
                </a:solidFill>
              </a:rPr>
              <a:t>coprire un oggetto in più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, aggiungendovi il comportamento combinato di tutti i </a:t>
            </a:r>
            <a:r>
              <a:rPr lang="it-IT" dirty="0" err="1">
                <a:solidFill>
                  <a:srgbClr val="C00000"/>
                </a:solidFill>
              </a:rPr>
              <a:t>wrapper</a:t>
            </a:r>
            <a:r>
              <a:rPr lang="it-IT" dirty="0">
                <a:solidFill>
                  <a:srgbClr val="C00000"/>
                </a:solidFill>
              </a:rPr>
              <a:t> che lo coprono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nostro esempio relativo alle notifiche, </a:t>
            </a:r>
            <a:r>
              <a:rPr lang="it-IT" dirty="0">
                <a:solidFill>
                  <a:srgbClr val="C00000"/>
                </a:solidFill>
              </a:rPr>
              <a:t>lasciamo il semplice comportamento di notifica via email all'interno della classe base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Notifier</a:t>
            </a:r>
            <a:r>
              <a:rPr lang="it-IT" dirty="0">
                <a:solidFill>
                  <a:srgbClr val="C00000"/>
                </a:solidFill>
              </a:rPr>
              <a:t>, ma trasformiamo tutti gli altri metodi di notifica in decoratori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04450" name="Picture 2" descr="The solution with the Decorato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07" y="2977444"/>
            <a:ext cx="5125941" cy="368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166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codice del </a:t>
            </a:r>
            <a:r>
              <a:rPr lang="it-IT" dirty="0">
                <a:solidFill>
                  <a:srgbClr val="C00000"/>
                </a:solidFill>
              </a:rPr>
              <a:t>client  dovrebbe avvolgere un oggetto notificatore di base in un insieme di decoratori che corrispondono alle preferenze del cliente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dirty="0">
                <a:solidFill>
                  <a:srgbClr val="C00000"/>
                </a:solidFill>
              </a:rPr>
              <a:t>oggetti risultanti </a:t>
            </a:r>
            <a:r>
              <a:rPr lang="it-IT" dirty="0"/>
              <a:t>saranno </a:t>
            </a:r>
            <a:r>
              <a:rPr lang="it-IT" dirty="0">
                <a:solidFill>
                  <a:srgbClr val="C00000"/>
                </a:solidFill>
              </a:rPr>
              <a:t>strutturati come una pila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L'ultimo decoratore della pila </a:t>
            </a:r>
            <a:r>
              <a:rPr lang="it-IT" dirty="0"/>
              <a:t>sarebbe </a:t>
            </a:r>
            <a:r>
              <a:rPr lang="it-IT" dirty="0">
                <a:solidFill>
                  <a:srgbClr val="C00000"/>
                </a:solidFill>
              </a:rPr>
              <a:t>l'oggetto con cui il client opera effettivamente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tutti i decoratori implementano la stessa interfaccia del notificatore di base, </a:t>
            </a:r>
            <a:r>
              <a:rPr lang="it-IT" dirty="0">
                <a:solidFill>
                  <a:srgbClr val="C00000"/>
                </a:solidFill>
              </a:rPr>
              <a:t>al resto del codice del client non importa se funziona con l'oggetto "puro" notificatore o con quello decorato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05474" name="Picture 2" descr="Apps might configure complex stacks of notification decora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433500"/>
            <a:ext cx="2857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119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Potremmo </a:t>
            </a:r>
            <a:r>
              <a:rPr lang="it-IT" dirty="0">
                <a:solidFill>
                  <a:srgbClr val="C00000"/>
                </a:solidFill>
              </a:rPr>
              <a:t>applicare lo stesso approccio ad altri comportamenti come la formattazione dei messaggi o la composizione della lista dei destinatari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client può decorare l'oggetto con qualsiasi decoratore personalizzato</a:t>
            </a:r>
            <a:r>
              <a:rPr lang="it-IT" dirty="0"/>
              <a:t>, purché segua la stessa interfaccia degli altri.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Indossare abiti è un esempio di utilizzo dei decoratori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Quando </a:t>
            </a:r>
            <a:r>
              <a:rPr lang="it-IT" dirty="0">
                <a:solidFill>
                  <a:srgbClr val="C00000"/>
                </a:solidFill>
              </a:rPr>
              <a:t>abbiamo freddo</a:t>
            </a:r>
            <a:r>
              <a:rPr lang="it-IT" dirty="0"/>
              <a:t>, ci avvolgiamo in un </a:t>
            </a:r>
            <a:r>
              <a:rPr lang="it-IT" dirty="0">
                <a:solidFill>
                  <a:srgbClr val="C00000"/>
                </a:solidFill>
              </a:rPr>
              <a:t>maglione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06498" name="Picture 2" descr="Example of the Decorato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4" y="336737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807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</a:t>
            </a:r>
            <a:r>
              <a:rPr lang="it-IT" dirty="0">
                <a:solidFill>
                  <a:srgbClr val="C00000"/>
                </a:solidFill>
              </a:rPr>
              <a:t>abbiamo ancora freddo </a:t>
            </a:r>
            <a:r>
              <a:rPr lang="it-IT" dirty="0"/>
              <a:t>con un maglione, possiamo indossare </a:t>
            </a:r>
            <a:r>
              <a:rPr lang="it-IT" dirty="0">
                <a:solidFill>
                  <a:srgbClr val="C00000"/>
                </a:solidFill>
              </a:rPr>
              <a:t>una giacca sopra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</a:t>
            </a:r>
            <a:r>
              <a:rPr lang="it-IT" dirty="0">
                <a:solidFill>
                  <a:srgbClr val="C00000"/>
                </a:solidFill>
              </a:rPr>
              <a:t>piove</a:t>
            </a:r>
            <a:r>
              <a:rPr lang="it-IT" dirty="0"/>
              <a:t>, possiamo </a:t>
            </a:r>
            <a:r>
              <a:rPr lang="it-IT" dirty="0">
                <a:solidFill>
                  <a:srgbClr val="C00000"/>
                </a:solidFill>
              </a:rPr>
              <a:t>indossare un impermeabile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Tutti questi indumenti «estendono» il nostro comportamento di base ma non fanno parte di noi</a:t>
            </a:r>
            <a:r>
              <a:rPr lang="it-IT" dirty="0"/>
              <a:t>, e possiamo facilmente toglierci qualsiasi capo di vestiario quando non ne abbiamo bisogno.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96312" y="-71559"/>
            <a:ext cx="6369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Decorator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4990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necessariamente deve rappresentare un intero model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deve neppure rappresentare la stessa informazione di un’altra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Mentre un’implementazione MVC può avere più </a:t>
            </a:r>
            <a:r>
              <a:rPr lang="it-IT" dirty="0" err="1"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 per un model,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ha esattamente un’istanza di controller, e viceversa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</p:spTree>
    <p:extLst>
      <p:ext uri="{BB962C8B-B14F-4D97-AF65-F5344CB8AC3E}">
        <p14:creationId xmlns:p14="http://schemas.microsoft.com/office/powerpoint/2010/main" val="14381985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Facade</a:t>
            </a:r>
            <a:r>
              <a:rPr lang="it-IT" dirty="0"/>
              <a:t> è un design pattern strutturale che </a:t>
            </a:r>
            <a:r>
              <a:rPr lang="it-IT" dirty="0">
                <a:solidFill>
                  <a:srgbClr val="C00000"/>
                </a:solidFill>
              </a:rPr>
              <a:t>fornisce un'interfaccia semplificata per una libreria, un </a:t>
            </a:r>
            <a:r>
              <a:rPr lang="it-IT" dirty="0" err="1">
                <a:solidFill>
                  <a:srgbClr val="C00000"/>
                </a:solidFill>
              </a:rPr>
              <a:t>framework</a:t>
            </a:r>
            <a:r>
              <a:rPr lang="it-IT" dirty="0">
                <a:solidFill>
                  <a:srgbClr val="C00000"/>
                </a:solidFill>
              </a:rPr>
              <a:t> o qualsiasi altro insieme complesso di classi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35728" y="-71559"/>
            <a:ext cx="5930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Facade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09570" name="Picture 2" descr="Facade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98" y="209914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606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dover </a:t>
            </a:r>
            <a:r>
              <a:rPr lang="it-IT" dirty="0">
                <a:solidFill>
                  <a:srgbClr val="C00000"/>
                </a:solidFill>
              </a:rPr>
              <a:t>far funzionare il nostro codice con un ampio insieme di oggetti che appartengono ad una sofisticata libreria o a un </a:t>
            </a:r>
            <a:r>
              <a:rPr lang="it-IT" dirty="0" err="1">
                <a:solidFill>
                  <a:srgbClr val="C00000"/>
                </a:solidFill>
              </a:rPr>
              <a:t>framework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Normalmente, </a:t>
            </a:r>
            <a:r>
              <a:rPr lang="it-IT" dirty="0">
                <a:solidFill>
                  <a:srgbClr val="C00000"/>
                </a:solidFill>
              </a:rPr>
              <a:t>è necessario inizializzare tutti questi oggetti, tenere traccia delle dipendenze, eseguire i metodi nell'ordine corretto e così via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conseguenza, </a:t>
            </a:r>
            <a:r>
              <a:rPr lang="it-IT" dirty="0">
                <a:solidFill>
                  <a:srgbClr val="C00000"/>
                </a:solidFill>
              </a:rPr>
              <a:t>la logica di business delle nostre classi diventerebbe strettamente legata ai dettagli di implementazione delle classi di terze parti, rendendola difficile da comprendere </a:t>
            </a:r>
            <a:r>
              <a:rPr lang="it-IT" dirty="0"/>
              <a:t>e mantenere.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35728" y="-71559"/>
            <a:ext cx="5930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Facade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7967189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 err="1">
                <a:solidFill>
                  <a:srgbClr val="C00000"/>
                </a:solidFill>
              </a:rPr>
              <a:t>facade</a:t>
            </a:r>
            <a:r>
              <a:rPr lang="it-IT" dirty="0"/>
              <a:t> è una classe che </a:t>
            </a:r>
            <a:r>
              <a:rPr lang="it-IT" dirty="0">
                <a:solidFill>
                  <a:srgbClr val="C00000"/>
                </a:solidFill>
              </a:rPr>
              <a:t>fornisce una semplice interfaccia ad un sottosistema complesso che contiene molte parti mobili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 err="1">
                <a:solidFill>
                  <a:srgbClr val="C00000"/>
                </a:solidFill>
              </a:rPr>
              <a:t>facade</a:t>
            </a:r>
            <a:r>
              <a:rPr lang="it-IT" dirty="0">
                <a:solidFill>
                  <a:srgbClr val="C00000"/>
                </a:solidFill>
              </a:rPr>
              <a:t> può fornire funzionalità limitate rispetto a quelle a disposizione se si operasse direttamente </a:t>
            </a:r>
            <a:r>
              <a:rPr lang="it-IT" dirty="0"/>
              <a:t>con il sottosistema.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essa include solo quelle caratteristiche che interessano veramente ai client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Avere una facciata è utile quando si ha bisogno di integrare la propria applicazione con una sofisticata libreria </a:t>
            </a:r>
            <a:r>
              <a:rPr lang="it-IT" dirty="0"/>
              <a:t>che ha dozzine di caratteristiche, ma </a:t>
            </a:r>
            <a:r>
              <a:rPr lang="it-IT" dirty="0">
                <a:solidFill>
                  <a:srgbClr val="C00000"/>
                </a:solidFill>
              </a:rPr>
              <a:t>delle cui funzionalità è necessaria solo una piccola parte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esempio, </a:t>
            </a:r>
            <a:r>
              <a:rPr lang="it-IT" dirty="0">
                <a:solidFill>
                  <a:srgbClr val="C00000"/>
                </a:solidFill>
              </a:rPr>
              <a:t>un'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che carica brevi video divertenti con i gatti sui social media potrebbe potenzialmente utilizzare una libreria di conversione video professionale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tutto ciò di cui ha veramente bisogno è una classe con il singolo metodo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encode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(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filename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, format)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aver </a:t>
            </a:r>
            <a:r>
              <a:rPr lang="it-IT" dirty="0">
                <a:solidFill>
                  <a:srgbClr val="C00000"/>
                </a:solidFill>
              </a:rPr>
              <a:t>creato una classe di questo tipo e averla collegata alla libreria di conversione video</a:t>
            </a:r>
            <a:r>
              <a:rPr lang="it-IT" dirty="0"/>
              <a:t>, avremo la nostra prima </a:t>
            </a:r>
            <a:r>
              <a:rPr lang="it-IT" dirty="0" err="1"/>
              <a:t>facade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35728" y="-71559"/>
            <a:ext cx="5930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Facade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3197412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la </a:t>
            </a:r>
            <a:r>
              <a:rPr lang="it-IT" dirty="0">
                <a:solidFill>
                  <a:srgbClr val="C00000"/>
                </a:solidFill>
              </a:rPr>
              <a:t>seguente analogia presa dalla vita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Quando </a:t>
            </a:r>
            <a:r>
              <a:rPr lang="it-IT" dirty="0">
                <a:solidFill>
                  <a:srgbClr val="C00000"/>
                </a:solidFill>
              </a:rPr>
              <a:t>chiamiamo un negozio per effettuare un ordine telefonico</a:t>
            </a:r>
            <a:r>
              <a:rPr lang="it-IT" dirty="0"/>
              <a:t>, un </a:t>
            </a:r>
            <a:r>
              <a:rPr lang="it-IT" dirty="0">
                <a:solidFill>
                  <a:srgbClr val="C00000"/>
                </a:solidFill>
              </a:rPr>
              <a:t>operatore è la nostra facciata verso tutti i servizi e i reparti del negozio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L'operatore ci fornisce una semplice interfaccia vocale al sistema di ordinazione, ai gateway di pagamento </a:t>
            </a:r>
            <a:r>
              <a:rPr lang="it-IT" dirty="0"/>
              <a:t>e a vari servizi di consegna.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35728" y="-71559"/>
            <a:ext cx="5930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Facade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18786" name="Picture 2" descr="An example of taking a phone 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37" y="3256545"/>
            <a:ext cx="4667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05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/>
              <a:t> è un design pattern strutturale che consente di </a:t>
            </a:r>
            <a:r>
              <a:rPr lang="it-IT" dirty="0">
                <a:solidFill>
                  <a:srgbClr val="C00000"/>
                </a:solidFill>
              </a:rPr>
              <a:t>inserire più oggetti nella quantità di RAM disponibile condividendo parti comuni dello stato tra più oggetti invece di mantenere tutti i dati in ogni oggetto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22882" name="Picture 2" descr="Flyweight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4685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917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Supponiamo che, per divertirci dopo una lunga giornata di lavoro, </a:t>
            </a:r>
            <a:r>
              <a:rPr lang="it-IT" dirty="0">
                <a:solidFill>
                  <a:srgbClr val="C00000"/>
                </a:solidFill>
              </a:rPr>
              <a:t>abbiamo deciso di creare un semplice videogioco</a:t>
            </a:r>
            <a:r>
              <a:rPr lang="it-IT" dirty="0"/>
              <a:t>: i giocatori si sarebbero spostati su una mappa e si sarebbero sparati a vicenda.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Abbiamo scelto di </a:t>
            </a:r>
            <a:r>
              <a:rPr lang="it-IT" dirty="0">
                <a:solidFill>
                  <a:srgbClr val="C00000"/>
                </a:solidFill>
              </a:rPr>
              <a:t>implementare un insieme di particelle realistico e di farne una caratteristica distintiva del gioco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Vaste quantità di proiettili, missili e schegge di esplosioni dovrebbero volare su tutta la mappa </a:t>
            </a:r>
            <a:r>
              <a:rPr lang="it-IT" dirty="0"/>
              <a:t>e regalare al giocatore un'esperienza emozionante.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 suo completamento, </a:t>
            </a:r>
            <a:r>
              <a:rPr lang="it-IT" dirty="0">
                <a:solidFill>
                  <a:srgbClr val="C00000"/>
                </a:solidFill>
              </a:rPr>
              <a:t>abbiamo effettuato il </a:t>
            </a:r>
            <a:r>
              <a:rPr lang="it-IT" dirty="0" err="1">
                <a:solidFill>
                  <a:srgbClr val="C00000"/>
                </a:solidFill>
              </a:rPr>
              <a:t>commit</a:t>
            </a:r>
            <a:r>
              <a:rPr lang="it-IT" dirty="0">
                <a:solidFill>
                  <a:srgbClr val="C00000"/>
                </a:solidFill>
              </a:rPr>
              <a:t>, costruito il gioco e inviato ad un nostro amico per un test dal vivo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Anche se il gioco funzionava perfettamente sulla nostra macchina, </a:t>
            </a:r>
            <a:r>
              <a:rPr lang="it-IT" dirty="0">
                <a:solidFill>
                  <a:srgbClr val="C00000"/>
                </a:solidFill>
              </a:rPr>
              <a:t>il nostro amico non è stato in grado di giocare a lungo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Sul suo computer, il gioco continuava ad andare in crash dopo pochi minuti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aver passato diverse ore a scavare tra i registri di </a:t>
            </a:r>
            <a:r>
              <a:rPr lang="it-IT" dirty="0" err="1"/>
              <a:t>debug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abbiamo scoperto che il gioco è andato in crash a causa di una quantità insufficiente di RAM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è scoperto che </a:t>
            </a:r>
            <a:r>
              <a:rPr lang="it-IT" dirty="0">
                <a:solidFill>
                  <a:srgbClr val="C00000"/>
                </a:solidFill>
              </a:rPr>
              <a:t>il computer del nostro amico era molto meno potente del nostro computer</a:t>
            </a:r>
            <a:r>
              <a:rPr lang="it-IT" dirty="0"/>
              <a:t>, ed è per questo che il problema è emerso così rapidamente sulla sua macchina.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2528985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problema reale </a:t>
            </a:r>
            <a:r>
              <a:rPr lang="it-IT" dirty="0"/>
              <a:t>era legato al </a:t>
            </a:r>
            <a:r>
              <a:rPr lang="it-IT" dirty="0">
                <a:solidFill>
                  <a:srgbClr val="C00000"/>
                </a:solidFill>
              </a:rPr>
              <a:t>nostro sistema di particelle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Ogni particella</a:t>
            </a:r>
            <a:r>
              <a:rPr lang="it-IT" dirty="0"/>
              <a:t>, come un proiettile, un missile o un pezzo di scheggia era </a:t>
            </a:r>
            <a:r>
              <a:rPr lang="it-IT" dirty="0">
                <a:solidFill>
                  <a:srgbClr val="C00000"/>
                </a:solidFill>
              </a:rPr>
              <a:t>rappresentata da un oggetto separato contenente molti dat</a:t>
            </a:r>
            <a:r>
              <a:rPr lang="it-IT" dirty="0"/>
              <a:t>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quando la carneficina sullo schermo di un giocatore ha raggiunto il suo culmine, </a:t>
            </a:r>
            <a:r>
              <a:rPr lang="it-IT" dirty="0">
                <a:solidFill>
                  <a:srgbClr val="C00000"/>
                </a:solidFill>
              </a:rPr>
              <a:t>le nuove particelle create non entrano più nella RAM rimanente, quindi il programma blocca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32098" name="Picture 2" descr="Flyweight pattern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94281"/>
            <a:ext cx="6096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836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>
                <a:solidFill>
                  <a:srgbClr val="C00000"/>
                </a:solidFill>
              </a:rPr>
              <a:t>un esame più attento della classe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Particle</a:t>
            </a:r>
            <a:r>
              <a:rPr lang="it-IT" dirty="0"/>
              <a:t>, possiamo notare che </a:t>
            </a:r>
            <a:r>
              <a:rPr lang="it-IT" dirty="0">
                <a:solidFill>
                  <a:srgbClr val="C00000"/>
                </a:solidFill>
              </a:rPr>
              <a:t>i campi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color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sprite</a:t>
            </a:r>
            <a:r>
              <a:rPr lang="it-IT" dirty="0">
                <a:solidFill>
                  <a:srgbClr val="C00000"/>
                </a:solidFill>
              </a:rPr>
              <a:t> consumano molta più memoria rispetto ad altri campi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Quel che è peggio è che </a:t>
            </a:r>
            <a:r>
              <a:rPr lang="it-IT" dirty="0">
                <a:solidFill>
                  <a:srgbClr val="C00000"/>
                </a:solidFill>
              </a:rPr>
              <a:t>questi due campi memorizzano dati quasi identici su tutte le particelle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tutti i proiettili hanno lo stesso colore e lo stesso </a:t>
            </a:r>
            <a:r>
              <a:rPr lang="it-IT" dirty="0" err="1">
                <a:solidFill>
                  <a:srgbClr val="C00000"/>
                </a:solidFill>
              </a:rPr>
              <a:t>sprite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34146" name="Picture 2" descr="Flyweight pattern 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7" y="3281583"/>
            <a:ext cx="6096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486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Altre parti dello stato di una particella</a:t>
            </a:r>
            <a:r>
              <a:rPr lang="it-IT" dirty="0"/>
              <a:t>, come le coordinate, il vettore di movimento e la velocità, </a:t>
            </a:r>
            <a:r>
              <a:rPr lang="it-IT" dirty="0">
                <a:solidFill>
                  <a:srgbClr val="C00000"/>
                </a:solidFill>
              </a:rPr>
              <a:t>sono uniche per ogni particella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Infatti, </a:t>
            </a:r>
            <a:r>
              <a:rPr lang="it-IT" dirty="0">
                <a:solidFill>
                  <a:srgbClr val="C00000"/>
                </a:solidFill>
              </a:rPr>
              <a:t>i valori di questi campi cambiano nel tempo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Questi dati rappresentano il </a:t>
            </a:r>
            <a:r>
              <a:rPr lang="it-IT" dirty="0">
                <a:solidFill>
                  <a:srgbClr val="C00000"/>
                </a:solidFill>
              </a:rPr>
              <a:t>contesto sempre mutevole in cui una particella esiste</a:t>
            </a:r>
            <a:r>
              <a:rPr lang="it-IT" dirty="0"/>
              <a:t>, mentre </a:t>
            </a:r>
            <a:r>
              <a:rPr lang="it-IT" dirty="0">
                <a:solidFill>
                  <a:srgbClr val="C00000"/>
                </a:solidFill>
              </a:rPr>
              <a:t>il colore e lo </a:t>
            </a:r>
            <a:r>
              <a:rPr lang="it-IT" dirty="0" err="1">
                <a:solidFill>
                  <a:srgbClr val="C00000"/>
                </a:solidFill>
              </a:rPr>
              <a:t>sprite</a:t>
            </a:r>
            <a:r>
              <a:rPr lang="it-IT" dirty="0">
                <a:solidFill>
                  <a:srgbClr val="C00000"/>
                </a:solidFill>
              </a:rPr>
              <a:t> rimangono costanti per ogni particella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</a:t>
            </a:r>
            <a:r>
              <a:rPr lang="it-IT" dirty="0">
                <a:solidFill>
                  <a:srgbClr val="C00000"/>
                </a:solidFill>
              </a:rPr>
              <a:t>dato costante di un oggetto </a:t>
            </a:r>
            <a:r>
              <a:rPr lang="it-IT" dirty="0"/>
              <a:t>viene solitamente chiamato </a:t>
            </a:r>
            <a:r>
              <a:rPr lang="it-IT" i="1" dirty="0">
                <a:solidFill>
                  <a:srgbClr val="C00000"/>
                </a:solidFill>
              </a:rPr>
              <a:t>stato intrinseco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Esso </a:t>
            </a:r>
            <a:r>
              <a:rPr lang="it-IT" dirty="0">
                <a:solidFill>
                  <a:srgbClr val="C00000"/>
                </a:solidFill>
              </a:rPr>
              <a:t>vive all'interno dell'oggetto</a:t>
            </a:r>
            <a:r>
              <a:rPr lang="it-IT" dirty="0"/>
              <a:t>; gli altri oggetti possono solo leggerlo, non modificarlo.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resto dello stato dell'oggetto</a:t>
            </a:r>
            <a:r>
              <a:rPr lang="it-IT" dirty="0"/>
              <a:t>, spesso alterato "dall'esterno" da altri oggetti, </a:t>
            </a:r>
            <a:r>
              <a:rPr lang="it-IT" dirty="0">
                <a:solidFill>
                  <a:srgbClr val="C00000"/>
                </a:solidFill>
              </a:rPr>
              <a:t>è chiamato </a:t>
            </a:r>
            <a:r>
              <a:rPr lang="it-IT" i="1" dirty="0">
                <a:solidFill>
                  <a:srgbClr val="C00000"/>
                </a:solidFill>
              </a:rPr>
              <a:t>stato estrinseco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non memorizzare più lo stato estrinseco all'interno dell'oggetto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Invece, </a:t>
            </a:r>
            <a:r>
              <a:rPr lang="it-IT" dirty="0">
                <a:solidFill>
                  <a:srgbClr val="C00000"/>
                </a:solidFill>
              </a:rPr>
              <a:t>si dovrebbe passare questo stato a metodi specifici che si basano su di esso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Solo lo stato intrinseco rimane all'interno dell'oggetto</a:t>
            </a:r>
            <a:r>
              <a:rPr lang="it-IT" dirty="0"/>
              <a:t>, permettendo di riutilizzarlo in contesti diversi.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5133441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conseguenza, </a:t>
            </a:r>
            <a:r>
              <a:rPr lang="it-IT" dirty="0">
                <a:solidFill>
                  <a:srgbClr val="C00000"/>
                </a:solidFill>
              </a:rPr>
              <a:t>avremo bisogno di meno oggetti, poiché si differenziano solo per lo stato intrinseco</a:t>
            </a:r>
            <a:r>
              <a:rPr lang="it-IT" dirty="0"/>
              <a:t>, che ha molte meno variazioni rispetto all'estrinseco.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35170" name="Picture 2" descr="Flyweight pattern 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89" y="1879502"/>
            <a:ext cx="3627956" cy="479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5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 memorizza i dati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dei metodi specifici </a:t>
            </a:r>
            <a:r>
              <a:rPr lang="it-IT" dirty="0">
                <a:latin typeface="Calibri" pitchFamily="34" charset="0"/>
              </a:rPr>
              <a:t>per l’applicazione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definire i valori di questi dati e per recuperarli successivamente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metodi di gestione dei dati </a:t>
            </a:r>
            <a:r>
              <a:rPr lang="it-IT" dirty="0">
                <a:latin typeface="Calibri" pitchFamily="34" charset="0"/>
              </a:rPr>
              <a:t>non sono generici; 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personalizzati per l’applicazione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devono essere conosciuti al controller e alla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 di un’applicazione relativa ad un orologio </a:t>
            </a:r>
            <a:r>
              <a:rPr lang="it-IT" dirty="0">
                <a:latin typeface="Calibri" pitchFamily="34" charset="0"/>
              </a:rPr>
              <a:t>definisce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metodi specifici per un orologio</a:t>
            </a:r>
            <a:r>
              <a:rPr lang="it-IT" dirty="0">
                <a:latin typeface="Calibri" pitchFamily="34" charset="0"/>
              </a:rPr>
              <a:t>, quali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controller </a:t>
            </a:r>
            <a:r>
              <a:rPr lang="it-IT" dirty="0">
                <a:latin typeface="Calibri" pitchFamily="34" charset="0"/>
              </a:rPr>
              <a:t>in MVC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personalizzati per manipolare uno specifico model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dati del model possono essere cambiati esternamente da una classe esterna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oppure internamente</a:t>
            </a:r>
            <a:r>
              <a:rPr lang="it-IT" dirty="0">
                <a:latin typeface="Calibri" pitchFamily="34" charset="0"/>
              </a:rPr>
              <a:t>, dalla propria logica.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 deve fornire alle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un modo con cui queste possono registrarsi e deve gestire una lista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ad esso registrate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model determina che il suo stato è cambiato significativamente </a:t>
            </a:r>
            <a:r>
              <a:rPr lang="it-IT" dirty="0">
                <a:latin typeface="Calibri" pitchFamily="34" charset="0"/>
              </a:rPr>
              <a:t>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inviare una notifica a tutte 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registrate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12271" y="-71559"/>
            <a:ext cx="8253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Responsabilità del model</a:t>
            </a:r>
          </a:p>
        </p:txBody>
      </p:sp>
    </p:spTree>
    <p:extLst>
      <p:ext uri="{BB962C8B-B14F-4D97-AF65-F5344CB8AC3E}">
        <p14:creationId xmlns:p14="http://schemas.microsoft.com/office/powerpoint/2010/main" val="21727663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Torniamo al nostro gioco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Supponendo di aver estratto lo stato estrinseco dalla nostra classe che gestisce le particelle, </a:t>
            </a:r>
            <a:r>
              <a:rPr lang="it-IT" dirty="0">
                <a:solidFill>
                  <a:srgbClr val="C00000"/>
                </a:solidFill>
              </a:rPr>
              <a:t>basterebbero solo tre oggetti diversi per rappresentare tutte le particelle del gioco: un proiettile, un missile e un pezzo di scheggia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probabilmente abbiamo già intuito, </a:t>
            </a:r>
            <a:r>
              <a:rPr lang="it-IT" dirty="0">
                <a:solidFill>
                  <a:srgbClr val="C00000"/>
                </a:solidFill>
              </a:rPr>
              <a:t>un oggetto che memorizza solo lo stato intrinseco si chiama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Dove si sposta lo stato estrinseco</a:t>
            </a:r>
            <a:r>
              <a:rPr lang="it-IT" dirty="0"/>
              <a:t>? Qualche classe dovrebbe ancora conservarlo, no?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Nella maggior parte dei casi, </a:t>
            </a:r>
            <a:r>
              <a:rPr lang="it-IT" dirty="0">
                <a:solidFill>
                  <a:srgbClr val="C00000"/>
                </a:solidFill>
              </a:rPr>
              <a:t>viene spostato sull'oggetto contenitore</a:t>
            </a:r>
            <a:r>
              <a:rPr lang="it-IT" dirty="0"/>
              <a:t>, che aggrega gli oggetti prima di applicare il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nostro caso, </a:t>
            </a:r>
            <a:r>
              <a:rPr lang="it-IT" dirty="0">
                <a:solidFill>
                  <a:srgbClr val="C00000"/>
                </a:solidFill>
              </a:rPr>
              <a:t>questo è l'oggetto principale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Game</a:t>
            </a:r>
            <a:r>
              <a:rPr lang="it-IT" dirty="0">
                <a:solidFill>
                  <a:srgbClr val="C00000"/>
                </a:solidFill>
              </a:rPr>
              <a:t> che memorizza tutte le particelle nel campo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particles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spostare lo stato estrinseco in questa classe</a:t>
            </a:r>
            <a:r>
              <a:rPr lang="it-IT" dirty="0">
                <a:solidFill>
                  <a:srgbClr val="C00000"/>
                </a:solidFill>
              </a:rPr>
              <a:t>, è necessario creare diversi campi array per memorizzare le coordinate, i vettori e la velocità di ogni singola particella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non è tutto. </a:t>
            </a:r>
            <a:r>
              <a:rPr lang="it-IT" dirty="0">
                <a:solidFill>
                  <a:srgbClr val="C00000"/>
                </a:solidFill>
              </a:rPr>
              <a:t>È necessario un altro array per memorizzare i riferimenti ad un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specifico </a:t>
            </a:r>
            <a:r>
              <a:rPr lang="it-IT" dirty="0"/>
              <a:t>che rappresenta una particella.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3816634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seguente schema rappresenta tutto questo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>
                <a:solidFill>
                  <a:srgbClr val="C00000"/>
                </a:solidFill>
              </a:rPr>
              <a:t>soluzione più elegante </a:t>
            </a:r>
            <a:r>
              <a:rPr lang="it-IT" dirty="0"/>
              <a:t>è quella di </a:t>
            </a:r>
            <a:r>
              <a:rPr lang="it-IT" dirty="0">
                <a:solidFill>
                  <a:srgbClr val="C00000"/>
                </a:solidFill>
              </a:rPr>
              <a:t>creare una classe di contesto separata che memorizzi lo stato estrinseco insieme al riferimento all'oggetto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approccio </a:t>
            </a:r>
            <a:r>
              <a:rPr lang="it-IT" dirty="0">
                <a:solidFill>
                  <a:srgbClr val="C00000"/>
                </a:solidFill>
              </a:rPr>
              <a:t>richiederebbe di avere solo un singolo array nella classe contenitore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37218" name="Picture 2" descr="Flyweight pattern 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83" y="1651620"/>
            <a:ext cx="6096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589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Riflettiamo, però, un attimo! </a:t>
            </a:r>
            <a:r>
              <a:rPr lang="it-IT" dirty="0">
                <a:solidFill>
                  <a:srgbClr val="C00000"/>
                </a:solidFill>
              </a:rPr>
              <a:t>Non avremo bisogno di avere tanti di questi oggetti contestuali quanti ne avevamo all'inizio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Tecnicamente, sì. Ma </a:t>
            </a:r>
            <a:r>
              <a:rPr lang="it-IT" dirty="0">
                <a:solidFill>
                  <a:srgbClr val="C00000"/>
                </a:solidFill>
              </a:rPr>
              <a:t>il fatto è che questi oggetti sono molto più piccoli di prima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 campi che consumano più memoria sono stati spostati solo su pochi oggetti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Ora, </a:t>
            </a:r>
            <a:r>
              <a:rPr lang="it-IT" dirty="0">
                <a:solidFill>
                  <a:srgbClr val="C00000"/>
                </a:solidFill>
              </a:rPr>
              <a:t>un migliaio di piccoli oggetti contestuali possono riutilizzare un singolo oggetto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pesante</a:t>
            </a:r>
            <a:r>
              <a:rPr lang="it-IT" dirty="0"/>
              <a:t>, invece di memorizzare un migliaio di copie dei suoi dati.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Dal momento che lo stesso oggetto </a:t>
            </a:r>
            <a:r>
              <a:rPr lang="it-IT" dirty="0" err="1"/>
              <a:t>flyweight</a:t>
            </a:r>
            <a:r>
              <a:rPr lang="it-IT" dirty="0"/>
              <a:t> può essere utilizzato in contesti differenti, </a:t>
            </a:r>
            <a:r>
              <a:rPr lang="it-IT" dirty="0">
                <a:solidFill>
                  <a:srgbClr val="C00000"/>
                </a:solidFill>
              </a:rPr>
              <a:t>è necessario assicurarsi che il suo stato non possa essere modificato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dovrebbe inizializzare il suo stato solo una volta, attraverso i parametri del costruttore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Non dovrebbe esporre alcun setter </a:t>
            </a:r>
            <a:r>
              <a:rPr lang="it-IT" dirty="0"/>
              <a:t>o campo pubblico ad altri oggetti.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un accesso più comodo ai vari </a:t>
            </a:r>
            <a:r>
              <a:rPr lang="it-IT" dirty="0" err="1"/>
              <a:t>flyweight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è possibile creare un </a:t>
            </a:r>
            <a:r>
              <a:rPr lang="it-IT" dirty="0" err="1">
                <a:solidFill>
                  <a:srgbClr val="C00000"/>
                </a:solidFill>
              </a:rPr>
              <a:t>factory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method</a:t>
            </a:r>
            <a:r>
              <a:rPr lang="it-IT" dirty="0">
                <a:solidFill>
                  <a:srgbClr val="C00000"/>
                </a:solidFill>
              </a:rPr>
              <a:t> che gestisce un pool di oggetti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esistenti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6583628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metodo accetta lo stato intrinseco del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desiderato </a:t>
            </a:r>
            <a:r>
              <a:rPr lang="it-IT" dirty="0"/>
              <a:t>da parte di un cliente, </a:t>
            </a:r>
            <a:r>
              <a:rPr lang="it-IT" dirty="0">
                <a:solidFill>
                  <a:srgbClr val="C00000"/>
                </a:solidFill>
              </a:rPr>
              <a:t>cerca un oggetto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esistente che corrisponda a questo stato e, </a:t>
            </a:r>
            <a:r>
              <a:rPr lang="it-IT" dirty="0">
                <a:solidFill>
                  <a:srgbClr val="C00000"/>
                </a:solidFill>
              </a:rPr>
              <a:t>se lo trova, lo restituisce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In caso contrario, crea un nuovo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/>
              <a:t> e lo aggiunge al pool.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Ci sono </a:t>
            </a:r>
            <a:r>
              <a:rPr lang="it-IT" dirty="0">
                <a:solidFill>
                  <a:srgbClr val="C00000"/>
                </a:solidFill>
              </a:rPr>
              <a:t>diverse opzioni in cui questo metodo potrebbe essere collocato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posto più ovvio è un contenitore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alternativa, </a:t>
            </a:r>
            <a:r>
              <a:rPr lang="it-IT" dirty="0">
                <a:solidFill>
                  <a:srgbClr val="C00000"/>
                </a:solidFill>
              </a:rPr>
              <a:t>si potrebbe creare una nuova </a:t>
            </a:r>
            <a:r>
              <a:rPr lang="it-IT" dirty="0" err="1">
                <a:solidFill>
                  <a:srgbClr val="C00000"/>
                </a:solidFill>
              </a:rPr>
              <a:t>factory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class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Oppure </a:t>
            </a:r>
            <a:r>
              <a:rPr lang="it-IT" dirty="0">
                <a:solidFill>
                  <a:srgbClr val="C00000"/>
                </a:solidFill>
              </a:rPr>
              <a:t>si può rendere il </a:t>
            </a:r>
            <a:r>
              <a:rPr lang="it-IT" dirty="0" err="1">
                <a:solidFill>
                  <a:srgbClr val="C00000"/>
                </a:solidFill>
              </a:rPr>
              <a:t>factory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method</a:t>
            </a:r>
            <a:r>
              <a:rPr lang="it-IT" dirty="0">
                <a:solidFill>
                  <a:srgbClr val="C00000"/>
                </a:solidFill>
              </a:rPr>
              <a:t> statico e metterlo all'interno di una vera e propria </a:t>
            </a:r>
            <a:r>
              <a:rPr lang="it-IT" dirty="0" err="1">
                <a:solidFill>
                  <a:srgbClr val="C00000"/>
                </a:solidFill>
              </a:rPr>
              <a:t>flyweight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class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3122" y="-71559"/>
            <a:ext cx="631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Flyweight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77201829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Proxy</a:t>
            </a:r>
            <a:r>
              <a:rPr lang="it-IT" dirty="0"/>
              <a:t> è un design pattern strutturale che </a:t>
            </a:r>
            <a:r>
              <a:rPr lang="it-IT" dirty="0">
                <a:solidFill>
                  <a:srgbClr val="C00000"/>
                </a:solidFill>
              </a:rPr>
              <a:t>consente di fornire un sostituto o un segnaposto per un altro oggetto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controlla l'accesso all'oggetto originale</a:t>
            </a:r>
            <a:r>
              <a:rPr lang="it-IT" dirty="0"/>
              <a:t>, consentendo di </a:t>
            </a:r>
            <a:r>
              <a:rPr lang="it-IT" dirty="0">
                <a:solidFill>
                  <a:srgbClr val="C00000"/>
                </a:solidFill>
              </a:rPr>
              <a:t>eseguire qualcosa prima o dopo che la richiesta arriva all'oggetto originale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345913" y="-71559"/>
            <a:ext cx="5720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Proxy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42338" name="Picture 2" descr="Proxy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74" y="256032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511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Perché vogliamo controllare l'accesso </a:t>
            </a:r>
            <a:r>
              <a:rPr lang="it-IT" dirty="0"/>
              <a:t>a un oggetto?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Ecco un esempio: abbiamo </a:t>
            </a:r>
            <a:r>
              <a:rPr lang="it-IT" dirty="0">
                <a:solidFill>
                  <a:srgbClr val="C00000"/>
                </a:solidFill>
              </a:rPr>
              <a:t>un oggetto massivo che consuma una grande quantità di risorse </a:t>
            </a:r>
            <a:r>
              <a:rPr lang="it-IT" dirty="0"/>
              <a:t>di sistema. </a:t>
            </a:r>
            <a:r>
              <a:rPr lang="it-IT" dirty="0">
                <a:solidFill>
                  <a:srgbClr val="C00000"/>
                </a:solidFill>
              </a:rPr>
              <a:t>Ne abbiamo bisogno di tanto in tanto</a:t>
            </a:r>
            <a:r>
              <a:rPr lang="it-IT" dirty="0"/>
              <a:t>, ma non sempre.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potrebbe implementare una inizializzazione pigra: in questo caso </a:t>
            </a:r>
            <a:r>
              <a:rPr lang="it-IT" dirty="0">
                <a:solidFill>
                  <a:srgbClr val="C00000"/>
                </a:solidFill>
              </a:rPr>
              <a:t>si creerebbe questo oggetto solo quando è effettivamente necessario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Tutti i client dell'oggetto avrebbero bisogno di eseguire del codice di inizializzazione </a:t>
            </a:r>
            <a:r>
              <a:rPr lang="it-IT" dirty="0"/>
              <a:t>differito, nel momento in cui l’oggetto dovesse servire.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Sfortunatamente, </a:t>
            </a:r>
            <a:r>
              <a:rPr lang="it-IT" dirty="0">
                <a:solidFill>
                  <a:srgbClr val="C00000"/>
                </a:solidFill>
              </a:rPr>
              <a:t>questo causerebbe probabilmente tantissime duplicazioni di codice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345913" y="-71559"/>
            <a:ext cx="5720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Proxy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49506" name="Picture 2" descr="Problem solved by Proxy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61" y="2520246"/>
            <a:ext cx="4857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301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>
                <a:solidFill>
                  <a:srgbClr val="C00000"/>
                </a:solidFill>
              </a:rPr>
              <a:t>un mondo ideale</a:t>
            </a:r>
            <a:r>
              <a:rPr lang="it-IT" dirty="0"/>
              <a:t>, vorremmo </a:t>
            </a:r>
            <a:r>
              <a:rPr lang="it-IT" dirty="0">
                <a:solidFill>
                  <a:srgbClr val="C00000"/>
                </a:solidFill>
              </a:rPr>
              <a:t>mettere questo codice direttamente nella classe del nostro oggetto</a:t>
            </a:r>
            <a:r>
              <a:rPr lang="it-IT" dirty="0"/>
              <a:t>, ma </a:t>
            </a:r>
            <a:r>
              <a:rPr lang="it-IT" dirty="0">
                <a:solidFill>
                  <a:srgbClr val="C00000"/>
                </a:solidFill>
              </a:rPr>
              <a:t>non sempre è possibile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esempio, </a:t>
            </a:r>
            <a:r>
              <a:rPr lang="it-IT" dirty="0">
                <a:solidFill>
                  <a:srgbClr val="C00000"/>
                </a:solidFill>
              </a:rPr>
              <a:t>la classe può far parte di una libreria di terze parti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345913" y="-71559"/>
            <a:ext cx="5720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Proxy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2700099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Proxy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creare una nuova classe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con la stessa interfaccia di un oggetto di servizio originale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 questo punto </a:t>
            </a:r>
            <a:r>
              <a:rPr lang="it-IT" dirty="0">
                <a:solidFill>
                  <a:srgbClr val="C00000"/>
                </a:solidFill>
              </a:rPr>
              <a:t>si può aggiornare la nostra applicazione in modo che passi l'oggetto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a tutti i client </a:t>
            </a:r>
            <a:r>
              <a:rPr lang="it-IT" dirty="0"/>
              <a:t>dell'oggetto originale.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 ricevimento di una richiesta da parte di un client, il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crea un oggetto di servizio reale e delega ad esso </a:t>
            </a:r>
            <a:r>
              <a:rPr lang="it-IT" dirty="0"/>
              <a:t>tutto il lavoro.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qual è il vantaggio? </a:t>
            </a:r>
            <a:r>
              <a:rPr lang="it-IT" dirty="0">
                <a:solidFill>
                  <a:srgbClr val="C00000"/>
                </a:solidFill>
              </a:rPr>
              <a:t>Se si ha bisogno di eseguire qualcosa prima o dopo la logica principale della classe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il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permette di farlo senza modificare la classe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</a:t>
            </a:r>
            <a:r>
              <a:rPr lang="it-IT" dirty="0">
                <a:solidFill>
                  <a:srgbClr val="C00000"/>
                </a:solidFill>
              </a:rPr>
              <a:t>il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implementa la stessa interfaccia della classe originale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può essere passato a qualsiasi client che si aspetta un oggetto di servizio reale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345913" y="-71559"/>
            <a:ext cx="5720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Proxy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50530" name="Picture 2" descr="Solution with the Proxy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657282"/>
            <a:ext cx="4857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068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Vediamo un’analogia relativa al mondo reale: </a:t>
            </a:r>
            <a:r>
              <a:rPr lang="it-IT" dirty="0">
                <a:solidFill>
                  <a:srgbClr val="C00000"/>
                </a:solidFill>
              </a:rPr>
              <a:t>una carta di credito è un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per un conto bancario, che è </a:t>
            </a:r>
            <a:r>
              <a:rPr lang="it-IT" dirty="0" err="1">
                <a:solidFill>
                  <a:srgbClr val="C00000"/>
                </a:solidFill>
              </a:rPr>
              <a:t>proxy</a:t>
            </a:r>
            <a:r>
              <a:rPr lang="it-IT" dirty="0">
                <a:solidFill>
                  <a:srgbClr val="C00000"/>
                </a:solidFill>
              </a:rPr>
              <a:t> per un pacchetto di contanti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Entrambi implementano la stessa interfaccia: </a:t>
            </a:r>
            <a:r>
              <a:rPr lang="it-IT" dirty="0">
                <a:solidFill>
                  <a:srgbClr val="C00000"/>
                </a:solidFill>
              </a:rPr>
              <a:t>possono essere utilizzati per effettuare un pagamento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consumatore è felice perché così non deve portarsi dietro pacchetti di banconote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proprietario di un negozio è anche contento </a:t>
            </a:r>
            <a:r>
              <a:rPr lang="it-IT" dirty="0"/>
              <a:t>perché </a:t>
            </a:r>
            <a:r>
              <a:rPr lang="it-IT" dirty="0">
                <a:solidFill>
                  <a:srgbClr val="C00000"/>
                </a:solidFill>
              </a:rPr>
              <a:t>il ricavo di una transazione viene aggiunto elettronicamente al conto bancario del negozio</a:t>
            </a:r>
            <a:r>
              <a:rPr lang="it-IT" dirty="0"/>
              <a:t> senza il rischio di perdere il deposito o di essere derubato durante il tragitto verso la banca.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345913" y="-71559"/>
            <a:ext cx="5720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Proxy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52578" name="Picture 2" descr="A credit card is a proxy for a bundle of c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29" y="4152250"/>
            <a:ext cx="5143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163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Chain of </a:t>
            </a:r>
            <a:r>
              <a:rPr lang="it-IT" dirty="0" err="1">
                <a:solidFill>
                  <a:srgbClr val="C00000"/>
                </a:solidFill>
              </a:rPr>
              <a:t>Responsibility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è un design pattern comportamentale che </a:t>
            </a:r>
            <a:r>
              <a:rPr lang="it-IT" dirty="0">
                <a:solidFill>
                  <a:srgbClr val="C00000"/>
                </a:solidFill>
              </a:rPr>
              <a:t>consente di passare le richieste lungo una catena di gestori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 ricevimento di una richiesta, </a:t>
            </a:r>
            <a:r>
              <a:rPr lang="it-IT" dirty="0">
                <a:solidFill>
                  <a:srgbClr val="C00000"/>
                </a:solidFill>
              </a:rPr>
              <a:t>ogni gestore decide di elaborare la richiesta o di passarla al successivo gestore </a:t>
            </a:r>
            <a:r>
              <a:rPr lang="it-IT" dirty="0"/>
              <a:t>della catena.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54626" name="Picture 2" descr="Chain of Responsibility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7" y="251750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 implementa la logica complessiva del pattern MVC</a:t>
            </a:r>
            <a:r>
              <a:rPr lang="it-IT" dirty="0">
                <a:latin typeface="Calibri" pitchFamily="34" charset="0"/>
              </a:rPr>
              <a:t>; 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nell’applicazione dell’orologio implementa un metodo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 che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eseguito una volta al secondo e aggiorna l’ora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 potrebbe anche fornire servizi di validazione dei dati e altre utility specifiche </a:t>
            </a:r>
            <a:r>
              <a:rPr lang="it-IT" dirty="0">
                <a:latin typeface="Calibri" pitchFamily="34" charset="0"/>
              </a:rPr>
              <a:t>per le applicazioni quali,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 esempio, il caricamento dell’ora corrente da un’applicazione lato server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12271" y="-71559"/>
            <a:ext cx="8253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Responsabilità del model</a:t>
            </a:r>
          </a:p>
        </p:txBody>
      </p:sp>
    </p:spTree>
    <p:extLst>
      <p:ext uri="{BB962C8B-B14F-4D97-AF65-F5344CB8AC3E}">
        <p14:creationId xmlns:p14="http://schemas.microsoft.com/office/powerpoint/2010/main" val="370371834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lavorare a un sistema di ordini online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Vogliamo </a:t>
            </a:r>
            <a:r>
              <a:rPr lang="it-IT" dirty="0">
                <a:solidFill>
                  <a:srgbClr val="C00000"/>
                </a:solidFill>
              </a:rPr>
              <a:t>limitare l'accesso al sistema </a:t>
            </a:r>
            <a:r>
              <a:rPr lang="it-IT" dirty="0"/>
              <a:t>in modo che </a:t>
            </a:r>
            <a:r>
              <a:rPr lang="it-IT" dirty="0">
                <a:solidFill>
                  <a:srgbClr val="C00000"/>
                </a:solidFill>
              </a:rPr>
              <a:t>solo gli utenti autenticati possano creare ordini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Inoltre, </a:t>
            </a:r>
            <a:r>
              <a:rPr lang="it-IT" dirty="0">
                <a:solidFill>
                  <a:srgbClr val="C00000"/>
                </a:solidFill>
              </a:rPr>
              <a:t>gli utenti che hanno autorizzazioni amministrative devono avere pieno accesso a tutti gli ordini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un po' di pianificazione, ci siamo resi conto che </a:t>
            </a:r>
            <a:r>
              <a:rPr lang="it-IT" dirty="0">
                <a:solidFill>
                  <a:srgbClr val="C00000"/>
                </a:solidFill>
              </a:rPr>
              <a:t>questi controlli devono essere eseguiti in sequenza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L'applicazione può </a:t>
            </a:r>
            <a:r>
              <a:rPr lang="it-IT" dirty="0">
                <a:solidFill>
                  <a:srgbClr val="C00000"/>
                </a:solidFill>
              </a:rPr>
              <a:t>provare ad autenticare un utente al sistema ogni volta che riceve una richiesta che contiene le credenziali dell'utente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se tali credenziali non sono corrette </a:t>
            </a:r>
            <a:r>
              <a:rPr lang="it-IT" dirty="0"/>
              <a:t>e l'autenticazione fallisce, </a:t>
            </a:r>
            <a:r>
              <a:rPr lang="it-IT" dirty="0">
                <a:solidFill>
                  <a:srgbClr val="C00000"/>
                </a:solidFill>
              </a:rPr>
              <a:t>non c'è motivo di procedere con altri controlli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63842" name="Picture 2" descr="Problem, solved by Chain of Responsi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41" y="4733496"/>
            <a:ext cx="5107918" cy="20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3808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Durante i mesi successivi, </a:t>
            </a:r>
            <a:r>
              <a:rPr lang="it-IT" dirty="0">
                <a:solidFill>
                  <a:srgbClr val="C00000"/>
                </a:solidFill>
              </a:rPr>
              <a:t>abbiamo implementato diversi altri controlli sequenziali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Uno dei nostri colleghi ha suggerito che </a:t>
            </a:r>
            <a:r>
              <a:rPr lang="it-IT" dirty="0">
                <a:solidFill>
                  <a:srgbClr val="C00000"/>
                </a:solidFill>
              </a:rPr>
              <a:t>non è sicuro passare i dati grezzi direttamente al sistema di ordinazione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/>
              <a:t>Così abbiamo aggiunto un ulteriore passo di </a:t>
            </a:r>
            <a:r>
              <a:rPr lang="it-IT" dirty="0">
                <a:solidFill>
                  <a:srgbClr val="C00000"/>
                </a:solidFill>
              </a:rPr>
              <a:t>convalida per sanificare i dati in una richiesta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In seguito, qualcuno ha notato che </a:t>
            </a:r>
            <a:r>
              <a:rPr lang="it-IT" dirty="0">
                <a:solidFill>
                  <a:srgbClr val="C00000"/>
                </a:solidFill>
              </a:rPr>
              <a:t>il sistema è vulnerabile al cracking delle password mediante forza bruta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/>
              <a:t>Per impedire questo, abbiamo subito aggiunto un </a:t>
            </a:r>
            <a:r>
              <a:rPr lang="it-IT" dirty="0">
                <a:solidFill>
                  <a:srgbClr val="C00000"/>
                </a:solidFill>
              </a:rPr>
              <a:t>controllo che filtra le richieste fallite ripetute provenienti dallo stesso indirizzo IP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Qualcun altro ha suggerito che </a:t>
            </a:r>
            <a:r>
              <a:rPr lang="it-IT" dirty="0">
                <a:solidFill>
                  <a:srgbClr val="C00000"/>
                </a:solidFill>
              </a:rPr>
              <a:t>si potrebbe accelerare il sistema restituendo i risultati della cache </a:t>
            </a:r>
            <a:r>
              <a:rPr lang="it-IT" dirty="0"/>
              <a:t>quando vi sono richieste ripetute contenenti gli stessi dati.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/>
              <a:t>Quindi, abbiamo aggiunto un altro </a:t>
            </a:r>
            <a:r>
              <a:rPr lang="it-IT" dirty="0">
                <a:solidFill>
                  <a:srgbClr val="C00000"/>
                </a:solidFill>
              </a:rPr>
              <a:t>controllo che lascia passare la richiesta al sistema solo se non c'è una risposta adeguata in cache</a:t>
            </a:r>
            <a:r>
              <a:rPr lang="it-IT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codice dei controlli</a:t>
            </a:r>
            <a:r>
              <a:rPr lang="it-IT" dirty="0"/>
              <a:t>, che già sembrava molto aggrovigliato, </a:t>
            </a:r>
            <a:r>
              <a:rPr lang="it-IT" dirty="0">
                <a:solidFill>
                  <a:srgbClr val="C00000"/>
                </a:solidFill>
              </a:rPr>
              <a:t>è diventato sempre più gonfio </a:t>
            </a:r>
            <a:r>
              <a:rPr lang="it-IT" dirty="0"/>
              <a:t>man mano che si sono aggiunte nuova funzionalità.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411457032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modifica di un controllo a volte influiva sugli altri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Peggio ancora, </a:t>
            </a:r>
            <a:r>
              <a:rPr lang="it-IT" dirty="0">
                <a:solidFill>
                  <a:srgbClr val="C00000"/>
                </a:solidFill>
              </a:rPr>
              <a:t>quando si cercava di riutilizzare i controlli per proteggere altri componenti del sistema, si doveva duplicare parte del codice</a:t>
            </a:r>
            <a:r>
              <a:rPr lang="it-IT" dirty="0"/>
              <a:t>, poiché quei componenti richiedevano alcuni dei controlli, ma non tutti.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sistema</a:t>
            </a:r>
            <a:r>
              <a:rPr lang="it-IT" dirty="0"/>
              <a:t> è diventato </a:t>
            </a:r>
            <a:r>
              <a:rPr lang="it-IT" dirty="0">
                <a:solidFill>
                  <a:srgbClr val="C00000"/>
                </a:solidFill>
              </a:rPr>
              <a:t>molto difficile da comprendere e costoso da mantenere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dirty="0">
                <a:solidFill>
                  <a:srgbClr val="C00000"/>
                </a:solidFill>
              </a:rPr>
              <a:t>lottato con il codice per un po' di tempo, </a:t>
            </a:r>
            <a:r>
              <a:rPr lang="it-IT" dirty="0"/>
              <a:t>finché </a:t>
            </a:r>
            <a:r>
              <a:rPr lang="it-IT" dirty="0">
                <a:solidFill>
                  <a:srgbClr val="C00000"/>
                </a:solidFill>
              </a:rPr>
              <a:t>un giorno abbiamo deciso di </a:t>
            </a:r>
            <a:r>
              <a:rPr lang="it-IT" dirty="0" err="1">
                <a:solidFill>
                  <a:srgbClr val="C00000"/>
                </a:solidFill>
              </a:rPr>
              <a:t>rifattorizzare</a:t>
            </a:r>
            <a:r>
              <a:rPr lang="it-IT" dirty="0">
                <a:solidFill>
                  <a:srgbClr val="C00000"/>
                </a:solidFill>
              </a:rPr>
              <a:t> il tutto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64866" name="Picture 2" descr="With each new check the code became bigger, messier, and ugl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62" y="2398135"/>
            <a:ext cx="5199386" cy="31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5466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molti altri design pattern comportamentali, </a:t>
            </a:r>
            <a:r>
              <a:rPr lang="it-IT" dirty="0">
                <a:solidFill>
                  <a:srgbClr val="C00000"/>
                </a:solidFill>
              </a:rPr>
              <a:t>Chain of </a:t>
            </a:r>
            <a:r>
              <a:rPr lang="it-IT" dirty="0" err="1">
                <a:solidFill>
                  <a:srgbClr val="C00000"/>
                </a:solidFill>
              </a:rPr>
              <a:t>Responsibility</a:t>
            </a:r>
            <a:r>
              <a:rPr lang="it-IT" dirty="0">
                <a:solidFill>
                  <a:srgbClr val="C00000"/>
                </a:solidFill>
              </a:rPr>
              <a:t> si basa sulla trasformazione di particolari comportamenti in oggetti </a:t>
            </a:r>
            <a:r>
              <a:rPr lang="it-IT" dirty="0" err="1">
                <a:solidFill>
                  <a:srgbClr val="C00000"/>
                </a:solidFill>
              </a:rPr>
              <a:t>standalone</a:t>
            </a:r>
            <a:r>
              <a:rPr lang="it-IT" dirty="0">
                <a:solidFill>
                  <a:srgbClr val="C00000"/>
                </a:solidFill>
              </a:rPr>
              <a:t> chiamati </a:t>
            </a:r>
            <a:r>
              <a:rPr lang="it-IT" dirty="0" err="1">
                <a:solidFill>
                  <a:srgbClr val="C00000"/>
                </a:solidFill>
              </a:rPr>
              <a:t>handler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nostro caso, </a:t>
            </a:r>
            <a:r>
              <a:rPr lang="it-IT" dirty="0">
                <a:solidFill>
                  <a:srgbClr val="C00000"/>
                </a:solidFill>
              </a:rPr>
              <a:t>ogni controllo dovrebbe essere associato ad una propria classe con un unico metodo che esegue il controllo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richiesta</a:t>
            </a:r>
            <a:r>
              <a:rPr lang="it-IT" dirty="0"/>
              <a:t>, insieme ai suoi dati, </a:t>
            </a:r>
            <a:r>
              <a:rPr lang="it-IT" dirty="0">
                <a:solidFill>
                  <a:srgbClr val="C00000"/>
                </a:solidFill>
              </a:rPr>
              <a:t>viene passata a questo metodo come argomento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pattern suggerisce di </a:t>
            </a:r>
            <a:r>
              <a:rPr lang="it-IT" dirty="0">
                <a:solidFill>
                  <a:srgbClr val="C00000"/>
                </a:solidFill>
              </a:rPr>
              <a:t>collegare questi gestori in una catena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Ogni gestore collegato ha un </a:t>
            </a:r>
            <a:r>
              <a:rPr lang="it-IT" dirty="0">
                <a:solidFill>
                  <a:srgbClr val="C00000"/>
                </a:solidFill>
              </a:rPr>
              <a:t>campo per memorizzare un riferimento al gestore successivo nella catena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Oltre a processare una </a:t>
            </a:r>
            <a:r>
              <a:rPr lang="it-IT" dirty="0">
                <a:solidFill>
                  <a:srgbClr val="C00000"/>
                </a:solidFill>
              </a:rPr>
              <a:t>richiesta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i gestori la passano ulteriormente lungo la catena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richiesta viaggia lungo la catena </a:t>
            </a:r>
            <a:r>
              <a:rPr lang="it-IT" dirty="0"/>
              <a:t>fino a quando </a:t>
            </a:r>
            <a:r>
              <a:rPr lang="it-IT" dirty="0">
                <a:solidFill>
                  <a:srgbClr val="C00000"/>
                </a:solidFill>
              </a:rPr>
              <a:t>tutti i gestori hanno avuto la possibilità di elaborarla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 qui arriva la parte migliore del pattern: </a:t>
            </a:r>
            <a:r>
              <a:rPr lang="it-IT" dirty="0">
                <a:solidFill>
                  <a:srgbClr val="C00000"/>
                </a:solidFill>
              </a:rPr>
              <a:t>un gestore può decidere di non passare la richiesta ulteriormente nella catena e fermare efficacemente qualsiasi ulteriore elaborazione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69019398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nostro esempio con i sistemi di ordini, </a:t>
            </a:r>
            <a:r>
              <a:rPr lang="it-IT" dirty="0">
                <a:solidFill>
                  <a:srgbClr val="C00000"/>
                </a:solidFill>
              </a:rPr>
              <a:t>un gestore esegue l'elaborazione e poi decide se passare la richiesta ulteriormente nella catena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Supponendo che la richiesta contenga i </a:t>
            </a:r>
            <a:r>
              <a:rPr lang="it-IT" dirty="0">
                <a:solidFill>
                  <a:srgbClr val="C00000"/>
                </a:solidFill>
              </a:rPr>
              <a:t>dati giusti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tutti i gestori possono eseguire il loro comportamento primario, sia che si tratti di controlli di autenticazione che di cache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c'è un </a:t>
            </a:r>
            <a:r>
              <a:rPr lang="it-IT" dirty="0">
                <a:solidFill>
                  <a:srgbClr val="C00000"/>
                </a:solidFill>
              </a:rPr>
              <a:t>approccio leggermente diverso </a:t>
            </a:r>
            <a:r>
              <a:rPr lang="it-IT" dirty="0"/>
              <a:t>(ed è un po' più canonico) in cui, </a:t>
            </a:r>
            <a:r>
              <a:rPr lang="it-IT" dirty="0">
                <a:solidFill>
                  <a:srgbClr val="C00000"/>
                </a:solidFill>
              </a:rPr>
              <a:t>al ricevimento di una richiesta, un gestore decide se può elaborarla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 può, non passa più la richiesta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Quindi </a:t>
            </a:r>
            <a:r>
              <a:rPr lang="it-IT" dirty="0">
                <a:solidFill>
                  <a:srgbClr val="C00000"/>
                </a:solidFill>
              </a:rPr>
              <a:t>una richiesta viene elaborata o da un solo gestore o da nessuno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approccio è </a:t>
            </a:r>
            <a:r>
              <a:rPr lang="it-IT" dirty="0">
                <a:solidFill>
                  <a:srgbClr val="C00000"/>
                </a:solidFill>
              </a:rPr>
              <a:t>molto comune quando si tratta di eventi in pile di elementi all'interno di un'interfaccia utente grafica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66914" name="Picture 2" descr="Handlers are lined-up one by one, forming a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85" y="2599758"/>
            <a:ext cx="609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011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</a:t>
            </a:r>
            <a:r>
              <a:rPr lang="it-IT" dirty="0">
                <a:solidFill>
                  <a:srgbClr val="C00000"/>
                </a:solidFill>
              </a:rPr>
              <a:t>esempio</a:t>
            </a:r>
            <a:r>
              <a:rPr lang="it-IT" dirty="0"/>
              <a:t>, quando </a:t>
            </a:r>
            <a:r>
              <a:rPr lang="it-IT" dirty="0">
                <a:solidFill>
                  <a:srgbClr val="C00000"/>
                </a:solidFill>
              </a:rPr>
              <a:t>un utente fa clic su un pulsante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l'evento si propaga attraverso la catena di elementi GUI</a:t>
            </a:r>
            <a:r>
              <a:rPr lang="it-IT" dirty="0"/>
              <a:t> che inizia con il pulsante, passa lungo i suoi contenitori (come </a:t>
            </a:r>
            <a:r>
              <a:rPr lang="it-IT" dirty="0" err="1"/>
              <a:t>form</a:t>
            </a:r>
            <a:r>
              <a:rPr lang="it-IT" dirty="0"/>
              <a:t> o panel), </a:t>
            </a:r>
            <a:r>
              <a:rPr lang="it-IT" dirty="0">
                <a:solidFill>
                  <a:srgbClr val="C00000"/>
                </a:solidFill>
              </a:rPr>
              <a:t>e finisce con la finestra principale dell'applicazione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L'evento viene elaborato dal primo elemento della catena che è in grado di gestirlo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esempio è interessante anche perché mostra che </a:t>
            </a:r>
            <a:r>
              <a:rPr lang="it-IT" dirty="0">
                <a:solidFill>
                  <a:srgbClr val="C00000"/>
                </a:solidFill>
              </a:rPr>
              <a:t>una catena può sempre essere estratta da un albero di oggetti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68962" name="Picture 2" descr="A chain can be formed from a branch of an object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3" y="3653624"/>
            <a:ext cx="4953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217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È </a:t>
            </a:r>
            <a:r>
              <a:rPr lang="it-IT" dirty="0">
                <a:solidFill>
                  <a:srgbClr val="C00000"/>
                </a:solidFill>
              </a:rPr>
              <a:t>fondamentale</a:t>
            </a:r>
            <a:r>
              <a:rPr lang="it-IT" dirty="0"/>
              <a:t> che </a:t>
            </a:r>
            <a:r>
              <a:rPr lang="it-IT" dirty="0">
                <a:solidFill>
                  <a:srgbClr val="C00000"/>
                </a:solidFill>
              </a:rPr>
              <a:t>tutte le classi degli </a:t>
            </a:r>
            <a:r>
              <a:rPr lang="it-IT" dirty="0" err="1">
                <a:solidFill>
                  <a:srgbClr val="C00000"/>
                </a:solidFill>
              </a:rPr>
              <a:t>handler</a:t>
            </a:r>
            <a:r>
              <a:rPr lang="it-IT" dirty="0">
                <a:solidFill>
                  <a:srgbClr val="C00000"/>
                </a:solidFill>
              </a:rPr>
              <a:t> implementino la stessa interfaccia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Ogni </a:t>
            </a:r>
            <a:r>
              <a:rPr lang="it-IT" dirty="0" err="1">
                <a:solidFill>
                  <a:srgbClr val="C00000"/>
                </a:solidFill>
              </a:rPr>
              <a:t>handler</a:t>
            </a:r>
            <a:r>
              <a:rPr lang="it-IT" dirty="0">
                <a:solidFill>
                  <a:srgbClr val="C00000"/>
                </a:solidFill>
              </a:rPr>
              <a:t> concreto dovrebbe preoccuparsi solo di quello seguente </a:t>
            </a:r>
            <a:r>
              <a:rPr lang="it-IT" dirty="0"/>
              <a:t>che ha il metodo </a:t>
            </a:r>
            <a:r>
              <a:rPr lang="it-IT" dirty="0" err="1">
                <a:latin typeface="Courier"/>
              </a:rPr>
              <a:t>execute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questo modo </a:t>
            </a:r>
            <a:r>
              <a:rPr lang="it-IT" dirty="0">
                <a:solidFill>
                  <a:srgbClr val="C00000"/>
                </a:solidFill>
              </a:rPr>
              <a:t>si possono comporre catene a </a:t>
            </a:r>
            <a:r>
              <a:rPr lang="it-IT" dirty="0" err="1">
                <a:solidFill>
                  <a:srgbClr val="C00000"/>
                </a:solidFill>
              </a:rPr>
              <a:t>runtime</a:t>
            </a:r>
            <a:r>
              <a:rPr lang="it-IT" dirty="0"/>
              <a:t>, usando vari </a:t>
            </a:r>
            <a:r>
              <a:rPr lang="it-IT" dirty="0">
                <a:solidFill>
                  <a:srgbClr val="C00000"/>
                </a:solidFill>
              </a:rPr>
              <a:t>gestori senza accoppiare il codice alle loro classi concrete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proveniente dal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Abbiamo </a:t>
            </a:r>
            <a:r>
              <a:rPr lang="it-IT" dirty="0">
                <a:solidFill>
                  <a:srgbClr val="C00000"/>
                </a:solidFill>
              </a:rPr>
              <a:t>appena acquistato e installato un nuovo hardware sul nostro computer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Dato che siamo </a:t>
            </a:r>
            <a:r>
              <a:rPr lang="it-IT" dirty="0" err="1"/>
              <a:t>smart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il computer ha diversi sistemi operativi installati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Cerchiamo di </a:t>
            </a:r>
            <a:r>
              <a:rPr lang="it-IT" dirty="0">
                <a:solidFill>
                  <a:srgbClr val="C00000"/>
                </a:solidFill>
              </a:rPr>
              <a:t>avviarli tutti per vedere se l'hardware è supportato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Windows rileva e abilita l'hardware </a:t>
            </a:r>
            <a:r>
              <a:rPr lang="it-IT" dirty="0"/>
              <a:t>automaticamente.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Invece, </a:t>
            </a:r>
            <a:r>
              <a:rPr lang="it-IT" dirty="0">
                <a:solidFill>
                  <a:srgbClr val="C00000"/>
                </a:solidFill>
              </a:rPr>
              <a:t>il nostro amato Linux si rifiuta di lavorare con il nuovo hardware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 un piccolo lampo di speranza, </a:t>
            </a:r>
            <a:r>
              <a:rPr lang="it-IT" dirty="0">
                <a:solidFill>
                  <a:srgbClr val="C00000"/>
                </a:solidFill>
              </a:rPr>
              <a:t>decidiamo di chiamare il numero di telefono del supporto tecnico scritto sulla scatola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59908804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>
                <a:solidFill>
                  <a:srgbClr val="C00000"/>
                </a:solidFill>
              </a:rPr>
              <a:t>prima cosa che sentiamo </a:t>
            </a:r>
            <a:r>
              <a:rPr lang="it-IT" dirty="0"/>
              <a:t>è la </a:t>
            </a:r>
            <a:r>
              <a:rPr lang="it-IT" dirty="0">
                <a:solidFill>
                  <a:srgbClr val="C00000"/>
                </a:solidFill>
              </a:rPr>
              <a:t>voce robotica del risponditore automatico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Essa </a:t>
            </a:r>
            <a:r>
              <a:rPr lang="it-IT" dirty="0">
                <a:solidFill>
                  <a:srgbClr val="C00000"/>
                </a:solidFill>
              </a:rPr>
              <a:t>suggerisce nove soluzioni popolari a vari problemi, nessuna delle quali è rilevante </a:t>
            </a:r>
            <a:r>
              <a:rPr lang="it-IT" dirty="0"/>
              <a:t>per il nostro caso.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un po', </a:t>
            </a:r>
            <a:r>
              <a:rPr lang="it-IT" dirty="0">
                <a:solidFill>
                  <a:srgbClr val="C00000"/>
                </a:solidFill>
              </a:rPr>
              <a:t>il robot ci collega a un operatore in carne e ossa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Purtroppo, </a:t>
            </a:r>
            <a:r>
              <a:rPr lang="it-IT" dirty="0">
                <a:solidFill>
                  <a:srgbClr val="C00000"/>
                </a:solidFill>
              </a:rPr>
              <a:t>l'operatore non è in grado di suggerire nulla di specifico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Continua a citare lunghi estratti del manuale</a:t>
            </a:r>
            <a:r>
              <a:rPr lang="it-IT" dirty="0"/>
              <a:t>, rifiutandosi di ascoltare i nostri commenti.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69986" name="Picture 2" descr="Talking with tech support can be h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71049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114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aver sentito la frase "avete provato a spegnere e riaccendere il computer?" per la decima volta, </a:t>
            </a:r>
            <a:r>
              <a:rPr lang="it-IT" dirty="0">
                <a:solidFill>
                  <a:srgbClr val="C00000"/>
                </a:solidFill>
              </a:rPr>
              <a:t>chiediamo di essere collegati ad un vero ingegnere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Alla fine, </a:t>
            </a:r>
            <a:r>
              <a:rPr lang="it-IT" dirty="0">
                <a:solidFill>
                  <a:srgbClr val="C00000"/>
                </a:solidFill>
              </a:rPr>
              <a:t>l'operatore passa la chiamata a uno degli ingegneri</a:t>
            </a:r>
            <a:r>
              <a:rPr lang="it-IT" dirty="0"/>
              <a:t>, che probabilmente aveva nostalgia di una chiacchierata umana dal vivo per ore mentre stava seduto nella sua stanza solitaria del server nel buio seminterrato di qualche edificio pieno di uffici.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L'ingegnere ci dice dove scaricare i driver corretti per il nostro nuovo hardware </a:t>
            </a:r>
            <a:r>
              <a:rPr lang="it-IT" dirty="0"/>
              <a:t>e come installarli su Linux.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Finalmente, la soluzione!</a:t>
            </a:r>
            <a:r>
              <a:rPr lang="it-IT" dirty="0"/>
              <a:t> Si finisce la chiamata, scoppiando di gioia.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9164" y="-71559"/>
            <a:ext cx="929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Chain of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Responsibility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4877919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Command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trasforma una richiesta in un oggetto a sé stante che contiene tutte le informazioni sulla richiesta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Questa trasformazione </a:t>
            </a:r>
            <a:r>
              <a:rPr lang="it-IT" dirty="0">
                <a:solidFill>
                  <a:srgbClr val="C00000"/>
                </a:solidFill>
              </a:rPr>
              <a:t>consente di parametrizzare i metodi con diverse richieste, ritardare o mettere in coda l'esecuzione di una richiesta e supportare le operazioni annullabili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74082" name="Picture 2" descr="Command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7" y="2710499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 creare l’interfaccia utente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mantenerla aggiornata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pone in attesa di cambiamenti di stato nel model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questi avvengono aggiorna l’interfaccia opportunamente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nell’applicazione dell’orologio, quando cambia il tempo il model invia una notifica alle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registrate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 passare tutti gli eventi di input al suo controller</a:t>
            </a:r>
            <a:r>
              <a:rPr lang="it-IT" dirty="0">
                <a:latin typeface="Calibri" pitchFamily="34" charset="0"/>
              </a:rPr>
              <a:t> senza elaborare da sé nessun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potrebbe interrogare il model per sapere lo stato di quest’ultimo </a:t>
            </a:r>
            <a:r>
              <a:rPr lang="it-IT" dirty="0">
                <a:latin typeface="Calibri" pitchFamily="34" charset="0"/>
              </a:rPr>
              <a:t>per determinare cosa è cambiato in seguito alla ricezione di un aggiornamento.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cambia mai il model ma può richiedere ad esso informazioni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si potrebbe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chiedere se questo modo di procedere ha senso a livello architetturale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caso dell’orologio, dove ci sono più </a:t>
            </a:r>
            <a:r>
              <a:rPr lang="it-IT" dirty="0" err="1"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l’architettura fa si che i cambiamenti in 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 riflettano anche sulle altre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logica è centralizzata nel model </a:t>
            </a:r>
            <a:r>
              <a:rPr lang="it-IT" dirty="0">
                <a:latin typeface="Calibri" pitchFamily="34" charset="0"/>
              </a:rPr>
              <a:t>il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 la duplicazione del codice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di aggiungere e rimuovere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runtime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 uno sforzo minimo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12271" y="-71559"/>
            <a:ext cx="8253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Responsabilità della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0130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lavorare a un nuovo text editor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nostro compito attuale è quello di </a:t>
            </a:r>
            <a:r>
              <a:rPr lang="it-IT" dirty="0">
                <a:solidFill>
                  <a:srgbClr val="C00000"/>
                </a:solidFill>
              </a:rPr>
              <a:t>creare una barra degli strumenti con una serie di pulsanti per le varie operazioni dell'editor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Abbiamo creato una classe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Button</a:t>
            </a:r>
            <a:r>
              <a:rPr lang="it-IT" dirty="0">
                <a:solidFill>
                  <a:srgbClr val="C00000"/>
                </a:solidFill>
              </a:rPr>
              <a:t> molto ordinata </a:t>
            </a:r>
            <a:r>
              <a:rPr lang="it-IT" dirty="0"/>
              <a:t>che può essere </a:t>
            </a:r>
            <a:r>
              <a:rPr lang="it-IT" dirty="0">
                <a:solidFill>
                  <a:srgbClr val="C00000"/>
                </a:solidFill>
              </a:rPr>
              <a:t>utilizzata per i pulsanti della barra degli strumenti, così come per i pulsanti generici </a:t>
            </a:r>
            <a:r>
              <a:rPr lang="it-IT" dirty="0"/>
              <a:t>in varie finestre di dialogo.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Anche se </a:t>
            </a:r>
            <a:r>
              <a:rPr lang="it-IT" dirty="0">
                <a:solidFill>
                  <a:srgbClr val="C00000"/>
                </a:solidFill>
              </a:rPr>
              <a:t>tutti questi pulsanti sono simili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si suppone che facciano tutti cose diverse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Dove metteremmo il codice per i vari gestori di questi pulsanti</a:t>
            </a:r>
            <a:r>
              <a:rPr lang="it-IT" dirty="0"/>
              <a:t>?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83299" name="Picture 3" descr="Problem solved by the Command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6" y="3414767"/>
            <a:ext cx="2190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4837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>
                <a:solidFill>
                  <a:srgbClr val="C00000"/>
                </a:solidFill>
              </a:rPr>
              <a:t>soluzione più semplice </a:t>
            </a:r>
            <a:r>
              <a:rPr lang="it-IT" dirty="0"/>
              <a:t>è quella di </a:t>
            </a:r>
            <a:r>
              <a:rPr lang="it-IT" dirty="0">
                <a:solidFill>
                  <a:srgbClr val="C00000"/>
                </a:solidFill>
              </a:rPr>
              <a:t>creare tonnellate di sottoclassi per ogni punto in cui viene utilizzato il pulsante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Queste sottoclassi </a:t>
            </a:r>
            <a:r>
              <a:rPr lang="it-IT" dirty="0">
                <a:solidFill>
                  <a:srgbClr val="C00000"/>
                </a:solidFill>
              </a:rPr>
              <a:t>conterrebbero il codice che dovrebbe essere eseguito a seguito del click sul pulsante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breve tempo, </a:t>
            </a:r>
            <a:r>
              <a:rPr lang="it-IT" dirty="0">
                <a:solidFill>
                  <a:srgbClr val="C00000"/>
                </a:solidFill>
              </a:rPr>
              <a:t>ci rendiamo conto che questo approccio è profondamente difettoso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primo luogo, </a:t>
            </a:r>
            <a:r>
              <a:rPr lang="it-IT" dirty="0">
                <a:solidFill>
                  <a:srgbClr val="C00000"/>
                </a:solidFill>
              </a:rPr>
              <a:t>disponiamo di un numero enorme di sottoclassi</a:t>
            </a:r>
            <a:r>
              <a:rPr lang="it-IT" dirty="0"/>
              <a:t>, e questo andrebbe bene se non </a:t>
            </a:r>
            <a:r>
              <a:rPr lang="it-IT" dirty="0">
                <a:solidFill>
                  <a:srgbClr val="C00000"/>
                </a:solidFill>
              </a:rPr>
              <a:t>si rischia di rovinare il codice in queste sottoclassi ogni volta che si modifica la classe di base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Button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parole povere, </a:t>
            </a:r>
            <a:r>
              <a:rPr lang="it-IT" dirty="0">
                <a:solidFill>
                  <a:srgbClr val="C00000"/>
                </a:solidFill>
              </a:rPr>
              <a:t>il nostro codice GUI è diventato goffamente dipendente dal codice volatile della logica di business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84322" name="Picture 2" descr="Lots of button sub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72402"/>
            <a:ext cx="3810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882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Ed </a:t>
            </a:r>
            <a:r>
              <a:rPr lang="it-IT" dirty="0">
                <a:solidFill>
                  <a:srgbClr val="C00000"/>
                </a:solidFill>
              </a:rPr>
              <a:t>ecco la parte più brutta</a:t>
            </a:r>
            <a:r>
              <a:rPr lang="it-IT" dirty="0"/>
              <a:t>. </a:t>
            </a:r>
            <a:r>
              <a:rPr lang="it-IT" dirty="0">
                <a:solidFill>
                  <a:srgbClr val="C00000"/>
                </a:solidFill>
              </a:rPr>
              <a:t>Alcune operazioni</a:t>
            </a:r>
            <a:r>
              <a:rPr lang="it-IT" dirty="0"/>
              <a:t>, come il copia/incolla del testo, </a:t>
            </a:r>
            <a:r>
              <a:rPr lang="it-IT" dirty="0">
                <a:solidFill>
                  <a:srgbClr val="C00000"/>
                </a:solidFill>
              </a:rPr>
              <a:t>dovrebbero essere invocate da più punti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un utente potrebbe fare click su un piccolo pulsante "Copia" sulla barra degli strumenti</a:t>
            </a:r>
            <a:r>
              <a:rPr lang="it-IT" dirty="0"/>
              <a:t>, o copiare qualcosa tramite il </a:t>
            </a:r>
            <a:r>
              <a:rPr lang="it-IT" dirty="0">
                <a:solidFill>
                  <a:srgbClr val="C00000"/>
                </a:solidFill>
              </a:rPr>
              <a:t>menu contestuale</a:t>
            </a:r>
            <a:r>
              <a:rPr lang="it-IT" dirty="0"/>
              <a:t>, o semplicemente </a:t>
            </a:r>
            <a:r>
              <a:rPr lang="it-IT" dirty="0">
                <a:solidFill>
                  <a:srgbClr val="C00000"/>
                </a:solidFill>
              </a:rPr>
              <a:t>premere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Ctrl+C</a:t>
            </a:r>
            <a:r>
              <a:rPr lang="it-IT" dirty="0">
                <a:solidFill>
                  <a:srgbClr val="C00000"/>
                </a:solidFill>
              </a:rPr>
              <a:t> sulla tastiera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Inizialmente, </a:t>
            </a:r>
            <a:r>
              <a:rPr lang="it-IT" dirty="0">
                <a:solidFill>
                  <a:srgbClr val="C00000"/>
                </a:solidFill>
              </a:rPr>
              <a:t>quando la nostra applicazione aveva solo la barra degli strumenti, andava bene inserire l'implementazione delle varie operazioni nelle sottoclassi dei pulsanti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altre parole, </a:t>
            </a:r>
            <a:r>
              <a:rPr lang="it-IT" dirty="0">
                <a:solidFill>
                  <a:srgbClr val="C00000"/>
                </a:solidFill>
              </a:rPr>
              <a:t>avere il codice per copiare il testo all'interno della sottoclasse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CopyButton</a:t>
            </a:r>
            <a:r>
              <a:rPr lang="it-IT" dirty="0">
                <a:solidFill>
                  <a:srgbClr val="C00000"/>
                </a:solidFill>
              </a:rPr>
              <a:t> andava bene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poi, </a:t>
            </a:r>
            <a:r>
              <a:rPr lang="it-IT" dirty="0">
                <a:solidFill>
                  <a:srgbClr val="C00000"/>
                </a:solidFill>
              </a:rPr>
              <a:t>quando si implementano menu contestuali, scorciatoie e altre cose, si deve o duplicare il codice dell'operazione in molte classi o rendere i menu dipendenti dai pulsanti</a:t>
            </a:r>
            <a:r>
              <a:rPr lang="it-IT" dirty="0"/>
              <a:t>, che è un'opzione ancora peggiore.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85346" name="Picture 2" descr="Several classes implement the same functiona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62" y="2828359"/>
            <a:ext cx="45720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217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>
                <a:solidFill>
                  <a:srgbClr val="C00000"/>
                </a:solidFill>
              </a:rPr>
              <a:t>buona progettazione del software </a:t>
            </a:r>
            <a:r>
              <a:rPr lang="it-IT" dirty="0"/>
              <a:t>si basa spesso sul </a:t>
            </a:r>
            <a:r>
              <a:rPr lang="it-IT" i="1" dirty="0">
                <a:solidFill>
                  <a:srgbClr val="C00000"/>
                </a:solidFill>
              </a:rPr>
              <a:t>principio della separazione dei problemi</a:t>
            </a:r>
            <a:r>
              <a:rPr lang="it-IT" dirty="0"/>
              <a:t>, che di solito si traduce nella </a:t>
            </a:r>
            <a:r>
              <a:rPr lang="it-IT" dirty="0">
                <a:solidFill>
                  <a:srgbClr val="C00000"/>
                </a:solidFill>
              </a:rPr>
              <a:t>strutturazione di un'applicazione in strati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L'esempio più comune: </a:t>
            </a:r>
            <a:r>
              <a:rPr lang="it-IT" dirty="0">
                <a:solidFill>
                  <a:srgbClr val="C00000"/>
                </a:solidFill>
              </a:rPr>
              <a:t>un livello per l'interfaccia grafica utente e un altro livello per la logica di business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livello GUI è responsabile del </a:t>
            </a:r>
            <a:r>
              <a:rPr lang="it-IT" dirty="0" err="1">
                <a:solidFill>
                  <a:srgbClr val="C00000"/>
                </a:solidFill>
              </a:rPr>
              <a:t>rendering</a:t>
            </a:r>
            <a:r>
              <a:rPr lang="it-IT" dirty="0">
                <a:solidFill>
                  <a:srgbClr val="C00000"/>
                </a:solidFill>
              </a:rPr>
              <a:t> di una bella immagine sullo schermo</a:t>
            </a:r>
            <a:r>
              <a:rPr lang="it-IT" dirty="0"/>
              <a:t>, dell'acquisizione di qualsiasi input e della visualizzazione dei risultati di ciò che l'utente e l'</a:t>
            </a:r>
            <a:r>
              <a:rPr lang="it-IT" dirty="0" err="1"/>
              <a:t>app</a:t>
            </a:r>
            <a:r>
              <a:rPr lang="it-IT" dirty="0"/>
              <a:t> stanno facendo.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quando si tratta di fare qualcosa di importante</a:t>
            </a:r>
            <a:r>
              <a:rPr lang="it-IT" dirty="0"/>
              <a:t>, come calcolare la traiettoria della luna o comporre un rapporto annuale, </a:t>
            </a:r>
            <a:r>
              <a:rPr lang="it-IT" dirty="0">
                <a:solidFill>
                  <a:srgbClr val="C00000"/>
                </a:solidFill>
              </a:rPr>
              <a:t>il livello GUI delega il lavoro al livello sottostante della business </a:t>
            </a:r>
            <a:r>
              <a:rPr lang="it-IT" dirty="0" err="1">
                <a:solidFill>
                  <a:srgbClr val="C00000"/>
                </a:solidFill>
              </a:rPr>
              <a:t>logic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codice potrebbe apparire così: un </a:t>
            </a:r>
            <a:r>
              <a:rPr lang="it-IT" dirty="0">
                <a:solidFill>
                  <a:srgbClr val="C00000"/>
                </a:solidFill>
              </a:rPr>
              <a:t>oggetto GUI chiama un metodo di un oggetto della logica di business, passando ad esso alcuni argomenti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processo è </a:t>
            </a:r>
            <a:r>
              <a:rPr lang="it-IT" dirty="0">
                <a:solidFill>
                  <a:srgbClr val="C00000"/>
                </a:solidFill>
              </a:rPr>
              <a:t>solitamente descritto come un oggetto che invia una richiesta ad un altro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86370" name="Picture 2" descr="The GUI layer may access the business logic layer direct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6" y="5304594"/>
            <a:ext cx="3518096" cy="14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9582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</a:t>
            </a:r>
            <a:r>
              <a:rPr lang="it-IT" dirty="0" err="1">
                <a:solidFill>
                  <a:srgbClr val="C00000"/>
                </a:solidFill>
              </a:rPr>
              <a:t>Command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suggerisce che </a:t>
            </a:r>
            <a:r>
              <a:rPr lang="it-IT" dirty="0">
                <a:solidFill>
                  <a:srgbClr val="C00000"/>
                </a:solidFill>
              </a:rPr>
              <a:t>gli oggetti GUI non dovrebbero inviare queste richieste direttamente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Invece, </a:t>
            </a:r>
            <a:r>
              <a:rPr lang="it-IT" dirty="0">
                <a:solidFill>
                  <a:srgbClr val="C00000"/>
                </a:solidFill>
              </a:rPr>
              <a:t>si dovrebbero estrarre tutti i dettagli della richiesta</a:t>
            </a:r>
            <a:r>
              <a:rPr lang="it-IT" dirty="0"/>
              <a:t>, come l'oggetto che si sta chiamando, il nome del metodo e la lista degli argomenti, </a:t>
            </a:r>
            <a:r>
              <a:rPr lang="it-IT" dirty="0">
                <a:solidFill>
                  <a:srgbClr val="C00000"/>
                </a:solidFill>
              </a:rPr>
              <a:t>in una classe </a:t>
            </a:r>
            <a:r>
              <a:rPr lang="it-IT" i="1" dirty="0" err="1">
                <a:solidFill>
                  <a:srgbClr val="C00000"/>
                </a:solidFill>
              </a:rPr>
              <a:t>command</a:t>
            </a:r>
            <a:r>
              <a:rPr lang="it-IT" dirty="0">
                <a:solidFill>
                  <a:srgbClr val="C00000"/>
                </a:solidFill>
              </a:rPr>
              <a:t> separata, con un singolo metodo che innesca questa richiesta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Gli oggetti </a:t>
            </a:r>
            <a:r>
              <a:rPr lang="it-IT" i="1" dirty="0" err="1">
                <a:solidFill>
                  <a:srgbClr val="C00000"/>
                </a:solidFill>
              </a:rPr>
              <a:t>command</a:t>
            </a:r>
            <a:r>
              <a:rPr lang="it-IT" dirty="0">
                <a:solidFill>
                  <a:srgbClr val="C00000"/>
                </a:solidFill>
              </a:rPr>
              <a:t> servono come collegamenti </a:t>
            </a:r>
            <a:r>
              <a:rPr lang="it-IT" dirty="0"/>
              <a:t>tra le varie GUI e gli oggetti della logica di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D'ora in poi, </a:t>
            </a:r>
            <a:r>
              <a:rPr lang="it-IT" dirty="0">
                <a:solidFill>
                  <a:srgbClr val="C00000"/>
                </a:solidFill>
              </a:rPr>
              <a:t>l'oggetto GUI non ha bisogno di sapere quale oggetto della business </a:t>
            </a:r>
            <a:r>
              <a:rPr lang="it-IT" dirty="0" err="1">
                <a:solidFill>
                  <a:srgbClr val="C00000"/>
                </a:solidFill>
              </a:rPr>
              <a:t>logic</a:t>
            </a:r>
            <a:r>
              <a:rPr lang="it-IT" dirty="0">
                <a:solidFill>
                  <a:srgbClr val="C00000"/>
                </a:solidFill>
              </a:rPr>
              <a:t> riceverà la richiesta e come verrà elaborata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L'oggetto GUI </a:t>
            </a:r>
            <a:r>
              <a:rPr lang="it-IT" dirty="0">
                <a:solidFill>
                  <a:srgbClr val="C00000"/>
                </a:solidFill>
              </a:rPr>
              <a:t>si limita ad attivare il comando, che gestisce tutti i dettagli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87394" name="Picture 2" descr="Accessing the business logic layer via a comman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8" y="4785014"/>
            <a:ext cx="5238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96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passo successivo </a:t>
            </a:r>
            <a:r>
              <a:rPr lang="it-IT" dirty="0"/>
              <a:t>è quello di </a:t>
            </a:r>
            <a:r>
              <a:rPr lang="it-IT" dirty="0">
                <a:solidFill>
                  <a:srgbClr val="C00000"/>
                </a:solidFill>
              </a:rPr>
              <a:t>far sì che i comandi implementino la stessa interfaccia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solito </a:t>
            </a:r>
            <a:r>
              <a:rPr lang="it-IT" dirty="0">
                <a:solidFill>
                  <a:srgbClr val="C00000"/>
                </a:solidFill>
              </a:rPr>
              <a:t>tale interfaccia ha solo un singolo metodo di esecuzione che non prende parametri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Essa permette di </a:t>
            </a:r>
            <a:r>
              <a:rPr lang="it-IT" dirty="0">
                <a:solidFill>
                  <a:srgbClr val="C00000"/>
                </a:solidFill>
              </a:rPr>
              <a:t>utilizzare vari comandi con lo stesso mittente della richiesta, senza accoppiarlo a classi concrete di comandi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vantaggio di questo modo di procedere, </a:t>
            </a:r>
            <a:r>
              <a:rPr lang="it-IT" dirty="0">
                <a:solidFill>
                  <a:srgbClr val="C00000"/>
                </a:solidFill>
              </a:rPr>
              <a:t>ora è possibile cambiare gli oggetti comando collegati al mittente, cambiando di fatto il comportamento del mittente durante l'esecuzione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88418" name="Picture 2" descr="The GUI objects delegate the work to comm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37" y="3808992"/>
            <a:ext cx="4191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718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Potremmo aver notato un </a:t>
            </a:r>
            <a:r>
              <a:rPr lang="it-IT" dirty="0">
                <a:solidFill>
                  <a:srgbClr val="C00000"/>
                </a:solidFill>
              </a:rPr>
              <a:t>pezzo mancante del puzzle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ovvero i parametri della richiesta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oggetto GUI potrebbe dover </a:t>
            </a:r>
            <a:r>
              <a:rPr lang="it-IT" dirty="0">
                <a:solidFill>
                  <a:srgbClr val="C00000"/>
                </a:solidFill>
              </a:rPr>
              <a:t>fornire all'oggetto del livello di business alcuni parametri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il metodo di esecuzione dei comandi non ha parametri, </a:t>
            </a:r>
            <a:r>
              <a:rPr lang="it-IT" dirty="0">
                <a:solidFill>
                  <a:srgbClr val="C00000"/>
                </a:solidFill>
              </a:rPr>
              <a:t>come passeremmo i dettagli della richiesta al destinatario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comando dovrebbe essere o </a:t>
            </a:r>
            <a:r>
              <a:rPr lang="it-IT" dirty="0" err="1">
                <a:solidFill>
                  <a:srgbClr val="C00000"/>
                </a:solidFill>
              </a:rPr>
              <a:t>preconfigurato</a:t>
            </a:r>
            <a:r>
              <a:rPr lang="it-IT" dirty="0">
                <a:solidFill>
                  <a:srgbClr val="C00000"/>
                </a:solidFill>
              </a:rPr>
              <a:t> con questi dati, o in grado di ottenerli </a:t>
            </a:r>
            <a:r>
              <a:rPr lang="it-IT" dirty="0"/>
              <a:t>da solo.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Torniamo al nostro editor di testi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aver applicato il pattern </a:t>
            </a:r>
            <a:r>
              <a:rPr lang="it-IT" dirty="0" err="1"/>
              <a:t>Command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non abbiamo più bisogno di tutte quelle sottoclassi di pulsanti per implementare vari comportamenti di click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È sufficiente </a:t>
            </a:r>
            <a:r>
              <a:rPr lang="it-IT" dirty="0">
                <a:solidFill>
                  <a:srgbClr val="C00000"/>
                </a:solidFill>
              </a:rPr>
              <a:t>mettere un singolo campo nella classe base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Button</a:t>
            </a:r>
            <a:r>
              <a:rPr lang="it-IT" dirty="0">
                <a:solidFill>
                  <a:srgbClr val="C00000"/>
                </a:solidFill>
              </a:rPr>
              <a:t> che memorizza un riferimento a un oggetto comando</a:t>
            </a:r>
            <a:r>
              <a:rPr lang="it-IT" dirty="0"/>
              <a:t> e far eseguire al pulsante il comando a seguito di un click.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potranno così </a:t>
            </a:r>
            <a:r>
              <a:rPr lang="it-IT" dirty="0">
                <a:solidFill>
                  <a:srgbClr val="C00000"/>
                </a:solidFill>
              </a:rPr>
              <a:t>implementare moltissimi comandi per ogni tipo di applicazione e li si collegheranno con particolari pulsanti</a:t>
            </a:r>
            <a:r>
              <a:rPr lang="it-IT" dirty="0"/>
              <a:t>, a seconda del comportamento previsto per i pulsanti.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03138724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Altri elementi dell'interfaccia grafica, come menu, scorciatoie o interi dialoghi, </a:t>
            </a:r>
            <a:r>
              <a:rPr lang="it-IT" dirty="0">
                <a:solidFill>
                  <a:srgbClr val="C00000"/>
                </a:solidFill>
              </a:rPr>
              <a:t>possono essere implementati allo stesso modo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Saranno collegati ad un comando che viene eseguito quando un utente interagisce </a:t>
            </a:r>
            <a:r>
              <a:rPr lang="it-IT" dirty="0"/>
              <a:t>con l'elemento GUI.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probabilmente abbiamo già intuito, </a:t>
            </a:r>
            <a:r>
              <a:rPr lang="it-IT" dirty="0">
                <a:solidFill>
                  <a:srgbClr val="C00000"/>
                </a:solidFill>
              </a:rPr>
              <a:t>gli elementi relativi alle stesse operazioni saranno collegati agli stessi comandi, evitando qualsiasi duplicazione di codice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conseguenza, </a:t>
            </a:r>
            <a:r>
              <a:rPr lang="it-IT" dirty="0">
                <a:solidFill>
                  <a:srgbClr val="C00000"/>
                </a:solidFill>
              </a:rPr>
              <a:t>i comandi diventano un comodo strato intermedio che riduce l'accoppiamento tra lo strato GUI e quello della logica di business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 </a:t>
            </a:r>
            <a:r>
              <a:rPr lang="it-IT" dirty="0">
                <a:solidFill>
                  <a:srgbClr val="C00000"/>
                </a:solidFill>
              </a:rPr>
              <a:t>ciò è solo una parte dei vantaggi che il pattern </a:t>
            </a:r>
            <a:r>
              <a:rPr lang="it-IT" dirty="0" err="1">
                <a:solidFill>
                  <a:srgbClr val="C00000"/>
                </a:solidFill>
              </a:rPr>
              <a:t>Command</a:t>
            </a:r>
            <a:r>
              <a:rPr lang="it-IT" dirty="0">
                <a:solidFill>
                  <a:srgbClr val="C00000"/>
                </a:solidFill>
              </a:rPr>
              <a:t> può offrire</a:t>
            </a:r>
            <a:r>
              <a:rPr lang="it-IT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con il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una lunga passeggiata per la città, </a:t>
            </a:r>
            <a:r>
              <a:rPr lang="it-IT" dirty="0">
                <a:solidFill>
                  <a:srgbClr val="C00000"/>
                </a:solidFill>
              </a:rPr>
              <a:t>si arriva ad un bel ristorante e ci si siede al tavolo vicino alla finestra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cameriere amichevole si avvicina e prende rapidamente l'ordine</a:t>
            </a:r>
            <a:r>
              <a:rPr lang="it-IT" dirty="0"/>
              <a:t>, scrivendo su un pezzo di carta.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cameriere va in cucina e attacca l'ordine al muro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36855326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un po', </a:t>
            </a:r>
            <a:r>
              <a:rPr lang="it-IT" dirty="0">
                <a:solidFill>
                  <a:srgbClr val="C00000"/>
                </a:solidFill>
              </a:rPr>
              <a:t>l'ordine arriva allo chef, che lo legge e cucina il pasto di conseguenza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cuoco mette il pasto su un vassoio </a:t>
            </a:r>
            <a:r>
              <a:rPr lang="it-IT" dirty="0"/>
              <a:t>insieme all'ordine.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cameriere trova il vassoio, controlla l'ordine</a:t>
            </a:r>
            <a:r>
              <a:rPr lang="it-IT" dirty="0"/>
              <a:t> per assicurarsi che tutto sia come desiderato dal cliente </a:t>
            </a:r>
            <a:r>
              <a:rPr lang="it-IT" dirty="0">
                <a:solidFill>
                  <a:srgbClr val="C00000"/>
                </a:solidFill>
              </a:rPr>
              <a:t>e porta tutto al tavolo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L'ordine cartaceo serve come comando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Rimane in coda fino a quando lo chef non è pronto a servirlo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189442" name="Picture 2" descr="Making an order in a restaur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14" y="3136790"/>
            <a:ext cx="4392571" cy="21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8277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L'ordine contiene tutte le informazioni necessarie </a:t>
            </a:r>
            <a:r>
              <a:rPr lang="it-IT" dirty="0"/>
              <a:t>per cucinare il pasto.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Esso </a:t>
            </a:r>
            <a:r>
              <a:rPr lang="it-IT" dirty="0">
                <a:solidFill>
                  <a:srgbClr val="C00000"/>
                </a:solidFill>
              </a:rPr>
              <a:t>permette allo chef di iniziare subito a cucinare invece di andare in giro a chiarire i dettagli </a:t>
            </a:r>
            <a:r>
              <a:rPr lang="it-IT" dirty="0"/>
              <a:t>dell'ordine direttamente dal cameriere.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64656" y="-71559"/>
            <a:ext cx="7501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Command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97025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controller si pone in attesa di notifiche da parte della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relative agli input dell’utente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traduce quegli input in cambiamenti del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alcune cose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controller interpreta opportunamente gli input prima di effettuare i cambiamenti nel model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alcuni casi speciali il controller potrebbe addirittura istruire 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effettuare cambiamenti nell’interfaccia utente</a:t>
            </a:r>
            <a:r>
              <a:rPr lang="it-IT" dirty="0">
                <a:latin typeface="Calibri" pitchFamily="34" charset="0"/>
              </a:rPr>
              <a:t> chiamando i metodi della </a:t>
            </a:r>
            <a:r>
              <a:rPr lang="it-IT" dirty="0" err="1"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avviene ad esempio quando i cambiamenti sono puramente di apparenza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hanno alcun effetto sul model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12271" y="-71559"/>
            <a:ext cx="8253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Responsabilità del controller</a:t>
            </a:r>
          </a:p>
        </p:txBody>
      </p:sp>
    </p:spTree>
    <p:extLst>
      <p:ext uri="{BB962C8B-B14F-4D97-AF65-F5344CB8AC3E}">
        <p14:creationId xmlns:p14="http://schemas.microsoft.com/office/powerpoint/2010/main" val="37311728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Iterator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permette di attraversare gli elementi di una collezione senza esporne la rappresentazione sottostante (lista, pila, albero, ecc.)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94562" name="Picture 2" descr="Iterato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05" y="221046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000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Le </a:t>
            </a:r>
            <a:r>
              <a:rPr lang="it-IT" dirty="0">
                <a:solidFill>
                  <a:srgbClr val="C00000"/>
                </a:solidFill>
              </a:rPr>
              <a:t>collezioni</a:t>
            </a:r>
            <a:r>
              <a:rPr lang="it-IT" dirty="0"/>
              <a:t> sono </a:t>
            </a:r>
            <a:r>
              <a:rPr lang="it-IT" dirty="0">
                <a:solidFill>
                  <a:srgbClr val="C00000"/>
                </a:solidFill>
              </a:rPr>
              <a:t>uno dei tipi di dati più utilizzati nella programmazione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una collezione è solo un contenitore per un gruppo di oggetti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maggior parte delle collezioni </a:t>
            </a:r>
            <a:r>
              <a:rPr lang="it-IT" dirty="0"/>
              <a:t>memorizza </a:t>
            </a:r>
            <a:r>
              <a:rPr lang="it-IT" dirty="0">
                <a:solidFill>
                  <a:srgbClr val="C00000"/>
                </a:solidFill>
              </a:rPr>
              <a:t>i propri elementi in semplici liste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alcune di esse si basano su pile, alberi, grafici e altre strutture di dati complessi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indipendentemente da come è strutturata una collezione</a:t>
            </a:r>
            <a:r>
              <a:rPr lang="it-IT" dirty="0"/>
              <a:t>, essa deve </a:t>
            </a:r>
            <a:r>
              <a:rPr lang="it-IT" dirty="0">
                <a:solidFill>
                  <a:srgbClr val="C00000"/>
                </a:solidFill>
              </a:rPr>
              <a:t>fornire un modo per accedere ai suoi elementi in modo che un altro codice possa usare questi elementi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Ci dovrebbe essere </a:t>
            </a:r>
            <a:r>
              <a:rPr lang="it-IT" dirty="0">
                <a:solidFill>
                  <a:srgbClr val="C00000"/>
                </a:solidFill>
              </a:rPr>
              <a:t>un modo per attraversare ogni elemento della collezione senza accedere agli stessi elementi più e più volte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06850" name="Picture 2" descr="Various types of coll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30" y="2357562"/>
            <a:ext cx="4667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548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</a:t>
            </a:r>
            <a:r>
              <a:rPr lang="it-IT" dirty="0">
                <a:solidFill>
                  <a:srgbClr val="C00000"/>
                </a:solidFill>
              </a:rPr>
              <a:t>può sembrare un lavoro facile </a:t>
            </a:r>
            <a:r>
              <a:rPr lang="it-IT" dirty="0"/>
              <a:t>se si dispone di una </a:t>
            </a:r>
            <a:r>
              <a:rPr lang="it-IT" dirty="0">
                <a:solidFill>
                  <a:srgbClr val="C00000"/>
                </a:solidFill>
              </a:rPr>
              <a:t>collezione basata su una lista</a:t>
            </a:r>
            <a:r>
              <a:rPr lang="it-IT" dirty="0"/>
              <a:t>. Basta fare </a:t>
            </a:r>
            <a:r>
              <a:rPr lang="it-IT" dirty="0">
                <a:solidFill>
                  <a:srgbClr val="C00000"/>
                </a:solidFill>
              </a:rPr>
              <a:t>un </a:t>
            </a:r>
            <a:r>
              <a:rPr lang="it-IT" dirty="0" err="1">
                <a:solidFill>
                  <a:srgbClr val="C00000"/>
                </a:solidFill>
              </a:rPr>
              <a:t>loop</a:t>
            </a:r>
            <a:r>
              <a:rPr lang="it-IT" dirty="0">
                <a:solidFill>
                  <a:srgbClr val="C00000"/>
                </a:solidFill>
              </a:rPr>
              <a:t> su tutti gli elementi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come si fa ad attraversare in sequenza gli elementi di una struttura dati complessa</a:t>
            </a:r>
            <a:r>
              <a:rPr lang="it-IT" dirty="0"/>
              <a:t>, come </a:t>
            </a:r>
            <a:r>
              <a:rPr lang="it-IT" dirty="0">
                <a:solidFill>
                  <a:srgbClr val="C00000"/>
                </a:solidFill>
              </a:rPr>
              <a:t>un albero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un giorno potremmo essere a nostro agio con l'attraversamento in profondità </a:t>
            </a:r>
            <a:r>
              <a:rPr lang="it-IT" dirty="0"/>
              <a:t>di un albero.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il giorno dopo potrebbe essere necessaria un attraversamento in ampiezza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 E </a:t>
            </a:r>
            <a:r>
              <a:rPr lang="it-IT" dirty="0">
                <a:solidFill>
                  <a:srgbClr val="C00000"/>
                </a:solidFill>
              </a:rPr>
              <a:t>la settimana dopo, potremmo aver bisogno di qualcos'altro</a:t>
            </a:r>
            <a:r>
              <a:rPr lang="it-IT" dirty="0"/>
              <a:t>, come l'accesso casuale agli elementi dell'albero.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07874" name="Picture 2" descr="Various traversal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285435"/>
            <a:ext cx="571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99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L'aggiunta di un numero sempre maggiore di algoritmi di attraversamento </a:t>
            </a:r>
            <a:r>
              <a:rPr lang="it-IT" dirty="0"/>
              <a:t>alla collezione </a:t>
            </a:r>
            <a:r>
              <a:rPr lang="it-IT" dirty="0">
                <a:solidFill>
                  <a:srgbClr val="C00000"/>
                </a:solidFill>
              </a:rPr>
              <a:t>ne offusca gradualmente la responsabilità primaria</a:t>
            </a:r>
            <a:r>
              <a:rPr lang="it-IT" dirty="0"/>
              <a:t>, che è l'efficiente archiviazione dei dati.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Inoltre, </a:t>
            </a:r>
            <a:r>
              <a:rPr lang="it-IT" dirty="0">
                <a:solidFill>
                  <a:srgbClr val="C00000"/>
                </a:solidFill>
              </a:rPr>
              <a:t>alcuni algoritmi potrebbero essere personalizzati per una specifica applicazione</a:t>
            </a:r>
            <a:r>
              <a:rPr lang="it-IT" dirty="0"/>
              <a:t>, quindi sarebbe </a:t>
            </a:r>
            <a:r>
              <a:rPr lang="it-IT" dirty="0">
                <a:solidFill>
                  <a:srgbClr val="C00000"/>
                </a:solidFill>
              </a:rPr>
              <a:t>strano includerli in una classe di raccolta generica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D'altra parte, </a:t>
            </a:r>
            <a:r>
              <a:rPr lang="it-IT" dirty="0">
                <a:solidFill>
                  <a:srgbClr val="C00000"/>
                </a:solidFill>
              </a:rPr>
              <a:t>il codice client che dovrebbe funzionare con varie collezioni potrebbe non curarsi nemmeno di come memorizzano i loro elementi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dato che le collezioni forniscono tutti modi diversi di accedere ai loro elementi, </a:t>
            </a:r>
            <a:r>
              <a:rPr lang="it-IT" dirty="0">
                <a:solidFill>
                  <a:srgbClr val="C00000"/>
                </a:solidFill>
              </a:rPr>
              <a:t>non si ha altra scelta se non quella di accoppiare il codice alle specifiche classi di collezione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98199807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L'idea principale del pattern Iterator </a:t>
            </a:r>
            <a:r>
              <a:rPr lang="it-IT" dirty="0"/>
              <a:t>è quella di</a:t>
            </a:r>
            <a:r>
              <a:rPr lang="it-IT" dirty="0">
                <a:solidFill>
                  <a:srgbClr val="C00000"/>
                </a:solidFill>
              </a:rPr>
              <a:t> estrarre il comportamento di attraversamento di una collezione in un oggetto separato chiamato iteratore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08898" name="Picture 2" descr="Iterators implement various traversal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62" y="2145816"/>
            <a:ext cx="3810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3272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Oltre ad implementare l'algoritmo stesso, </a:t>
            </a:r>
            <a:r>
              <a:rPr lang="it-IT" dirty="0">
                <a:solidFill>
                  <a:srgbClr val="C00000"/>
                </a:solidFill>
              </a:rPr>
              <a:t>un oggetto iteratore racchiude tutti i dettagli dell’attraversamento, come la posizione corrente e quanti elementi sono rimasti per arrivare alla fine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questo motivo, </a:t>
            </a:r>
            <a:r>
              <a:rPr lang="it-IT" dirty="0">
                <a:solidFill>
                  <a:srgbClr val="C00000"/>
                </a:solidFill>
              </a:rPr>
              <a:t>più iteratori possono attraversare la stessa collezione allo stesso tempo, indipendentemente l'uno dall'altro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solito, </a:t>
            </a:r>
            <a:r>
              <a:rPr lang="it-IT" dirty="0">
                <a:solidFill>
                  <a:srgbClr val="C00000"/>
                </a:solidFill>
              </a:rPr>
              <a:t>gli iteratori forniscono un metodo principale per il recupero degli elementi della collezione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client può continuare a utilizzare questo metodo fino a quando non restituisce nulla</a:t>
            </a:r>
            <a:r>
              <a:rPr lang="it-IT" dirty="0"/>
              <a:t>, il che significa che l'iteratore ha attraversato tutti gli elementi.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Tutti </a:t>
            </a:r>
            <a:r>
              <a:rPr lang="it-IT" dirty="0">
                <a:solidFill>
                  <a:srgbClr val="C00000"/>
                </a:solidFill>
              </a:rPr>
              <a:t>gli iteratori devono implementare la stessa interfaccia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rende </a:t>
            </a:r>
            <a:r>
              <a:rPr lang="it-IT" dirty="0">
                <a:solidFill>
                  <a:srgbClr val="C00000"/>
                </a:solidFill>
              </a:rPr>
              <a:t>il codice del client compatibile con qualsiasi tipo di collezione o con qualsiasi algoritmo di attraversamento, </a:t>
            </a:r>
            <a:r>
              <a:rPr lang="it-IT" dirty="0"/>
              <a:t>purché ci sia un iteratore appropriato.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 si ha bisogno di un modo speciale per attraversare una collezione, basta creare una nuova classe iteratore</a:t>
            </a:r>
            <a:r>
              <a:rPr lang="it-IT" dirty="0"/>
              <a:t>, senza dover cambiare la collezione o il client.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5772470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derivata dal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Abbiamo in programma di </a:t>
            </a:r>
            <a:r>
              <a:rPr lang="it-IT" dirty="0">
                <a:solidFill>
                  <a:srgbClr val="C00000"/>
                </a:solidFill>
              </a:rPr>
              <a:t>visitare Roma per qualche giorno</a:t>
            </a:r>
            <a:r>
              <a:rPr lang="it-IT" dirty="0"/>
              <a:t> e di </a:t>
            </a:r>
            <a:r>
              <a:rPr lang="it-IT" dirty="0">
                <a:solidFill>
                  <a:srgbClr val="C00000"/>
                </a:solidFill>
              </a:rPr>
              <a:t>visitare tutti i suoi principali luoghi e attrazioni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una volta lì, </a:t>
            </a:r>
            <a:r>
              <a:rPr lang="it-IT" dirty="0">
                <a:solidFill>
                  <a:srgbClr val="C00000"/>
                </a:solidFill>
              </a:rPr>
              <a:t>potremmo perdere un sacco di tempo a camminare a vuoto, incapaci di trovare anche il Colosseo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D'altra parte, </a:t>
            </a:r>
            <a:r>
              <a:rPr lang="it-IT" dirty="0">
                <a:solidFill>
                  <a:srgbClr val="C00000"/>
                </a:solidFill>
              </a:rPr>
              <a:t>potremmo acquistare un'applicazione di guida virtuale per il nostro </a:t>
            </a:r>
            <a:r>
              <a:rPr lang="it-IT" dirty="0" err="1">
                <a:solidFill>
                  <a:srgbClr val="C00000"/>
                </a:solidFill>
              </a:rPr>
              <a:t>smartphone</a:t>
            </a:r>
            <a:r>
              <a:rPr lang="it-IT" dirty="0">
                <a:solidFill>
                  <a:srgbClr val="C00000"/>
                </a:solidFill>
              </a:rPr>
              <a:t> e usarla per la navigazione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È </a:t>
            </a:r>
            <a:r>
              <a:rPr lang="it-IT" dirty="0">
                <a:solidFill>
                  <a:srgbClr val="C00000"/>
                </a:solidFill>
              </a:rPr>
              <a:t>intelligente e poco costosa</a:t>
            </a:r>
            <a:r>
              <a:rPr lang="it-IT" dirty="0"/>
              <a:t>, e si potrebbe soggiornare in alcuni luoghi interessanti per tutto il tempo che si desidera.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10946" name="Picture 2" descr="Various ways to walk around R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61" y="4278796"/>
            <a:ext cx="5137602" cy="24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06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>
                <a:solidFill>
                  <a:srgbClr val="C00000"/>
                </a:solidFill>
              </a:rPr>
              <a:t>terza alternativa </a:t>
            </a:r>
            <a:r>
              <a:rPr lang="it-IT" dirty="0"/>
              <a:t>è che si potrebbe </a:t>
            </a:r>
            <a:r>
              <a:rPr lang="it-IT" dirty="0">
                <a:solidFill>
                  <a:srgbClr val="C00000"/>
                </a:solidFill>
              </a:rPr>
              <a:t>spendere una parte del budget del viaggio e richiedere il supporto di una guida locale </a:t>
            </a:r>
            <a:r>
              <a:rPr lang="it-IT" dirty="0"/>
              <a:t>che conosca la città come il palmo della sua mano.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guida </a:t>
            </a:r>
            <a:r>
              <a:rPr lang="it-IT" dirty="0">
                <a:solidFill>
                  <a:srgbClr val="C00000"/>
                </a:solidFill>
              </a:rPr>
              <a:t>sarebbe in grado di adattare il tour ai nostri gusti</a:t>
            </a:r>
            <a:r>
              <a:rPr lang="it-IT" dirty="0"/>
              <a:t>, di mostrarci ogni attrazione e di raccontarci tante storie emozionanti.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Sarà </a:t>
            </a:r>
            <a:r>
              <a:rPr lang="it-IT" dirty="0">
                <a:solidFill>
                  <a:srgbClr val="C00000"/>
                </a:solidFill>
              </a:rPr>
              <a:t>ancora più divertente, ma, ahimè, anche più costoso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Tutte queste opzioni </a:t>
            </a:r>
            <a:r>
              <a:rPr lang="it-IT" dirty="0"/>
              <a:t>- le direzioni casuali che nascono nella nostra testa, il navigatore dello </a:t>
            </a:r>
            <a:r>
              <a:rPr lang="it-IT" dirty="0" err="1"/>
              <a:t>smartphone</a:t>
            </a:r>
            <a:r>
              <a:rPr lang="it-IT" dirty="0"/>
              <a:t> o la guida umana - </a:t>
            </a:r>
            <a:r>
              <a:rPr lang="it-IT" dirty="0">
                <a:solidFill>
                  <a:srgbClr val="C00000"/>
                </a:solidFill>
              </a:rPr>
              <a:t>agiscono come iteratori sulla vasta collezione di attrazioni e monumenti di Roma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67458" y="-71559"/>
            <a:ext cx="7098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Iterator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7185346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Mediator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consente di ridurre le dipendenze caotiche tra gli oggetti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pattern </a:t>
            </a:r>
            <a:r>
              <a:rPr lang="it-IT" dirty="0">
                <a:solidFill>
                  <a:srgbClr val="C00000"/>
                </a:solidFill>
              </a:rPr>
              <a:t>limita le comunicazioni dirette tra gli oggetti </a:t>
            </a:r>
            <a:r>
              <a:rPr lang="it-IT" dirty="0"/>
              <a:t>e </a:t>
            </a:r>
            <a:r>
              <a:rPr lang="it-IT" dirty="0">
                <a:solidFill>
                  <a:srgbClr val="C00000"/>
                </a:solidFill>
              </a:rPr>
              <a:t>li costringe a collaborare solo attraverso un oggetto mediatore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15042" name="Picture 2" descr="Mediato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7" y="265573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1559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Supponiamo di </a:t>
            </a:r>
            <a:r>
              <a:rPr lang="it-IT" dirty="0">
                <a:solidFill>
                  <a:srgbClr val="C00000"/>
                </a:solidFill>
              </a:rPr>
              <a:t>avere una finestra di dialogo per la creazione e la modifica dei profili dei clienti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Essa </a:t>
            </a:r>
            <a:r>
              <a:rPr lang="it-IT" dirty="0">
                <a:solidFill>
                  <a:srgbClr val="C00000"/>
                </a:solidFill>
              </a:rPr>
              <a:t>consiste di controlli di vario tipo come campi di testo, </a:t>
            </a:r>
            <a:r>
              <a:rPr lang="it-IT" dirty="0" err="1">
                <a:solidFill>
                  <a:srgbClr val="C00000"/>
                </a:solidFill>
              </a:rPr>
              <a:t>checkbox</a:t>
            </a:r>
            <a:r>
              <a:rPr lang="it-IT" dirty="0">
                <a:solidFill>
                  <a:srgbClr val="C00000"/>
                </a:solidFill>
              </a:rPr>
              <a:t>, pulsanti, ecc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Alcuni elementi della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>
                <a:solidFill>
                  <a:srgbClr val="C00000"/>
                </a:solidFill>
              </a:rPr>
              <a:t> possono interagire con altri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selezionando la </a:t>
            </a:r>
            <a:r>
              <a:rPr lang="it-IT" dirty="0" err="1">
                <a:solidFill>
                  <a:srgbClr val="C00000"/>
                </a:solidFill>
              </a:rPr>
              <a:t>checkbox</a:t>
            </a:r>
            <a:r>
              <a:rPr lang="it-IT" dirty="0">
                <a:solidFill>
                  <a:srgbClr val="C00000"/>
                </a:solidFill>
              </a:rPr>
              <a:t> "Ho un cane" può apparire un campo di testo nascosto </a:t>
            </a:r>
            <a:r>
              <a:rPr lang="it-IT" dirty="0"/>
              <a:t>per l'inserimento del nome del cane.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altro esempio è il </a:t>
            </a:r>
            <a:r>
              <a:rPr lang="it-IT" dirty="0">
                <a:solidFill>
                  <a:srgbClr val="C00000"/>
                </a:solidFill>
              </a:rPr>
              <a:t>pulsante di invio che deve convalidare i valori di tutti i campi prima di salvare i dati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23234" name="Picture 2" descr="Chaotic relations between elements of the user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1" y="2156501"/>
            <a:ext cx="5715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concetti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separazione e indipendenza sono fondamentali nella progettazione architetturale</a:t>
            </a:r>
            <a:r>
              <a:rPr lang="it-IT" dirty="0">
                <a:latin typeface="Calibri" pitchFamily="34" charset="0"/>
              </a:rPr>
              <a:t>, in quanto consentono di localizzare le modifiche.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pattern MVC</a:t>
            </a:r>
            <a:r>
              <a:rPr lang="it-IT" dirty="0">
                <a:latin typeface="Calibri" pitchFamily="34" charset="0"/>
              </a:rPr>
              <a:t>, illustrato in precedenza,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separa il Model, 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il Controller </a:t>
            </a:r>
            <a:r>
              <a:rPr lang="it-IT" dirty="0">
                <a:latin typeface="Calibri" pitchFamily="34" charset="0"/>
              </a:rPr>
              <a:t>consentendo loro di cambiare in maniera indipendente.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una nuova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 modificare una esistente può essere fatto senza cambiare </a:t>
            </a:r>
            <a:r>
              <a:rPr lang="it-IT" dirty="0">
                <a:latin typeface="Calibri" pitchFamily="34" charset="0"/>
              </a:rPr>
              <a:t>i dati sottostanti del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Layered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Architecture Pattern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altro modo di ottenere la separazione e l’indipendenza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esso,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funzionalità del sistema sono organizzate in strati separati</a:t>
            </a:r>
            <a:r>
              <a:rPr lang="it-IT" dirty="0">
                <a:latin typeface="Calibri" pitchFamily="34" charset="0"/>
              </a:rPr>
              <a:t>, ciascuno dei quali si basa sulle funzioni e sui servizi offerti dallo strato immediatamente sottostante.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45630" y="-71559"/>
            <a:ext cx="652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Layered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3259463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Avendo </a:t>
            </a:r>
            <a:r>
              <a:rPr lang="it-IT" dirty="0">
                <a:solidFill>
                  <a:srgbClr val="C00000"/>
                </a:solidFill>
              </a:rPr>
              <a:t>questa logica implementata direttamente all'interno del codice degli elementi della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/>
              <a:t>, si rende </a:t>
            </a:r>
            <a:r>
              <a:rPr lang="it-IT" dirty="0">
                <a:solidFill>
                  <a:srgbClr val="C00000"/>
                </a:solidFill>
              </a:rPr>
              <a:t>molto più difficile riutilizzare le classi di questi elementi in altre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>
                <a:solidFill>
                  <a:srgbClr val="C00000"/>
                </a:solidFill>
              </a:rPr>
              <a:t> dell'applicazione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non sarà possibile usare quella classe </a:t>
            </a:r>
            <a:r>
              <a:rPr lang="it-IT" dirty="0" err="1">
                <a:solidFill>
                  <a:srgbClr val="C00000"/>
                </a:solidFill>
              </a:rPr>
              <a:t>checkbox</a:t>
            </a:r>
            <a:r>
              <a:rPr lang="it-IT" dirty="0">
                <a:solidFill>
                  <a:srgbClr val="C00000"/>
                </a:solidFill>
              </a:rPr>
              <a:t> all'interno di un altro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>
                <a:solidFill>
                  <a:srgbClr val="C00000"/>
                </a:solidFill>
              </a:rPr>
              <a:t>, perché è accoppiata al campo di testo del cane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possono </a:t>
            </a:r>
            <a:r>
              <a:rPr lang="it-IT" dirty="0">
                <a:solidFill>
                  <a:srgbClr val="C00000"/>
                </a:solidFill>
              </a:rPr>
              <a:t>usare tutte le classi coinvolte nel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>
                <a:solidFill>
                  <a:srgbClr val="C00000"/>
                </a:solidFill>
              </a:rPr>
              <a:t> del profilo, oppure nessuna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24258" name="Picture 2" descr="Elements of the UI are interdepend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1" y="1219615"/>
            <a:ext cx="34290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460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Mediator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interrompere ogni comunicazione diretta tra i componenti che si desidera rendere indipendenti</a:t>
            </a:r>
            <a:r>
              <a:rPr lang="it-IT" dirty="0"/>
              <a:t> l'uno dall'altro.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Questi componenti devono invece collaborare indirettamente, chiamando uno speciale oggetto mediatore </a:t>
            </a:r>
            <a:r>
              <a:rPr lang="it-IT" dirty="0"/>
              <a:t>che reindirizza le chiamate ai componenti appropriati.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conseguenza, </a:t>
            </a:r>
            <a:r>
              <a:rPr lang="it-IT" dirty="0">
                <a:solidFill>
                  <a:srgbClr val="C00000"/>
                </a:solidFill>
              </a:rPr>
              <a:t>i componenti dipendono solo da una singola classe mediatore, invece di essere accoppiati a decine di loro colleghi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nostro esempio </a:t>
            </a:r>
            <a:r>
              <a:rPr lang="it-IT" dirty="0">
                <a:solidFill>
                  <a:srgbClr val="C00000"/>
                </a:solidFill>
              </a:rPr>
              <a:t>con il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>
                <a:solidFill>
                  <a:srgbClr val="C00000"/>
                </a:solidFill>
              </a:rPr>
              <a:t> di editing del profilo, la classe di dialogo stessa può fungere da mediatore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Molto probabilmente, </a:t>
            </a:r>
            <a:r>
              <a:rPr lang="it-IT" dirty="0">
                <a:solidFill>
                  <a:srgbClr val="C00000"/>
                </a:solidFill>
              </a:rPr>
              <a:t>la classe di dialogo è già a conoscenza di tutti i suoi </a:t>
            </a:r>
            <a:r>
              <a:rPr lang="it-IT" dirty="0" err="1">
                <a:solidFill>
                  <a:srgbClr val="C00000"/>
                </a:solidFill>
              </a:rPr>
              <a:t>sottoelementi</a:t>
            </a:r>
            <a:r>
              <a:rPr lang="it-IT" dirty="0">
                <a:solidFill>
                  <a:srgbClr val="C00000"/>
                </a:solidFill>
              </a:rPr>
              <a:t>, quindi non sarà nemmeno necessario introdurre nuove dipendenze in questa classe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25282" name="Picture 2" descr="UI elements should communicate via the mediato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4823124"/>
            <a:ext cx="4098372" cy="18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771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cambiamento più significativo </a:t>
            </a:r>
            <a:r>
              <a:rPr lang="it-IT" dirty="0"/>
              <a:t>riguarda </a:t>
            </a:r>
            <a:r>
              <a:rPr lang="it-IT" dirty="0">
                <a:solidFill>
                  <a:srgbClr val="C00000"/>
                </a:solidFill>
              </a:rPr>
              <a:t>gli effettivi elementi della </a:t>
            </a:r>
            <a:r>
              <a:rPr lang="it-IT" dirty="0" err="1">
                <a:solidFill>
                  <a:srgbClr val="C00000"/>
                </a:solidFill>
              </a:rPr>
              <a:t>form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il pulsante di invio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precedenza, </a:t>
            </a:r>
            <a:r>
              <a:rPr lang="it-IT" dirty="0">
                <a:solidFill>
                  <a:srgbClr val="C00000"/>
                </a:solidFill>
              </a:rPr>
              <a:t>ogni volta che un utente cliccava il pulsante, doveva convalidare i valori di tutti i singoli elementi </a:t>
            </a:r>
            <a:r>
              <a:rPr lang="it-IT" dirty="0"/>
              <a:t>del modulo.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 </a:t>
            </a:r>
            <a:r>
              <a:rPr lang="it-IT" dirty="0">
                <a:solidFill>
                  <a:srgbClr val="C00000"/>
                </a:solidFill>
              </a:rPr>
              <a:t>il suo unico compito è quello di notificare alla finestra di dialogo il click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 ricevimento di questa notifica, la finestra di dialogo stessa esegue le convalide </a:t>
            </a:r>
            <a:r>
              <a:rPr lang="it-IT" dirty="0"/>
              <a:t>o passa il compito ai singoli elementi.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Così, </a:t>
            </a:r>
            <a:r>
              <a:rPr lang="it-IT" dirty="0">
                <a:solidFill>
                  <a:srgbClr val="C00000"/>
                </a:solidFill>
              </a:rPr>
              <a:t>invece di essere legato a una dozzina di elementi del modulo, il pulsante dipende solo dalla classe della finestra di dialogo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È possibile </a:t>
            </a:r>
            <a:r>
              <a:rPr lang="it-IT" dirty="0">
                <a:solidFill>
                  <a:srgbClr val="C00000"/>
                </a:solidFill>
              </a:rPr>
              <a:t>andare oltre e rendere la dipendenza ancora più allentata estraendo l'interfaccia comune per tutti i tipi di finestre di dialogo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L'interfaccia dichiarerebbe il metodo di notifica che tutti gli elementi del modulo possono utilizzare </a:t>
            </a:r>
            <a:r>
              <a:rPr lang="it-IT" dirty="0"/>
              <a:t>per notificare alla finestra di dialogo gli eventi che accadono a tali elementi.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92377652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Così, </a:t>
            </a:r>
            <a:r>
              <a:rPr lang="it-IT" dirty="0">
                <a:solidFill>
                  <a:srgbClr val="C00000"/>
                </a:solidFill>
              </a:rPr>
              <a:t>il nostro pulsante di invio dovrebbe ora essere in grado di lavorare con qualsiasi finestra di dialogo </a:t>
            </a:r>
            <a:r>
              <a:rPr lang="it-IT" dirty="0"/>
              <a:t>che implementi tale interfaccia.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questo modo, </a:t>
            </a:r>
            <a:r>
              <a:rPr lang="it-IT" dirty="0">
                <a:solidFill>
                  <a:srgbClr val="C00000"/>
                </a:solidFill>
              </a:rPr>
              <a:t>il pattern Mediator permette di incapsulare una complessa rete di relazioni tra vari oggetti all'interno di un singolo oggetto mediatore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Meno dipendenze ha una classe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più facile diventa modificare, estendere o riutilizzare </a:t>
            </a:r>
            <a:r>
              <a:rPr lang="it-IT" dirty="0"/>
              <a:t>quella classe.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con il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 piloti degli aerei che si avvicinano o partono dall'area di controllo dell'aeroporto non comunicano direttamente </a:t>
            </a:r>
            <a:r>
              <a:rPr lang="it-IT" dirty="0"/>
              <a:t>tra loro.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Parlano invece con un controllore del traffico aereo, che siede in una torre alta </a:t>
            </a:r>
            <a:r>
              <a:rPr lang="it-IT" dirty="0"/>
              <a:t>da qualche parte vicino alla pista di atterraggio.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Senza il controllore del traffico aereo, i piloti dovrebbero essere a conoscenza di ogni aereo </a:t>
            </a:r>
            <a:r>
              <a:rPr lang="it-IT" dirty="0"/>
              <a:t>nelle vicinanze dell'aeroporto, discutendo le priorità di atterraggio con un comitato di decine di altri piloti.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probabilmente </a:t>
            </a:r>
            <a:r>
              <a:rPr lang="it-IT" dirty="0">
                <a:solidFill>
                  <a:srgbClr val="C00000"/>
                </a:solidFill>
              </a:rPr>
              <a:t>farebbe salire alle stelle le statistiche sugli incidenti aerei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92088046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torre non ha bisogno di controllare l'intero volo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Esiste solo per far rispettare i vincoli nell'area del terminal </a:t>
            </a:r>
            <a:r>
              <a:rPr lang="it-IT" dirty="0"/>
              <a:t>perché il numero di attori coinvolti potrebbe essere schiacciante per un pilota.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2581" y="-71559"/>
            <a:ext cx="7353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Mediator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26306" name="Picture 2" descr="Air traffic control 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60" y="2433500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0698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Memento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permette di salvare e ripristinare lo stato precedente di un oggetto senza rivelare i dettagli della sua implementazione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30402" name="Picture 2" descr="Memento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9334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2993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creare un'applicazione per l'editor di testi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Oltre alla semplice </a:t>
            </a:r>
            <a:r>
              <a:rPr lang="it-IT" dirty="0">
                <a:solidFill>
                  <a:srgbClr val="C00000"/>
                </a:solidFill>
              </a:rPr>
              <a:t>modifica del testo</a:t>
            </a:r>
            <a:r>
              <a:rPr lang="it-IT" dirty="0"/>
              <a:t>, il nostro editor può </a:t>
            </a:r>
            <a:r>
              <a:rPr lang="it-IT" dirty="0">
                <a:solidFill>
                  <a:srgbClr val="C00000"/>
                </a:solidFill>
              </a:rPr>
              <a:t>formattare il testo, inserire immagini online</a:t>
            </a:r>
            <a:r>
              <a:rPr lang="it-IT" dirty="0"/>
              <a:t>, ecc.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</a:t>
            </a:r>
            <a:r>
              <a:rPr lang="it-IT" dirty="0">
                <a:solidFill>
                  <a:srgbClr val="C00000"/>
                </a:solidFill>
              </a:rPr>
              <a:t>abbiamo deciso di consentire che gli utenti annullino le operazioni effettuate sul testo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Questa caratteristica è diventata così comune </a:t>
            </a:r>
            <a:r>
              <a:rPr lang="it-IT" dirty="0"/>
              <a:t>nel corso degli anni che oggi la gente si aspetta che ogni </a:t>
            </a:r>
            <a:r>
              <a:rPr lang="it-IT" dirty="0" err="1"/>
              <a:t>app</a:t>
            </a:r>
            <a:r>
              <a:rPr lang="it-IT" dirty="0"/>
              <a:t> la possieda.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</a:t>
            </a:r>
            <a:r>
              <a:rPr lang="it-IT" dirty="0">
                <a:solidFill>
                  <a:srgbClr val="C00000"/>
                </a:solidFill>
              </a:rPr>
              <a:t>l'implementazione</a:t>
            </a:r>
            <a:r>
              <a:rPr lang="it-IT" dirty="0"/>
              <a:t>, abbiamo scelto di </a:t>
            </a:r>
            <a:r>
              <a:rPr lang="it-IT" dirty="0">
                <a:solidFill>
                  <a:srgbClr val="C00000"/>
                </a:solidFill>
              </a:rPr>
              <a:t>adottare l'approccio diretto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Prima di eseguire qualsiasi operazione, </a:t>
            </a:r>
            <a:r>
              <a:rPr lang="it-IT" dirty="0">
                <a:solidFill>
                  <a:srgbClr val="C00000"/>
                </a:solidFill>
              </a:rPr>
              <a:t>l'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registra lo stato di tutti gli oggetti e lo salva da qualche parte nella memoria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Più tardi, </a:t>
            </a:r>
            <a:r>
              <a:rPr lang="it-IT" dirty="0">
                <a:solidFill>
                  <a:srgbClr val="C00000"/>
                </a:solidFill>
              </a:rPr>
              <a:t>quando un utente decide di annullare un'azione, l'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recupera l'ultima istantanea della storia e la utilizza per ripristinare lo stato di tutti gli oggetti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Pensiamo a tutte queste </a:t>
            </a:r>
            <a:r>
              <a:rPr lang="it-IT" dirty="0">
                <a:solidFill>
                  <a:srgbClr val="C00000"/>
                </a:solidFill>
              </a:rPr>
              <a:t>istantanee dello stato</a:t>
            </a:r>
            <a:r>
              <a:rPr lang="it-IT" dirty="0"/>
              <a:t>. </a:t>
            </a:r>
            <a:r>
              <a:rPr lang="it-IT" dirty="0">
                <a:solidFill>
                  <a:srgbClr val="C00000"/>
                </a:solidFill>
              </a:rPr>
              <a:t>Come verrebbe prodotta </a:t>
            </a:r>
            <a:r>
              <a:rPr lang="it-IT" dirty="0"/>
              <a:t>una di esse, </a:t>
            </a:r>
            <a:r>
              <a:rPr lang="it-IT" dirty="0">
                <a:solidFill>
                  <a:srgbClr val="C00000"/>
                </a:solidFill>
              </a:rPr>
              <a:t>esattamente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Probabilmente </a:t>
            </a:r>
            <a:r>
              <a:rPr lang="it-IT" dirty="0">
                <a:solidFill>
                  <a:srgbClr val="C00000"/>
                </a:solidFill>
              </a:rPr>
              <a:t>dovremmo esaminare tutti i campi di un oggetto e copiarne i valori in memoria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4581090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questo </a:t>
            </a:r>
            <a:r>
              <a:rPr lang="it-IT" dirty="0">
                <a:solidFill>
                  <a:srgbClr val="C00000"/>
                </a:solidFill>
              </a:rPr>
              <a:t>funzionerebbe solo se l'oggetto avesse restrizioni di accesso abbastanza rilassate </a:t>
            </a:r>
            <a:r>
              <a:rPr lang="it-IT" dirty="0"/>
              <a:t>ai suoi contenuti.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Purtroppo, </a:t>
            </a:r>
            <a:r>
              <a:rPr lang="it-IT" dirty="0">
                <a:solidFill>
                  <a:srgbClr val="C00000"/>
                </a:solidFill>
              </a:rPr>
              <a:t>la maggior parte degli oggetti reali non permette agli altri di sbirciarci dentro così facilmente</a:t>
            </a:r>
            <a:r>
              <a:rPr lang="it-IT" dirty="0"/>
              <a:t>, nascondendo tutti i dati significativi in campi privati.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Ignoriamo per ora questo problema e supponiamo che i nostri oggetti si comportino come gli hippy</a:t>
            </a:r>
            <a:r>
              <a:rPr lang="it-IT" dirty="0"/>
              <a:t>, preferendo relazioni aperte e mantenendo pubblico il loro stato.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</a:t>
            </a:r>
            <a:r>
              <a:rPr lang="it-IT" dirty="0">
                <a:solidFill>
                  <a:srgbClr val="C00000"/>
                </a:solidFill>
              </a:rPr>
              <a:t>da un lato questo approccio risolverebbe il problema immediato </a:t>
            </a:r>
            <a:r>
              <a:rPr lang="it-IT" dirty="0"/>
              <a:t>e permetterebbe di produrre istantanee degli stati degli oggetti a piacimento, </a:t>
            </a:r>
            <a:r>
              <a:rPr lang="it-IT" dirty="0">
                <a:solidFill>
                  <a:srgbClr val="C00000"/>
                </a:solidFill>
              </a:rPr>
              <a:t>dall'altro ha comunque dei seri problemi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futuro, </a:t>
            </a:r>
            <a:r>
              <a:rPr lang="it-IT" dirty="0">
                <a:solidFill>
                  <a:srgbClr val="C00000"/>
                </a:solidFill>
              </a:rPr>
              <a:t>potremmo decidere di ristrutturare alcune delle classi dell'editor</a:t>
            </a:r>
            <a:r>
              <a:rPr lang="it-IT" dirty="0"/>
              <a:t>, o di </a:t>
            </a:r>
            <a:r>
              <a:rPr lang="it-IT" dirty="0">
                <a:solidFill>
                  <a:srgbClr val="C00000"/>
                </a:solidFill>
              </a:rPr>
              <a:t>aggiungere o rimuovere alcuni campi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40642" name="Picture 2" descr="Reverting operations in the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05" y="2509453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5015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Sembra facile, ma </a:t>
            </a:r>
            <a:r>
              <a:rPr lang="it-IT" dirty="0">
                <a:solidFill>
                  <a:srgbClr val="C00000"/>
                </a:solidFill>
              </a:rPr>
              <a:t>questo richiederebbe anche il cambiamento delle classi responsabili della copia dello stato degli oggetti interessati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c'è di più. Consideriamo </a:t>
            </a:r>
            <a:r>
              <a:rPr lang="it-IT" dirty="0">
                <a:solidFill>
                  <a:srgbClr val="C00000"/>
                </a:solidFill>
              </a:rPr>
              <a:t>lo </a:t>
            </a:r>
            <a:r>
              <a:rPr lang="it-IT" dirty="0" err="1">
                <a:solidFill>
                  <a:srgbClr val="C00000"/>
                </a:solidFill>
              </a:rPr>
              <a:t>snapshot</a:t>
            </a:r>
            <a:r>
              <a:rPr lang="it-IT" dirty="0">
                <a:solidFill>
                  <a:srgbClr val="C00000"/>
                </a:solidFill>
              </a:rPr>
              <a:t> corrente dello stato dell'editor. Quali dati contiene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minimo, </a:t>
            </a:r>
            <a:r>
              <a:rPr lang="it-IT" dirty="0">
                <a:solidFill>
                  <a:srgbClr val="C00000"/>
                </a:solidFill>
              </a:rPr>
              <a:t>deve contenere il testo vero e proprio, le coordinate del cursore, la posizione corrente dello scorrimento, ecc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fare uno </a:t>
            </a:r>
            <a:r>
              <a:rPr lang="it-IT" dirty="0" err="1"/>
              <a:t>snapshot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è necessario raccogliere questi valori e metterli in una specie di contenitore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Molto probabilmente, si andrà a </a:t>
            </a:r>
            <a:r>
              <a:rPr lang="it-IT" dirty="0">
                <a:solidFill>
                  <a:srgbClr val="C00000"/>
                </a:solidFill>
              </a:rPr>
              <a:t>memorizzare molti di questi oggetti container all'interno di qualche lista che rappresenterebbe la storia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42690" name="Picture 2" descr="How to make a copy of the object’s private stat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68" y="1879502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052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Quindi </a:t>
            </a:r>
            <a:r>
              <a:rPr lang="it-IT" dirty="0">
                <a:solidFill>
                  <a:srgbClr val="C00000"/>
                </a:solidFill>
              </a:rPr>
              <a:t>i contenitori finirebbero probabilmente per essere oggetti di una classe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classe non avrebbe quasi nessun metodo, ma molti campi </a:t>
            </a:r>
            <a:r>
              <a:rPr lang="it-IT" dirty="0"/>
              <a:t>che rispecchiano lo stato dell'editor.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consentire ad altri oggetti di scrivere e leggere i dati da e verso uno </a:t>
            </a:r>
            <a:r>
              <a:rPr lang="it-IT" dirty="0" err="1"/>
              <a:t>snapshot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è probabilmente necessario rendere pubblici i suoi campi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</a:t>
            </a:r>
            <a:r>
              <a:rPr lang="it-IT" dirty="0">
                <a:solidFill>
                  <a:srgbClr val="C00000"/>
                </a:solidFill>
              </a:rPr>
              <a:t>esporrebbe tutti gli stati dell'editor, privati o meno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Altre classi diventerebbero dipendenti da ogni piccolo cambiamento della classe dello </a:t>
            </a:r>
            <a:r>
              <a:rPr lang="it-IT" dirty="0" err="1">
                <a:solidFill>
                  <a:srgbClr val="C00000"/>
                </a:solidFill>
              </a:rPr>
              <a:t>snapshot</a:t>
            </a:r>
            <a:r>
              <a:rPr lang="it-IT" dirty="0"/>
              <a:t>, che altrimenti avverrebbe all'interno di campi e metodi privati senza influenzare le classi esterne.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Sembra che </a:t>
            </a:r>
            <a:r>
              <a:rPr lang="it-IT" dirty="0">
                <a:solidFill>
                  <a:srgbClr val="C00000"/>
                </a:solidFill>
              </a:rPr>
              <a:t>siamo arrivati a un vicolo cieco: o si espongono tutti i dettagli interni delle classi</a:t>
            </a:r>
            <a:r>
              <a:rPr lang="it-IT" dirty="0"/>
              <a:t>, rendendole troppo fragili, </a:t>
            </a:r>
            <a:r>
              <a:rPr lang="it-IT" dirty="0">
                <a:solidFill>
                  <a:srgbClr val="C00000"/>
                </a:solidFill>
              </a:rPr>
              <a:t>o si limita l'accesso al loro stato</a:t>
            </a:r>
            <a:r>
              <a:rPr lang="it-IT" dirty="0"/>
              <a:t>, rendendo impossibile la produzione di </a:t>
            </a:r>
            <a:r>
              <a:rPr lang="it-IT" dirty="0" err="1"/>
              <a:t>snapshot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C'è un altro modo per implementare l'«</a:t>
            </a:r>
            <a:r>
              <a:rPr lang="it-IT" dirty="0" err="1">
                <a:solidFill>
                  <a:srgbClr val="C00000"/>
                </a:solidFill>
              </a:rPr>
              <a:t>undo</a:t>
            </a:r>
            <a:r>
              <a:rPr lang="it-IT" dirty="0">
                <a:solidFill>
                  <a:srgbClr val="C00000"/>
                </a:solidFill>
              </a:rPr>
              <a:t>»</a:t>
            </a:r>
            <a:r>
              <a:rPr lang="it-IT" dirty="0"/>
              <a:t>?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3067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Layered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Architecture Pattern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illustrato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45630" y="-71559"/>
            <a:ext cx="652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Layered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  <p:graphicFrame>
        <p:nvGraphicFramePr>
          <p:cNvPr id="2" name="Tabella 1"/>
          <p:cNvGraphicFramePr>
            <a:graphicFrameLocks noGrp="1"/>
          </p:cNvGraphicFramePr>
          <p:nvPr/>
        </p:nvGraphicFramePr>
        <p:xfrm>
          <a:off x="890945" y="1673823"/>
          <a:ext cx="10494924" cy="4973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05080">
                  <a:extLst>
                    <a:ext uri="{9D8B030D-6E8A-4147-A177-3AD203B41FA5}">
                      <a16:colId xmlns:a16="http://schemas.microsoft.com/office/drawing/2014/main" val="65343983"/>
                    </a:ext>
                  </a:extLst>
                </a:gridCol>
                <a:gridCol w="8189844">
                  <a:extLst>
                    <a:ext uri="{9D8B030D-6E8A-4147-A177-3AD203B41FA5}">
                      <a16:colId xmlns:a16="http://schemas.microsoft.com/office/drawing/2014/main" val="3630281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Layered</a:t>
                      </a:r>
                      <a:r>
                        <a:rPr lang="it-IT" baseline="0" dirty="0"/>
                        <a:t> Architecture Pattern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Organizza il sistema in vari strati, con funzionalità associate</a:t>
                      </a:r>
                      <a:r>
                        <a:rPr lang="it-IT" sz="1600" baseline="0" dirty="0"/>
                        <a:t> a ciascuno strato. Uno strato fornisce i servizi allo strato sopra di esso, quindi gli strati di livello più basso rappresentano i servizi di base che probabilmente saranno utilizzati in tutto il sistema. Ciò è rappresentato nella figura successiva.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Esempio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 modello a strati</a:t>
                      </a:r>
                      <a:r>
                        <a:rPr lang="it-IT" sz="1600" baseline="0" dirty="0"/>
                        <a:t> di un sistema di apprendimento digitale che supporta l’apprendimento di tutti i soggetti nelle scuole. Questo è mostrato nella figura successiva alla figura successiva.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7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Quando si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Si usa per costruire</a:t>
                      </a:r>
                      <a:r>
                        <a:rPr lang="it-IT" sz="1600" baseline="0" dirty="0"/>
                        <a:t> nuove funzioni per un sistema esistente. Si usa, anche, quando lo sviluppo è distribuito su più team, dove ogni team ha la responsabilità di sviluppare le funzioni di uno strato. Si usa, infine, quando c’è una richiesta di protezione su più livelli.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0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Consente la sostituzione di interi</a:t>
                      </a:r>
                      <a:r>
                        <a:rPr lang="it-IT" sz="1600" baseline="0" dirty="0"/>
                        <a:t> strati se l’interfaccia non viene modificata. Le funzioni ridondanti (per esempio, l’autenticazione) possono essere fornite in ciascuno strato per aumentare la fidatezza del sistema.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7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Nella pratica</a:t>
                      </a:r>
                      <a:r>
                        <a:rPr lang="it-IT" sz="1600" baseline="0" dirty="0"/>
                        <a:t> è spesso difficile ottenere una netta separazione tra gli strati, e uno strato di alto livello potrebbe avere bisogno di interagire direttamente con strati di livelli inferiori, anziché con lo strato immediatamente sotto di esso. Le performance possono essere un problema a causa dei vari livelli di interpretazione di una richiesta di servizio, essendo questa elaborata in ciascuno strato.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7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50947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Tutti i problemi </a:t>
            </a:r>
            <a:r>
              <a:rPr lang="it-IT" dirty="0"/>
              <a:t>che abbiamo appena considerato sono </a:t>
            </a:r>
            <a:r>
              <a:rPr lang="it-IT" dirty="0">
                <a:solidFill>
                  <a:srgbClr val="C00000"/>
                </a:solidFill>
              </a:rPr>
              <a:t>causati dal fatto che viene indebolito il principio di incapsulamento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Alcuni oggetti cercano di fare più di quanto dovrebbero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raccogliere i dati necessari a compiere una certa azione, </a:t>
            </a:r>
            <a:r>
              <a:rPr lang="it-IT" dirty="0">
                <a:solidFill>
                  <a:srgbClr val="C00000"/>
                </a:solidFill>
              </a:rPr>
              <a:t>invadono lo spazio privato di altri oggetti invece di lasciare che questi ultimi compiano l'azione vera e propria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Memento </a:t>
            </a:r>
            <a:r>
              <a:rPr lang="it-IT" dirty="0"/>
              <a:t>delega la </a:t>
            </a:r>
            <a:r>
              <a:rPr lang="it-IT" dirty="0">
                <a:solidFill>
                  <a:srgbClr val="C00000"/>
                </a:solidFill>
              </a:rPr>
              <a:t>creazione degli </a:t>
            </a:r>
            <a:r>
              <a:rPr lang="it-IT" dirty="0" err="1">
                <a:solidFill>
                  <a:srgbClr val="C00000"/>
                </a:solidFill>
              </a:rPr>
              <a:t>snapshot</a:t>
            </a:r>
            <a:r>
              <a:rPr lang="it-IT" dirty="0">
                <a:solidFill>
                  <a:srgbClr val="C00000"/>
                </a:solidFill>
              </a:rPr>
              <a:t> dello stato all'effettivo proprietario di quello stato, l'oggetto originator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Quindi, invece di altri oggetti che cercano di copiare lo stato dell'editor dall'"esterno", </a:t>
            </a:r>
            <a:r>
              <a:rPr lang="it-IT" dirty="0">
                <a:solidFill>
                  <a:srgbClr val="C00000"/>
                </a:solidFill>
              </a:rPr>
              <a:t>la classe editor stessa può creare lo </a:t>
            </a:r>
            <a:r>
              <a:rPr lang="it-IT" dirty="0" err="1">
                <a:solidFill>
                  <a:srgbClr val="C00000"/>
                </a:solidFill>
              </a:rPr>
              <a:t>snapshot</a:t>
            </a:r>
            <a:r>
              <a:rPr lang="it-IT" dirty="0">
                <a:solidFill>
                  <a:srgbClr val="C00000"/>
                </a:solidFill>
              </a:rPr>
              <a:t> poiché ha pieno accesso al proprio stato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pattern suggerisce di </a:t>
            </a:r>
            <a:r>
              <a:rPr lang="it-IT" dirty="0">
                <a:solidFill>
                  <a:srgbClr val="C00000"/>
                </a:solidFill>
              </a:rPr>
              <a:t>memorizzare la copia dello stato dell'oggetto in un oggetto speciale chiamato memento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contenuto del memento non è accessibile a nessun altro oggetto se non a quello che lo ha prodotto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Altri oggetti devono comunicare con i memento utilizzando un'interfaccia limitata </a:t>
            </a:r>
            <a:r>
              <a:rPr lang="it-IT" dirty="0"/>
              <a:t>che può </a:t>
            </a:r>
            <a:r>
              <a:rPr lang="it-IT" dirty="0">
                <a:solidFill>
                  <a:srgbClr val="C00000"/>
                </a:solidFill>
              </a:rPr>
              <a:t>permettere di recuperare i metadati dello </a:t>
            </a:r>
            <a:r>
              <a:rPr lang="it-IT" dirty="0" err="1">
                <a:solidFill>
                  <a:srgbClr val="C00000"/>
                </a:solidFill>
              </a:rPr>
              <a:t>snapshot</a:t>
            </a:r>
            <a:r>
              <a:rPr lang="it-IT" dirty="0"/>
              <a:t> (tempo di creazione, nome dell'operazione eseguita, ecc.), </a:t>
            </a:r>
            <a:r>
              <a:rPr lang="it-IT" dirty="0">
                <a:solidFill>
                  <a:srgbClr val="C00000"/>
                </a:solidFill>
              </a:rPr>
              <a:t>ma non lo stato dell'oggetto originale contenuto nello </a:t>
            </a:r>
            <a:r>
              <a:rPr lang="it-IT" dirty="0" err="1">
                <a:solidFill>
                  <a:srgbClr val="C00000"/>
                </a:solidFill>
              </a:rPr>
              <a:t>snapshot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02762921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Una </a:t>
            </a:r>
            <a:r>
              <a:rPr lang="it-IT" dirty="0">
                <a:solidFill>
                  <a:srgbClr val="C00000"/>
                </a:solidFill>
              </a:rPr>
              <a:t>politica</a:t>
            </a:r>
            <a:r>
              <a:rPr lang="it-IT" dirty="0"/>
              <a:t> così </a:t>
            </a:r>
            <a:r>
              <a:rPr lang="it-IT" dirty="0">
                <a:solidFill>
                  <a:srgbClr val="C00000"/>
                </a:solidFill>
              </a:rPr>
              <a:t>restrittiva</a:t>
            </a:r>
            <a:r>
              <a:rPr lang="it-IT" dirty="0"/>
              <a:t> consente di </a:t>
            </a:r>
            <a:r>
              <a:rPr lang="it-IT" dirty="0">
                <a:solidFill>
                  <a:srgbClr val="C00000"/>
                </a:solidFill>
              </a:rPr>
              <a:t>conservare i memento all'interno di altri oggetti, solitamente chiamati </a:t>
            </a:r>
            <a:r>
              <a:rPr lang="it-IT" dirty="0" err="1">
                <a:solidFill>
                  <a:srgbClr val="C00000"/>
                </a:solidFill>
              </a:rPr>
              <a:t>caretaker</a:t>
            </a:r>
            <a:r>
              <a:rPr lang="it-IT" dirty="0">
                <a:solidFill>
                  <a:srgbClr val="C00000"/>
                </a:solidFill>
              </a:rPr>
              <a:t> (custodi)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</a:t>
            </a:r>
            <a:r>
              <a:rPr lang="it-IT" dirty="0">
                <a:solidFill>
                  <a:srgbClr val="C00000"/>
                </a:solidFill>
              </a:rPr>
              <a:t>il </a:t>
            </a:r>
            <a:r>
              <a:rPr lang="it-IT" dirty="0" err="1">
                <a:solidFill>
                  <a:srgbClr val="C00000"/>
                </a:solidFill>
              </a:rPr>
              <a:t>caretaker</a:t>
            </a:r>
            <a:r>
              <a:rPr lang="it-IT" dirty="0">
                <a:solidFill>
                  <a:srgbClr val="C00000"/>
                </a:solidFill>
              </a:rPr>
              <a:t> opera con il memento solo attraverso l'interfaccia limitata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non è in grado di manomettere lo stato memorizzato all'interno del memento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43714" name="Picture 2" descr="The originator has full access to the memento, whereas the caretaker can only access the meta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075542"/>
            <a:ext cx="5810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9026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Allo stesso tempo, </a:t>
            </a:r>
            <a:r>
              <a:rPr lang="it-IT" dirty="0">
                <a:solidFill>
                  <a:srgbClr val="C00000"/>
                </a:solidFill>
              </a:rPr>
              <a:t>l’originator ha accesso a tutti i campi all'interno del memento, il che gli permette di ripristinare lo stato precedente</a:t>
            </a:r>
            <a:r>
              <a:rPr lang="it-IT" dirty="0"/>
              <a:t> a suo piacimento.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Nel nostro esempio </a:t>
            </a:r>
            <a:r>
              <a:rPr lang="it-IT" dirty="0"/>
              <a:t>di editor di testo, </a:t>
            </a:r>
            <a:r>
              <a:rPr lang="it-IT" dirty="0">
                <a:solidFill>
                  <a:srgbClr val="C00000"/>
                </a:solidFill>
              </a:rPr>
              <a:t>possiamo creare una classe </a:t>
            </a:r>
            <a:r>
              <a:rPr lang="it-IT" dirty="0" err="1">
                <a:solidFill>
                  <a:srgbClr val="C00000"/>
                </a:solidFill>
              </a:rPr>
              <a:t>history</a:t>
            </a:r>
            <a:r>
              <a:rPr lang="it-IT" dirty="0">
                <a:solidFill>
                  <a:srgbClr val="C00000"/>
                </a:solidFill>
              </a:rPr>
              <a:t> separata per fare da </a:t>
            </a:r>
            <a:r>
              <a:rPr lang="it-IT" dirty="0" err="1">
                <a:solidFill>
                  <a:srgbClr val="C00000"/>
                </a:solidFill>
              </a:rPr>
              <a:t>caretaker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Una pila di memento memorizzati all'interno del </a:t>
            </a:r>
            <a:r>
              <a:rPr lang="it-IT" dirty="0" err="1">
                <a:solidFill>
                  <a:srgbClr val="C00000"/>
                </a:solidFill>
              </a:rPr>
              <a:t>caretaker</a:t>
            </a:r>
            <a:r>
              <a:rPr lang="it-IT" dirty="0">
                <a:solidFill>
                  <a:srgbClr val="C00000"/>
                </a:solidFill>
              </a:rPr>
              <a:t> crescerà ogni volta che l'editor sta per eseguire un'operazione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potrebbe anche </a:t>
            </a:r>
            <a:r>
              <a:rPr lang="it-IT" dirty="0">
                <a:solidFill>
                  <a:srgbClr val="C00000"/>
                </a:solidFill>
              </a:rPr>
              <a:t>rendere questa pila all'interno dell'interfaccia utente dell'applicazione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visualizzando ad un utente la cronologia delle operazioni eseguite in precedenza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Quando un utente </a:t>
            </a:r>
            <a:r>
              <a:rPr lang="it-IT" dirty="0">
                <a:solidFill>
                  <a:srgbClr val="C00000"/>
                </a:solidFill>
              </a:rPr>
              <a:t>attiva l’</a:t>
            </a:r>
            <a:r>
              <a:rPr lang="it-IT" dirty="0" err="1">
                <a:solidFill>
                  <a:srgbClr val="C00000"/>
                </a:solidFill>
              </a:rPr>
              <a:t>undo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la </a:t>
            </a:r>
            <a:r>
              <a:rPr lang="it-IT" dirty="0" err="1">
                <a:solidFill>
                  <a:srgbClr val="C00000"/>
                </a:solidFill>
              </a:rPr>
              <a:t>history</a:t>
            </a:r>
            <a:r>
              <a:rPr lang="it-IT" dirty="0">
                <a:solidFill>
                  <a:srgbClr val="C00000"/>
                </a:solidFill>
              </a:rPr>
              <a:t> preleva il memento più recente dalla pila e lo ritrasmette all'editor, richiedendo un </a:t>
            </a:r>
            <a:r>
              <a:rPr lang="it-IT" dirty="0" err="1">
                <a:solidFill>
                  <a:srgbClr val="C00000"/>
                </a:solidFill>
              </a:rPr>
              <a:t>roll</a:t>
            </a:r>
            <a:r>
              <a:rPr lang="it-IT" dirty="0">
                <a:solidFill>
                  <a:srgbClr val="C00000"/>
                </a:solidFill>
              </a:rPr>
              <a:t>-back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</a:t>
            </a:r>
            <a:r>
              <a:rPr lang="it-IT" dirty="0">
                <a:solidFill>
                  <a:srgbClr val="C00000"/>
                </a:solidFill>
              </a:rPr>
              <a:t>l'editor ha pieno accesso al memento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cambia il proprio stato con i valori presi dal memento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26019" y="-71559"/>
            <a:ext cx="7440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Memento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77498102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Observer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permette di definire un meccanismo di sottoscrizione per notificare a più oggetti gli eventi che accadono all'oggetto che stanno osservando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52930" name="Picture 2" descr="Observ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4348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945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avere </a:t>
            </a:r>
            <a:r>
              <a:rPr lang="it-IT" dirty="0">
                <a:solidFill>
                  <a:srgbClr val="C00000"/>
                </a:solidFill>
              </a:rPr>
              <a:t>due tipi di oggetti: un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Customer</a:t>
            </a:r>
            <a:r>
              <a:rPr lang="it-IT" dirty="0">
                <a:solidFill>
                  <a:srgbClr val="C00000"/>
                </a:solidFill>
              </a:rPr>
              <a:t> e uno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Store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cliente è molto interessato a una particolare marca di prodotto </a:t>
            </a:r>
            <a:r>
              <a:rPr lang="it-IT" dirty="0"/>
              <a:t>(supponiamo ad un nuovo modello di </a:t>
            </a:r>
            <a:r>
              <a:rPr lang="it-IT" dirty="0" err="1"/>
              <a:t>iPhone</a:t>
            </a:r>
            <a:r>
              <a:rPr lang="it-IT" dirty="0"/>
              <a:t>) che dovrebbe essere disponibile nel negozio molto presto.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cliente potrebbe visitare il negozio ogni giorno </a:t>
            </a:r>
            <a:r>
              <a:rPr lang="it-IT" dirty="0"/>
              <a:t>e verificare la disponibilità del prodotto.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mentre il prodotto è ancora in viaggio, la maggior parte di questi viaggi sarebbe inutile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62146" name="Picture 2" descr="Visiting store vs. sending sp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07" y="3541495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263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In alternativa, il negozio potrebbe inviare tonnellate di e-mail </a:t>
            </a:r>
            <a:r>
              <a:rPr lang="it-IT" dirty="0"/>
              <a:t>(che potrebbero essere considerate spam) </a:t>
            </a:r>
            <a:r>
              <a:rPr lang="it-IT" dirty="0">
                <a:solidFill>
                  <a:srgbClr val="C00000"/>
                </a:solidFill>
              </a:rPr>
              <a:t>a tutti i clienti</a:t>
            </a:r>
            <a:r>
              <a:rPr lang="it-IT" dirty="0"/>
              <a:t> ogni volta che un nuovo prodotto diventa disponibile.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questo modo </a:t>
            </a:r>
            <a:r>
              <a:rPr lang="it-IT" dirty="0">
                <a:solidFill>
                  <a:srgbClr val="C00000"/>
                </a:solidFill>
              </a:rPr>
              <a:t>alcuni clienti sarebbero risparmiati da viaggi infiniti verso il negozio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modo di procedere, </a:t>
            </a:r>
            <a:r>
              <a:rPr lang="it-IT" dirty="0">
                <a:solidFill>
                  <a:srgbClr val="C00000"/>
                </a:solidFill>
              </a:rPr>
              <a:t>però, sconvolgerebbe altri clienti che non sono interessati a nuovi prodotti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Sembra che ci sia un conflitto. </a:t>
            </a:r>
            <a:r>
              <a:rPr lang="it-IT" dirty="0">
                <a:solidFill>
                  <a:srgbClr val="C00000"/>
                </a:solidFill>
              </a:rPr>
              <a:t>O il cliente perde tempo a controllare la disponibilità del prodotto o il negozio spreca risorse </a:t>
            </a:r>
            <a:r>
              <a:rPr lang="it-IT" dirty="0"/>
              <a:t>inviando notifiche ai clienti sbagliati.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49917377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L'oggetto che ha uno stato interessante </a:t>
            </a:r>
            <a:r>
              <a:rPr lang="it-IT" dirty="0"/>
              <a:t>viene spesso </a:t>
            </a:r>
            <a:r>
              <a:rPr lang="it-IT" dirty="0">
                <a:solidFill>
                  <a:srgbClr val="C00000"/>
                </a:solidFill>
              </a:rPr>
              <a:t>chiamato </a:t>
            </a:r>
            <a:r>
              <a:rPr lang="it-IT" i="1" dirty="0" err="1">
                <a:solidFill>
                  <a:srgbClr val="C00000"/>
                </a:solidFill>
              </a:rPr>
              <a:t>subject</a:t>
            </a:r>
            <a:r>
              <a:rPr lang="it-IT" dirty="0"/>
              <a:t>, ma dato che notificherà anche ad altri oggetti i cambiamenti del suo stato, lo chiameremo </a:t>
            </a:r>
            <a:r>
              <a:rPr lang="it-IT" i="1" dirty="0" err="1">
                <a:solidFill>
                  <a:srgbClr val="C00000"/>
                </a:solidFill>
              </a:rPr>
              <a:t>publisher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Tutti </a:t>
            </a:r>
            <a:r>
              <a:rPr lang="it-IT" dirty="0">
                <a:solidFill>
                  <a:srgbClr val="C00000"/>
                </a:solidFill>
              </a:rPr>
              <a:t>gli altri oggetti che vogliono seguire le modifiche allo stato dell'editore sono chiamati </a:t>
            </a:r>
            <a:r>
              <a:rPr lang="it-IT" i="1" dirty="0" err="1">
                <a:solidFill>
                  <a:srgbClr val="C00000"/>
                </a:solidFill>
              </a:rPr>
              <a:t>subscriber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</a:t>
            </a:r>
            <a:r>
              <a:rPr lang="it-IT" dirty="0" err="1">
                <a:solidFill>
                  <a:srgbClr val="C00000"/>
                </a:solidFill>
              </a:rPr>
              <a:t>Observer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aggiungere un meccanismo di sottoscrizione alla classe del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in modo che </a:t>
            </a:r>
            <a:r>
              <a:rPr lang="it-IT" dirty="0">
                <a:solidFill>
                  <a:srgbClr val="C00000"/>
                </a:solidFill>
              </a:rPr>
              <a:t>i singoli oggetti possano iscriversi o cancellarsi da un flusso di eventi provenienti da quel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Non temete! </a:t>
            </a:r>
            <a:r>
              <a:rPr lang="it-IT" dirty="0">
                <a:solidFill>
                  <a:srgbClr val="C00000"/>
                </a:solidFill>
              </a:rPr>
              <a:t>Non è tutto così complicato come sembra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realtà, </a:t>
            </a:r>
            <a:r>
              <a:rPr lang="it-IT" dirty="0">
                <a:solidFill>
                  <a:srgbClr val="C00000"/>
                </a:solidFill>
              </a:rPr>
              <a:t>questo meccanismo consiste in 1) un campo array per memorizzare una lista di riferimenti </a:t>
            </a:r>
            <a:r>
              <a:rPr lang="it-IT" dirty="0"/>
              <a:t>agli oggetti </a:t>
            </a:r>
            <a:r>
              <a:rPr lang="it-IT" dirty="0" err="1"/>
              <a:t>subscriber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 2) diversi metodi pubblici che permettono di aggiungere e rimuovere i </a:t>
            </a:r>
            <a:r>
              <a:rPr lang="it-IT" dirty="0" err="1">
                <a:solidFill>
                  <a:srgbClr val="C00000"/>
                </a:solidFill>
              </a:rPr>
              <a:t>subscriber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da quella lista.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63170" name="Picture 2" descr="Subscription mechan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32" y="4735637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0404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Ora, </a:t>
            </a:r>
            <a:r>
              <a:rPr lang="it-IT" dirty="0">
                <a:solidFill>
                  <a:srgbClr val="C00000"/>
                </a:solidFill>
              </a:rPr>
              <a:t>ogni volta che un evento importante accade al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, questo individua i suoi </a:t>
            </a:r>
            <a:r>
              <a:rPr lang="it-IT" dirty="0" err="1">
                <a:solidFill>
                  <a:srgbClr val="C00000"/>
                </a:solidFill>
              </a:rPr>
              <a:t>subscriber</a:t>
            </a:r>
            <a:r>
              <a:rPr lang="it-IT" dirty="0">
                <a:solidFill>
                  <a:srgbClr val="C00000"/>
                </a:solidFill>
              </a:rPr>
              <a:t> e chiama il metodo di notifica</a:t>
            </a:r>
            <a:r>
              <a:rPr lang="it-IT" dirty="0"/>
              <a:t> specifico sui loro oggetti.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Le </a:t>
            </a:r>
            <a:r>
              <a:rPr lang="it-IT" dirty="0">
                <a:solidFill>
                  <a:srgbClr val="C00000"/>
                </a:solidFill>
              </a:rPr>
              <a:t>applicazioni reali potrebbero avere decine di classi </a:t>
            </a:r>
            <a:r>
              <a:rPr lang="it-IT" dirty="0" err="1">
                <a:solidFill>
                  <a:srgbClr val="C00000"/>
                </a:solidFill>
              </a:rPr>
              <a:t>subscriber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diverse interessate a </a:t>
            </a:r>
            <a:r>
              <a:rPr lang="it-IT" dirty="0">
                <a:solidFill>
                  <a:srgbClr val="C00000"/>
                </a:solidFill>
              </a:rPr>
              <a:t>tracciare gli eventi della stessa classe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Non vorremmo accoppiare il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a tutte queste classi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Inoltre, </a:t>
            </a:r>
            <a:r>
              <a:rPr lang="it-IT" dirty="0">
                <a:solidFill>
                  <a:srgbClr val="C00000"/>
                </a:solidFill>
              </a:rPr>
              <a:t>potremmo anche non sapere in anticipo se la nostra classe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è destinata ad essere usata </a:t>
            </a:r>
            <a:r>
              <a:rPr lang="it-IT" dirty="0"/>
              <a:t>da altre persone.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Ecco perché </a:t>
            </a:r>
            <a:r>
              <a:rPr lang="it-IT" dirty="0">
                <a:solidFill>
                  <a:srgbClr val="C00000"/>
                </a:solidFill>
              </a:rPr>
              <a:t>è fondamentale che tutti i </a:t>
            </a:r>
            <a:r>
              <a:rPr lang="it-IT" dirty="0" err="1">
                <a:solidFill>
                  <a:srgbClr val="C00000"/>
                </a:solidFill>
              </a:rPr>
              <a:t>subscriber</a:t>
            </a:r>
            <a:r>
              <a:rPr lang="it-IT" dirty="0">
                <a:solidFill>
                  <a:srgbClr val="C00000"/>
                </a:solidFill>
              </a:rPr>
              <a:t> implementino la stessa interfaccia </a:t>
            </a:r>
            <a:r>
              <a:rPr lang="it-IT" dirty="0"/>
              <a:t>e che </a:t>
            </a:r>
            <a:r>
              <a:rPr lang="it-IT" dirty="0">
                <a:solidFill>
                  <a:srgbClr val="C00000"/>
                </a:solidFill>
              </a:rPr>
              <a:t>il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comunichi con loro solo attraverso tale interfaccia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Questa interfaccia dovrebbe dichiarare il metodo di notifica insieme ad un insieme di parametri </a:t>
            </a:r>
            <a:r>
              <a:rPr lang="it-IT" dirty="0"/>
              <a:t>che il </a:t>
            </a:r>
            <a:r>
              <a:rPr lang="it-IT" dirty="0" err="1"/>
              <a:t>publisher</a:t>
            </a:r>
            <a:r>
              <a:rPr lang="it-IT" dirty="0"/>
              <a:t> può usare </a:t>
            </a:r>
            <a:r>
              <a:rPr lang="it-IT" dirty="0">
                <a:solidFill>
                  <a:srgbClr val="C00000"/>
                </a:solidFill>
              </a:rPr>
              <a:t>per passare alcuni dati contestuali insieme alla notifica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8951520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 la nostra applicazione ha diversi tipi di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e vogliamo </a:t>
            </a:r>
            <a:r>
              <a:rPr lang="it-IT" dirty="0">
                <a:solidFill>
                  <a:srgbClr val="C00000"/>
                </a:solidFill>
              </a:rPr>
              <a:t>rendere i nostri </a:t>
            </a:r>
            <a:r>
              <a:rPr lang="it-IT" dirty="0" err="1">
                <a:solidFill>
                  <a:srgbClr val="C00000"/>
                </a:solidFill>
              </a:rPr>
              <a:t>subscriber</a:t>
            </a:r>
            <a:r>
              <a:rPr lang="it-IT" dirty="0">
                <a:solidFill>
                  <a:srgbClr val="C00000"/>
                </a:solidFill>
              </a:rPr>
              <a:t> compatibili con tutti i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/>
              <a:t>, possiamo andare ancora più oltre e </a:t>
            </a:r>
            <a:r>
              <a:rPr lang="it-IT" dirty="0">
                <a:solidFill>
                  <a:srgbClr val="C00000"/>
                </a:solidFill>
              </a:rPr>
              <a:t>far sì che tutti i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seguano la stessa interfaccia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Questa </a:t>
            </a:r>
            <a:r>
              <a:rPr lang="it-IT" dirty="0">
                <a:solidFill>
                  <a:srgbClr val="C00000"/>
                </a:solidFill>
              </a:rPr>
              <a:t>interfaccia dovrebbe solo descrivere alcuni metodi di sottoscrizione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L'interfaccia </a:t>
            </a:r>
            <a:r>
              <a:rPr lang="it-IT" dirty="0">
                <a:solidFill>
                  <a:srgbClr val="C00000"/>
                </a:solidFill>
              </a:rPr>
              <a:t>permetterebbe ai </a:t>
            </a:r>
            <a:r>
              <a:rPr lang="it-IT" dirty="0" err="1">
                <a:solidFill>
                  <a:srgbClr val="C00000"/>
                </a:solidFill>
              </a:rPr>
              <a:t>subscriber</a:t>
            </a:r>
            <a:r>
              <a:rPr lang="it-IT" dirty="0">
                <a:solidFill>
                  <a:srgbClr val="C00000"/>
                </a:solidFill>
              </a:rPr>
              <a:t> di osservare gli stati dei </a:t>
            </a:r>
            <a:r>
              <a:rPr lang="it-IT" dirty="0" err="1">
                <a:solidFill>
                  <a:srgbClr val="C00000"/>
                </a:solidFill>
              </a:rPr>
              <a:t>publisher</a:t>
            </a:r>
            <a:r>
              <a:rPr lang="it-IT" dirty="0">
                <a:solidFill>
                  <a:srgbClr val="C00000"/>
                </a:solidFill>
              </a:rPr>
              <a:t> senza doversi accoppiare alle loro classi concrete.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65218" name="Picture 2" descr="Notification metho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82" y="1040177"/>
            <a:ext cx="4381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5739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dal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 siamo abbonati a un giornale o a una rivista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non abbiamo più bisogno di andare in negozio </a:t>
            </a:r>
            <a:r>
              <a:rPr lang="it-IT" dirty="0"/>
              <a:t>per verificare se il prossimo numero è disponibile.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 contrario, </a:t>
            </a:r>
            <a:r>
              <a:rPr lang="it-IT" dirty="0">
                <a:solidFill>
                  <a:srgbClr val="C00000"/>
                </a:solidFill>
              </a:rPr>
              <a:t>l'editore invia i nuovi numeri direttamente alla nostra casella di posta </a:t>
            </a:r>
            <a:r>
              <a:rPr lang="it-IT" dirty="0"/>
              <a:t>subito dopo la pubblicazione o addirittura in anticipo.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L'editore mantiene una lista di abbonati e sa a quali riviste sono interessati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Gli abbonati possono cancellare l’abbonamento in qualsiasi momento </a:t>
            </a:r>
            <a:r>
              <a:rPr lang="it-IT" dirty="0"/>
              <a:t>quando non vogliono più ricevere riviste da parte dell'editore.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34895" y="-71559"/>
            <a:ext cx="733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Observer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67266" name="Picture 2" descr="Magazine and newspaper subscri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54" y="4544172"/>
            <a:ext cx="4313057" cy="21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3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approccio a strati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supporta lo sviluppo incrementale dei sistemi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sviluppato uno strato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dei servizi da esso forniti sono resi accessibili agli utenti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Quest’architettura è anche modificabile e portabile</a:t>
            </a:r>
            <a:r>
              <a:rPr lang="it-IT" dirty="0">
                <a:latin typeface="Calibri" pitchFamily="34" charset="0"/>
              </a:rPr>
              <a:t>; se la sua interfaccia non viene modificata,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nuovo strato con funzionalità estese può sostituire uno strato esistente</a:t>
            </a:r>
            <a:r>
              <a:rPr lang="it-IT" dirty="0">
                <a:latin typeface="Calibri" pitchFamily="34" charset="0"/>
              </a:rPr>
              <a:t>, senza modificare le altre parti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modificano le interfacce di uno strato </a:t>
            </a:r>
            <a:r>
              <a:rPr lang="it-IT" dirty="0">
                <a:latin typeface="Calibri" pitchFamily="34" charset="0"/>
              </a:rPr>
              <a:t>o vengono aggiunte nuove funzionalità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lo strato adiacente ne è influenzato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Poiché i sistemi stratificati localizzano le dipendenze della macchina,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più semplice realizzare implementazioni multipiattaforma di un sistema applicativo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gli strati dipendenti dalla macchina devono essere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reimplementati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per tenere conto delle funzionalità di un diverso sistema operativo o database.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45630" y="-71559"/>
            <a:ext cx="652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Layered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402542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State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permette ad un oggetto di modificare il suo comportamento quando il suo stato interno cambia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Sembra che l'oggetto abbia cambiato la sua classe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69314" name="Picture 2" descr="State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4441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05173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State </a:t>
            </a:r>
            <a:r>
              <a:rPr lang="it-IT" dirty="0"/>
              <a:t>è </a:t>
            </a:r>
            <a:r>
              <a:rPr lang="it-IT" dirty="0">
                <a:solidFill>
                  <a:srgbClr val="C00000"/>
                </a:solidFill>
              </a:rPr>
              <a:t>strettamente legato al concetto di Macchina a Stati Finiti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L'idea principale </a:t>
            </a:r>
            <a:r>
              <a:rPr lang="it-IT" dirty="0"/>
              <a:t>è che, in ogni momento, </a:t>
            </a:r>
            <a:r>
              <a:rPr lang="it-IT" dirty="0">
                <a:solidFill>
                  <a:srgbClr val="C00000"/>
                </a:solidFill>
              </a:rPr>
              <a:t>c'è un numero finito di stati in cui un programma può trovarsi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All'interno di qualsiasi stato unico, il programma si comporta in modo diverso</a:t>
            </a:r>
            <a:r>
              <a:rPr lang="it-IT" dirty="0"/>
              <a:t>, e </a:t>
            </a:r>
            <a:r>
              <a:rPr lang="it-IT" dirty="0">
                <a:solidFill>
                  <a:srgbClr val="C00000"/>
                </a:solidFill>
              </a:rPr>
              <a:t>il programma può passare da uno stato all'altro istantaneamente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a seconda dello stato corrente, il programma può passare o meno ad un determinato altro stato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Queste </a:t>
            </a:r>
            <a:r>
              <a:rPr lang="it-IT" dirty="0">
                <a:solidFill>
                  <a:srgbClr val="C00000"/>
                </a:solidFill>
              </a:rPr>
              <a:t>regole di commutazione</a:t>
            </a:r>
            <a:r>
              <a:rPr lang="it-IT" dirty="0"/>
              <a:t>, chiamate transizioni, </a:t>
            </a:r>
            <a:r>
              <a:rPr lang="it-IT" dirty="0">
                <a:solidFill>
                  <a:srgbClr val="C00000"/>
                </a:solidFill>
              </a:rPr>
              <a:t>sono anch'esse finite e predeterminate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79554" name="Picture 2" descr="Finite-Stat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1511"/>
            <a:ext cx="3048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8833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Questo approccio </a:t>
            </a:r>
            <a:r>
              <a:rPr lang="it-IT" dirty="0"/>
              <a:t>può essere </a:t>
            </a:r>
            <a:r>
              <a:rPr lang="it-IT" dirty="0">
                <a:solidFill>
                  <a:srgbClr val="C00000"/>
                </a:solidFill>
              </a:rPr>
              <a:t>applicato anche agli oggetti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avere </a:t>
            </a:r>
            <a:r>
              <a:rPr lang="it-IT" dirty="0">
                <a:solidFill>
                  <a:srgbClr val="C00000"/>
                </a:solidFill>
              </a:rPr>
              <a:t>una classe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Document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documento </a:t>
            </a:r>
            <a:r>
              <a:rPr lang="it-IT" dirty="0"/>
              <a:t>può essere </a:t>
            </a:r>
            <a:r>
              <a:rPr lang="it-IT" dirty="0">
                <a:solidFill>
                  <a:srgbClr val="C00000"/>
                </a:solidFill>
              </a:rPr>
              <a:t>in uno dei tre stati: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Draft</a:t>
            </a:r>
            <a:r>
              <a:rPr lang="it-IT" dirty="0">
                <a:solidFill>
                  <a:srgbClr val="C00000"/>
                </a:solidFill>
              </a:rPr>
              <a:t>,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Moderation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Published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80578" name="Picture 2" descr="Possible states of a document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8" y="2562565"/>
            <a:ext cx="5350540" cy="42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4484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metodo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publish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del documento </a:t>
            </a:r>
            <a:r>
              <a:rPr lang="it-IT" dirty="0">
                <a:solidFill>
                  <a:srgbClr val="C00000"/>
                </a:solidFill>
              </a:rPr>
              <a:t>funziona in modo leggermente diverso in ogni stato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Draft</a:t>
            </a:r>
            <a:r>
              <a:rPr lang="it-IT" dirty="0">
                <a:solidFill>
                  <a:srgbClr val="C00000"/>
                </a:solidFill>
              </a:rPr>
              <a:t>, sposta il documento alla moderazione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Moderation</a:t>
            </a:r>
            <a:r>
              <a:rPr lang="it-IT" dirty="0">
                <a:solidFill>
                  <a:srgbClr val="C00000"/>
                </a:solidFill>
              </a:rPr>
              <a:t>, rende il documento pubblico</a:t>
            </a:r>
            <a:r>
              <a:rPr lang="it-IT" dirty="0"/>
              <a:t>, ma </a:t>
            </a:r>
            <a:r>
              <a:rPr lang="it-IT" dirty="0">
                <a:solidFill>
                  <a:srgbClr val="C00000"/>
                </a:solidFill>
              </a:rPr>
              <a:t>solo se l'utente corrente è un amministratore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Published</a:t>
            </a:r>
            <a:r>
              <a:rPr lang="it-IT" dirty="0">
                <a:solidFill>
                  <a:srgbClr val="C00000"/>
                </a:solidFill>
              </a:rPr>
              <a:t>, non fa assolutamente nulla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Le macchine a stati sono solitamente implementate con molti operatori condizionali </a:t>
            </a:r>
            <a:r>
              <a:rPr lang="it-IT" dirty="0"/>
              <a:t>(</a:t>
            </a:r>
            <a:r>
              <a:rPr lang="it-IT" dirty="0" err="1">
                <a:latin typeface="Courier" pitchFamily="49" charset="0"/>
              </a:rPr>
              <a:t>if</a:t>
            </a:r>
            <a:r>
              <a:rPr lang="it-IT" dirty="0"/>
              <a:t> o </a:t>
            </a:r>
            <a:r>
              <a:rPr lang="it-IT" dirty="0" err="1">
                <a:latin typeface="Courier" pitchFamily="49" charset="0"/>
              </a:rPr>
              <a:t>switch</a:t>
            </a:r>
            <a:r>
              <a:rPr lang="it-IT" dirty="0"/>
              <a:t>) che selezionano il comportamento appropriato a seconda dello stato corrente dell'oggetto.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solito, </a:t>
            </a:r>
            <a:r>
              <a:rPr lang="it-IT" dirty="0">
                <a:solidFill>
                  <a:srgbClr val="C00000"/>
                </a:solidFill>
              </a:rPr>
              <a:t>questo "stato" è solo un insieme di valori dei campi dell'oggetto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Anche chi non ha mai sentito parlare di macchine a stati finiti</a:t>
            </a:r>
            <a:r>
              <a:rPr lang="it-IT" dirty="0"/>
              <a:t>, probabilmente </a:t>
            </a:r>
            <a:r>
              <a:rPr lang="it-IT" dirty="0">
                <a:solidFill>
                  <a:srgbClr val="C00000"/>
                </a:solidFill>
              </a:rPr>
              <a:t>ha implementato uno stato almeno una volta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1679993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Quante volte ci è capitato</a:t>
            </a:r>
            <a:r>
              <a:rPr lang="it-IT" dirty="0"/>
              <a:t>, ad esempio, </a:t>
            </a:r>
            <a:r>
              <a:rPr lang="it-IT" dirty="0">
                <a:solidFill>
                  <a:srgbClr val="C00000"/>
                </a:solidFill>
              </a:rPr>
              <a:t>di gestire codice come questo</a:t>
            </a:r>
            <a:r>
              <a:rPr lang="it-IT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1"/>
            <a:r>
              <a:rPr lang="it-IT" sz="1600" dirty="0">
                <a:latin typeface="Courier" pitchFamily="49" charset="0"/>
              </a:rPr>
              <a:t>Class </a:t>
            </a:r>
            <a:r>
              <a:rPr lang="it-IT" sz="1600" dirty="0" err="1">
                <a:latin typeface="Courier" pitchFamily="49" charset="0"/>
              </a:rPr>
              <a:t>Document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is</a:t>
            </a:r>
            <a:endParaRPr lang="it-IT" sz="1600" dirty="0">
              <a:latin typeface="Courier" pitchFamily="49" charset="0"/>
            </a:endParaRPr>
          </a:p>
          <a:p>
            <a:pPr lvl="1"/>
            <a:r>
              <a:rPr lang="it-IT" sz="1600" dirty="0">
                <a:latin typeface="Courier" pitchFamily="49" charset="0"/>
              </a:rPr>
              <a:t>   </a:t>
            </a:r>
            <a:r>
              <a:rPr lang="it-IT" sz="1600" dirty="0" err="1">
                <a:latin typeface="Courier" pitchFamily="49" charset="0"/>
              </a:rPr>
              <a:t>field</a:t>
            </a:r>
            <a:r>
              <a:rPr lang="it-IT" sz="1600" dirty="0">
                <a:latin typeface="Courier" pitchFamily="49" charset="0"/>
              </a:rPr>
              <a:t> state: </a:t>
            </a:r>
            <a:r>
              <a:rPr lang="it-IT" sz="1600" dirty="0" err="1">
                <a:latin typeface="Courier" pitchFamily="49" charset="0"/>
              </a:rPr>
              <a:t>string</a:t>
            </a:r>
            <a:endParaRPr lang="it-IT" sz="1600" dirty="0">
              <a:latin typeface="Courier" pitchFamily="49" charset="0"/>
            </a:endParaRPr>
          </a:p>
          <a:p>
            <a:pPr lvl="1"/>
            <a:r>
              <a:rPr lang="it-IT" sz="1600" dirty="0">
                <a:latin typeface="Courier" pitchFamily="49" charset="0"/>
              </a:rPr>
              <a:t>   // …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</a:t>
            </a:r>
            <a:r>
              <a:rPr lang="it-IT" sz="1600" dirty="0" err="1">
                <a:latin typeface="Courier" pitchFamily="49" charset="0"/>
              </a:rPr>
              <a:t>method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publish</a:t>
            </a:r>
            <a:r>
              <a:rPr lang="it-IT" sz="1600" dirty="0">
                <a:latin typeface="Courier" pitchFamily="49" charset="0"/>
              </a:rPr>
              <a:t> () </a:t>
            </a:r>
            <a:r>
              <a:rPr lang="it-IT" sz="1600" dirty="0" err="1">
                <a:latin typeface="Courier" pitchFamily="49" charset="0"/>
              </a:rPr>
              <a:t>is</a:t>
            </a:r>
            <a:endParaRPr lang="it-IT" sz="1600" dirty="0">
              <a:latin typeface="Courier" pitchFamily="49" charset="0"/>
            </a:endParaRPr>
          </a:p>
          <a:p>
            <a:pPr lvl="1"/>
            <a:r>
              <a:rPr lang="it-IT" sz="1600" dirty="0">
                <a:latin typeface="Courier" pitchFamily="49" charset="0"/>
              </a:rPr>
              <a:t>      </a:t>
            </a:r>
            <a:r>
              <a:rPr lang="it-IT" sz="1600" dirty="0" err="1">
                <a:latin typeface="Courier" pitchFamily="49" charset="0"/>
              </a:rPr>
              <a:t>switch</a:t>
            </a:r>
            <a:r>
              <a:rPr lang="it-IT" sz="1600" dirty="0">
                <a:latin typeface="Courier" pitchFamily="49" charset="0"/>
              </a:rPr>
              <a:t> (state)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"</a:t>
            </a:r>
            <a:r>
              <a:rPr lang="it-IT" sz="1600" dirty="0" err="1">
                <a:latin typeface="Courier" pitchFamily="49" charset="0"/>
              </a:rPr>
              <a:t>draft</a:t>
            </a:r>
            <a:r>
              <a:rPr lang="it-IT" sz="1600" dirty="0">
                <a:latin typeface="Courier" pitchFamily="49" charset="0"/>
              </a:rPr>
              <a:t>":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state = "</a:t>
            </a:r>
            <a:r>
              <a:rPr lang="it-IT" sz="1600" dirty="0" err="1">
                <a:latin typeface="Courier" pitchFamily="49" charset="0"/>
              </a:rPr>
              <a:t>moderation</a:t>
            </a:r>
            <a:r>
              <a:rPr lang="it-IT" sz="1600" dirty="0">
                <a:latin typeface="Courier" pitchFamily="49" charset="0"/>
              </a:rPr>
              <a:t>"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break;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"</a:t>
            </a:r>
            <a:r>
              <a:rPr lang="it-IT" sz="1600" dirty="0" err="1">
                <a:latin typeface="Courier" pitchFamily="49" charset="0"/>
              </a:rPr>
              <a:t>moderation</a:t>
            </a:r>
            <a:r>
              <a:rPr lang="it-IT" sz="1600" dirty="0">
                <a:latin typeface="Courier" pitchFamily="49" charset="0"/>
              </a:rPr>
              <a:t>":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</a:t>
            </a:r>
            <a:r>
              <a:rPr lang="it-IT" sz="1600" dirty="0" err="1">
                <a:latin typeface="Courier" pitchFamily="49" charset="0"/>
              </a:rPr>
              <a:t>if</a:t>
            </a:r>
            <a:r>
              <a:rPr lang="it-IT" sz="1600" dirty="0">
                <a:latin typeface="Courier" pitchFamily="49" charset="0"/>
              </a:rPr>
              <a:t> (</a:t>
            </a:r>
            <a:r>
              <a:rPr lang="it-IT" sz="1600" dirty="0" err="1">
                <a:latin typeface="Courier" pitchFamily="49" charset="0"/>
              </a:rPr>
              <a:t>currentUser.role</a:t>
            </a:r>
            <a:r>
              <a:rPr lang="it-IT" sz="1600" dirty="0">
                <a:latin typeface="Courier" pitchFamily="49" charset="0"/>
              </a:rPr>
              <a:t> == ‘</a:t>
            </a:r>
            <a:r>
              <a:rPr lang="it-IT" sz="1600" dirty="0" err="1">
                <a:latin typeface="Courier" pitchFamily="49" charset="0"/>
              </a:rPr>
              <a:t>admin</a:t>
            </a:r>
            <a:r>
              <a:rPr lang="it-IT" sz="1600" dirty="0">
                <a:latin typeface="Courier" pitchFamily="49" charset="0"/>
              </a:rPr>
              <a:t>’)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   state = "</a:t>
            </a:r>
            <a:r>
              <a:rPr lang="it-IT" sz="1600" dirty="0" err="1">
                <a:latin typeface="Courier" pitchFamily="49" charset="0"/>
              </a:rPr>
              <a:t>published</a:t>
            </a:r>
            <a:r>
              <a:rPr lang="it-IT" sz="1600" dirty="0">
                <a:latin typeface="Courier" pitchFamily="49" charset="0"/>
              </a:rPr>
              <a:t>"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break;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"</a:t>
            </a:r>
            <a:r>
              <a:rPr lang="it-IT" sz="1600" dirty="0" err="1">
                <a:latin typeface="Courier" pitchFamily="49" charset="0"/>
              </a:rPr>
              <a:t>published</a:t>
            </a:r>
            <a:r>
              <a:rPr lang="it-IT" sz="1600" dirty="0">
                <a:latin typeface="Courier" pitchFamily="49" charset="0"/>
              </a:rPr>
              <a:t>":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// Do </a:t>
            </a:r>
            <a:r>
              <a:rPr lang="it-IT" sz="1600" dirty="0" err="1">
                <a:latin typeface="Courier" pitchFamily="49" charset="0"/>
              </a:rPr>
              <a:t>nothing</a:t>
            </a:r>
            <a:r>
              <a:rPr lang="it-IT" sz="1600" dirty="0">
                <a:latin typeface="Courier" pitchFamily="49" charset="0"/>
              </a:rPr>
              <a:t>.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    break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//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più grande debolezza di una macchina a stati basata sulle condizioni si rivela </a:t>
            </a:r>
            <a:r>
              <a:rPr lang="it-IT" dirty="0"/>
              <a:t>una volta che iniziamo ad </a:t>
            </a:r>
            <a:r>
              <a:rPr lang="it-IT" dirty="0">
                <a:solidFill>
                  <a:srgbClr val="C00000"/>
                </a:solidFill>
              </a:rPr>
              <a:t>aggiungere sempre più stati e comportamenti dipendenti dallo stato alla classe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Document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36881452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maggior parte dei metodi conterrà istruzioni condizionali mostruose</a:t>
            </a:r>
            <a:r>
              <a:rPr lang="it-IT" dirty="0"/>
              <a:t> che scelgono il comportamento corretto del metodo in base allo stato attuale.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 codice come questo è molto difficile da mantenere </a:t>
            </a:r>
            <a:r>
              <a:rPr lang="it-IT" dirty="0"/>
              <a:t>perché qualsiasi cambiamento nella logica di transizione può richiedere il cambiamento delle istruzioni condizionali relative allo stato in ogni metodo.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problema tende a diventare più grande man mano che un progetto si evolve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È abbastanza difficile prevedere tutti i possibili stati e le possibili transizioni </a:t>
            </a:r>
            <a:r>
              <a:rPr lang="it-IT" dirty="0"/>
              <a:t>durante la fase di progettazione.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Quindi, </a:t>
            </a:r>
            <a:r>
              <a:rPr lang="it-IT" dirty="0">
                <a:solidFill>
                  <a:srgbClr val="C00000"/>
                </a:solidFill>
              </a:rPr>
              <a:t>una macchina a stati snella costruita con un insieme limitato di istruzioni condizionali può crescere nel tempo fino</a:t>
            </a:r>
            <a:r>
              <a:rPr lang="it-IT" dirty="0"/>
              <a:t> a diventare un vero e proprio «casino».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412080541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State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creare nuove classi per tutti i possibili stati di un oggetto </a:t>
            </a:r>
            <a:r>
              <a:rPr lang="it-IT" dirty="0"/>
              <a:t>e di </a:t>
            </a:r>
            <a:r>
              <a:rPr lang="it-IT" dirty="0">
                <a:solidFill>
                  <a:srgbClr val="C00000"/>
                </a:solidFill>
              </a:rPr>
              <a:t>estrarre tutti i comportamenti specifici dello stato in queste classi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Invece di implementare tutti i comportamenti da solo, l'oggetto originale, </a:t>
            </a:r>
            <a:r>
              <a:rPr lang="it-IT" dirty="0"/>
              <a:t>chiamato contesto, </a:t>
            </a:r>
            <a:r>
              <a:rPr lang="it-IT" dirty="0">
                <a:solidFill>
                  <a:srgbClr val="C00000"/>
                </a:solidFill>
              </a:rPr>
              <a:t>memorizza un riferimento a uno degli oggetti di stato che rappresenta il suo stato corrente, e delega tutto il lavoro relativo allo stato a quell'oggetto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83650" name="Picture 2" descr="Document delegates the work to a state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79" y="3054253"/>
            <a:ext cx="4667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013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Per passare il contesto in un altro stato, sostituiamo l'oggetto di stato attivo con un altro oggetto </a:t>
            </a:r>
            <a:r>
              <a:rPr lang="it-IT" dirty="0"/>
              <a:t>che rappresenta il nuovo stato.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</a:t>
            </a:r>
            <a:r>
              <a:rPr lang="it-IT" dirty="0">
                <a:solidFill>
                  <a:srgbClr val="C00000"/>
                </a:solidFill>
              </a:rPr>
              <a:t>è possibile solo se tutte le classi di stato seguono la stessa interfaccia e il contesto stesso opera con questi oggetti attraverso tale interfaccia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Questa struttura può sembrare </a:t>
            </a:r>
            <a:r>
              <a:rPr lang="it-IT" dirty="0">
                <a:solidFill>
                  <a:srgbClr val="C00000"/>
                </a:solidFill>
              </a:rPr>
              <a:t>simile al pattern </a:t>
            </a:r>
            <a:r>
              <a:rPr lang="it-IT" dirty="0" err="1">
                <a:solidFill>
                  <a:srgbClr val="C00000"/>
                </a:solidFill>
              </a:rPr>
              <a:t>Strategy</a:t>
            </a:r>
            <a:r>
              <a:rPr lang="it-IT" dirty="0">
                <a:solidFill>
                  <a:srgbClr val="C00000"/>
                </a:solidFill>
              </a:rPr>
              <a:t>, ma c'è una differenza fondamentale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 </a:t>
            </a:r>
            <a:r>
              <a:rPr lang="it-IT" dirty="0">
                <a:solidFill>
                  <a:srgbClr val="C00000"/>
                </a:solidFill>
              </a:rPr>
              <a:t>pattern State, gli stati particolari possono essere consapevoli l'uno dell'altro </a:t>
            </a:r>
            <a:r>
              <a:rPr lang="it-IT" dirty="0"/>
              <a:t>e avviare transizioni da uno stato all'altro, mentre </a:t>
            </a:r>
            <a:r>
              <a:rPr lang="it-IT" dirty="0">
                <a:solidFill>
                  <a:srgbClr val="C00000"/>
                </a:solidFill>
              </a:rPr>
              <a:t>le strategie non si conoscono tra loro quasi mai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</a:t>
            </a:r>
            <a:r>
              <a:rPr lang="it-IT" dirty="0">
                <a:solidFill>
                  <a:srgbClr val="C00000"/>
                </a:solidFill>
              </a:rPr>
              <a:t>analogia con il mondo reale, consideriamo i pulsanti e gli interruttori dello </a:t>
            </a:r>
            <a:r>
              <a:rPr lang="it-IT" dirty="0" err="1">
                <a:solidFill>
                  <a:srgbClr val="C00000"/>
                </a:solidFill>
              </a:rPr>
              <a:t>smartphone</a:t>
            </a:r>
            <a:r>
              <a:rPr lang="it-IT" dirty="0"/>
              <a:t>. Questi si comportano in modo diverso a seconda dello stato attuale del dispositivo: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Quando il telefono è sbloccato</a:t>
            </a:r>
            <a:r>
              <a:rPr lang="it-IT" dirty="0"/>
              <a:t>, la pressione dei tasti porta all'esecuzione di varie funzioni.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Quando il telefono è bloccato</a:t>
            </a:r>
            <a:r>
              <a:rPr lang="it-IT" dirty="0"/>
              <a:t>, premendo un pulsante qualsiasi si accede alla schermata di sblocco.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Quando la carica del telefono è bassa</a:t>
            </a:r>
            <a:r>
              <a:rPr lang="it-IT" dirty="0"/>
              <a:t>, premendo un pulsante qualsiasi viene visualizzata la schermata di ricarica.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24800" y="-71559"/>
            <a:ext cx="674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State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422297641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Strategy</a:t>
            </a:r>
            <a:r>
              <a:rPr lang="it-IT" dirty="0"/>
              <a:t> è un design pattern comportamentale che </a:t>
            </a:r>
            <a:r>
              <a:rPr lang="it-IT" dirty="0">
                <a:solidFill>
                  <a:srgbClr val="C00000"/>
                </a:solidFill>
              </a:rPr>
              <a:t>permette di definire una famiglia di algoritmi, di mettere ciascuno di essi in una classe separata e di rendere i loro oggetti intercambiabili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87746" name="Picture 2" descr="Strategy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31" y="221046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1958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Supponiamo</a:t>
            </a:r>
            <a:r>
              <a:rPr lang="it-IT" dirty="0"/>
              <a:t> che un giorno abbiamo deciso di creare </a:t>
            </a:r>
            <a:r>
              <a:rPr lang="it-IT" dirty="0">
                <a:solidFill>
                  <a:srgbClr val="C00000"/>
                </a:solidFill>
              </a:rPr>
              <a:t>un'applicazione di navigazione per i viaggiatori occasionali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L'applicazione era incentrata su una bella mappa </a:t>
            </a:r>
            <a:r>
              <a:rPr lang="it-IT" dirty="0"/>
              <a:t>che aiutava gli utenti a orientarsi rapidamente in qualsiasi città.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Una delle caratteristiche più richieste </a:t>
            </a:r>
            <a:r>
              <a:rPr lang="it-IT" dirty="0"/>
              <a:t>per l'</a:t>
            </a:r>
            <a:r>
              <a:rPr lang="it-IT" dirty="0" err="1"/>
              <a:t>app</a:t>
            </a:r>
            <a:r>
              <a:rPr lang="it-IT" dirty="0"/>
              <a:t> era la </a:t>
            </a:r>
            <a:r>
              <a:rPr lang="it-IT" dirty="0">
                <a:solidFill>
                  <a:srgbClr val="C00000"/>
                </a:solidFill>
              </a:rPr>
              <a:t>pianificazione automatica dei percorsi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L'utente doveva essere in grado di inserire un indirizzo </a:t>
            </a:r>
            <a:r>
              <a:rPr lang="it-IT" dirty="0"/>
              <a:t>e di </a:t>
            </a:r>
            <a:r>
              <a:rPr lang="it-IT" dirty="0">
                <a:solidFill>
                  <a:srgbClr val="C00000"/>
                </a:solidFill>
              </a:rPr>
              <a:t>vedere il percorso più veloce per raggiungere la destinazione visualizzata sulla mappa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>
                <a:solidFill>
                  <a:srgbClr val="C00000"/>
                </a:solidFill>
              </a:rPr>
              <a:t>prima versione dell’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poteva </a:t>
            </a:r>
            <a:r>
              <a:rPr lang="it-IT" dirty="0">
                <a:solidFill>
                  <a:srgbClr val="C00000"/>
                </a:solidFill>
              </a:rPr>
              <a:t>costruire i percorsi solo su strade</a:t>
            </a:r>
            <a:r>
              <a:rPr lang="it-IT" dirty="0"/>
              <a:t>. Le persone che viaggiavano in auto scoppiavano di gioia. Ma a quanto pare, non tutti amano guidare in vacanza.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Così, </a:t>
            </a:r>
            <a:r>
              <a:rPr lang="it-IT" dirty="0">
                <a:solidFill>
                  <a:srgbClr val="C00000"/>
                </a:solidFill>
              </a:rPr>
              <a:t>con il successivo aggiornamento, è stata aggiunta un'opzione per costruire percorsi a piedi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Subito dopo, è stata </a:t>
            </a:r>
            <a:r>
              <a:rPr lang="it-IT" dirty="0">
                <a:solidFill>
                  <a:srgbClr val="C00000"/>
                </a:solidFill>
              </a:rPr>
              <a:t>aggiunta un'altra opzione per permettere alle persone di usare i mezzi pubblici nei loro percorsi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questo era solo l'inizio</a:t>
            </a:r>
            <a:r>
              <a:rPr lang="it-IT" dirty="0"/>
              <a:t>. In seguito si è </a:t>
            </a:r>
            <a:r>
              <a:rPr lang="it-IT" dirty="0">
                <a:solidFill>
                  <a:srgbClr val="C00000"/>
                </a:solidFill>
              </a:rPr>
              <a:t>pianificato di aggiungere la costruzione di percorsi per i ciclisti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 ancora più tardi, </a:t>
            </a:r>
            <a:r>
              <a:rPr lang="it-IT" dirty="0">
                <a:solidFill>
                  <a:srgbClr val="C00000"/>
                </a:solidFill>
              </a:rPr>
              <a:t>un'altra opzione per costruire percorsi attraverso tutte le attrazioni turistiche di una città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2304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Progettare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applicazioni basate sul paradigma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object-oriented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non è affatto banale; riuscire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renderle anche riusabili ed estendibili a piacimento è ancora più arduo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Riuscire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al primo tentativo una struttura ad oggetti corretta, riusabile e flessibile è un’impresa quasi impossibile</a:t>
            </a:r>
            <a:r>
              <a:rPr lang="it-IT" dirty="0">
                <a:latin typeface="Calibri" pitchFamily="34" charset="0"/>
              </a:rPr>
              <a:t>, soprattutto per applicazioni particolarmente complesse.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genere,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la sua realizzazione, un’applicazione subisce innumerevoli modifiche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mancanza di tempo </a:t>
            </a:r>
            <a:r>
              <a:rPr lang="it-IT" dirty="0">
                <a:latin typeface="Calibri" pitchFamily="34" charset="0"/>
              </a:rPr>
              <a:t>porta spesso a scegliere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soluzioni molto focalizzate sul modello reale attuale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poco orientate ad adattarsi ai cambiamenti futuri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scenario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 importante saper individuare delle soluzioni che siano riutilizzabili più volte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minimizzare il lavoro da svolgere,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sviluppatori meno esperti solitamente tendono a ricorrere a tecniche “copia e incolla”</a:t>
            </a:r>
            <a:r>
              <a:rPr lang="it-IT" dirty="0">
                <a:latin typeface="Calibri" pitchFamily="34" charset="0"/>
              </a:rPr>
              <a:t>, con il risultato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duplicare parti di codice e di introdurre accoppiamenti e dipendenze tra 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architetti e gli sviluppatori con più esperienza </a:t>
            </a:r>
            <a:r>
              <a:rPr lang="it-IT" dirty="0">
                <a:latin typeface="Calibri" pitchFamily="34" charset="0"/>
              </a:rPr>
              <a:t>tendono a preferire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object-oriented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in passato si sono rivelate vincenti ed efficaci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soluzioni</a:t>
            </a:r>
            <a:r>
              <a:rPr lang="it-IT" dirty="0">
                <a:latin typeface="Calibri" pitchFamily="34" charset="0"/>
              </a:rPr>
              <a:t>, che in prima 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possiamo definire pattern</a:t>
            </a:r>
            <a:r>
              <a:rPr lang="it-IT" dirty="0">
                <a:latin typeface="Calibri" pitchFamily="34" charset="0"/>
              </a:rPr>
              <a:t>,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orientate a risolvere particolari problematiche di progettazione e consentono grande flessibilità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0019803" y="-71559"/>
            <a:ext cx="204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92135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architettura a strati con quattro strati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strato più basso </a:t>
            </a:r>
            <a:r>
              <a:rPr lang="it-IT" dirty="0">
                <a:latin typeface="Calibri" pitchFamily="34" charset="0"/>
              </a:rPr>
              <a:t>include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software di supporto del sistema</a:t>
            </a:r>
            <a:r>
              <a:rPr lang="it-IT" dirty="0">
                <a:latin typeface="Calibri" pitchFamily="34" charset="0"/>
              </a:rPr>
              <a:t>, tipicamente un supporto per il sistema operativo e il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strato successivo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quello dell’applicazione</a:t>
            </a:r>
            <a:r>
              <a:rPr lang="it-IT" dirty="0">
                <a:latin typeface="Calibri" pitchFamily="34" charset="0"/>
              </a:rPr>
              <a:t>, che include i componenti che riguardano le utilità e le funzionalità utilizzate da altri componenti dell’applicazione.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45630" y="-71559"/>
            <a:ext cx="652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Layered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763" y="1756217"/>
            <a:ext cx="4441093" cy="27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229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Mentre dal punto di vista del business l'</a:t>
            </a:r>
            <a:r>
              <a:rPr lang="it-IT" dirty="0" err="1"/>
              <a:t>app</a:t>
            </a:r>
            <a:r>
              <a:rPr lang="it-IT" dirty="0"/>
              <a:t> è stata un successo, </a:t>
            </a:r>
            <a:r>
              <a:rPr lang="it-IT" dirty="0">
                <a:solidFill>
                  <a:srgbClr val="C00000"/>
                </a:solidFill>
              </a:rPr>
              <a:t>la parte tecnica ci ha causato molti mal di testa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Ogni volta che si aggiungeva un nuovo algoritmo </a:t>
            </a:r>
            <a:r>
              <a:rPr lang="it-IT" dirty="0"/>
              <a:t>di </a:t>
            </a:r>
            <a:r>
              <a:rPr lang="it-IT" dirty="0" err="1"/>
              <a:t>routing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la classe principale del navigatore raddoppiava di dimensioni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</a:t>
            </a:r>
            <a:r>
              <a:rPr lang="it-IT" dirty="0">
                <a:solidFill>
                  <a:srgbClr val="C00000"/>
                </a:solidFill>
              </a:rPr>
              <a:t>l’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è diventata troppo difficile da mantenere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Qualsiasi modifica a uno degli algoritmi</a:t>
            </a:r>
            <a:r>
              <a:rPr lang="it-IT" dirty="0"/>
              <a:t>, sia che si trattasse di una semplice correzione di un bug o di un leggero aggiustamento del punteggio della strada, </a:t>
            </a:r>
            <a:r>
              <a:rPr lang="it-IT" dirty="0">
                <a:solidFill>
                  <a:srgbClr val="C00000"/>
                </a:solidFill>
              </a:rPr>
              <a:t>interessava l'intera classe, aumentando la possibilità di creare un errore nel codice già funzionante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Inoltre, </a:t>
            </a:r>
            <a:r>
              <a:rPr lang="it-IT" dirty="0">
                <a:solidFill>
                  <a:srgbClr val="C00000"/>
                </a:solidFill>
              </a:rPr>
              <a:t>il lavoro di squadra è diventato inefficiente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 nostri compagni di squadra, che erano stati </a:t>
            </a:r>
            <a:r>
              <a:rPr lang="it-IT" dirty="0">
                <a:solidFill>
                  <a:srgbClr val="C00000"/>
                </a:solidFill>
              </a:rPr>
              <a:t>assunti subito dopo il rilascio con successo, si lamentano di aver passato troppo tempo a risolvere i conflitti di fusione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95938" name="Picture 2" descr="The code of the navigator became very blo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67" y="2987497"/>
            <a:ext cx="3143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5999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L'implementazione di una nuova funzionalità </a:t>
            </a:r>
            <a:r>
              <a:rPr lang="it-IT" dirty="0"/>
              <a:t>richiede di </a:t>
            </a:r>
            <a:r>
              <a:rPr lang="it-IT" dirty="0">
                <a:solidFill>
                  <a:srgbClr val="C00000"/>
                </a:solidFill>
              </a:rPr>
              <a:t>cambiare la stessa enorme classe, in conflitto con il codice prodotto da altre persone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427430511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</a:t>
            </a:r>
            <a:r>
              <a:rPr lang="it-IT" dirty="0" err="1">
                <a:solidFill>
                  <a:srgbClr val="C00000"/>
                </a:solidFill>
              </a:rPr>
              <a:t>Strategy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prendere una classe che fa qualcosa di specifico in molti modi diversi </a:t>
            </a:r>
            <a:r>
              <a:rPr lang="it-IT" dirty="0"/>
              <a:t>ed </a:t>
            </a:r>
            <a:r>
              <a:rPr lang="it-IT" dirty="0">
                <a:solidFill>
                  <a:srgbClr val="C00000"/>
                </a:solidFill>
              </a:rPr>
              <a:t>estrarre tutti questi algoritmi in classi separate chiamate </a:t>
            </a:r>
            <a:r>
              <a:rPr lang="it-IT" i="1" dirty="0">
                <a:solidFill>
                  <a:srgbClr val="C00000"/>
                </a:solidFill>
              </a:rPr>
              <a:t>strategie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classe originale, chiamata </a:t>
            </a:r>
            <a:r>
              <a:rPr lang="it-IT" i="1" dirty="0">
                <a:solidFill>
                  <a:srgbClr val="C00000"/>
                </a:solidFill>
              </a:rPr>
              <a:t>contesto</a:t>
            </a:r>
            <a:r>
              <a:rPr lang="it-IT" dirty="0">
                <a:solidFill>
                  <a:srgbClr val="C00000"/>
                </a:solidFill>
              </a:rPr>
              <a:t>, deve avere un campo per memorizzare un riferimento </a:t>
            </a:r>
            <a:r>
              <a:rPr lang="it-IT" dirty="0"/>
              <a:t>a una delle strategie.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contesto delega il lavoro a un oggetto strategia </a:t>
            </a:r>
            <a:r>
              <a:rPr lang="it-IT" dirty="0"/>
              <a:t>collegato invece di eseguirlo da solo.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contesto non è responsabile della selezione di un algoritmo </a:t>
            </a:r>
            <a:r>
              <a:rPr lang="it-IT" dirty="0"/>
              <a:t>appropriato per il lavoro.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 contrario, </a:t>
            </a:r>
            <a:r>
              <a:rPr lang="it-IT" dirty="0">
                <a:solidFill>
                  <a:srgbClr val="C00000"/>
                </a:solidFill>
              </a:rPr>
              <a:t>il client passa la strategia desiderata al contesto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realtà, </a:t>
            </a:r>
            <a:r>
              <a:rPr lang="it-IT" dirty="0">
                <a:solidFill>
                  <a:srgbClr val="C00000"/>
                </a:solidFill>
              </a:rPr>
              <a:t>il contesto non sa molto sulle strategie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Lavora con tutte le strategie attraverso la stessa interfaccia generica</a:t>
            </a:r>
            <a:r>
              <a:rPr lang="it-IT" dirty="0"/>
              <a:t>, che </a:t>
            </a:r>
            <a:r>
              <a:rPr lang="it-IT" dirty="0">
                <a:solidFill>
                  <a:srgbClr val="C00000"/>
                </a:solidFill>
              </a:rPr>
              <a:t>espone solo un singolo metodo per l'attivazione dell'algoritmo </a:t>
            </a:r>
            <a:r>
              <a:rPr lang="it-IT" dirty="0"/>
              <a:t>incapsulato all'interno della strategia selezionata.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questo modo </a:t>
            </a:r>
            <a:r>
              <a:rPr lang="it-IT" dirty="0">
                <a:solidFill>
                  <a:srgbClr val="C00000"/>
                </a:solidFill>
              </a:rPr>
              <a:t>il contesto diventa indipendente dalle strategie concrete</a:t>
            </a:r>
            <a:r>
              <a:rPr lang="it-IT" dirty="0"/>
              <a:t>, in modo da </a:t>
            </a:r>
            <a:r>
              <a:rPr lang="it-IT" dirty="0">
                <a:solidFill>
                  <a:srgbClr val="C00000"/>
                </a:solidFill>
              </a:rPr>
              <a:t>poter aggiungere nuovi algoritmi o modificare quelli esistenti senza modificare il codice del contesto o altre strategie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6579328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Nella </a:t>
            </a:r>
            <a:r>
              <a:rPr lang="it-IT" dirty="0">
                <a:solidFill>
                  <a:srgbClr val="C00000"/>
                </a:solidFill>
              </a:rPr>
              <a:t>nostra 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di navigazione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ogni algoritmo di </a:t>
            </a:r>
            <a:r>
              <a:rPr lang="it-IT" dirty="0" err="1">
                <a:solidFill>
                  <a:srgbClr val="C00000"/>
                </a:solidFill>
              </a:rPr>
              <a:t>routing</a:t>
            </a:r>
            <a:r>
              <a:rPr lang="it-IT" dirty="0">
                <a:solidFill>
                  <a:srgbClr val="C00000"/>
                </a:solidFill>
              </a:rPr>
              <a:t> può essere estratto nella propria classe </a:t>
            </a:r>
            <a:r>
              <a:rPr lang="it-IT" dirty="0"/>
              <a:t>con un unico metodo </a:t>
            </a:r>
            <a:r>
              <a:rPr lang="it-IT" dirty="0" err="1">
                <a:latin typeface="Courier" pitchFamily="49" charset="0"/>
              </a:rPr>
              <a:t>buildRoute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metodo accetta un'origine e una destinazione e restituisce una raccolta dei checkpoint </a:t>
            </a:r>
            <a:r>
              <a:rPr lang="it-IT" dirty="0"/>
              <a:t>del percorso.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Anche se con gli stessi argomenti, </a:t>
            </a:r>
            <a:r>
              <a:rPr lang="it-IT" dirty="0">
                <a:solidFill>
                  <a:srgbClr val="C00000"/>
                </a:solidFill>
              </a:rPr>
              <a:t>ogni classe di </a:t>
            </a:r>
            <a:r>
              <a:rPr lang="it-IT" dirty="0" err="1">
                <a:solidFill>
                  <a:srgbClr val="C00000"/>
                </a:solidFill>
              </a:rPr>
              <a:t>routing</a:t>
            </a:r>
            <a:r>
              <a:rPr lang="it-IT" dirty="0">
                <a:solidFill>
                  <a:srgbClr val="C00000"/>
                </a:solidFill>
              </a:rPr>
              <a:t> può costruire una rotta diversa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Alla classe principale del navigatore non importa quale algoritmo sia selezionato</a:t>
            </a:r>
            <a:r>
              <a:rPr lang="it-IT" dirty="0"/>
              <a:t>, poiché il suo compito principale è quello di restituire un insieme di checkpoint sulla mappa.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97986" name="Picture 2" descr="Route planning strate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09" y="1075542"/>
            <a:ext cx="5429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7935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classe ha un metodo per cambiare la strategia di </a:t>
            </a:r>
            <a:r>
              <a:rPr lang="it-IT" dirty="0" err="1">
                <a:solidFill>
                  <a:srgbClr val="C00000"/>
                </a:solidFill>
              </a:rPr>
              <a:t>routing</a:t>
            </a:r>
            <a:r>
              <a:rPr lang="it-IT" dirty="0">
                <a:solidFill>
                  <a:srgbClr val="C00000"/>
                </a:solidFill>
              </a:rPr>
              <a:t> attiva</a:t>
            </a:r>
            <a:r>
              <a:rPr lang="it-IT" dirty="0"/>
              <a:t>, così </a:t>
            </a:r>
            <a:r>
              <a:rPr lang="it-IT" dirty="0">
                <a:solidFill>
                  <a:srgbClr val="C00000"/>
                </a:solidFill>
              </a:rPr>
              <a:t>i suoi client</a:t>
            </a:r>
            <a:r>
              <a:rPr lang="it-IT" dirty="0"/>
              <a:t>, ad esempio i pulsanti nell'interfaccia utente, </a:t>
            </a:r>
            <a:r>
              <a:rPr lang="it-IT" dirty="0">
                <a:solidFill>
                  <a:srgbClr val="C00000"/>
                </a:solidFill>
              </a:rPr>
              <a:t>possono sostituire il comportamento di </a:t>
            </a:r>
            <a:r>
              <a:rPr lang="it-IT" dirty="0" err="1">
                <a:solidFill>
                  <a:srgbClr val="C00000"/>
                </a:solidFill>
              </a:rPr>
              <a:t>routing</a:t>
            </a:r>
            <a:r>
              <a:rPr lang="it-IT" dirty="0">
                <a:solidFill>
                  <a:srgbClr val="C00000"/>
                </a:solidFill>
              </a:rPr>
              <a:t> attualmente selezionato con un altro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derivata dal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dover andare all'aeroporto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Possiamo </a:t>
            </a:r>
            <a:r>
              <a:rPr lang="it-IT" dirty="0">
                <a:solidFill>
                  <a:srgbClr val="C00000"/>
                </a:solidFill>
              </a:rPr>
              <a:t>prendere un autobus, ordinare un taxi o salire in bicicletta</a:t>
            </a:r>
            <a:r>
              <a:rPr lang="it-IT" dirty="0"/>
              <a:t>. Queste sono le nostre strategie di trasporto.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Possiamo </a:t>
            </a:r>
            <a:r>
              <a:rPr lang="it-IT" dirty="0">
                <a:solidFill>
                  <a:srgbClr val="C00000"/>
                </a:solidFill>
              </a:rPr>
              <a:t>scegliere una di queste strategie a seconda di fattori quali il budget o i vincoli di tempo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72561" y="-71559"/>
            <a:ext cx="7193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Strategy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301058" name="Picture 2" descr="Various transportation strate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0" y="3902499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62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Template</a:t>
            </a:r>
            <a:r>
              <a:rPr lang="it-IT" dirty="0">
                <a:solidFill>
                  <a:srgbClr val="C00000"/>
                </a:solidFill>
              </a:rPr>
              <a:t> Method </a:t>
            </a:r>
            <a:r>
              <a:rPr lang="it-IT" dirty="0"/>
              <a:t>è un design pattern comportamentale che </a:t>
            </a:r>
            <a:r>
              <a:rPr lang="it-IT" dirty="0">
                <a:solidFill>
                  <a:srgbClr val="C00000"/>
                </a:solidFill>
              </a:rPr>
              <a:t>definisce lo scheletro di un algoritmo nella superclasse </a:t>
            </a: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lascia che le sottoclassi sovrascrivano specifici passi dell'algoritmo senza modificarne la struttura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03106" name="Picture 2" descr="Template method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1383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74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creare un'applicazione di data </a:t>
            </a:r>
            <a:r>
              <a:rPr lang="it-IT" dirty="0" err="1">
                <a:solidFill>
                  <a:srgbClr val="C00000"/>
                </a:solidFill>
              </a:rPr>
              <a:t>mining</a:t>
            </a:r>
            <a:r>
              <a:rPr lang="it-IT" dirty="0">
                <a:solidFill>
                  <a:srgbClr val="C00000"/>
                </a:solidFill>
              </a:rPr>
              <a:t> che analizza i documenti aziendali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Gli utenti </a:t>
            </a:r>
            <a:r>
              <a:rPr lang="it-IT" dirty="0">
                <a:solidFill>
                  <a:srgbClr val="C00000"/>
                </a:solidFill>
              </a:rPr>
              <a:t>alimentano i documenti dell'applicazione in vari formati </a:t>
            </a:r>
            <a:r>
              <a:rPr lang="it-IT" dirty="0"/>
              <a:t>(PDF, DOC, CSV) e </a:t>
            </a:r>
            <a:r>
              <a:rPr lang="it-IT" dirty="0">
                <a:solidFill>
                  <a:srgbClr val="C00000"/>
                </a:solidFill>
              </a:rPr>
              <a:t>cercano di estrarre dati significativi da questi documenti in un formato uniforme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>
                <a:solidFill>
                  <a:srgbClr val="C00000"/>
                </a:solidFill>
              </a:rPr>
              <a:t>prima versione dell'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potrebbe funzionare solo con i file </a:t>
            </a:r>
            <a:r>
              <a:rPr lang="it-IT" dirty="0">
                <a:solidFill>
                  <a:srgbClr val="C00000"/>
                </a:solidFill>
              </a:rPr>
              <a:t>DOC</a:t>
            </a:r>
            <a:r>
              <a:rPr lang="it-IT" dirty="0"/>
              <a:t>. Nella </a:t>
            </a:r>
            <a:r>
              <a:rPr lang="it-IT" dirty="0">
                <a:solidFill>
                  <a:srgbClr val="C00000"/>
                </a:solidFill>
              </a:rPr>
              <a:t>versione successiva </a:t>
            </a:r>
            <a:r>
              <a:rPr lang="it-IT" dirty="0"/>
              <a:t>siamo stati in grado di supportare i file </a:t>
            </a:r>
            <a:r>
              <a:rPr lang="it-IT" dirty="0">
                <a:solidFill>
                  <a:srgbClr val="C00000"/>
                </a:solidFill>
              </a:rPr>
              <a:t>CSV</a:t>
            </a:r>
            <a:r>
              <a:rPr lang="it-IT" dirty="0"/>
              <a:t>. Un mese </a:t>
            </a:r>
            <a:r>
              <a:rPr lang="it-IT" dirty="0">
                <a:solidFill>
                  <a:srgbClr val="C00000"/>
                </a:solidFill>
              </a:rPr>
              <a:t>dopo</a:t>
            </a:r>
            <a:r>
              <a:rPr lang="it-IT" dirty="0"/>
              <a:t>, gli abbiamo "insegnato" ad estrarre i dati dai </a:t>
            </a:r>
            <a:r>
              <a:rPr lang="it-IT" dirty="0">
                <a:solidFill>
                  <a:srgbClr val="C00000"/>
                </a:solidFill>
              </a:rPr>
              <a:t>file PDF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313346" name="Picture 2" descr="Data mining classes contained a lot of duplicate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01" y="3426718"/>
            <a:ext cx="4480092" cy="332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57472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</a:t>
            </a:r>
            <a:r>
              <a:rPr lang="it-IT" dirty="0">
                <a:solidFill>
                  <a:srgbClr val="C00000"/>
                </a:solidFill>
              </a:rPr>
              <a:t>abbiamo notato che tutte e tre le classi hanno molto codice simile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Mentre il codice per trattare i vari formati di dati era completamente diverso in tutte le classi, </a:t>
            </a:r>
            <a:r>
              <a:rPr lang="it-IT" dirty="0">
                <a:solidFill>
                  <a:srgbClr val="C00000"/>
                </a:solidFill>
              </a:rPr>
              <a:t>il codice per l'elaborazione e l'analisi dei dati è quasi identico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Non sarebbe bello </a:t>
            </a:r>
            <a:r>
              <a:rPr lang="it-IT" dirty="0">
                <a:solidFill>
                  <a:srgbClr val="C00000"/>
                </a:solidFill>
              </a:rPr>
              <a:t>eliminare la duplicazione del codice, lasciando intatta la struttura dell'algoritmo</a:t>
            </a:r>
            <a:r>
              <a:rPr lang="it-IT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C'era </a:t>
            </a:r>
            <a:r>
              <a:rPr lang="it-IT" dirty="0">
                <a:solidFill>
                  <a:srgbClr val="C00000"/>
                </a:solidFill>
              </a:rPr>
              <a:t>un altro problema legato al codice client </a:t>
            </a:r>
            <a:r>
              <a:rPr lang="it-IT" dirty="0"/>
              <a:t>che utilizzava queste classi.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Aveva </a:t>
            </a:r>
            <a:r>
              <a:rPr lang="it-IT" dirty="0">
                <a:solidFill>
                  <a:srgbClr val="C00000"/>
                </a:solidFill>
              </a:rPr>
              <a:t>molte istruzioni condizionali che sceglievano l’azione appropriata </a:t>
            </a:r>
            <a:r>
              <a:rPr lang="it-IT" dirty="0"/>
              <a:t>a seconda della classe dell'oggetto di elaborazione.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tutte e tre le classi di elaborazione avessero un'interfaccia comune o una classe di base, </a:t>
            </a:r>
            <a:r>
              <a:rPr lang="it-IT" dirty="0">
                <a:solidFill>
                  <a:srgbClr val="C00000"/>
                </a:solidFill>
              </a:rPr>
              <a:t>sarebbe possibile eliminare le istruzioni condizionali nel codice client e usare il polimorfismo</a:t>
            </a:r>
            <a:r>
              <a:rPr lang="it-IT" dirty="0"/>
              <a:t> quando si chiamano i metodi su un oggetto di elaborazione.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5368595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</a:t>
            </a:r>
            <a:r>
              <a:rPr lang="it-IT" dirty="0" err="1">
                <a:solidFill>
                  <a:srgbClr val="C00000"/>
                </a:solidFill>
              </a:rPr>
              <a:t>Template</a:t>
            </a:r>
            <a:r>
              <a:rPr lang="it-IT" dirty="0">
                <a:solidFill>
                  <a:srgbClr val="C00000"/>
                </a:solidFill>
              </a:rPr>
              <a:t> Method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suddividere un algoritmo in una serie di passi, trasformare questi passi in metodi e mettere una serie di chiamate a questi metodi all'interno di un singolo «</a:t>
            </a:r>
            <a:r>
              <a:rPr lang="it-IT" dirty="0" err="1">
                <a:solidFill>
                  <a:srgbClr val="C00000"/>
                </a:solidFill>
              </a:rPr>
              <a:t>template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method</a:t>
            </a:r>
            <a:r>
              <a:rPr lang="it-IT" dirty="0">
                <a:solidFill>
                  <a:srgbClr val="C00000"/>
                </a:solidFill>
              </a:rPr>
              <a:t>»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dirty="0">
                <a:solidFill>
                  <a:srgbClr val="C00000"/>
                </a:solidFill>
              </a:rPr>
              <a:t>passi</a:t>
            </a:r>
            <a:r>
              <a:rPr lang="it-IT" dirty="0"/>
              <a:t> possono essere </a:t>
            </a:r>
            <a:r>
              <a:rPr lang="it-IT" dirty="0">
                <a:solidFill>
                  <a:srgbClr val="C00000"/>
                </a:solidFill>
              </a:rPr>
              <a:t>astratti, o avere un'implementazione predefinita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utilizzare l'algoritmo, </a:t>
            </a:r>
            <a:r>
              <a:rPr lang="it-IT" dirty="0">
                <a:solidFill>
                  <a:srgbClr val="C00000"/>
                </a:solidFill>
              </a:rPr>
              <a:t>si suppone che il client debba fornire la propria sottoclasse, implementare tutti i passi astratti, e sovrascrivere alcuni di quelli opzionali se necessario </a:t>
            </a:r>
            <a:r>
              <a:rPr lang="it-IT" dirty="0"/>
              <a:t>(ma non il </a:t>
            </a:r>
            <a:r>
              <a:rPr lang="it-IT" dirty="0" err="1"/>
              <a:t>template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stesso).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Vediamo </a:t>
            </a:r>
            <a:r>
              <a:rPr lang="it-IT" dirty="0">
                <a:solidFill>
                  <a:srgbClr val="C00000"/>
                </a:solidFill>
              </a:rPr>
              <a:t>come ciò funziona nella nostra applicazione di data </a:t>
            </a:r>
            <a:r>
              <a:rPr lang="it-IT" dirty="0" err="1">
                <a:solidFill>
                  <a:srgbClr val="C00000"/>
                </a:solidFill>
              </a:rPr>
              <a:t>mining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Possiamo </a:t>
            </a:r>
            <a:r>
              <a:rPr lang="it-IT" dirty="0">
                <a:solidFill>
                  <a:srgbClr val="C00000"/>
                </a:solidFill>
              </a:rPr>
              <a:t>creare una classe base per tutti e tre gli algoritmi di analisi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Questa classe definisce un </a:t>
            </a:r>
            <a:r>
              <a:rPr lang="it-IT" dirty="0" err="1">
                <a:solidFill>
                  <a:srgbClr val="C00000"/>
                </a:solidFill>
              </a:rPr>
              <a:t>template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method</a:t>
            </a:r>
            <a:r>
              <a:rPr lang="it-IT" dirty="0">
                <a:solidFill>
                  <a:srgbClr val="C00000"/>
                </a:solidFill>
              </a:rPr>
              <a:t> che consiste in una serie di chiamate a varie fasi di elaborazione dei documenti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un </a:t>
            </a:r>
            <a:r>
              <a:rPr lang="it-IT" dirty="0">
                <a:solidFill>
                  <a:srgbClr val="C00000"/>
                </a:solidFill>
              </a:rPr>
              <a:t>primo momento</a:t>
            </a:r>
            <a:r>
              <a:rPr lang="it-IT" dirty="0"/>
              <a:t>, possiamo </a:t>
            </a:r>
            <a:r>
              <a:rPr lang="it-IT" dirty="0">
                <a:solidFill>
                  <a:srgbClr val="C00000"/>
                </a:solidFill>
              </a:rPr>
              <a:t>dichiarare tutti i passi astratti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costringendo le sottoclassi a fornire le proprie implementazioni</a:t>
            </a:r>
            <a:r>
              <a:rPr lang="it-IT" dirty="0"/>
              <a:t> per questi metodi.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Nel nostro caso, le sottoclassi hanno già tutte le implementazioni necessarie</a:t>
            </a:r>
            <a:r>
              <a:rPr lang="it-IT" dirty="0"/>
              <a:t>, quindi l'unica cosa da fare è </a:t>
            </a:r>
            <a:r>
              <a:rPr lang="it-IT" dirty="0">
                <a:solidFill>
                  <a:srgbClr val="C00000"/>
                </a:solidFill>
              </a:rPr>
              <a:t>adattare le </a:t>
            </a:r>
            <a:r>
              <a:rPr lang="it-IT" dirty="0" err="1">
                <a:solidFill>
                  <a:srgbClr val="C00000"/>
                </a:solidFill>
              </a:rPr>
              <a:t>signature</a:t>
            </a:r>
            <a:r>
              <a:rPr lang="it-IT" dirty="0">
                <a:solidFill>
                  <a:srgbClr val="C00000"/>
                </a:solidFill>
              </a:rPr>
              <a:t> dei metodi in modo che corrispondano ai metodi della superclasse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01503710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 </a:t>
            </a:r>
            <a:r>
              <a:rPr lang="it-IT" dirty="0">
                <a:solidFill>
                  <a:srgbClr val="C00000"/>
                </a:solidFill>
              </a:rPr>
              <a:t>vediamo cosa possiamo fare per eliminare il codice duplicato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Sembra che </a:t>
            </a:r>
            <a:r>
              <a:rPr lang="it-IT" dirty="0">
                <a:solidFill>
                  <a:srgbClr val="C00000"/>
                </a:solidFill>
              </a:rPr>
              <a:t>il codice per aprire/chiudere i file ed estrarre/</a:t>
            </a:r>
            <a:r>
              <a:rPr lang="it-IT" dirty="0" err="1">
                <a:solidFill>
                  <a:srgbClr val="C00000"/>
                </a:solidFill>
              </a:rPr>
              <a:t>parserizzare</a:t>
            </a:r>
            <a:r>
              <a:rPr lang="it-IT" dirty="0">
                <a:solidFill>
                  <a:srgbClr val="C00000"/>
                </a:solidFill>
              </a:rPr>
              <a:t> i dati sia diverso per vari formati di dati</a:t>
            </a:r>
            <a:r>
              <a:rPr lang="it-IT" dirty="0"/>
              <a:t>, quindi </a:t>
            </a:r>
            <a:r>
              <a:rPr lang="it-IT" dirty="0">
                <a:solidFill>
                  <a:srgbClr val="C00000"/>
                </a:solidFill>
              </a:rPr>
              <a:t>è inutile toccare questi metodi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314370" name="Picture 2" descr="Template method defines the skeleton of the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72" y="1004812"/>
            <a:ext cx="5715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5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terzo strato </a:t>
            </a:r>
            <a:r>
              <a:rPr lang="it-IT" dirty="0">
                <a:latin typeface="Calibri" pitchFamily="34" charset="0"/>
              </a:rPr>
              <a:t>riguarda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gestione dell’interfaccia utente</a:t>
            </a:r>
            <a:r>
              <a:rPr lang="it-IT" dirty="0">
                <a:latin typeface="Calibri" pitchFamily="34" charset="0"/>
              </a:rPr>
              <a:t> 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funzioni per l’autenticazione e l’autorizzazione degli utenti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strato superiore </a:t>
            </a:r>
            <a:r>
              <a:rPr lang="it-IT" dirty="0">
                <a:latin typeface="Calibri" pitchFamily="34" charset="0"/>
              </a:rPr>
              <a:t>fornisce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funzioni per l’interfaccia 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Ovviamente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numero di strati è arbitrario</a:t>
            </a:r>
            <a:r>
              <a:rPr lang="it-IT" dirty="0">
                <a:latin typeface="Calibri" pitchFamily="34" charset="0"/>
              </a:rPr>
              <a:t>, qualsiasi strato della figura precedente può essere suddiviso in due o più strati.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45630" y="-71559"/>
            <a:ext cx="652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Layered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089466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l'implementazione di altri passaggi, come l'analisi dei dati grezzi e la composizione dei report, è molto simile, quindi può essere portato su in una classe base</a:t>
            </a:r>
            <a:r>
              <a:rPr lang="it-IT" dirty="0"/>
              <a:t>, in modo tale che le sottoclassi possono condividere quel codice.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 possiamo vedere, </a:t>
            </a:r>
            <a:r>
              <a:rPr lang="it-IT" dirty="0">
                <a:solidFill>
                  <a:srgbClr val="C00000"/>
                </a:solidFill>
              </a:rPr>
              <a:t>abbiamo due tipi di passi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 </a:t>
            </a:r>
            <a:r>
              <a:rPr lang="it-IT" i="1" dirty="0">
                <a:solidFill>
                  <a:srgbClr val="C00000"/>
                </a:solidFill>
              </a:rPr>
              <a:t>passi astratti </a:t>
            </a:r>
            <a:r>
              <a:rPr lang="it-IT" dirty="0">
                <a:solidFill>
                  <a:srgbClr val="C00000"/>
                </a:solidFill>
              </a:rPr>
              <a:t>devono essere implementati da ogni sottoclasse</a:t>
            </a:r>
            <a:r>
              <a:rPr lang="it-IT" dirty="0"/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 </a:t>
            </a:r>
            <a:r>
              <a:rPr lang="it-IT" i="1" dirty="0">
                <a:solidFill>
                  <a:srgbClr val="C00000"/>
                </a:solidFill>
              </a:rPr>
              <a:t>passi opzionali </a:t>
            </a:r>
            <a:r>
              <a:rPr lang="it-IT" dirty="0"/>
              <a:t>hanno già qualche implementazione di default, ma possono ancora essere sovrascritti se necessario.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C'è </a:t>
            </a:r>
            <a:r>
              <a:rPr lang="it-IT" dirty="0">
                <a:solidFill>
                  <a:srgbClr val="C00000"/>
                </a:solidFill>
              </a:rPr>
              <a:t>un altro tipo di passo, chiamato hook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hook è un </a:t>
            </a:r>
            <a:r>
              <a:rPr lang="it-IT" dirty="0">
                <a:solidFill>
                  <a:srgbClr val="C00000"/>
                </a:solidFill>
              </a:rPr>
              <a:t>passo opzionale con un corpo vuoto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</a:t>
            </a:r>
            <a:r>
              <a:rPr lang="it-IT" dirty="0" err="1">
                <a:solidFill>
                  <a:srgbClr val="C00000"/>
                </a:solidFill>
              </a:rPr>
              <a:t>template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method</a:t>
            </a:r>
            <a:r>
              <a:rPr lang="it-IT" dirty="0">
                <a:solidFill>
                  <a:srgbClr val="C00000"/>
                </a:solidFill>
              </a:rPr>
              <a:t> funzionerebbe anche se un hook non venisse sovrascritto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 solito, </a:t>
            </a:r>
            <a:r>
              <a:rPr lang="it-IT" dirty="0">
                <a:solidFill>
                  <a:srgbClr val="C00000"/>
                </a:solidFill>
              </a:rPr>
              <a:t>gli hook sono posizionati prima e dopo i passi cruciali degli algoritmi, fornendo sottoclassi con punti di estensione</a:t>
            </a:r>
            <a:r>
              <a:rPr lang="it-IT" dirty="0"/>
              <a:t> aggiuntivi per un algoritmo.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68625865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</a:t>
            </a:r>
            <a:r>
              <a:rPr lang="it-IT" dirty="0">
                <a:solidFill>
                  <a:srgbClr val="C00000"/>
                </a:solidFill>
              </a:rPr>
              <a:t>un’analogia presa dal mondo reale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L'approccio del </a:t>
            </a:r>
            <a:r>
              <a:rPr lang="it-IT" dirty="0" err="1"/>
              <a:t>template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può essere utilizzato nella </a:t>
            </a:r>
            <a:r>
              <a:rPr lang="it-IT" dirty="0">
                <a:solidFill>
                  <a:srgbClr val="C00000"/>
                </a:solidFill>
              </a:rPr>
              <a:t>costruzione di alloggi di massa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piano architettonico per la costruzione di una casa standard può contenere diversi punti di estensione </a:t>
            </a:r>
            <a:r>
              <a:rPr lang="it-IT" dirty="0"/>
              <a:t>che permetterebbero a un potenziale proprietario di definire alcuni dettagli della casa risultante.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Ogni fase della costruzione</a:t>
            </a:r>
            <a:r>
              <a:rPr lang="it-IT" dirty="0"/>
              <a:t>, come la posa delle fondamenta, la definizione dei perimetri, la costruzione dei muri, l'installazione di impianti idraulici e di cavi per l'acqua e l'elettricità, ecc. </a:t>
            </a:r>
            <a:r>
              <a:rPr lang="it-IT" dirty="0">
                <a:solidFill>
                  <a:srgbClr val="C00000"/>
                </a:solidFill>
              </a:rPr>
              <a:t>può essere leggermente modificata per rendere la casa risultante un po' diversa dalle altre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473972" y="-71559"/>
            <a:ext cx="8592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Template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317442" name="Picture 2" descr="Mass housing constr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7" y="1602503"/>
            <a:ext cx="4372648" cy="25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219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Visitor</a:t>
            </a:r>
            <a:r>
              <a:rPr lang="it-IT" dirty="0"/>
              <a:t> è un design pattern comportamentale che consente di </a:t>
            </a:r>
            <a:r>
              <a:rPr lang="it-IT" dirty="0">
                <a:solidFill>
                  <a:srgbClr val="C00000"/>
                </a:solidFill>
              </a:rPr>
              <a:t>separare gli algoritmi dagli oggetti su cui operano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20514" name="Picture 2" descr="Visito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7" y="192421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1630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che </a:t>
            </a:r>
            <a:r>
              <a:rPr lang="it-IT" dirty="0">
                <a:solidFill>
                  <a:srgbClr val="C00000"/>
                </a:solidFill>
              </a:rPr>
              <a:t>il nostro team sviluppi un'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che funzioni con informazioni geografiche strutturate come un unico colossale grafo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Ogni nodo del grafo </a:t>
            </a:r>
            <a:r>
              <a:rPr lang="it-IT" dirty="0"/>
              <a:t>può rappresentare </a:t>
            </a:r>
            <a:r>
              <a:rPr lang="it-IT" dirty="0">
                <a:solidFill>
                  <a:srgbClr val="C00000"/>
                </a:solidFill>
              </a:rPr>
              <a:t>un'entità complessa come una città, ma anche cose più granulari come industrie</a:t>
            </a:r>
            <a:r>
              <a:rPr lang="it-IT" dirty="0"/>
              <a:t>, aree turistiche, ecc.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 nodi sono collegati con gli altri se c'è una strada </a:t>
            </a:r>
            <a:r>
              <a:rPr lang="it-IT" dirty="0"/>
              <a:t>tra gli oggetti reali che rappresentano.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backend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ogni tipo di nodo è rappresentato da una propria classe, mentre ogni specifico nodo è un oggetto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abbiamo la </a:t>
            </a:r>
            <a:r>
              <a:rPr lang="it-IT" dirty="0">
                <a:solidFill>
                  <a:srgbClr val="C00000"/>
                </a:solidFill>
              </a:rPr>
              <a:t>necessità di esportare il grafo in formato XML</a:t>
            </a:r>
            <a:r>
              <a:rPr lang="it-IT" dirty="0"/>
              <a:t>. All'inizio </a:t>
            </a:r>
            <a:r>
              <a:rPr lang="it-IT" dirty="0">
                <a:solidFill>
                  <a:srgbClr val="C00000"/>
                </a:solidFill>
              </a:rPr>
              <a:t>il lavoro sembra piuttosto semplice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325634" name="Picture 2" descr="Exporting the graph into 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64" y="4649491"/>
            <a:ext cx="5334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4465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pensa di </a:t>
            </a:r>
            <a:r>
              <a:rPr lang="it-IT" dirty="0">
                <a:solidFill>
                  <a:srgbClr val="C00000"/>
                </a:solidFill>
              </a:rPr>
              <a:t>aggiungere un metodo di esportazione ad ogni classe nodo </a:t>
            </a:r>
            <a:r>
              <a:rPr lang="it-IT" dirty="0"/>
              <a:t>e poi </a:t>
            </a:r>
            <a:r>
              <a:rPr lang="it-IT" dirty="0">
                <a:solidFill>
                  <a:srgbClr val="C00000"/>
                </a:solidFill>
              </a:rPr>
              <a:t>sfruttare la </a:t>
            </a:r>
            <a:r>
              <a:rPr lang="it-IT" dirty="0" err="1">
                <a:solidFill>
                  <a:srgbClr val="C00000"/>
                </a:solidFill>
              </a:rPr>
              <a:t>ricorsione</a:t>
            </a:r>
            <a:r>
              <a:rPr lang="it-IT" dirty="0">
                <a:solidFill>
                  <a:srgbClr val="C00000"/>
                </a:solidFill>
              </a:rPr>
              <a:t> per andare in  ogni nodo del grafo, eseguendo il metodo di esportazione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soluzione è semplice ed elegante</a:t>
            </a:r>
            <a:r>
              <a:rPr lang="it-IT" dirty="0"/>
              <a:t>: grazie al polimorfismo, </a:t>
            </a:r>
            <a:r>
              <a:rPr lang="it-IT" dirty="0">
                <a:solidFill>
                  <a:srgbClr val="C00000"/>
                </a:solidFill>
              </a:rPr>
              <a:t>non si è accoppiato il codice che chiamava il metodo di esportazione a classi concrete di nodi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Purtroppo, l'architetto del sistema si è rifiutato di permettere di modificare le classi di nodi esistenti</a:t>
            </a:r>
            <a:r>
              <a:rPr lang="it-IT" dirty="0"/>
              <a:t>. Ha detto che il codice era già in produzione e non voleva rischiare di rovinarlo a causa di un potenziale bug nelle nostre modifiche.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326658" name="Picture 2" descr="The XML export method had to be added into all node 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70" y="3541495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8643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Inoltre, ci ha chiesto </a:t>
            </a:r>
            <a:r>
              <a:rPr lang="it-IT" dirty="0">
                <a:solidFill>
                  <a:srgbClr val="C00000"/>
                </a:solidFill>
              </a:rPr>
              <a:t>che senso ha avere il codice di esportazione XML all'interno delle classi dei nodi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compito principale di queste classi è quello di lavorare con i </a:t>
            </a:r>
            <a:r>
              <a:rPr lang="it-IT" dirty="0" err="1">
                <a:solidFill>
                  <a:srgbClr val="C00000"/>
                </a:solidFill>
              </a:rPr>
              <a:t>geodati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comportamento di esportazione XML sembrerebbe alieno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C'era </a:t>
            </a:r>
            <a:r>
              <a:rPr lang="it-IT" dirty="0">
                <a:solidFill>
                  <a:srgbClr val="C00000"/>
                </a:solidFill>
              </a:rPr>
              <a:t>un'altra ragione per il rifiuto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È molto probabile che dopo l'implementazione di questa funzione, </a:t>
            </a:r>
            <a:r>
              <a:rPr lang="it-IT" dirty="0">
                <a:solidFill>
                  <a:srgbClr val="C00000"/>
                </a:solidFill>
              </a:rPr>
              <a:t>qualcuno del reparto marketing ci chieda di fornire la possibilità di esportare in un formato diverso,</a:t>
            </a:r>
            <a:r>
              <a:rPr lang="it-IT" dirty="0"/>
              <a:t> o di richiedere altre cose strane.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ci avrebbe </a:t>
            </a:r>
            <a:r>
              <a:rPr lang="it-IT" dirty="0">
                <a:solidFill>
                  <a:srgbClr val="C00000"/>
                </a:solidFill>
              </a:rPr>
              <a:t>costretto a cambiare di nuovo quelle classi preziose e fragili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51764431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pattern Visitor </a:t>
            </a:r>
            <a:r>
              <a:rPr lang="it-IT" dirty="0"/>
              <a:t>suggerisce di </a:t>
            </a:r>
            <a:r>
              <a:rPr lang="it-IT" dirty="0">
                <a:solidFill>
                  <a:srgbClr val="C00000"/>
                </a:solidFill>
              </a:rPr>
              <a:t>collocare il nuovo comportamento in una classe separata chiamata </a:t>
            </a:r>
            <a:r>
              <a:rPr lang="it-IT" i="1" dirty="0" err="1">
                <a:solidFill>
                  <a:srgbClr val="C00000"/>
                </a:solidFill>
              </a:rPr>
              <a:t>visitor</a:t>
            </a:r>
            <a:r>
              <a:rPr lang="it-IT" dirty="0"/>
              <a:t>, invece di cercare di integrarlo nelle classi esistenti.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L'oggetto originale che doveva eseguire il comportamento viene ora passato a uno dei metodi del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>
                <a:solidFill>
                  <a:srgbClr val="C00000"/>
                </a:solidFill>
              </a:rPr>
              <a:t> come argomento</a:t>
            </a:r>
            <a:r>
              <a:rPr lang="it-IT" dirty="0"/>
              <a:t>, fornendo al metodo l'accesso a tutti i dati necessari contenuti all'interno dell'oggetto.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Ora, </a:t>
            </a:r>
            <a:r>
              <a:rPr lang="it-IT" dirty="0">
                <a:solidFill>
                  <a:srgbClr val="C00000"/>
                </a:solidFill>
              </a:rPr>
              <a:t>cosa succede se questo comportamento può essere eseguito su oggetti di classi diverse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esempio, </a:t>
            </a:r>
            <a:r>
              <a:rPr lang="it-IT" dirty="0">
                <a:solidFill>
                  <a:srgbClr val="C00000"/>
                </a:solidFill>
              </a:rPr>
              <a:t>nel nostro caso con l'esportazione XML, l'implementazione effettiva sarà probabilmente un po' diversa tra le varie classi di nodi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Così, </a:t>
            </a:r>
            <a:r>
              <a:rPr lang="it-IT" dirty="0">
                <a:solidFill>
                  <a:srgbClr val="C00000"/>
                </a:solidFill>
              </a:rPr>
              <a:t>la classe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>
                <a:solidFill>
                  <a:srgbClr val="C00000"/>
                </a:solidFill>
              </a:rPr>
              <a:t> può definire non uno, ma un insieme di metodi, ognuno dei quali potrebbe ricevere argomenti di tipo diverso</a:t>
            </a:r>
            <a:r>
              <a:rPr lang="it-IT" dirty="0"/>
              <a:t>, come nel seguente codice: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1"/>
            <a:r>
              <a:rPr lang="it-IT" sz="1600" dirty="0" err="1">
                <a:latin typeface="Courier" pitchFamily="49" charset="0"/>
              </a:rPr>
              <a:t>class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ExportVisitor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implements</a:t>
            </a:r>
            <a:r>
              <a:rPr lang="it-IT" sz="1600" dirty="0">
                <a:latin typeface="Courier" pitchFamily="49" charset="0"/>
              </a:rPr>
              <a:t> Visitor </a:t>
            </a:r>
            <a:r>
              <a:rPr lang="it-IT" sz="1600" dirty="0" err="1">
                <a:latin typeface="Courier" pitchFamily="49" charset="0"/>
              </a:rPr>
              <a:t>is</a:t>
            </a:r>
            <a:endParaRPr lang="it-IT" sz="1600" dirty="0">
              <a:latin typeface="Courier" pitchFamily="49" charset="0"/>
            </a:endParaRPr>
          </a:p>
          <a:p>
            <a:pPr lvl="1"/>
            <a:r>
              <a:rPr lang="it-IT" sz="1600" dirty="0">
                <a:latin typeface="Courier" pitchFamily="49" charset="0"/>
              </a:rPr>
              <a:t>    </a:t>
            </a:r>
            <a:r>
              <a:rPr lang="it-IT" sz="1600" dirty="0" err="1">
                <a:latin typeface="Courier" pitchFamily="49" charset="0"/>
              </a:rPr>
              <a:t>method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doForCity</a:t>
            </a:r>
            <a:r>
              <a:rPr lang="it-IT" sz="1600" dirty="0">
                <a:latin typeface="Courier" pitchFamily="49" charset="0"/>
              </a:rPr>
              <a:t>(City c) { ... }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</a:t>
            </a:r>
            <a:r>
              <a:rPr lang="it-IT" sz="1600" dirty="0" err="1">
                <a:latin typeface="Courier" pitchFamily="49" charset="0"/>
              </a:rPr>
              <a:t>method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doForIndustry</a:t>
            </a:r>
            <a:r>
              <a:rPr lang="it-IT" sz="1600" dirty="0">
                <a:latin typeface="Courier" pitchFamily="49" charset="0"/>
              </a:rPr>
              <a:t>(</a:t>
            </a:r>
            <a:r>
              <a:rPr lang="it-IT" sz="1600" dirty="0" err="1">
                <a:latin typeface="Courier" pitchFamily="49" charset="0"/>
              </a:rPr>
              <a:t>Industry</a:t>
            </a:r>
            <a:r>
              <a:rPr lang="it-IT" sz="1600" dirty="0">
                <a:latin typeface="Courier" pitchFamily="49" charset="0"/>
              </a:rPr>
              <a:t> f) { ... }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</a:t>
            </a:r>
            <a:r>
              <a:rPr lang="it-IT" sz="1600" dirty="0" err="1">
                <a:latin typeface="Courier" pitchFamily="49" charset="0"/>
              </a:rPr>
              <a:t>method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doForSightSeeing</a:t>
            </a:r>
            <a:r>
              <a:rPr lang="it-IT" sz="1600" dirty="0">
                <a:latin typeface="Courier" pitchFamily="49" charset="0"/>
              </a:rPr>
              <a:t>(</a:t>
            </a:r>
            <a:r>
              <a:rPr lang="it-IT" sz="1600" dirty="0" err="1">
                <a:latin typeface="Courier" pitchFamily="49" charset="0"/>
              </a:rPr>
              <a:t>SightSeeing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ss</a:t>
            </a:r>
            <a:r>
              <a:rPr lang="it-IT" sz="1600" dirty="0">
                <a:latin typeface="Courier" pitchFamily="49" charset="0"/>
              </a:rPr>
              <a:t>) { ... }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//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51162763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come chiameremmo esattamente questi metodi, soprattutto quando si tratta dell'intero grafo</a:t>
            </a:r>
            <a:r>
              <a:rPr lang="it-IT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Questi metodi hanno </a:t>
            </a:r>
            <a:r>
              <a:rPr lang="it-IT" dirty="0" err="1"/>
              <a:t>signature</a:t>
            </a:r>
            <a:r>
              <a:rPr lang="it-IT" dirty="0"/>
              <a:t> diverse, quindi </a:t>
            </a:r>
            <a:r>
              <a:rPr lang="it-IT" dirty="0">
                <a:solidFill>
                  <a:srgbClr val="C00000"/>
                </a:solidFill>
              </a:rPr>
              <a:t>non possiamo usare il polimorfismo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</a:t>
            </a:r>
            <a:r>
              <a:rPr lang="it-IT" dirty="0">
                <a:solidFill>
                  <a:srgbClr val="C00000"/>
                </a:solidFill>
              </a:rPr>
              <a:t>scegliere un vero e proprio metodo visitatore che sia in grado di elaborare un dato oggetto</a:t>
            </a:r>
            <a:r>
              <a:rPr lang="it-IT" dirty="0"/>
              <a:t>, dovremmo controllare la sua classe.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Tutto ciò diventerebbe un incubo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1"/>
            <a:r>
              <a:rPr lang="it-IT" sz="1600" dirty="0" err="1">
                <a:latin typeface="Courier" pitchFamily="49" charset="0"/>
              </a:rPr>
              <a:t>foreach</a:t>
            </a:r>
            <a:r>
              <a:rPr lang="it-IT" sz="1600" dirty="0">
                <a:latin typeface="Courier" pitchFamily="49" charset="0"/>
              </a:rPr>
              <a:t> (</a:t>
            </a:r>
            <a:r>
              <a:rPr lang="it-IT" sz="1600" dirty="0" err="1">
                <a:latin typeface="Courier" pitchFamily="49" charset="0"/>
              </a:rPr>
              <a:t>Node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node</a:t>
            </a:r>
            <a:r>
              <a:rPr lang="it-IT" sz="1600" dirty="0">
                <a:latin typeface="Courier" pitchFamily="49" charset="0"/>
              </a:rPr>
              <a:t> in </a:t>
            </a:r>
            <a:r>
              <a:rPr lang="it-IT" sz="1600" dirty="0" err="1">
                <a:latin typeface="Courier" pitchFamily="49" charset="0"/>
              </a:rPr>
              <a:t>graph</a:t>
            </a:r>
            <a:r>
              <a:rPr lang="it-IT" sz="1600" dirty="0">
                <a:latin typeface="Courier" pitchFamily="49" charset="0"/>
              </a:rPr>
              <a:t>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</a:t>
            </a:r>
            <a:r>
              <a:rPr lang="it-IT" sz="1600" dirty="0" err="1">
                <a:latin typeface="Courier" pitchFamily="49" charset="0"/>
              </a:rPr>
              <a:t>if</a:t>
            </a:r>
            <a:r>
              <a:rPr lang="it-IT" sz="1600" dirty="0">
                <a:latin typeface="Courier" pitchFamily="49" charset="0"/>
              </a:rPr>
              <a:t> (</a:t>
            </a:r>
            <a:r>
              <a:rPr lang="it-IT" sz="1600" dirty="0" err="1">
                <a:latin typeface="Courier" pitchFamily="49" charset="0"/>
              </a:rPr>
              <a:t>node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instanceof</a:t>
            </a:r>
            <a:r>
              <a:rPr lang="it-IT" sz="1600" dirty="0">
                <a:latin typeface="Courier" pitchFamily="49" charset="0"/>
              </a:rPr>
              <a:t> City)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</a:t>
            </a:r>
            <a:r>
              <a:rPr lang="it-IT" sz="1600" dirty="0" err="1">
                <a:latin typeface="Courier" pitchFamily="49" charset="0"/>
              </a:rPr>
              <a:t>exportVisitor.doForCity</a:t>
            </a:r>
            <a:r>
              <a:rPr lang="it-IT" sz="1600" dirty="0">
                <a:latin typeface="Courier" pitchFamily="49" charset="0"/>
              </a:rPr>
              <a:t>((City) </a:t>
            </a:r>
            <a:r>
              <a:rPr lang="it-IT" sz="1600" dirty="0" err="1">
                <a:latin typeface="Courier" pitchFamily="49" charset="0"/>
              </a:rPr>
              <a:t>node</a:t>
            </a:r>
            <a:r>
              <a:rPr lang="it-IT" sz="1600" dirty="0">
                <a:latin typeface="Courier" pitchFamily="49" charset="0"/>
              </a:rPr>
              <a:t>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</a:t>
            </a:r>
            <a:r>
              <a:rPr lang="it-IT" sz="1600" dirty="0" err="1">
                <a:latin typeface="Courier" pitchFamily="49" charset="0"/>
              </a:rPr>
              <a:t>if</a:t>
            </a:r>
            <a:r>
              <a:rPr lang="it-IT" sz="1600" dirty="0">
                <a:latin typeface="Courier" pitchFamily="49" charset="0"/>
              </a:rPr>
              <a:t> (</a:t>
            </a:r>
            <a:r>
              <a:rPr lang="it-IT" sz="1600" dirty="0" err="1">
                <a:latin typeface="Courier" pitchFamily="49" charset="0"/>
              </a:rPr>
              <a:t>node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instanceof</a:t>
            </a:r>
            <a:r>
              <a:rPr lang="it-IT" sz="1600" dirty="0">
                <a:latin typeface="Courier" pitchFamily="49" charset="0"/>
              </a:rPr>
              <a:t> </a:t>
            </a:r>
            <a:r>
              <a:rPr lang="it-IT" sz="1600" dirty="0" err="1">
                <a:latin typeface="Courier" pitchFamily="49" charset="0"/>
              </a:rPr>
              <a:t>Industry</a:t>
            </a:r>
            <a:r>
              <a:rPr lang="it-IT" sz="1600" dirty="0">
                <a:latin typeface="Courier" pitchFamily="49" charset="0"/>
              </a:rPr>
              <a:t>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    </a:t>
            </a:r>
            <a:r>
              <a:rPr lang="it-IT" sz="1600" dirty="0" err="1">
                <a:latin typeface="Courier" pitchFamily="49" charset="0"/>
              </a:rPr>
              <a:t>exportVisitor.doForIndustry</a:t>
            </a:r>
            <a:r>
              <a:rPr lang="it-IT" sz="1600" dirty="0">
                <a:latin typeface="Courier" pitchFamily="49" charset="0"/>
              </a:rPr>
              <a:t>((</a:t>
            </a:r>
            <a:r>
              <a:rPr lang="it-IT" sz="1600" dirty="0" err="1">
                <a:latin typeface="Courier" pitchFamily="49" charset="0"/>
              </a:rPr>
              <a:t>Industry</a:t>
            </a:r>
            <a:r>
              <a:rPr lang="it-IT" sz="1600" dirty="0">
                <a:latin typeface="Courier" pitchFamily="49" charset="0"/>
              </a:rPr>
              <a:t>) </a:t>
            </a:r>
            <a:r>
              <a:rPr lang="it-IT" sz="1600" dirty="0" err="1">
                <a:latin typeface="Courier" pitchFamily="49" charset="0"/>
              </a:rPr>
              <a:t>node</a:t>
            </a:r>
            <a:r>
              <a:rPr lang="it-IT" sz="1600" dirty="0">
                <a:latin typeface="Courier" pitchFamily="49" charset="0"/>
              </a:rPr>
              <a:t>)</a:t>
            </a:r>
          </a:p>
          <a:p>
            <a:pPr lvl="1"/>
            <a:r>
              <a:rPr lang="it-IT" sz="1600" dirty="0">
                <a:latin typeface="Courier" pitchFamily="49" charset="0"/>
              </a:rPr>
              <a:t>    // ...</a:t>
            </a:r>
          </a:p>
          <a:p>
            <a:pPr lvl="1"/>
            <a:r>
              <a:rPr lang="it-IT" sz="1600" dirty="0">
                <a:latin typeface="Courier" pitchFamily="49" charset="0"/>
              </a:rPr>
              <a:t>}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Potremmo chiederci: </a:t>
            </a:r>
            <a:r>
              <a:rPr lang="it-IT" dirty="0">
                <a:solidFill>
                  <a:srgbClr val="C00000"/>
                </a:solidFill>
              </a:rPr>
              <a:t>perché non usiamo l’</a:t>
            </a:r>
            <a:r>
              <a:rPr lang="it-IT" dirty="0" err="1">
                <a:solidFill>
                  <a:srgbClr val="C00000"/>
                </a:solidFill>
              </a:rPr>
              <a:t>overloading</a:t>
            </a:r>
            <a:r>
              <a:rPr lang="it-IT" dirty="0">
                <a:solidFill>
                  <a:srgbClr val="C00000"/>
                </a:solidFill>
              </a:rPr>
              <a:t> dei metodi</a:t>
            </a:r>
            <a:r>
              <a:rPr lang="it-IT" dirty="0"/>
              <a:t>? Potremmo dare a tutti i metodi lo stesso nome, anche se supportano diversi insiemi di parametri.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86193037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Purtroppo, </a:t>
            </a:r>
            <a:r>
              <a:rPr lang="it-IT" dirty="0">
                <a:solidFill>
                  <a:srgbClr val="C00000"/>
                </a:solidFill>
              </a:rPr>
              <a:t>anche supponendo che il nostro linguaggio di programmazione lo supporti </a:t>
            </a:r>
            <a:r>
              <a:rPr lang="it-IT" dirty="0"/>
              <a:t>(come fanno Java e C#), </a:t>
            </a:r>
            <a:r>
              <a:rPr lang="it-IT" dirty="0">
                <a:solidFill>
                  <a:srgbClr val="C00000"/>
                </a:solidFill>
              </a:rPr>
              <a:t>il polimorfismo non è in grado di aiutarci.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</a:t>
            </a:r>
            <a:r>
              <a:rPr lang="it-IT" dirty="0">
                <a:solidFill>
                  <a:srgbClr val="C00000"/>
                </a:solidFill>
              </a:rPr>
              <a:t>l'esatta classe di un oggetto nodo è sconosciuta in anticipo</a:t>
            </a:r>
            <a:r>
              <a:rPr lang="it-IT" dirty="0"/>
              <a:t>, il meccanismo di </a:t>
            </a:r>
            <a:r>
              <a:rPr lang="it-IT" dirty="0" err="1">
                <a:solidFill>
                  <a:srgbClr val="C00000"/>
                </a:solidFill>
              </a:rPr>
              <a:t>overloading</a:t>
            </a:r>
            <a:r>
              <a:rPr lang="it-IT" dirty="0">
                <a:solidFill>
                  <a:srgbClr val="C00000"/>
                </a:solidFill>
              </a:rPr>
              <a:t> non sarà in grado di determinare il metodo corretto da eseguire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Sarà eseguito il metodo di default </a:t>
            </a:r>
            <a:r>
              <a:rPr lang="it-IT" dirty="0"/>
              <a:t>che riceve un oggetto della classe base </a:t>
            </a:r>
            <a:r>
              <a:rPr lang="it-IT" dirty="0" err="1">
                <a:latin typeface="Courier" pitchFamily="49" charset="0"/>
              </a:rPr>
              <a:t>Node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Il pattern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>
                <a:solidFill>
                  <a:srgbClr val="C00000"/>
                </a:solidFill>
              </a:rPr>
              <a:t> affronta questo problema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Esso utilizza una </a:t>
            </a:r>
            <a:r>
              <a:rPr lang="it-IT" dirty="0">
                <a:solidFill>
                  <a:srgbClr val="C00000"/>
                </a:solidFill>
              </a:rPr>
              <a:t>tecnica chiamata Double </a:t>
            </a:r>
            <a:r>
              <a:rPr lang="it-IT" dirty="0" err="1">
                <a:solidFill>
                  <a:srgbClr val="C00000"/>
                </a:solidFill>
              </a:rPr>
              <a:t>Dispatch</a:t>
            </a:r>
            <a:r>
              <a:rPr lang="it-IT" dirty="0"/>
              <a:t>, che aiuta ad eseguire il metodo corretto su un oggetto senza istruzioni condizionali ingombranti.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Invece di lasciare che il client selezioni una versione corretta del metodo da chiamare, viene delegata questa scelta agli oggetti </a:t>
            </a:r>
            <a:r>
              <a:rPr lang="it-IT" dirty="0"/>
              <a:t>che stiamo passando al </a:t>
            </a:r>
            <a:r>
              <a:rPr lang="it-IT" dirty="0" err="1"/>
              <a:t>visitor</a:t>
            </a:r>
            <a:r>
              <a:rPr lang="it-IT" dirty="0"/>
              <a:t> come argomento.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Dato che </a:t>
            </a:r>
            <a:r>
              <a:rPr lang="it-IT" dirty="0">
                <a:solidFill>
                  <a:srgbClr val="C00000"/>
                </a:solidFill>
              </a:rPr>
              <a:t>gli oggetti conoscono le proprie classi, saranno in grado di scegliere un metodo corretto sul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in modo meno ingombrante rispetto alla pesante istruzione condizionale.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6205383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Essi </a:t>
            </a:r>
            <a:r>
              <a:rPr lang="it-IT" dirty="0">
                <a:solidFill>
                  <a:srgbClr val="C00000"/>
                </a:solidFill>
              </a:rPr>
              <a:t>"accettano" un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>
                <a:solidFill>
                  <a:srgbClr val="C00000"/>
                </a:solidFill>
              </a:rPr>
              <a:t> e gli dicono quale metodo di visita deve essere eseguito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1"/>
            <a:r>
              <a:rPr lang="en-US" sz="1600" dirty="0">
                <a:latin typeface="Courier" pitchFamily="49" charset="0"/>
              </a:rPr>
              <a:t>// Client code</a:t>
            </a:r>
          </a:p>
          <a:p>
            <a:pPr lvl="1"/>
            <a:r>
              <a:rPr lang="en-US" sz="1600" dirty="0" err="1">
                <a:latin typeface="Courier" pitchFamily="49" charset="0"/>
              </a:rPr>
              <a:t>foreach</a:t>
            </a:r>
            <a:r>
              <a:rPr lang="en-US" sz="1600" dirty="0">
                <a:latin typeface="Courier" pitchFamily="49" charset="0"/>
              </a:rPr>
              <a:t> (Node </a:t>
            </a:r>
            <a:r>
              <a:rPr lang="en-US" sz="1600" dirty="0" err="1">
                <a:latin typeface="Courier" pitchFamily="49" charset="0"/>
              </a:rPr>
              <a:t>node</a:t>
            </a:r>
            <a:r>
              <a:rPr lang="en-US" sz="1600" dirty="0">
                <a:latin typeface="Courier" pitchFamily="49" charset="0"/>
              </a:rPr>
              <a:t> in graph)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</a:t>
            </a:r>
            <a:r>
              <a:rPr lang="en-US" sz="1600" dirty="0" err="1">
                <a:latin typeface="Courier" pitchFamily="49" charset="0"/>
              </a:rPr>
              <a:t>node.accept</a:t>
            </a:r>
            <a:r>
              <a:rPr lang="en-US" sz="1600" dirty="0">
                <a:latin typeface="Courier" pitchFamily="49" charset="0"/>
              </a:rPr>
              <a:t>(</a:t>
            </a:r>
            <a:r>
              <a:rPr lang="en-US" sz="1600" dirty="0" err="1">
                <a:latin typeface="Courier" pitchFamily="49" charset="0"/>
              </a:rPr>
              <a:t>exportVisitor</a:t>
            </a:r>
            <a:r>
              <a:rPr lang="en-US" sz="1600" dirty="0">
                <a:latin typeface="Courier" pitchFamily="49" charset="0"/>
              </a:rPr>
              <a:t>)</a:t>
            </a:r>
          </a:p>
          <a:p>
            <a:pPr lvl="1"/>
            <a:endParaRPr lang="en-US" sz="1600" dirty="0">
              <a:latin typeface="Courier" pitchFamily="49" charset="0"/>
            </a:endParaRPr>
          </a:p>
          <a:p>
            <a:pPr lvl="1"/>
            <a:r>
              <a:rPr lang="en-US" sz="1600" dirty="0">
                <a:latin typeface="Courier" pitchFamily="49" charset="0"/>
              </a:rPr>
              <a:t>// City</a:t>
            </a:r>
          </a:p>
          <a:p>
            <a:pPr lvl="1"/>
            <a:r>
              <a:rPr lang="en-US" sz="1600" dirty="0">
                <a:latin typeface="Courier" pitchFamily="49" charset="0"/>
              </a:rPr>
              <a:t>class City is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method accept(Visitor v) is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    </a:t>
            </a:r>
            <a:r>
              <a:rPr lang="en-US" sz="1600" dirty="0" err="1">
                <a:latin typeface="Courier" pitchFamily="49" charset="0"/>
              </a:rPr>
              <a:t>v.doForCity</a:t>
            </a:r>
            <a:r>
              <a:rPr lang="en-US" sz="1600" dirty="0">
                <a:latin typeface="Courier" pitchFamily="49" charset="0"/>
              </a:rPr>
              <a:t>(this)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// ...</a:t>
            </a:r>
          </a:p>
          <a:p>
            <a:pPr lvl="1"/>
            <a:endParaRPr lang="en-US" sz="1600" dirty="0">
              <a:latin typeface="Courier" pitchFamily="49" charset="0"/>
            </a:endParaRPr>
          </a:p>
          <a:p>
            <a:pPr lvl="1"/>
            <a:r>
              <a:rPr lang="en-US" sz="1600" dirty="0">
                <a:latin typeface="Courier" pitchFamily="49" charset="0"/>
              </a:rPr>
              <a:t>// Industry</a:t>
            </a:r>
          </a:p>
          <a:p>
            <a:pPr lvl="1"/>
            <a:r>
              <a:rPr lang="en-US" sz="1600" dirty="0">
                <a:latin typeface="Courier" pitchFamily="49" charset="0"/>
              </a:rPr>
              <a:t>class Industry is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method accept(Visitor v) is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    </a:t>
            </a:r>
            <a:r>
              <a:rPr lang="en-US" sz="1600" dirty="0" err="1">
                <a:latin typeface="Courier" pitchFamily="49" charset="0"/>
              </a:rPr>
              <a:t>v.doForIndustry</a:t>
            </a:r>
            <a:r>
              <a:rPr lang="en-US" sz="1600" dirty="0">
                <a:latin typeface="Courier" pitchFamily="49" charset="0"/>
              </a:rPr>
              <a:t>(this)</a:t>
            </a:r>
          </a:p>
          <a:p>
            <a:pPr lvl="1"/>
            <a:r>
              <a:rPr lang="en-US" sz="1600" dirty="0">
                <a:latin typeface="Courier" pitchFamily="49" charset="0"/>
              </a:rPr>
              <a:t>    //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Abbiamo dovuto cambiare le classi dei nodi, dopo tutto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</a:t>
            </a:r>
            <a:r>
              <a:rPr lang="it-IT" dirty="0">
                <a:solidFill>
                  <a:srgbClr val="C00000"/>
                </a:solidFill>
              </a:rPr>
              <a:t>almeno il cambiamento è banale e ci permette di aggiungere altri comportamenti senza alterare il codice ancora una volta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372433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pattern DAO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lo scopo di disaccoppiare l’accesso ai dati rispetto alla sua memorizzazione sottostante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di scegliere il tipo di DBMS da utilizzare durante l’implementazione invece che in fase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DAO consentono la portabilità dell’applicazione da una sorgente di dati ad un’altra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sono attualmente diverse tipologie di DBMS;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utilizzando gli oggetti DAO si disaccoppia l’implementazione della sorgente dati rispetto all’effettivo utilizzo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di spostarsi da una sorgente dati ad un’altra senza dover cambiare la logica di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913777" y="-71559"/>
            <a:ext cx="415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DAO</a:t>
            </a:r>
          </a:p>
        </p:txBody>
      </p:sp>
    </p:spTree>
    <p:extLst>
      <p:ext uri="{BB962C8B-B14F-4D97-AF65-F5344CB8AC3E}">
        <p14:creationId xmlns:p14="http://schemas.microsoft.com/office/powerpoint/2010/main" val="31688637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Ora, </a:t>
            </a:r>
            <a:r>
              <a:rPr lang="it-IT" dirty="0">
                <a:solidFill>
                  <a:srgbClr val="C00000"/>
                </a:solidFill>
              </a:rPr>
              <a:t>se estraiamo un'interfaccia comune per tutti i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/>
              <a:t>, tutti </a:t>
            </a:r>
            <a:r>
              <a:rPr lang="it-IT" dirty="0">
                <a:solidFill>
                  <a:srgbClr val="C00000"/>
                </a:solidFill>
              </a:rPr>
              <a:t>i nodi esistenti possono lavorare con qualsiasi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>
                <a:solidFill>
                  <a:srgbClr val="C00000"/>
                </a:solidFill>
              </a:rPr>
              <a:t> che introduciamo nell'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ci troviamo ad </a:t>
            </a:r>
            <a:r>
              <a:rPr lang="it-IT" dirty="0">
                <a:solidFill>
                  <a:srgbClr val="C00000"/>
                </a:solidFill>
              </a:rPr>
              <a:t>introdurre un nuovo comportamento relativo ai nodi</a:t>
            </a:r>
            <a:r>
              <a:rPr lang="it-IT" dirty="0"/>
              <a:t>, tutto quello che dobbiamo fare è </a:t>
            </a:r>
            <a:r>
              <a:rPr lang="it-IT" dirty="0">
                <a:solidFill>
                  <a:srgbClr val="C00000"/>
                </a:solidFill>
              </a:rPr>
              <a:t>implementare una nuova classe di </a:t>
            </a:r>
            <a:r>
              <a:rPr lang="it-IT" dirty="0" err="1">
                <a:solidFill>
                  <a:srgbClr val="C00000"/>
                </a:solidFill>
              </a:rPr>
              <a:t>visitor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Consideriamo un’analogia presa dal mondo reale.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</a:t>
            </a:r>
            <a:r>
              <a:rPr lang="it-IT" dirty="0">
                <a:solidFill>
                  <a:srgbClr val="C00000"/>
                </a:solidFill>
              </a:rPr>
              <a:t>un agente assicurativo esperto, desideroso di acquisire nuovi clienti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Può </a:t>
            </a:r>
            <a:r>
              <a:rPr lang="it-IT" dirty="0">
                <a:solidFill>
                  <a:srgbClr val="C00000"/>
                </a:solidFill>
              </a:rPr>
              <a:t>visitare ogni edificio di un quartiere, cercando di vendere assicurazioni a tutti quelli che incontra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329730" name="Picture 2" descr="Insurance 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94" y="4225638"/>
            <a:ext cx="4366226" cy="21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7848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>
                <a:solidFill>
                  <a:srgbClr val="C00000"/>
                </a:solidFill>
              </a:rPr>
              <a:t>seconda del tipo di organizzazione che occupa l'edificio</a:t>
            </a:r>
            <a:r>
              <a:rPr lang="it-IT" dirty="0"/>
              <a:t>, può offrire </a:t>
            </a:r>
            <a:r>
              <a:rPr lang="it-IT" dirty="0">
                <a:solidFill>
                  <a:srgbClr val="C00000"/>
                </a:solidFill>
              </a:rPr>
              <a:t>polizze assicurative specializzate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Se si tratta di un </a:t>
            </a:r>
            <a:r>
              <a:rPr lang="it-IT" dirty="0">
                <a:solidFill>
                  <a:srgbClr val="C00000"/>
                </a:solidFill>
              </a:rPr>
              <a:t>edificio residenziale</a:t>
            </a:r>
            <a:r>
              <a:rPr lang="it-IT" dirty="0"/>
              <a:t>, vende </a:t>
            </a:r>
            <a:r>
              <a:rPr lang="it-IT" dirty="0">
                <a:solidFill>
                  <a:srgbClr val="C00000"/>
                </a:solidFill>
              </a:rPr>
              <a:t>assicurazioni mediche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Se si tratta di una </a:t>
            </a:r>
            <a:r>
              <a:rPr lang="it-IT" dirty="0">
                <a:solidFill>
                  <a:srgbClr val="C00000"/>
                </a:solidFill>
              </a:rPr>
              <a:t>banca</a:t>
            </a:r>
            <a:r>
              <a:rPr lang="it-IT" dirty="0"/>
              <a:t>, vende </a:t>
            </a:r>
            <a:r>
              <a:rPr lang="it-IT" dirty="0">
                <a:solidFill>
                  <a:srgbClr val="C00000"/>
                </a:solidFill>
              </a:rPr>
              <a:t>assicurazioni contro il furto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Se si tratta di una </a:t>
            </a:r>
            <a:r>
              <a:rPr lang="it-IT" dirty="0">
                <a:solidFill>
                  <a:srgbClr val="C00000"/>
                </a:solidFill>
              </a:rPr>
              <a:t>caffetteria</a:t>
            </a:r>
            <a:r>
              <a:rPr lang="it-IT" dirty="0"/>
              <a:t>, vende </a:t>
            </a:r>
            <a:r>
              <a:rPr lang="it-IT" dirty="0">
                <a:solidFill>
                  <a:srgbClr val="C00000"/>
                </a:solidFill>
              </a:rPr>
              <a:t>assicurazioni contro gli incendi e le inondazioni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9234" y="-71559"/>
            <a:ext cx="6936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Comportamentali – Il pattern Visitor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7320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diagramma delle classi per il pattern DAO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rappresenta la classe con la logica di business</a:t>
            </a:r>
            <a:r>
              <a:rPr lang="it-IT" dirty="0">
                <a:latin typeface="Calibri" pitchFamily="34" charset="0"/>
              </a:rPr>
              <a:t>; essa ha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responsabilità di specificare cosa modificare e come modificarlo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come memorizzare 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DataAccessObject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nasconde la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effettiva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913777" y="-71559"/>
            <a:ext cx="415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DAO</a:t>
            </a:r>
          </a:p>
        </p:txBody>
      </p:sp>
      <p:pic>
        <p:nvPicPr>
          <p:cNvPr id="6" name="Immagine 5" descr="p9.png">
            <a:extLst>
              <a:ext uri="{FF2B5EF4-FFF2-40B4-BE49-F238E27FC236}">
                <a16:creationId xmlns:a16="http://schemas.microsoft.com/office/drawing/2014/main" id="{08317D7E-CCF8-4B95-B86F-282C8CEA7C4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6998" y="1658082"/>
            <a:ext cx="6957903" cy="28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7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DataAccessObject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può essere facilmente sostituita con un’altra</a:t>
            </a:r>
            <a:r>
              <a:rPr lang="it-IT" dirty="0">
                <a:latin typeface="Calibri" pitchFamily="34" charset="0"/>
              </a:rPr>
              <a:t> qualora cambia la sorgente informativa.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associata all’effettiva sorgente informativa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TransferObject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per trasferire i dati effettivi 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DataAccessObject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viceversa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 i dati memorizzati nel database e non è direttamente connesso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Qualunque cambiamento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 passare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DataAccessObject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prima che possa diventare permanente.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913777" y="-71559"/>
            <a:ext cx="415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DAO</a:t>
            </a:r>
          </a:p>
        </p:txBody>
      </p:sp>
    </p:spTree>
    <p:extLst>
      <p:ext uri="{BB962C8B-B14F-4D97-AF65-F5344CB8AC3E}">
        <p14:creationId xmlns:p14="http://schemas.microsoft.com/office/powerpoint/2010/main" val="690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pattern </a:t>
            </a:r>
            <a:r>
              <a:rPr lang="it-IT" dirty="0">
                <a:latin typeface="Calibri" pitchFamily="34" charset="0"/>
              </a:rPr>
              <a:t>spiega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una serie di componenti interattivi possono condividere 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sua descrizione è la seguente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39537" y="-71559"/>
            <a:ext cx="512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Repository</a:t>
            </a: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04999"/>
              </p:ext>
            </p:extLst>
          </p:nvPr>
        </p:nvGraphicFramePr>
        <p:xfrm>
          <a:off x="649904" y="2067339"/>
          <a:ext cx="10977006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5155">
                  <a:extLst>
                    <a:ext uri="{9D8B030D-6E8A-4147-A177-3AD203B41FA5}">
                      <a16:colId xmlns:a16="http://schemas.microsoft.com/office/drawing/2014/main" val="2330940209"/>
                    </a:ext>
                  </a:extLst>
                </a:gridCol>
                <a:gridCol w="8841851">
                  <a:extLst>
                    <a:ext uri="{9D8B030D-6E8A-4147-A177-3AD203B41FA5}">
                      <a16:colId xmlns:a16="http://schemas.microsoft.com/office/drawing/2014/main" val="924035231"/>
                    </a:ext>
                  </a:extLst>
                </a:gridCol>
              </a:tblGrid>
              <a:tr h="211349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Repository</a:t>
                      </a:r>
                      <a:r>
                        <a:rPr lang="it-IT" sz="160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Tutti i dati di un sistema vengono gestiti</a:t>
                      </a:r>
                      <a:r>
                        <a:rPr lang="it-IT" sz="1600" baseline="0" dirty="0"/>
                        <a:t> in un database centrale (detto </a:t>
                      </a:r>
                      <a:r>
                        <a:rPr lang="it-IT" sz="1600" baseline="0" dirty="0" err="1"/>
                        <a:t>repository</a:t>
                      </a:r>
                      <a:r>
                        <a:rPr lang="it-IT" sz="1600" baseline="0" dirty="0"/>
                        <a:t>) che è accessibile da tutti i componenti del sistema. I componenti non interagiscono direttamente ma soltanto attraverso il </a:t>
                      </a:r>
                      <a:r>
                        <a:rPr lang="it-IT" sz="1600" baseline="0" dirty="0" err="1"/>
                        <a:t>repository</a:t>
                      </a:r>
                      <a:r>
                        <a:rPr lang="it-IT" sz="1600" baseline="0" dirty="0"/>
                        <a:t>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4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Esempio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La</a:t>
                      </a:r>
                      <a:r>
                        <a:rPr lang="it-IT" sz="1600" baseline="0" dirty="0"/>
                        <a:t> figura che mostreremo nelle prossime slide è un esempio di IDE dove i componenti usano un repository di informazioni per la progettazione di un sistema. Ogni strumento software genera informazioni che poi sono messe a disposizione degli altri strumenti.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Quando si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Si usa quando nel sistema vengono generati grandi volumi</a:t>
                      </a:r>
                      <a:r>
                        <a:rPr lang="it-IT" sz="1600" baseline="0" dirty="0"/>
                        <a:t> di informazioni che devono essere memorizzate per lungo tempo. Si può usare anche nei sistemi guidati dai dati dove l’inclusione dei dati nel </a:t>
                      </a:r>
                      <a:r>
                        <a:rPr lang="it-IT" sz="1600" baseline="0" dirty="0" err="1"/>
                        <a:t>repository</a:t>
                      </a:r>
                      <a:r>
                        <a:rPr lang="it-IT" sz="1600" baseline="0" dirty="0"/>
                        <a:t> innesca un’azione o l’utilizzo di uno strumento.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9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 componenti possono essere indipendenti:</a:t>
                      </a:r>
                      <a:r>
                        <a:rPr lang="it-IT" sz="1600" baseline="0" dirty="0"/>
                        <a:t> un componente non deve necessariamente sapere dell’esistenza di un altro componente. Le modifiche fatte da un componente possono essere rese note agli altri componenti. Tutti i dati vengono gestiti in modo coerente (per esempio, i backup vengono effettuati contemporaneamente) in quanto si trovano nello stesso posto.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9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Il </a:t>
                      </a:r>
                      <a:r>
                        <a:rPr lang="it-IT" sz="1600" dirty="0" err="1"/>
                        <a:t>repository</a:t>
                      </a:r>
                      <a:r>
                        <a:rPr lang="it-IT" sz="1600" baseline="0" dirty="0"/>
                        <a:t> è un punto comune di malfunzionamento, nel senso che i suoi problemi influiscono sull’intero sistema. Potrebbero esserci delle inefficienze nell’organizzazione di tutte le comunicazioni con il </a:t>
                      </a:r>
                      <a:r>
                        <a:rPr lang="it-IT" sz="1600" baseline="0" dirty="0" err="1"/>
                        <a:t>repository</a:t>
                      </a:r>
                      <a:r>
                        <a:rPr lang="it-IT" sz="1600" baseline="0" dirty="0"/>
                        <a:t>. Potrebbe essere difficile distribuire il </a:t>
                      </a:r>
                      <a:r>
                        <a:rPr lang="it-IT" sz="1600" baseline="0" dirty="0" err="1"/>
                        <a:t>repository</a:t>
                      </a:r>
                      <a:r>
                        <a:rPr lang="it-IT" sz="1600" baseline="0" dirty="0"/>
                        <a:t> su più computer.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8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maggior parte dei sistemi che usano grandi quantità di dati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organizzati attorno a un database condiviso 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</a:t>
            </a:r>
            <a:r>
              <a:rPr lang="it-IT" dirty="0">
                <a:latin typeface="Calibri" pitchFamily="34" charset="0"/>
              </a:rPr>
              <a:t> è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adatto alle applicazioni </a:t>
            </a:r>
            <a:r>
              <a:rPr lang="it-IT" dirty="0">
                <a:latin typeface="Calibri" pitchFamily="34" charset="0"/>
              </a:rPr>
              <a:t>nelle quali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dati sono generati da un componente e utilizzati da un altro</a:t>
            </a:r>
            <a:r>
              <a:rPr lang="it-IT" dirty="0">
                <a:latin typeface="Calibri" pitchFamily="34" charset="0"/>
              </a:rPr>
              <a:t> componente.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</a:t>
            </a:r>
            <a:r>
              <a:rPr lang="it-IT" dirty="0">
                <a:latin typeface="Calibri" pitchFamily="34" charset="0"/>
              </a:rPr>
              <a:t> di questo tipo di sistemi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sistemi di comando e controllo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sistemi di gestione delle informazioni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sistemi CAD</a:t>
            </a:r>
            <a:r>
              <a:rPr lang="it-IT" dirty="0">
                <a:latin typeface="Calibri" pitchFamily="34" charset="0"/>
              </a:rPr>
              <a:t> (Computer </a:t>
            </a:r>
            <a:r>
              <a:rPr lang="it-IT" dirty="0" err="1">
                <a:latin typeface="Calibri" pitchFamily="34" charset="0"/>
              </a:rPr>
              <a:t>Aided</a:t>
            </a:r>
            <a:r>
              <a:rPr lang="it-IT" dirty="0">
                <a:latin typeface="Calibri" pitchFamily="34" charset="0"/>
              </a:rPr>
              <a:t> Design)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ambienti di sviluppo interattivo per il software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39537" y="-71559"/>
            <a:ext cx="512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Repository</a:t>
            </a:r>
          </a:p>
        </p:txBody>
      </p:sp>
    </p:spTree>
    <p:extLst>
      <p:ext uri="{BB962C8B-B14F-4D97-AF65-F5344CB8AC3E}">
        <p14:creationId xmlns:p14="http://schemas.microsoft.com/office/powerpoint/2010/main" val="1452911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situazione in cui può essere usato il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schema 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IDE che include vari strumenti per supportare lo sviluppo guidato da modelli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in questo caso potrebbe essere un ambiente controllato dalle versioni </a:t>
            </a:r>
            <a:r>
              <a:rPr lang="it-IT" dirty="0">
                <a:latin typeface="Calibri" pitchFamily="34" charset="0"/>
              </a:rPr>
              <a:t>che tiene traccia delle modifiche apportate al software e consente un passaggio alle versioni precedenti.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Organizzare gli strumenti attorno a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efficiente di condividere grandi quantità di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necessario trasmettere i dati esplicitamente da un componente all’altro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39537" y="-71559"/>
            <a:ext cx="512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Repository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21" y="1745601"/>
            <a:ext cx="5876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componenti devono operare attorno a un modello dei dati 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concordato.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Inevitabilmente,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si otterrà come un compromesso tra le esigenze specifiche di ciascuno strumento</a:t>
            </a:r>
            <a:r>
              <a:rPr lang="it-IT" dirty="0">
                <a:latin typeface="Calibri" pitchFamily="34" charset="0"/>
              </a:rPr>
              <a:t>, e potrebbe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difficile o impossibile integrare nuovi componenti </a:t>
            </a:r>
            <a:r>
              <a:rPr lang="it-IT" dirty="0">
                <a:latin typeface="Calibri" pitchFamily="34" charset="0"/>
              </a:rPr>
              <a:t>se i loro modelli di dati non sono conformi allo schema concordato.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pratica, potrebbe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difficile distribuire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su un numero di macchine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sia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distribuire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logicamente centralizzato</a:t>
            </a:r>
            <a:r>
              <a:rPr lang="it-IT" dirty="0">
                <a:latin typeface="Calibri" pitchFamily="34" charset="0"/>
              </a:rPr>
              <a:t>, questo richiede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manutenzione di più copie di dati</a:t>
            </a:r>
            <a:r>
              <a:rPr lang="it-IT" dirty="0">
                <a:latin typeface="Calibri" pitchFamily="34" charset="0"/>
              </a:rPr>
              <a:t>. Per mantenere coerenti e aggiornate queste copie, si aggiungono altri </a:t>
            </a:r>
            <a:r>
              <a:rPr lang="it-IT" dirty="0" err="1">
                <a:latin typeface="Calibri" pitchFamily="34" charset="0"/>
              </a:rPr>
              <a:t>overhead</a:t>
            </a:r>
            <a:r>
              <a:rPr lang="it-IT" dirty="0">
                <a:latin typeface="Calibri" pitchFamily="34" charset="0"/>
              </a:rPr>
              <a:t> al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Nell’architettura</a:t>
            </a:r>
            <a:r>
              <a:rPr lang="it-IT" dirty="0">
                <a:latin typeface="Calibri" pitchFamily="34" charset="0"/>
              </a:rPr>
              <a:t> vista nella figura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precedente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passivo </a:t>
            </a:r>
            <a:r>
              <a:rPr lang="it-IT" dirty="0">
                <a:latin typeface="Calibri" pitchFamily="34" charset="0"/>
              </a:rPr>
              <a:t>e del suo controllo sono responsabili i componenti che lo utilizzano.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alternativo</a:t>
            </a:r>
            <a:r>
              <a:rPr lang="it-IT" dirty="0">
                <a:latin typeface="Calibri" pitchFamily="34" charset="0"/>
              </a:rPr>
              <a:t>, che è stato derivato per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di intelligenza artificiale</a:t>
            </a:r>
            <a:r>
              <a:rPr lang="it-IT" dirty="0">
                <a:latin typeface="Calibri" pitchFamily="34" charset="0"/>
              </a:rPr>
              <a:t>, usa un modello «</a:t>
            </a:r>
            <a:r>
              <a:rPr lang="it-IT" dirty="0" err="1">
                <a:latin typeface="Calibri" pitchFamily="34" charset="0"/>
              </a:rPr>
              <a:t>blackboard</a:t>
            </a:r>
            <a:r>
              <a:rPr lang="it-IT" dirty="0">
                <a:latin typeface="Calibri" pitchFamily="34" charset="0"/>
              </a:rPr>
              <a:t>»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attiva i componenti quando sono disponibili determinati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modello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utile quando i dati 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repository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sono strutturati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decisione su quale strumento attivare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presa solo quanto tutti i dati sono stati analizzati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39537" y="-71559"/>
            <a:ext cx="512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Repository</a:t>
            </a:r>
          </a:p>
        </p:txBody>
      </p:sp>
    </p:spTree>
    <p:extLst>
      <p:ext uri="{BB962C8B-B14F-4D97-AF65-F5344CB8AC3E}">
        <p14:creationId xmlns:p14="http://schemas.microsoft.com/office/powerpoint/2010/main" val="1910004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client-server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illustra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 organizzazione 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runtime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sistemi distribuiti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sua descrizione è la seguente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0796" y="-71559"/>
            <a:ext cx="544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Client-Server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62188"/>
              </p:ext>
            </p:extLst>
          </p:nvPr>
        </p:nvGraphicFramePr>
        <p:xfrm>
          <a:off x="649904" y="2067339"/>
          <a:ext cx="10977006" cy="420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5155">
                  <a:extLst>
                    <a:ext uri="{9D8B030D-6E8A-4147-A177-3AD203B41FA5}">
                      <a16:colId xmlns:a16="http://schemas.microsoft.com/office/drawing/2014/main" val="2330940209"/>
                    </a:ext>
                  </a:extLst>
                </a:gridCol>
                <a:gridCol w="8841851">
                  <a:extLst>
                    <a:ext uri="{9D8B030D-6E8A-4147-A177-3AD203B41FA5}">
                      <a16:colId xmlns:a16="http://schemas.microsoft.com/office/drawing/2014/main" val="924035231"/>
                    </a:ext>
                  </a:extLst>
                </a:gridCol>
              </a:tblGrid>
              <a:tr h="211349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Client-Server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In un’architettura </a:t>
                      </a:r>
                      <a:r>
                        <a:rPr lang="it-IT" sz="1600" dirty="0" err="1"/>
                        <a:t>client-server</a:t>
                      </a:r>
                      <a:r>
                        <a:rPr lang="it-IT" sz="1600" dirty="0"/>
                        <a:t> il sistema è presentato come un insieme di servizi, ciascuno dei quali è fornito da un server separato. I client sono utenti di questi</a:t>
                      </a:r>
                      <a:r>
                        <a:rPr lang="it-IT" sz="1600" baseline="0" dirty="0"/>
                        <a:t> servizi e accedono ai server per utilizzare tali servizi.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4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Esempio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La</a:t>
                      </a:r>
                      <a:r>
                        <a:rPr lang="it-IT" sz="1600" baseline="0" dirty="0"/>
                        <a:t> figura nelle slide seguenti è un esempio di una libreria di film e video DVD organizzata come un sistema </a:t>
                      </a:r>
                      <a:r>
                        <a:rPr lang="it-IT" sz="1600" baseline="0" dirty="0" err="1"/>
                        <a:t>client-server</a:t>
                      </a:r>
                      <a:r>
                        <a:rPr lang="it-IT" sz="1600" baseline="0" dirty="0"/>
                        <a:t>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Quando si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Si usa quando occorre</a:t>
                      </a:r>
                      <a:r>
                        <a:rPr lang="it-IT" sz="1600" baseline="0" dirty="0"/>
                        <a:t> accedere ai dati di un database da più postazioni. Poiché i server possono essere replicati, lo schema può essere utilizzato anche quando il carico su un sistema è variabile.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9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Il principale</a:t>
                      </a:r>
                      <a:r>
                        <a:rPr lang="it-IT" sz="1600" baseline="0" dirty="0"/>
                        <a:t> vantaggio di questo modello è che i server possono essere distribuiti in una rete. Le funzionalità più comuni (per esempio, il servizio di stampa) possono essere a disposizione di tutti i client e non devono essere necessariamente implementate da tutti i servizi.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9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Ciascun servizio è un punto comune</a:t>
                      </a:r>
                      <a:r>
                        <a:rPr lang="it-IT" sz="1600" baseline="0" dirty="0"/>
                        <a:t> di malfunzionamento, nel senso che è suscettibile di attacchi </a:t>
                      </a:r>
                      <a:r>
                        <a:rPr lang="it-IT" sz="1600" baseline="0" dirty="0" err="1"/>
                        <a:t>denial</a:t>
                      </a:r>
                      <a:r>
                        <a:rPr lang="it-IT" sz="1600" baseline="0" dirty="0"/>
                        <a:t>-of-service ed è soggetto a guasti del server. Le prestazioni possono essere imprevedibili in quanto dipendono dalla rete e anche dal sistema. Possono nascere problemi di gestione se i server sono di proprietà di più organizzazioni.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diverse tipologie di pattern </a:t>
            </a:r>
            <a:r>
              <a:rPr lang="it-IT" dirty="0">
                <a:latin typeface="Calibri" pitchFamily="34" charset="0"/>
              </a:rPr>
              <a:t>in funzione della loro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area di applicazione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generale, 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raggruppati in macrocategorie specifiche</a:t>
            </a:r>
            <a:r>
              <a:rPr lang="it-IT" dirty="0">
                <a:latin typeface="Calibri" pitchFamily="34" charset="0"/>
              </a:rPr>
              <a:t>, dette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cluster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</a:t>
            </a:r>
            <a:r>
              <a:rPr lang="it-IT" dirty="0">
                <a:latin typeface="Calibri" pitchFamily="34" charset="0"/>
              </a:rPr>
              <a:t> delle quali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contenente pattern orientati a risolvere problematiche similari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un pattern 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considerare come livello distintivo anche il livello di astrazione che lo contraddistingue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tre categorie di pattern caratterizzate da un diverso livello di astrazione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architetturali</a:t>
            </a:r>
            <a:r>
              <a:rPr lang="it-IT" dirty="0">
                <a:latin typeface="Calibri" pitchFamily="34" charset="0"/>
              </a:rPr>
              <a:t>: descrivono 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schema organizzativo della struttura che caratterizza un sistema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significativo </a:t>
            </a:r>
            <a:r>
              <a:rPr lang="it-IT" dirty="0">
                <a:latin typeface="Calibri" pitchFamily="34" charset="0"/>
              </a:rPr>
              <a:t>di pattern architetturale è rappresentato dal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layering</a:t>
            </a:r>
            <a:r>
              <a:rPr lang="it-IT" dirty="0">
                <a:latin typeface="Calibri" pitchFamily="34" charset="0"/>
              </a:rPr>
              <a:t>, che descrive come suddividere un’applicazione in strati logici sovrapposti e tra loro comunicanti.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pattern architetturali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operano ad un livello più ampio rispetto ai design pattern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di disegno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</a:t>
            </a:r>
            <a:r>
              <a:rPr lang="it-IT" dirty="0">
                <a:latin typeface="Calibri" pitchFamily="34" charset="0"/>
              </a:rPr>
              <a:t>): sono i pattern che si riferiscono alle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problematiche legate al disegno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object-oriented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89468" y="-71559"/>
            <a:ext cx="397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Classificazione dei pattern</a:t>
            </a:r>
          </a:p>
        </p:txBody>
      </p:sp>
    </p:spTree>
    <p:extLst>
      <p:ext uri="{BB962C8B-B14F-4D97-AF65-F5344CB8AC3E}">
        <p14:creationId xmlns:p14="http://schemas.microsoft.com/office/powerpoint/2010/main" val="24384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</a:t>
            </a:r>
            <a:r>
              <a:rPr lang="it-IT" dirty="0">
                <a:latin typeface="Calibri" pitchFamily="34" charset="0"/>
              </a:rPr>
              <a:t> conforme allo schema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client-server</a:t>
            </a:r>
            <a:r>
              <a:rPr lang="it-IT" dirty="0">
                <a:latin typeface="Calibri" pitchFamily="34" charset="0"/>
              </a:rPr>
              <a:t> è organizzato come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servizi e server associati </a:t>
            </a:r>
            <a:r>
              <a:rPr lang="it-IT" dirty="0">
                <a:latin typeface="Calibri" pitchFamily="34" charset="0"/>
              </a:rPr>
              <a:t>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 che accedono e usano tali servizi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principali componenti di questo modello sono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server che offrono servizi ad altri sottosistemi</a:t>
            </a:r>
            <a:r>
              <a:rPr lang="it-IT" dirty="0">
                <a:latin typeface="Calibri" pitchFamily="34" charset="0"/>
              </a:rPr>
              <a:t>, per esempio servizi di stampa, servizi di gestione dei file e servizi di compilazione dei linguaggi di programmazione.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server sono componenti software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server</a:t>
            </a:r>
            <a:r>
              <a:rPr lang="it-IT" dirty="0">
                <a:latin typeface="Calibri" pitchFamily="34" charset="0"/>
              </a:rPr>
              <a:t> 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eseguiti sullo stesso computer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client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richiedono i servizi offerti </a:t>
            </a:r>
            <a:r>
              <a:rPr lang="it-IT" dirty="0">
                <a:latin typeface="Calibri" pitchFamily="34" charset="0"/>
              </a:rPr>
              <a:t>dai server.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 si tratta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varie istanze di programmi client eseguiti contemporaneamente su computer differenti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rete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permette ai client di accedere a questi servizi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sistemi </a:t>
            </a:r>
            <a:r>
              <a:rPr lang="it-IT" dirty="0" err="1">
                <a:latin typeface="Calibri" pitchFamily="34" charset="0"/>
              </a:rPr>
              <a:t>client-server</a:t>
            </a:r>
            <a:r>
              <a:rPr lang="it-IT" dirty="0">
                <a:latin typeface="Calibri" pitchFamily="34" charset="0"/>
              </a:rPr>
              <a:t> di solito sono implementati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distribuiti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collegati attraverso i protocolli Internet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0796" y="-71559"/>
            <a:ext cx="544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Client-Server</a:t>
            </a:r>
          </a:p>
        </p:txBody>
      </p:sp>
    </p:spTree>
    <p:extLst>
      <p:ext uri="{BB962C8B-B14F-4D97-AF65-F5344CB8AC3E}">
        <p14:creationId xmlns:p14="http://schemas.microsoft.com/office/powerpoint/2010/main" val="165183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architetture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client-server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di solito sono concepite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architetture di sistemi distribuiti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modello logico </a:t>
            </a:r>
            <a:r>
              <a:rPr lang="it-IT" dirty="0">
                <a:latin typeface="Calibri" pitchFamily="34" charset="0"/>
              </a:rPr>
              <a:t>di servizi indipendenti che sono eseguiti su server separati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implementato su un singolo computer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Ancora una volta,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separazione e l’indipendenza sono un importante vantaggio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servizi e i server possono essere modificati senza influire </a:t>
            </a:r>
            <a:r>
              <a:rPr lang="it-IT" dirty="0">
                <a:latin typeface="Calibri" pitchFamily="34" charset="0"/>
              </a:rPr>
              <a:t>su altre parti del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client potrebbero avere bisogno di conoscere il nome dei server </a:t>
            </a:r>
            <a:r>
              <a:rPr lang="it-IT" dirty="0">
                <a:latin typeface="Calibri" pitchFamily="34" charset="0"/>
              </a:rPr>
              <a:t>disponibili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i servizi </a:t>
            </a:r>
            <a:r>
              <a:rPr lang="it-IT" dirty="0">
                <a:latin typeface="Calibri" pitchFamily="34" charset="0"/>
              </a:rPr>
              <a:t>che possono fornire.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server, invece, non hanno bisogno di conoscere l’identità </a:t>
            </a:r>
            <a:r>
              <a:rPr lang="it-IT" dirty="0">
                <a:latin typeface="Calibri" pitchFamily="34" charset="0"/>
              </a:rPr>
              <a:t>dei client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il numero di client </a:t>
            </a:r>
            <a:r>
              <a:rPr lang="it-IT" dirty="0">
                <a:latin typeface="Calibri" pitchFamily="34" charset="0"/>
              </a:rPr>
              <a:t>che stanno utilizzando i loro servizi.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client accedono </a:t>
            </a:r>
            <a:r>
              <a:rPr lang="it-IT" dirty="0">
                <a:latin typeface="Calibri" pitchFamily="34" charset="0"/>
              </a:rPr>
              <a:t>ai servizi offerti da un server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attraverso chiamate di procedure remote</a:t>
            </a:r>
            <a:r>
              <a:rPr lang="it-IT" dirty="0">
                <a:latin typeface="Calibri" pitchFamily="34" charset="0"/>
              </a:rPr>
              <a:t>, usando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protocollo richiesta-risposta</a:t>
            </a:r>
            <a:r>
              <a:rPr lang="it-IT" dirty="0">
                <a:latin typeface="Calibri" pitchFamily="34" charset="0"/>
              </a:rPr>
              <a:t> (come http), dove un client invia una richiesta a un server e resta in attesa </a:t>
            </a:r>
            <a:r>
              <a:rPr lang="it-IT" dirty="0" err="1">
                <a:latin typeface="Calibri" pitchFamily="34" charset="0"/>
              </a:rPr>
              <a:t>finchè</a:t>
            </a:r>
            <a:r>
              <a:rPr lang="it-IT" dirty="0">
                <a:latin typeface="Calibri" pitchFamily="34" charset="0"/>
              </a:rPr>
              <a:t> non riceve una risposta dal server.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0796" y="-71559"/>
            <a:ext cx="544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Client-Server</a:t>
            </a:r>
          </a:p>
        </p:txBody>
      </p:sp>
    </p:spTree>
    <p:extLst>
      <p:ext uri="{BB962C8B-B14F-4D97-AF65-F5344CB8AC3E}">
        <p14:creationId xmlns:p14="http://schemas.microsoft.com/office/powerpoint/2010/main" val="2512027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l’esempio di un sistema basato sul modello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client-server</a:t>
            </a:r>
            <a:r>
              <a:rPr lang="it-IT" dirty="0">
                <a:latin typeface="Calibri" pitchFamily="34" charset="0"/>
              </a:rPr>
              <a:t>: si tratta di un sistema multiutente, basato sul Web, che fornisce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libreria di film e fotografie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diversi server gestiscono e mostrano i diversi tipi di media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frame dei video </a:t>
            </a:r>
            <a:r>
              <a:rPr lang="it-IT" dirty="0">
                <a:latin typeface="Calibri" pitchFamily="34" charset="0"/>
              </a:rPr>
              <a:t>devono essere trasmessi velocemente e in sincronia, ma con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risoluzione relativamente bassa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compressi </a:t>
            </a:r>
            <a:r>
              <a:rPr lang="it-IT" dirty="0">
                <a:latin typeface="Calibri" pitchFamily="34" charset="0"/>
              </a:rPr>
              <a:t>in una unità di memoria in modo che il server dei video possa gestirne la compressione e la decompressione in diversi formati.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immagini statiche</a:t>
            </a:r>
            <a:r>
              <a:rPr lang="it-IT" dirty="0">
                <a:latin typeface="Calibri" pitchFamily="34" charset="0"/>
              </a:rPr>
              <a:t>, invece, 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memorizzate ad alta risoluzione</a:t>
            </a:r>
            <a:r>
              <a:rPr lang="it-IT" dirty="0">
                <a:latin typeface="Calibri" pitchFamily="34" charset="0"/>
              </a:rPr>
              <a:t>, quindi è opportuno gestirle in un server separato.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0796" y="-71559"/>
            <a:ext cx="544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Client-Server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70" y="1886074"/>
            <a:ext cx="4617586" cy="25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1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catalogo</a:t>
            </a:r>
            <a:r>
              <a:rPr lang="it-IT" dirty="0">
                <a:latin typeface="Calibri" pitchFamily="34" charset="0"/>
              </a:rPr>
              <a:t> deve essere in grado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gestire una serie di richieste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fornire i collegamenti al sistema informativo del Web che contiene dati sui film e sui videoclip</a:t>
            </a:r>
            <a:r>
              <a:rPr lang="it-IT" dirty="0">
                <a:latin typeface="Calibri" pitchFamily="34" charset="0"/>
              </a:rPr>
              <a:t>,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 un sistema di commercio elettronico </a:t>
            </a:r>
            <a:r>
              <a:rPr lang="it-IT" dirty="0">
                <a:latin typeface="Calibri" pitchFamily="34" charset="0"/>
              </a:rPr>
              <a:t>che ne gestisce la vendita.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programma client è solo un’interfaccia utente integrata </a:t>
            </a:r>
            <a:r>
              <a:rPr lang="it-IT" dirty="0">
                <a:latin typeface="Calibri" pitchFamily="34" charset="0"/>
              </a:rPr>
              <a:t>per accedere a tali servizi,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costruita utilizzando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brower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web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vantaggio più importante </a:t>
            </a:r>
            <a:r>
              <a:rPr lang="it-IT" dirty="0">
                <a:latin typeface="Calibri" pitchFamily="34" charset="0"/>
              </a:rPr>
              <a:t>del pattern </a:t>
            </a:r>
            <a:r>
              <a:rPr lang="it-IT" dirty="0" err="1">
                <a:latin typeface="Calibri" pitchFamily="34" charset="0"/>
              </a:rPr>
              <a:t>client-server</a:t>
            </a:r>
            <a:r>
              <a:rPr lang="it-IT" dirty="0">
                <a:latin typeface="Calibri" pitchFamily="34" charset="0"/>
              </a:rPr>
              <a:t> è che si tratta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un’architettura distribuita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L’uso più efficiente </a:t>
            </a:r>
            <a:r>
              <a:rPr lang="it-IT" dirty="0">
                <a:latin typeface="Calibri" pitchFamily="34" charset="0"/>
              </a:rPr>
              <a:t>si realizza nei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in rete con molti processori distribuiti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facile aggiungere un nuovo server </a:t>
            </a:r>
            <a:r>
              <a:rPr lang="it-IT" dirty="0">
                <a:latin typeface="Calibri" pitchFamily="34" charset="0"/>
              </a:rPr>
              <a:t>e integrarlo con il resto del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aggiornare i server in modo trasparente </a:t>
            </a:r>
            <a:r>
              <a:rPr lang="it-IT" dirty="0">
                <a:latin typeface="Calibri" pitchFamily="34" charset="0"/>
              </a:rPr>
              <a:t>senza influire su altri parti del sistema.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20796" y="-71559"/>
            <a:ext cx="544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Client-Server</a:t>
            </a:r>
          </a:p>
        </p:txBody>
      </p:sp>
    </p:spTree>
    <p:extLst>
      <p:ext uri="{BB962C8B-B14F-4D97-AF65-F5344CB8AC3E}">
        <p14:creationId xmlns:p14="http://schemas.microsoft.com/office/powerpoint/2010/main" val="3532703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L’ultimo esempio </a:t>
            </a:r>
            <a:r>
              <a:rPr lang="it-IT" dirty="0">
                <a:latin typeface="Calibri" pitchFamily="34" charset="0"/>
              </a:rPr>
              <a:t>di pattern architetturale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pipe-and-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filter</a:t>
            </a:r>
            <a:r>
              <a:rPr lang="it-IT" dirty="0">
                <a:latin typeface="Calibri" pitchFamily="34" charset="0"/>
              </a:rPr>
              <a:t>, che rappresenta l’organizzazione a </a:t>
            </a:r>
            <a:r>
              <a:rPr lang="it-IT" dirty="0" err="1">
                <a:latin typeface="Calibri" pitchFamily="34" charset="0"/>
              </a:rPr>
              <a:t>runtime</a:t>
            </a:r>
            <a:r>
              <a:rPr lang="it-IT" dirty="0">
                <a:latin typeface="Calibri" pitchFamily="34" charset="0"/>
              </a:rPr>
              <a:t> di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 dove le trasformazioni funzionali elaborano i loro input e generano output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sua descrizione è la seguente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2857" y="-71559"/>
            <a:ext cx="681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Pipe-and-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filter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7891"/>
              </p:ext>
            </p:extLst>
          </p:nvPr>
        </p:nvGraphicFramePr>
        <p:xfrm>
          <a:off x="649904" y="2433500"/>
          <a:ext cx="10977006" cy="3997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5155">
                  <a:extLst>
                    <a:ext uri="{9D8B030D-6E8A-4147-A177-3AD203B41FA5}">
                      <a16:colId xmlns:a16="http://schemas.microsoft.com/office/drawing/2014/main" val="2330940209"/>
                    </a:ext>
                  </a:extLst>
                </a:gridCol>
                <a:gridCol w="8841851">
                  <a:extLst>
                    <a:ext uri="{9D8B030D-6E8A-4147-A177-3AD203B41FA5}">
                      <a16:colId xmlns:a16="http://schemas.microsoft.com/office/drawing/2014/main" val="924035231"/>
                    </a:ext>
                  </a:extLst>
                </a:gridCol>
              </a:tblGrid>
              <a:tr h="211349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Pipe-and-</a:t>
                      </a:r>
                      <a:r>
                        <a:rPr lang="it-IT" sz="1600" dirty="0" err="1"/>
                        <a:t>Filter</a:t>
                      </a:r>
                      <a:r>
                        <a:rPr lang="it-IT" sz="160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L’elaborazione dei dati del sistema è organizzata in modo che ciascun componente di elaborazione</a:t>
                      </a:r>
                      <a:r>
                        <a:rPr lang="it-IT" sz="1600" baseline="0" dirty="0"/>
                        <a:t> (filtro) è discreto e svolge un particolare tipo di trasformazione dei dati. I dati fluiscono come in un tubo (pipe) da un componente all’altro per essere elaborati.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4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Esempio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La</a:t>
                      </a:r>
                      <a:r>
                        <a:rPr lang="it-IT" sz="1600" baseline="0" dirty="0"/>
                        <a:t> figura delle prossime slide è un esempio di sistema pipe-and-filter per l’elaborazione di fatture.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Quando si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Si usa di solito nelle</a:t>
                      </a:r>
                      <a:r>
                        <a:rPr lang="it-IT" sz="1600" baseline="0" dirty="0"/>
                        <a:t> applicazioni per l’elaborazione dei dati (batch o basata su transazioni), dove gli input vengono elaborati in fasi separate per generare i relativi output.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9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È facile da capire e supporta il riutilizzo delle trasformazioni. Lo stile del flusso delle operazioni rispecchia</a:t>
                      </a:r>
                      <a:r>
                        <a:rPr lang="it-IT" sz="1600" baseline="0" dirty="0"/>
                        <a:t> la struttura di molti processi aziendali. La sua evoluzione è semplice perché permette di aggiungere agevolmente le nuove trasformazioni. Può essere implementato come sistema sequenziale o parallelo.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9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Il formato di trasferimento dei dati deve essere concordato</a:t>
                      </a:r>
                      <a:r>
                        <a:rPr lang="it-IT" sz="1600" baseline="0" dirty="0"/>
                        <a:t> fra le varie trasformazioni. Ciascuna trasformazione deve essere in grado di leggere gli input e fornire gli output nel formato concordato. Questo aumenta gli </a:t>
                      </a:r>
                      <a:r>
                        <a:rPr lang="it-IT" sz="1600" baseline="0" dirty="0" err="1"/>
                        <a:t>overhead</a:t>
                      </a:r>
                      <a:r>
                        <a:rPr lang="it-IT" sz="1600" baseline="0" dirty="0"/>
                        <a:t> del sistema e potrebbe rendere impossibile il riutilizzo di quei componenti architetturali che usano strutture di dati non compatibili con il formato concordato.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12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dati passano da una trasformazione all’altra </a:t>
            </a:r>
            <a:r>
              <a:rPr lang="it-IT" dirty="0">
                <a:latin typeface="Calibri" pitchFamily="34" charset="0"/>
              </a:rPr>
              <a:t>attraverso una sequenza.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passo di elaborazione viene implementato come una trasformazione</a:t>
            </a:r>
            <a:r>
              <a:rPr lang="it-IT" dirty="0">
                <a:latin typeface="Calibri" pitchFamily="34" charset="0"/>
              </a:rPr>
              <a:t>: i dati di input passano attraverso queste trasformazioni </a:t>
            </a:r>
            <a:r>
              <a:rPr lang="it-IT" dirty="0" err="1">
                <a:latin typeface="Calibri" pitchFamily="34" charset="0"/>
              </a:rPr>
              <a:t>finchè</a:t>
            </a:r>
            <a:r>
              <a:rPr lang="it-IT" dirty="0">
                <a:latin typeface="Calibri" pitchFamily="34" charset="0"/>
              </a:rPr>
              <a:t> non vengono convertiti in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trasformazioni</a:t>
            </a:r>
            <a:r>
              <a:rPr lang="it-IT" dirty="0">
                <a:latin typeface="Calibri" pitchFamily="34" charset="0"/>
              </a:rPr>
              <a:t> 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eseguite sequenzialmente o in parallelo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dati</a:t>
            </a:r>
            <a:r>
              <a:rPr lang="it-IT" dirty="0">
                <a:latin typeface="Calibri" pitchFamily="34" charset="0"/>
              </a:rPr>
              <a:t> 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elaborati da ogni trasformazione elemento per elemento oppure in blocco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nome «pipe-and-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filter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»</a:t>
            </a:r>
            <a:r>
              <a:rPr lang="it-IT" dirty="0">
                <a:latin typeface="Calibri" pitchFamily="34" charset="0"/>
              </a:rPr>
              <a:t> (letteralmente «tubo e filtro»)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deriva dalla terminologia utilizzata nei sistemi Unix</a:t>
            </a:r>
            <a:r>
              <a:rPr lang="it-IT" dirty="0">
                <a:latin typeface="Calibri" pitchFamily="34" charset="0"/>
              </a:rPr>
              <a:t>, dove è possibile collegare i processi tramite «pipe».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pipe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passano un flusso di testo da un processo all’altro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sistemi conformi a questo schema possono essere implementati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combinando comandi Unix, utilizzando le pipe e le funzionalità di controllo della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shell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Unix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termine «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filter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» viene utilizzato perché una trasformazione «filtra» i dati che può elaborare </a:t>
            </a:r>
            <a:r>
              <a:rPr lang="it-IT" dirty="0">
                <a:latin typeface="Calibri" pitchFamily="34" charset="0"/>
              </a:rPr>
              <a:t>dal suo flusso di dati di input.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2857" y="-71559"/>
            <a:ext cx="681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Pipe-and-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filter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60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Varianti di questo schema </a:t>
            </a:r>
            <a:r>
              <a:rPr lang="it-IT" dirty="0">
                <a:latin typeface="Calibri" pitchFamily="34" charset="0"/>
              </a:rPr>
              <a:t>sono state utilizzate quando i computer erano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usati nelle prime elaborazioni automatiche di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trasformazioni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sequenziali con i dati elaborati in blocco</a:t>
            </a:r>
            <a:r>
              <a:rPr lang="it-IT" dirty="0">
                <a:latin typeface="Calibri" pitchFamily="34" charset="0"/>
              </a:rPr>
              <a:t>, questo schema architetturale prende il nome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batch sequenziale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 architettura dei sistemi di elaborazione dei dati</a:t>
            </a:r>
            <a:r>
              <a:rPr lang="it-IT" dirty="0">
                <a:latin typeface="Calibri" pitchFamily="34" charset="0"/>
              </a:rPr>
              <a:t>, per esempio quelli di fatturazione.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l’architettura di un sistema integrato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organizzata come una pipeline di processi</a:t>
            </a:r>
            <a:r>
              <a:rPr lang="it-IT" dirty="0">
                <a:latin typeface="Calibri" pitchFamily="34" charset="0"/>
              </a:rPr>
              <a:t>, 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processo viene eseguito in parallelo agli altri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2857" y="-71559"/>
            <a:ext cx="681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Pipe-and-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filter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66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questo tipo di architettura di sistema</a:t>
            </a:r>
            <a:r>
              <a:rPr lang="it-IT" dirty="0">
                <a:latin typeface="Calibri" pitchFamily="34" charset="0"/>
              </a:rPr>
              <a:t>, usato in un’applicazione di elaborazione batch,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illustrato nella seguente figura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Un’azienda ha inviato le fatture ai clienti </a:t>
            </a:r>
            <a:r>
              <a:rPr lang="it-IT" dirty="0">
                <a:latin typeface="Calibri" pitchFamily="34" charset="0"/>
              </a:rPr>
              <a:t>che, dopo una settimana,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confrontate con i pagamenti riscossi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le fatture </a:t>
            </a:r>
            <a:r>
              <a:rPr lang="it-IT" dirty="0">
                <a:latin typeface="Calibri" pitchFamily="34" charset="0"/>
              </a:rPr>
              <a:t>che sono state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pagate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rilasciata una ricevuta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quelle non pagate </a:t>
            </a:r>
            <a:r>
              <a:rPr lang="it-IT" dirty="0">
                <a:latin typeface="Calibri" pitchFamily="34" charset="0"/>
              </a:rPr>
              <a:t>entro la scadenza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emesso un avviso di sollecito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2857" y="-71559"/>
            <a:ext cx="681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Pipe-and-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filter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45" y="3446931"/>
            <a:ext cx="77914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07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pipe-and-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filter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particolarmente adatto ai sistemi di elaborazione batch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ai sistemi integrati</a:t>
            </a:r>
            <a:r>
              <a:rPr lang="it-IT" dirty="0">
                <a:latin typeface="Calibri" pitchFamily="34" charset="0"/>
              </a:rPr>
              <a:t>, 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l’interazione con gli utenti è limitata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interattivi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difficili da scrivere utilizzando il pattern pipe-and-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filter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perché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avere un flusso di dati da elaborare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input e gli output di testo possono essere modellati in questo modo</a:t>
            </a:r>
            <a:r>
              <a:rPr lang="it-IT" dirty="0">
                <a:latin typeface="Calibri" pitchFamily="34" charset="0"/>
              </a:rPr>
              <a:t>,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grafiche utente </a:t>
            </a:r>
            <a:r>
              <a:rPr lang="it-IT" dirty="0">
                <a:latin typeface="Calibri" pitchFamily="34" charset="0"/>
              </a:rPr>
              <a:t>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formati di I/O più complessi </a:t>
            </a:r>
            <a:r>
              <a:rPr lang="it-IT" dirty="0">
                <a:latin typeface="Calibri" pitchFamily="34" charset="0"/>
              </a:rPr>
              <a:t>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tecnica di controllo che si basa su eventi</a:t>
            </a:r>
            <a:r>
              <a:rPr lang="it-IT" dirty="0">
                <a:latin typeface="Calibri" pitchFamily="34" charset="0"/>
              </a:rPr>
              <a:t>, come i click del mouse o le selezioni dei menù.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Tutto questo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difficile da implementare come un flusso sequenziale </a:t>
            </a:r>
            <a:r>
              <a:rPr lang="it-IT" dirty="0">
                <a:latin typeface="Calibri" pitchFamily="34" charset="0"/>
              </a:rPr>
              <a:t>che è conforme al pattern pipe-and-</a:t>
            </a:r>
            <a:r>
              <a:rPr lang="it-IT" dirty="0" err="1">
                <a:latin typeface="Calibri" pitchFamily="34" charset="0"/>
              </a:rPr>
              <a:t>filter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2857" y="-71559"/>
            <a:ext cx="681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Pipe-and-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filter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95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soluzioni tipiche ai problemi che si verificano comunemente </a:t>
            </a:r>
            <a:r>
              <a:rPr lang="it-IT" dirty="0">
                <a:latin typeface="Calibri" pitchFamily="34" charset="0"/>
              </a:rPr>
              <a:t>nella progettazione di 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progetti pre-costruiti </a:t>
            </a:r>
            <a:r>
              <a:rPr lang="it-IT" dirty="0">
                <a:latin typeface="Calibri" pitchFamily="34" charset="0"/>
              </a:rPr>
              <a:t>che 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personalizzare per risolvere un problema di progettazione ricorrente</a:t>
            </a:r>
            <a:r>
              <a:rPr lang="it-IT" dirty="0">
                <a:latin typeface="Calibri" pitchFamily="34" charset="0"/>
              </a:rPr>
              <a:t> nel codice.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possibile trovare un pattern e copiarlo semplicemente nel proprio programma</a:t>
            </a:r>
            <a:r>
              <a:rPr lang="it-IT" dirty="0">
                <a:latin typeface="Calibri" pitchFamily="34" charset="0"/>
              </a:rPr>
              <a:t>, come si può fare con funzioni o biblioteche già pronte all'uso.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pattern non è un pezzo di codice specifico, ma un concetto generale </a:t>
            </a:r>
            <a:r>
              <a:rPr lang="it-IT" dirty="0">
                <a:latin typeface="Calibri" pitchFamily="34" charset="0"/>
              </a:rPr>
              <a:t>per risolvere un particolare problema.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seguire i dettagli del pattern e implementare una soluzione che si adatta </a:t>
            </a:r>
            <a:r>
              <a:rPr lang="it-IT" dirty="0">
                <a:latin typeface="Calibri" pitchFamily="34" charset="0"/>
              </a:rPr>
              <a:t>alla realtà del nostro programma.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pattern sono spesso confusi con gli algoritmi</a:t>
            </a:r>
            <a:r>
              <a:rPr lang="it-IT" dirty="0">
                <a:latin typeface="Calibri" pitchFamily="34" charset="0"/>
              </a:rPr>
              <a:t>, perché entrambi i concetti descrivono soluzioni tipiche ad alcuni problemi noti.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algoritmo definisce sempre un insieme chiaro di azioni che possono raggiungere un certo obiettivo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 pattern è una descrizione di più alto </a:t>
            </a:r>
            <a:r>
              <a:rPr lang="it-IT" dirty="0">
                <a:latin typeface="Calibri" pitchFamily="34" charset="0"/>
              </a:rPr>
              <a:t>livello di una soluzione.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codice 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stesso pattern applicato a due programmi diversi può essere diverso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867997" y="-71559"/>
            <a:ext cx="419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8029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di implementazione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idiomi</a:t>
            </a:r>
            <a:r>
              <a:rPr lang="it-IT" dirty="0">
                <a:latin typeface="Calibri" pitchFamily="34" charset="0"/>
              </a:rPr>
              <a:t>):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di basso livello specifici per una particolare tecnologia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Descrivono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modalità implementative da utilizzare per risolvere problematiche di sviluppo </a:t>
            </a:r>
            <a:r>
              <a:rPr lang="it-IT" dirty="0">
                <a:latin typeface="Calibri" pitchFamily="34" charset="0"/>
              </a:rPr>
              <a:t>sfruttando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peculiarità di una piattaforma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Ciascuno di questi gruppi è caratterizzato da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grado di astrazione differente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 </a:t>
            </a:r>
            <a:r>
              <a:rPr lang="it-IT" dirty="0">
                <a:latin typeface="Calibri" pitchFamily="34" charset="0"/>
              </a:rPr>
              <a:t>si collocano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i pattern architetturali</a:t>
            </a:r>
            <a:r>
              <a:rPr lang="it-IT" dirty="0">
                <a:latin typeface="Calibri" pitchFamily="34" charset="0"/>
              </a:rPr>
              <a:t>, molto generici,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i pattern idiomatici</a:t>
            </a:r>
            <a:r>
              <a:rPr lang="it-IT" dirty="0">
                <a:latin typeface="Calibri" pitchFamily="34" charset="0"/>
              </a:rPr>
              <a:t>, molto legati alla tecnologia.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89468" y="-71559"/>
            <a:ext cx="397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Classificazione dei pattern</a:t>
            </a:r>
          </a:p>
        </p:txBody>
      </p:sp>
    </p:spTree>
    <p:extLst>
      <p:ext uri="{BB962C8B-B14F-4D97-AF65-F5344CB8AC3E}">
        <p14:creationId xmlns:p14="http://schemas.microsoft.com/office/powerpoint/2010/main" val="2233147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Un'analogia con un algoritmo è una ricetta di cucina</a:t>
            </a:r>
            <a:r>
              <a:rPr lang="it-IT" dirty="0">
                <a:latin typeface="Calibri" pitchFamily="34" charset="0"/>
              </a:rPr>
              <a:t>: entrambi hanno passi chiari per raggiungere un obiettivo.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D'altra parte,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pattern è più simile a un progetto</a:t>
            </a:r>
            <a:r>
              <a:rPr lang="it-IT" dirty="0">
                <a:latin typeface="Calibri" pitchFamily="34" charset="0"/>
              </a:rPr>
              <a:t>: si può vedere quale sia il risultato e le sue caratteristiche, ma l'esatto ordine di implementazione dipende da noi.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maggior parte dei pattern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descritti in modo molto formale</a:t>
            </a:r>
            <a:r>
              <a:rPr lang="it-IT" dirty="0">
                <a:latin typeface="Calibri" pitchFamily="34" charset="0"/>
              </a:rPr>
              <a:t>, in modo che le persone possano riprodurli in molti contesti.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sezioni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 solito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presenti in una descrizione di un pattern sono le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L'intento del pattern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</a:t>
            </a:r>
            <a:r>
              <a:rPr lang="it-IT" dirty="0">
                <a:latin typeface="Calibri" pitchFamily="34" charset="0"/>
              </a:rPr>
              <a:t> brevemente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sia il problema che la soluzione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motivazione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spiega ulteriormente il problema e la soluzione </a:t>
            </a:r>
            <a:r>
              <a:rPr lang="it-IT" dirty="0">
                <a:latin typeface="Calibri" pitchFamily="34" charset="0"/>
              </a:rPr>
              <a:t>che il pattern rende possibile.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struttura delle classi</a:t>
            </a:r>
            <a:r>
              <a:rPr lang="it-IT" dirty="0">
                <a:latin typeface="Calibri" pitchFamily="34" charset="0"/>
              </a:rPr>
              <a:t>: mostra ogni parte del pattern e come le varie parti sono tra loro collegate.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L'esempio di codice </a:t>
            </a:r>
            <a:r>
              <a:rPr lang="it-IT" dirty="0">
                <a:latin typeface="Calibri" pitchFamily="34" charset="0"/>
              </a:rPr>
              <a:t>in uno dei linguaggi di programmazione più diffusi: rende più facile comprendere l'idea alla base del pattern.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cataloghi di pattern elencano altri dettagli utili</a:t>
            </a:r>
            <a:r>
              <a:rPr lang="it-IT" dirty="0">
                <a:latin typeface="Calibri" pitchFamily="34" charset="0"/>
              </a:rPr>
              <a:t>,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l'applicabilità</a:t>
            </a:r>
            <a:r>
              <a:rPr lang="it-IT" dirty="0">
                <a:latin typeface="Calibri" pitchFamily="34" charset="0"/>
              </a:rPr>
              <a:t> del pattern,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fasi di implementazione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relazioni con altri pattern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867997" y="-71559"/>
            <a:ext cx="419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652952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 non sono concetti oscuri e sofisticati</a:t>
            </a:r>
            <a:r>
              <a:rPr lang="it-IT" dirty="0">
                <a:latin typeface="Calibri" pitchFamily="34" charset="0"/>
              </a:rPr>
              <a:t>, al contrario.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pattern sono soluzioni tipiche ai problemi comuni </a:t>
            </a:r>
            <a:r>
              <a:rPr lang="it-IT" dirty="0">
                <a:latin typeface="Calibri" pitchFamily="34" charset="0"/>
              </a:rPr>
              <a:t>della programmazione orientata agli oggetti.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soluzione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ripetuta più e più volte in vari progetti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qualcuno alla fine le dà un nome </a:t>
            </a:r>
            <a:r>
              <a:rPr lang="it-IT" dirty="0">
                <a:latin typeface="Calibri" pitchFamily="34" charset="0"/>
              </a:rPr>
              <a:t>e descrive la soluzione nel dettaglio.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fondamentalmente il modo in cui viene scoperto un pattern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concetto di pattern </a:t>
            </a:r>
            <a:r>
              <a:rPr lang="it-IT" dirty="0">
                <a:latin typeface="Calibri" pitchFamily="34" charset="0"/>
              </a:rPr>
              <a:t>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descritto per la prima volta da Christopher Alexander in A Pattern Language: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Towns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Buildings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Constructions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libro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 un "linguaggio" per la progettazione dell'ambiente urbano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unità di questo linguaggio sono pattern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descrivere quanto dovrebbero essere alte le finestre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quanti piani dovrebbe avere un edificio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quanto dovrebbero essere ampie le aree verdi in un quartiere</a:t>
            </a:r>
            <a:r>
              <a:rPr lang="it-IT" dirty="0">
                <a:latin typeface="Calibri" pitchFamily="34" charset="0"/>
              </a:rPr>
              <a:t>, e così via.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06463" y="-71559"/>
            <a:ext cx="745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La storia dei pattern</a:t>
            </a:r>
          </a:p>
        </p:txBody>
      </p:sp>
    </p:spTree>
    <p:extLst>
      <p:ext uri="{BB962C8B-B14F-4D97-AF65-F5344CB8AC3E}">
        <p14:creationId xmlns:p14="http://schemas.microsoft.com/office/powerpoint/2010/main" val="898341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L'idea è stata ripresa da quattro autori</a:t>
            </a:r>
            <a:r>
              <a:rPr lang="it-IT" dirty="0">
                <a:latin typeface="Calibri" pitchFamily="34" charset="0"/>
              </a:rPr>
              <a:t>: Erich Gamma, John </a:t>
            </a:r>
            <a:r>
              <a:rPr lang="it-IT" dirty="0" err="1">
                <a:latin typeface="Calibri" pitchFamily="34" charset="0"/>
              </a:rPr>
              <a:t>Vlissides</a:t>
            </a:r>
            <a:r>
              <a:rPr lang="it-IT" dirty="0">
                <a:latin typeface="Calibri" pitchFamily="34" charset="0"/>
              </a:rPr>
              <a:t>, Ralph Johnson e Richard </a:t>
            </a:r>
            <a:r>
              <a:rPr lang="it-IT" dirty="0" err="1">
                <a:latin typeface="Calibri" pitchFamily="34" charset="0"/>
              </a:rPr>
              <a:t>Helm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1994 hanno pubblicato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Patterns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Elements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of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Reusable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Object-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Oriented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Software</a:t>
            </a:r>
            <a:r>
              <a:rPr lang="it-IT" dirty="0">
                <a:latin typeface="Calibri" pitchFamily="34" charset="0"/>
              </a:rPr>
              <a:t>, in cui 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applicato il concetto di design pattern alla programmazione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libro presentava 23 pattern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risolvevano vari problemi della programmazione orientata agli oggetti </a:t>
            </a:r>
            <a:r>
              <a:rPr lang="it-IT" dirty="0">
                <a:latin typeface="Calibri" pitchFamily="34" charset="0"/>
              </a:rPr>
              <a:t>ed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diventato un best-seller molto rapidamente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causa del suo lungo nome, la gente cominciò a chiamarlo "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libro della gang of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four</a:t>
            </a:r>
            <a:r>
              <a:rPr lang="it-IT" dirty="0">
                <a:latin typeface="Calibri" pitchFamily="34" charset="0"/>
              </a:rPr>
              <a:t>" che fu presto abbreviato in semplice "il libro della </a:t>
            </a:r>
            <a:r>
              <a:rPr lang="it-IT" dirty="0" err="1">
                <a:latin typeface="Calibri" pitchFamily="34" charset="0"/>
              </a:rPr>
              <a:t>GoF</a:t>
            </a:r>
            <a:r>
              <a:rPr lang="it-IT" dirty="0">
                <a:latin typeface="Calibri" pitchFamily="34" charset="0"/>
              </a:rPr>
              <a:t>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 allora,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state scoperte decine di altri pattern orientati agli oggetti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 «approccio basato sui pattern» è diventato molto popolare in altri campi di programmazione, per cui 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anche molti altri pattern al di fuori della programmazione orientata agli oggetti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06463" y="-71559"/>
            <a:ext cx="745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La storia dei pattern</a:t>
            </a:r>
          </a:p>
        </p:txBody>
      </p:sp>
    </p:spTree>
    <p:extLst>
      <p:ext uri="{BB962C8B-B14F-4D97-AF65-F5344CB8AC3E}">
        <p14:creationId xmlns:p14="http://schemas.microsoft.com/office/powerpoint/2010/main" val="1377246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potrebbe riuscire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lavorare come programmatore per molti anni senza conoscere un solo pattern</a:t>
            </a:r>
            <a:r>
              <a:rPr lang="it-IT" dirty="0">
                <a:latin typeface="Calibri" pitchFamily="34" charset="0"/>
              </a:rPr>
              <a:t>. Molte persone lo fanno.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in questo caso, però,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potremmo aver implementato alcuni pattern senza nemmeno saperlo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perché dovremmo passare del tempo ad impararli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design pattern sono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toolkit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soluzioni provate e collaudate a problemi comuni </a:t>
            </a:r>
            <a:r>
              <a:rPr lang="it-IT" dirty="0">
                <a:latin typeface="Calibri" pitchFamily="34" charset="0"/>
              </a:rPr>
              <a:t>nella progettazione di software.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se non si incontrano mai questi problemi, conoscere i pattern è comunque utile 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insegna a risolvere ogni tipo di problema utilizzando i principi della programmazione orientata agli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design pattern definiscono un linguaggio comune</a:t>
            </a:r>
            <a:r>
              <a:rPr lang="it-IT" dirty="0">
                <a:latin typeface="Calibri" pitchFamily="34" charset="0"/>
              </a:rPr>
              <a:t> che noi e i nostri compagni di team possiamo usare per comunicare in modo più efficiente.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Potremmo dire: "Oh, basta usare un Singleton per questo" </a:t>
            </a:r>
            <a:r>
              <a:rPr lang="it-IT" dirty="0">
                <a:latin typeface="Calibri" pitchFamily="34" charset="0"/>
              </a:rPr>
              <a:t>e tutti capiranno l'idea alla base del nostro suggerimento. Non c'è bisogno di spiegare cos'è un singleton se si conosce il pattern e il suo nome.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02844" y="-71559"/>
            <a:ext cx="6863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Perché i pattern</a:t>
            </a:r>
          </a:p>
        </p:txBody>
      </p:sp>
    </p:spTree>
    <p:extLst>
      <p:ext uri="{BB962C8B-B14F-4D97-AF65-F5344CB8AC3E}">
        <p14:creationId xmlns:p14="http://schemas.microsoft.com/office/powerpoint/2010/main" val="1853182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tempo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anche avuto non solo approvazioni ma anche svariate critiche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Diamo un'occhiata alle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argomentazioni più tipiche contro l'uso dei pattern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pattern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collanti per un linguaggio di programmazione debole: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necessità dei pattern </a:t>
            </a:r>
            <a:r>
              <a:rPr lang="it-IT" dirty="0">
                <a:latin typeface="Calibri" pitchFamily="34" charset="0"/>
              </a:rPr>
              <a:t>nasce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le persone scelgono un linguaggio di programmazione o una tecnologia che manca del necessario livello di astrazione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pattern diventano un collante che conferisce al linguaggio le necessarie super-abilità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Strategy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può essere implementato con una semplice funzione anonima </a:t>
            </a:r>
            <a:r>
              <a:rPr lang="it-IT" dirty="0">
                <a:latin typeface="Calibri" pitchFamily="34" charset="0"/>
              </a:rPr>
              <a:t>(lambda) nella maggior parte dei moderni linguaggi di programmazione.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pattern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soluzioni inefficienti: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cercano di sistematizzare gli approcci </a:t>
            </a:r>
            <a:r>
              <a:rPr lang="it-IT" dirty="0">
                <a:latin typeface="Calibri" pitchFamily="34" charset="0"/>
              </a:rPr>
              <a:t>già ampiamente utilizzati.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unificazione è vista da molti come un dogma, e 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implementano i pattern «alla lettera», senza adattarli al contesto del loro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19708" y="-71559"/>
            <a:ext cx="754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Problemi dei pattern</a:t>
            </a:r>
          </a:p>
        </p:txBody>
      </p:sp>
    </p:spTree>
    <p:extLst>
      <p:ext uri="{BB962C8B-B14F-4D97-AF65-F5344CB8AC3E}">
        <p14:creationId xmlns:p14="http://schemas.microsoft.com/office/powerpoint/2010/main" val="2532737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pattern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utilizzati anche laddove il loro utilizzo non sarebbe giustificato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tutto quello che hai è un martello, tutto sembra un chiodo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il problema che ossessiona molti programmatori che hanno appena familiarizzato con i pattern.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Avendo imparato a conoscere i pattern, cercano di applicarli ovunque</a:t>
            </a:r>
            <a:r>
              <a:rPr lang="it-IT" dirty="0">
                <a:latin typeface="Calibri" pitchFamily="34" charset="0"/>
              </a:rPr>
              <a:t>, anche in situazioni in cui il codice più semplice andrebbe benissimo.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19708" y="-71559"/>
            <a:ext cx="754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Problemi dei pattern</a:t>
            </a:r>
          </a:p>
        </p:txBody>
      </p:sp>
    </p:spTree>
    <p:extLst>
      <p:ext uri="{BB962C8B-B14F-4D97-AF65-F5344CB8AC3E}">
        <p14:creationId xmlns:p14="http://schemas.microsoft.com/office/powerpoint/2010/main" val="4098658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design pattern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applicati sia nella fase di disegno di un nuovo sistema sia per rivedere un sistema esistente</a:t>
            </a:r>
            <a:r>
              <a:rPr lang="it-IT" dirty="0">
                <a:latin typeface="Calibri" pitchFamily="34" charset="0"/>
              </a:rPr>
              <a:t> applicando il </a:t>
            </a:r>
            <a:r>
              <a:rPr lang="it-IT" dirty="0" err="1">
                <a:latin typeface="Calibri" pitchFamily="34" charset="0"/>
              </a:rPr>
              <a:t>refactoring</a:t>
            </a:r>
            <a:r>
              <a:rPr lang="it-IT" dirty="0">
                <a:latin typeface="Calibri" pitchFamily="34" charset="0"/>
              </a:rPr>
              <a:t> al codice.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L’approccio corretto </a:t>
            </a:r>
            <a:r>
              <a:rPr lang="it-IT" dirty="0">
                <a:latin typeface="Calibri" pitchFamily="34" charset="0"/>
              </a:rPr>
              <a:t>deve essere orientato 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ricerca delle soluzioni più semplici tra quelle che effettivamente risolvono le problematiche incontrate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sovradimensionare inutilmente il sistema in fase di progettazione </a:t>
            </a:r>
            <a:r>
              <a:rPr lang="it-IT" dirty="0">
                <a:latin typeface="Calibri" pitchFamily="34" charset="0"/>
              </a:rPr>
              <a:t>introducendo una complessità che si può rivelare in seguito assai dannosa in termini di manutenibilità.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scelta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applicare o meno uno o più pattern deriva spesso dalla conoscenza che un architetto o uno sviluppatore hanno di essi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Conoscere i pattern sulla carta non basta </a:t>
            </a:r>
            <a:r>
              <a:rPr lang="it-IT" dirty="0">
                <a:latin typeface="Calibri" pitchFamily="34" charset="0"/>
              </a:rPr>
              <a:t>per poter operare scelte di utilizzo consapevoli.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L’implementazione di un pattern non necessariamente segue lo schema di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deve far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riflettere sul reale ruolo che i pattern ricoprono e sul modo con cui devono essere utilizzati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465240" y="-71559"/>
            <a:ext cx="560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Utilizzo</a:t>
            </a:r>
          </a:p>
        </p:txBody>
      </p:sp>
    </p:spTree>
    <p:extLst>
      <p:ext uri="{BB962C8B-B14F-4D97-AF65-F5344CB8AC3E}">
        <p14:creationId xmlns:p14="http://schemas.microsoft.com/office/powerpoint/2010/main" val="3498926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Tra i vari design pattern noti in letteratura,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GoF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formano, senza dubbio, un cluster fondamentale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23 pattern che compongono questo cluster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organizzati in tre categorie distinte e tra loro complementari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creazionali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riguardano la creazione di istanze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strutturali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riferiscono alla composizione di classi e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comportamentali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occupano delle modalità con cui classi e oggetti interagiscono tra loro </a:t>
            </a:r>
            <a:r>
              <a:rPr lang="it-IT" dirty="0">
                <a:latin typeface="Calibri" pitchFamily="34" charset="0"/>
              </a:rPr>
              <a:t>in relazione alle diverse responsabilità.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6728" y="-71559"/>
            <a:ext cx="812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11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pattern </a:t>
            </a:r>
            <a:r>
              <a:rPr lang="it-IT" dirty="0" err="1">
                <a:latin typeface="Calibri" pitchFamily="34" charset="0"/>
              </a:rPr>
              <a:t>creazionali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forniscono un’astrazione del processo di creazione delle istanze delle classi</a:t>
            </a:r>
            <a:r>
              <a:rPr lang="it-IT" dirty="0">
                <a:latin typeface="Calibri" pitchFamily="34" charset="0"/>
              </a:rPr>
              <a:t>, favorendo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l’indipendenza del sistema dalle modalità di creazione e dai tipi concreti effettivamente generati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aspetti che caratterizzano i pattern</a:t>
            </a:r>
            <a:r>
              <a:rPr lang="it-IT" dirty="0">
                <a:latin typeface="Calibri" pitchFamily="34" charset="0"/>
              </a:rPr>
              <a:t> appartenenti a questa categoria: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capacità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mascherare al client la conoscenza degli oggetti concreti creati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capacità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nascondere le modalità di creazione all’utilizzatore dell’istanza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Grazie a queste due caratteristiche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che viene creato in generale risulta essere disaccoppiato dal contesto di utilizzo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l’oggetto creatore conosce il tipo effettivo </a:t>
            </a:r>
            <a:r>
              <a:rPr lang="it-IT" dirty="0">
                <a:latin typeface="Calibri" pitchFamily="34" charset="0"/>
              </a:rPr>
              <a:t>dell’istanza.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che viene esternamente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reso pubblico è unicamente l’interfaccia di riferimento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11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creazionali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cinque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Abstract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latin typeface="Calibri" pitchFamily="34" charset="0"/>
              </a:rPr>
              <a:t>: fornisce un'interfaccia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famiglie di oggetti correlati </a:t>
            </a:r>
            <a:r>
              <a:rPr lang="it-IT" dirty="0">
                <a:latin typeface="Calibri" pitchFamily="34" charset="0"/>
              </a:rPr>
              <a:t>o dipendenti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senza specificare le classi concrete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Builder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separa la costruzione di un oggetto complesso dalla sua rappresentazione</a:t>
            </a:r>
            <a:r>
              <a:rPr lang="it-IT" dirty="0">
                <a:latin typeface="Calibri" pitchFamily="34" charset="0"/>
              </a:rPr>
              <a:t>, in modo tale che lo stesso processo di costruzione possa creare rappresentazioni differenti.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Method</a:t>
            </a:r>
            <a:r>
              <a:rPr lang="it-IT" dirty="0">
                <a:latin typeface="Calibri" pitchFamily="34" charset="0"/>
              </a:rPr>
              <a:t>: definisce un'interfaccia per creare un oggetto, ma lascia alle classi derivate di decidere quale classe istanziare. Questo pattern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permette a una classe di delegare la creazione di un'istanza alle sue classi derivate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Prototype</a:t>
            </a:r>
            <a:r>
              <a:rPr lang="it-IT" dirty="0">
                <a:latin typeface="Calibri" pitchFamily="34" charset="0"/>
              </a:rPr>
              <a:t>: specifica il tipo degli oggetti da creare usando un'istanza prototipale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 i nuovi oggetti a partire da questo prototipo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Singleton</a:t>
            </a:r>
            <a:r>
              <a:rPr lang="it-IT" dirty="0">
                <a:latin typeface="Calibri" pitchFamily="34" charset="0"/>
              </a:rPr>
              <a:t>: assicura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abbia solamente un'unica istanza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un entry-point globale ad 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9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architetturale </a:t>
            </a:r>
            <a:r>
              <a:rPr lang="it-IT" dirty="0">
                <a:latin typeface="Calibri" pitchFamily="34" charset="0"/>
              </a:rPr>
              <a:t>può essere immaginato come una descrizione stilizzata di una buona pratica, che è stata provata e verificata in vari sistemi e ambienti.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Pertanto, un pattern architetturale 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descrivere l’organizzazione di un sistema che ha avuto successo in altri sistemi preesistenti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includere le informazioni su quando il suo utilizzo è appropriato </a:t>
            </a:r>
            <a:r>
              <a:rPr lang="it-IT" dirty="0">
                <a:latin typeface="Calibri" pitchFamily="34" charset="0"/>
              </a:rPr>
              <a:t>e i dettagli sui suoi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vantaggi e svantaggi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più importanti pattern architetturali</a:t>
            </a:r>
            <a:r>
              <a:rPr lang="it-IT" dirty="0">
                <a:latin typeface="Calibri" pitchFamily="34" charset="0"/>
              </a:rPr>
              <a:t>, che vedremo nel seguito,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Model-</a:t>
            </a:r>
            <a:r>
              <a:rPr lang="it-IT" dirty="0" err="1"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-Controller.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itchFamily="34" charset="0"/>
              </a:rPr>
              <a:t>Layered</a:t>
            </a:r>
            <a:r>
              <a:rPr lang="it-IT" dirty="0">
                <a:latin typeface="Calibri" pitchFamily="34" charset="0"/>
              </a:rPr>
              <a:t> Architecture.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DAO (Data Access Object).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Client-Server.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Pipe-and-Filter.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09731" y="-71559"/>
            <a:ext cx="535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- Introduzione</a:t>
            </a:r>
          </a:p>
        </p:txBody>
      </p:sp>
    </p:spTree>
    <p:extLst>
      <p:ext uri="{BB962C8B-B14F-4D97-AF65-F5344CB8AC3E}">
        <p14:creationId xmlns:p14="http://schemas.microsoft.com/office/powerpoint/2010/main" val="1738893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strutturali </a:t>
            </a:r>
            <a:r>
              <a:rPr lang="it-IT" dirty="0">
                <a:latin typeface="Calibri" pitchFamily="34" charset="0"/>
              </a:rPr>
              <a:t>riguardano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modalità con cui classi e oggetti vengono aggregati </a:t>
            </a:r>
            <a:r>
              <a:rPr lang="it-IT" dirty="0">
                <a:latin typeface="Calibri" pitchFamily="34" charset="0"/>
              </a:rPr>
              <a:t>allo scopo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formare entità più complesse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distinguere due tipologie di pattern strutturali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strutturali basati sulle classi</a:t>
            </a:r>
            <a:r>
              <a:rPr lang="it-IT" dirty="0">
                <a:latin typeface="Calibri" pitchFamily="34" charset="0"/>
              </a:rPr>
              <a:t>: sfruttano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multipla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combinare tra loro le interfacce e le implementazioni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strutturali basati sugli oggetti</a:t>
            </a:r>
            <a:r>
              <a:rPr lang="it-IT" dirty="0">
                <a:latin typeface="Calibri" pitchFamily="34" charset="0"/>
              </a:rPr>
              <a:t>: descrivono le modalità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composizione di oggetti al fine di estendere in fase di esecuzione le funzionalità di una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maggior parte dei pattern strutturali sono basati sugli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strutturali</a:t>
            </a:r>
          </a:p>
        </p:txBody>
      </p:sp>
    </p:spTree>
    <p:extLst>
      <p:ext uri="{BB962C8B-B14F-4D97-AF65-F5344CB8AC3E}">
        <p14:creationId xmlns:p14="http://schemas.microsoft.com/office/powerpoint/2010/main" val="3312256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strutturali sono sette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Adapter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converte l'interfaccia di una classe in un'altra interfaccia compatibile </a:t>
            </a:r>
            <a:r>
              <a:rPr lang="it-IT" dirty="0">
                <a:latin typeface="Calibri" pitchFamily="34" charset="0"/>
              </a:rPr>
              <a:t>con il client. Questo pattern consente a classi diverse di collaborare tra loro, cosa che non sarebbe possibile diversamente a causa della incompatibilità delle rispettive interfacce.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Bridge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disaccoppia un'astrazione dalla sua implementazione </a:t>
            </a:r>
            <a:r>
              <a:rPr lang="it-IT" dirty="0">
                <a:latin typeface="Calibri" pitchFamily="34" charset="0"/>
              </a:rPr>
              <a:t>affinché entrambe possano variare in modo indipendente.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Composite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compone una serie di oggetti in una struttura ad albero </a:t>
            </a:r>
            <a:r>
              <a:rPr lang="it-IT" dirty="0">
                <a:latin typeface="Calibri" pitchFamily="34" charset="0"/>
              </a:rPr>
              <a:t>secondo una gerarchia di tipo part-</a:t>
            </a:r>
            <a:r>
              <a:rPr lang="it-IT" dirty="0" err="1">
                <a:latin typeface="Calibri" pitchFamily="34" charset="0"/>
              </a:rPr>
              <a:t>whole</a:t>
            </a:r>
            <a:r>
              <a:rPr lang="it-IT" dirty="0">
                <a:latin typeface="Calibri" pitchFamily="34" charset="0"/>
              </a:rPr>
              <a:t> (parte-totalità). Questo pattern permette ai client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trattare oggetti singoli o loro raggruppamenti in modo uniforme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Decorator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 dinamicamente responsabilità addizionali ad un oggetto</a:t>
            </a:r>
            <a:r>
              <a:rPr lang="it-IT" dirty="0">
                <a:latin typeface="Calibri" pitchFamily="34" charset="0"/>
              </a:rPr>
              <a:t>. Questo pattern fornisce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meccanismo alternativo e flessibile all'ereditarietà </a:t>
            </a:r>
            <a:r>
              <a:rPr lang="it-IT" dirty="0">
                <a:latin typeface="Calibri" pitchFamily="34" charset="0"/>
              </a:rPr>
              <a:t>per estendere le funzionalità 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Facade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un'interfaccia unificata a un insieme di interfacce in un sottosistema</a:t>
            </a:r>
            <a:r>
              <a:rPr lang="it-IT" dirty="0">
                <a:latin typeface="Calibri" pitchFamily="34" charset="0"/>
              </a:rPr>
              <a:t>. Questo pattern definisce un'interfaccia ad un livello più alto che rende il sottosistema più facile da usare, dato che ne maschera la complessità interna.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strutturali</a:t>
            </a:r>
          </a:p>
        </p:txBody>
      </p:sp>
    </p:spTree>
    <p:extLst>
      <p:ext uri="{BB962C8B-B14F-4D97-AF65-F5344CB8AC3E}">
        <p14:creationId xmlns:p14="http://schemas.microsoft.com/office/powerpoint/2010/main" val="3998250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Flyweight</a:t>
            </a:r>
            <a:r>
              <a:rPr lang="it-IT" dirty="0">
                <a:latin typeface="Calibri" pitchFamily="34" charset="0"/>
              </a:rPr>
              <a:t>: usa la condivisione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gestire in modo efficiente un numero considerevole di oggetti a granularità fine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Proxy</a:t>
            </a:r>
            <a:r>
              <a:rPr lang="it-IT" dirty="0">
                <a:latin typeface="Calibri" pitchFamily="34" charset="0"/>
              </a:rPr>
              <a:t>: fornisce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surrogato di un oggetto per controllare l'accesso ad 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strutturali</a:t>
            </a:r>
          </a:p>
        </p:txBody>
      </p:sp>
    </p:spTree>
    <p:extLst>
      <p:ext uri="{BB962C8B-B14F-4D97-AF65-F5344CB8AC3E}">
        <p14:creationId xmlns:p14="http://schemas.microsoft.com/office/powerpoint/2010/main" val="526976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comportamentali </a:t>
            </a:r>
            <a:r>
              <a:rPr lang="it-IT" dirty="0">
                <a:latin typeface="Calibri" pitchFamily="34" charset="0"/>
              </a:rPr>
              <a:t>si riferiscono 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distribuzione delle responsabilità tra oggetti tra loro correlati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si focalizzano soprattutto sulle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modalità di comunicazione e collaborazione tra oggetti e classi che interagiscono tra di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maggior parte di questi pattern fornisce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soluzioni per incapsulare le diverse funzionalità in un oggetto specifico con l’intento di delegare ad esso l’esecuzione del codice vero e proprio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approccio permette in generale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eliminare le dipendenze dirette tra i vari oggetti coinvolti, limitando l’accoppiamento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distribuzione delle responsabilità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porta inevitabilmente a ridurre la genericità di ciascun partecipante dei pattern</a:t>
            </a:r>
            <a:r>
              <a:rPr lang="it-IT" dirty="0">
                <a:latin typeface="Calibri" pitchFamily="34" charset="0"/>
              </a:rPr>
              <a:t>, aspetto dovuto alla forte specializzazione che caratterizza le diverse classi coinvolte.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distinguere due tipologie di pattern comportamentali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Behavioral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class pattern</a:t>
            </a:r>
            <a:r>
              <a:rPr lang="it-IT" dirty="0">
                <a:latin typeface="Calibri" pitchFamily="34" charset="0"/>
              </a:rPr>
              <a:t>: utilizzano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per distribuire comportamenti tra diverse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Behavioral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pattern</a:t>
            </a:r>
            <a:r>
              <a:rPr lang="it-IT" dirty="0">
                <a:latin typeface="Calibri" pitchFamily="34" charset="0"/>
              </a:rPr>
              <a:t>: utilizzano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composizione piuttosto che l’ereditarietà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comportamentali</a:t>
            </a:r>
          </a:p>
        </p:txBody>
      </p:sp>
    </p:spTree>
    <p:extLst>
      <p:ext uri="{BB962C8B-B14F-4D97-AF65-F5344CB8AC3E}">
        <p14:creationId xmlns:p14="http://schemas.microsoft.com/office/powerpoint/2010/main" val="1928823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comportamentali sono undici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Chain of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Responsability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 di accoppiare il mittente di una richiesta con il suo destinatario </a:t>
            </a:r>
            <a:r>
              <a:rPr lang="it-IT" dirty="0">
                <a:latin typeface="Calibri" pitchFamily="34" charset="0"/>
              </a:rPr>
              <a:t>dando la possibilità a più di un oggetto di gestire la richiesta. Collega tra loro gli oggetti ricevitori e fa passare la richiesta da un oggetto all'altro fino a destinazione.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Command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incapsula una richiesta in un oggetto</a:t>
            </a:r>
            <a:r>
              <a:rPr lang="it-IT" dirty="0">
                <a:latin typeface="Calibri" pitchFamily="34" charset="0"/>
              </a:rPr>
              <a:t>, rendendo possibile parametrizzare i client con diverse tipologie di richieste, con richieste bufferizzate (</a:t>
            </a:r>
            <a:r>
              <a:rPr lang="it-IT" dirty="0" err="1">
                <a:latin typeface="Calibri" pitchFamily="34" charset="0"/>
              </a:rPr>
              <a:t>queue</a:t>
            </a:r>
            <a:r>
              <a:rPr lang="it-IT" dirty="0">
                <a:latin typeface="Calibri" pitchFamily="34" charset="0"/>
              </a:rPr>
              <a:t>), con richieste registrate (log) e con richieste annullabili (</a:t>
            </a:r>
            <a:r>
              <a:rPr lang="it-IT" dirty="0" err="1">
                <a:latin typeface="Calibri" pitchFamily="34" charset="0"/>
              </a:rPr>
              <a:t>undo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Interpreter</a:t>
            </a:r>
            <a:r>
              <a:rPr lang="it-IT" dirty="0">
                <a:latin typeface="Calibri" pitchFamily="34" charset="0"/>
              </a:rPr>
              <a:t>: dato un linguaggio,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definisce una rappresentazione della sua grammatica e del relativo interprete</a:t>
            </a:r>
            <a:r>
              <a:rPr lang="it-IT" dirty="0">
                <a:latin typeface="Calibri" pitchFamily="34" charset="0"/>
              </a:rPr>
              <a:t>, che usa la rappresentazione per interpretare le frasi del linguaggio.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Iterator</a:t>
            </a:r>
            <a:r>
              <a:rPr lang="it-IT" dirty="0">
                <a:latin typeface="Calibri" pitchFamily="34" charset="0"/>
              </a:rPr>
              <a:t>: fornisce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modo per accedere in modo sequenziale agli elementi di una collezione di oggetti </a:t>
            </a:r>
            <a:r>
              <a:rPr lang="it-IT" dirty="0">
                <a:latin typeface="Calibri" pitchFamily="34" charset="0"/>
              </a:rPr>
              <a:t>senza esporre la sua rappresentazione sottostante.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Mediator</a:t>
            </a:r>
            <a:r>
              <a:rPr lang="it-IT" dirty="0">
                <a:latin typeface="Calibri" pitchFamily="34" charset="0"/>
              </a:rPr>
              <a:t>: definisce un oggetto che incapsula le modalità di interazione di un insieme di oggetti. Questo pattern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favorisce un basso accoppiamento, evitando che gli oggetti facciano riferimento l'uno con l'altro esplicitamente</a:t>
            </a:r>
            <a:r>
              <a:rPr lang="it-IT" dirty="0">
                <a:latin typeface="Calibri" pitchFamily="34" charset="0"/>
              </a:rPr>
              <a:t>, e permette di variare le modalità di interazione in modo indipendente dagli oggetti stessi.</a:t>
            </a: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comportamentali</a:t>
            </a:r>
          </a:p>
        </p:txBody>
      </p:sp>
    </p:spTree>
    <p:extLst>
      <p:ext uri="{BB962C8B-B14F-4D97-AF65-F5344CB8AC3E}">
        <p14:creationId xmlns:p14="http://schemas.microsoft.com/office/powerpoint/2010/main" val="2300166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Memento</a:t>
            </a:r>
            <a:r>
              <a:rPr lang="it-IT" dirty="0">
                <a:latin typeface="Calibri" pitchFamily="34" charset="0"/>
              </a:rPr>
              <a:t>: senza violare l'incapsulamento,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recupera e rende esplicito lo stato interno di un oggetto</a:t>
            </a:r>
            <a:r>
              <a:rPr lang="it-IT" dirty="0">
                <a:latin typeface="Calibri" pitchFamily="34" charset="0"/>
              </a:rPr>
              <a:t> in modo tale che l'oggetto stesso possa essere riportato allo stato originale in un secondo momento.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Observer</a:t>
            </a:r>
            <a:r>
              <a:rPr lang="it-IT" dirty="0">
                <a:latin typeface="Calibri" pitchFamily="34" charset="0"/>
              </a:rPr>
              <a:t>: definisce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uno-a-molti fra oggetti in modo tale che, se un oggetto cambia stato, tutti gli oggetti da esso dipendenti vengono notificati e aggiornati </a:t>
            </a:r>
            <a:r>
              <a:rPr lang="it-IT" dirty="0">
                <a:latin typeface="Calibri" pitchFamily="34" charset="0"/>
              </a:rPr>
              <a:t>automaticamente.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State</a:t>
            </a:r>
            <a:r>
              <a:rPr lang="it-IT" dirty="0">
                <a:latin typeface="Calibri" pitchFamily="34" charset="0"/>
              </a:rPr>
              <a:t>: permette ad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di modificare il suo comportamento quando il suo stato interno cambia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Strategy</a:t>
            </a:r>
            <a:r>
              <a:rPr lang="it-IT" dirty="0">
                <a:latin typeface="Calibri" pitchFamily="34" charset="0"/>
              </a:rPr>
              <a:t>: definisce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famiglia di algoritmi, li incapsula e li rende intercambiabili fra loro</a:t>
            </a:r>
            <a:r>
              <a:rPr lang="it-IT" dirty="0">
                <a:latin typeface="Calibri" pitchFamily="34" charset="0"/>
              </a:rPr>
              <a:t>. Questo pattern permette di variare gli algoritmi in modo indipendente dal contesto di utilizzo.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Template Method</a:t>
            </a:r>
            <a:r>
              <a:rPr lang="it-IT" dirty="0">
                <a:latin typeface="Calibri" pitchFamily="34" charset="0"/>
              </a:rPr>
              <a:t>: definisce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scheletro di un algoritmo in un metodo di una classe base, delegando alcuni passi alle classi derivate</a:t>
            </a:r>
            <a:r>
              <a:rPr lang="it-IT" dirty="0">
                <a:latin typeface="Calibri" pitchFamily="34" charset="0"/>
              </a:rPr>
              <a:t>. Questo pattern permette di ridefinire nelle classi derivate alcuni passi dell'algoritmo senza cambiare la struttura dell'algoritmo stesso.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Visitor</a:t>
            </a:r>
            <a:r>
              <a:rPr lang="it-IT" dirty="0">
                <a:latin typeface="Calibri" pitchFamily="34" charset="0"/>
              </a:rPr>
              <a:t>: rappresenta un'operazione da svolgersi sugli elementi di una struttura ad oggetti. Questo pattern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nuove operazioni senza cambiare le classi degli elementi su cui opera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endParaRPr lang="it-IT" sz="14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44304" y="-71559"/>
            <a:ext cx="8321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Che cos’è un design pattern – Il cluster dei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GoF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 pattern comportamentali</a:t>
            </a:r>
          </a:p>
        </p:txBody>
      </p:sp>
    </p:spTree>
    <p:extLst>
      <p:ext uri="{BB962C8B-B14F-4D97-AF65-F5344CB8AC3E}">
        <p14:creationId xmlns:p14="http://schemas.microsoft.com/office/powerpoint/2010/main" val="3564576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itchFamily="34" charset="0"/>
              </a:rPr>
              <a:t>Factory</a:t>
            </a:r>
            <a:r>
              <a:rPr lang="it-IT" dirty="0">
                <a:latin typeface="Calibri" pitchFamily="34" charset="0"/>
              </a:rPr>
              <a:t> Method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creazionale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un'interfaccia per la creazione di oggetti in una superclasse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permette alle sottoclassi di modificare il tipo di oggetti che verranno creati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6717" y="-71559"/>
            <a:ext cx="816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-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Factory Method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23" y="213890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13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Immaginiamo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un'applicazione per la gestione della logistica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prima versione </a:t>
            </a:r>
            <a:r>
              <a:rPr lang="it-IT" dirty="0">
                <a:latin typeface="Calibri" pitchFamily="34" charset="0"/>
              </a:rPr>
              <a:t>della nostra applicazione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gestire solo il trasporto con i camion</a:t>
            </a:r>
            <a:r>
              <a:rPr lang="it-IT" dirty="0">
                <a:latin typeface="Calibri" pitchFamily="34" charset="0"/>
              </a:rPr>
              <a:t>, quindi la maggior parte del nostro codice vive all'interno della classe </a:t>
            </a:r>
            <a:r>
              <a:rPr lang="it-IT" dirty="0">
                <a:latin typeface="Courier" pitchFamily="49" charset="0"/>
              </a:rPr>
              <a:t>Truck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Dopo un po',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nostra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app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diventa piuttosto popolare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giorno riceviamo decine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richieste da parte di aziende di trasporto marittimo per incorporare la logistica marittima nell'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app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70995" y="-71559"/>
            <a:ext cx="8695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- Problema</a:t>
            </a:r>
          </a:p>
        </p:txBody>
      </p:sp>
      <p:pic>
        <p:nvPicPr>
          <p:cNvPr id="2050" name="Picture 2" descr="Adding a new transportation class to the program causes an iss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54" y="4144618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22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Sarebbe una bella grande notizia;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fare con il codice</a:t>
            </a:r>
            <a:r>
              <a:rPr lang="it-IT" dirty="0">
                <a:latin typeface="Calibri" pitchFamily="34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 momento,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maggior parte del nostro codice è accoppiato alla classe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Truck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la classe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Ships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nell'</a:t>
            </a:r>
            <a:r>
              <a:rPr lang="it-IT" dirty="0" err="1">
                <a:latin typeface="Calibri" pitchFamily="34" charset="0"/>
              </a:rPr>
              <a:t>app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richiederebbe modifiche all'intero codice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se in seguito si decide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un altro tipo di trasporto all’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app</a:t>
            </a:r>
            <a:r>
              <a:rPr lang="it-IT" dirty="0">
                <a:latin typeface="Calibri" pitchFamily="34" charset="0"/>
              </a:rPr>
              <a:t>, probabilmente sarà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apportare di nuovo tutte queste modifiche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conseguenza,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ritroveremo con un codice piuttosto malconcio</a:t>
            </a:r>
            <a:r>
              <a:rPr lang="it-IT" dirty="0">
                <a:latin typeface="Calibri" pitchFamily="34" charset="0"/>
              </a:rPr>
              <a:t>, crivellato di condizioni che cambiano il comportamento dell’</a:t>
            </a:r>
            <a:r>
              <a:rPr lang="it-IT" dirty="0" err="1">
                <a:latin typeface="Calibri" pitchFamily="34" charset="0"/>
              </a:rPr>
              <a:t>app</a:t>
            </a:r>
            <a:r>
              <a:rPr lang="it-IT" dirty="0">
                <a:latin typeface="Calibri" pitchFamily="34" charset="0"/>
              </a:rPr>
              <a:t> a seconda della classe degli oggetti di trasporto.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70995" y="-71559"/>
            <a:ext cx="8695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- Problema</a:t>
            </a:r>
          </a:p>
        </p:txBody>
      </p:sp>
    </p:spTree>
    <p:extLst>
      <p:ext uri="{BB962C8B-B14F-4D97-AF65-F5344CB8AC3E}">
        <p14:creationId xmlns:p14="http://schemas.microsoft.com/office/powerpoint/2010/main" val="3977613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Method </a:t>
            </a:r>
            <a:r>
              <a:rPr lang="it-IT" dirty="0">
                <a:latin typeface="Calibri" pitchFamily="34" charset="0"/>
              </a:rPr>
              <a:t>suggerisce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sostituire le chiamate dirette alla costruzione di oggetti </a:t>
            </a:r>
            <a:r>
              <a:rPr lang="it-IT" dirty="0">
                <a:latin typeface="Calibri" pitchFamily="34" charset="0"/>
              </a:rPr>
              <a:t>(usando l’operatore </a:t>
            </a:r>
            <a:r>
              <a:rPr lang="it-IT" dirty="0">
                <a:latin typeface="Courier" pitchFamily="49" charset="0"/>
              </a:rPr>
              <a:t>new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 chiamate ad uno speciale metodo </a:t>
            </a:r>
            <a:r>
              <a:rPr lang="it-IT" i="1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Non allarmiamoci: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vengono ancora creati tramite l’operatore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new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quest’ultimo viene chiamato dall'interno del metodo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restituiti da un metodo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sono 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chiamati "prodotti"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68431" y="-71559"/>
            <a:ext cx="869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- Soluzione</a:t>
            </a:r>
          </a:p>
        </p:txBody>
      </p:sp>
      <p:pic>
        <p:nvPicPr>
          <p:cNvPr id="3074" name="Picture 2" descr="The structure of creator 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31" y="3553197"/>
            <a:ext cx="5905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2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descrive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noto pattern Model-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-Controller </a:t>
            </a:r>
            <a:r>
              <a:rPr lang="it-IT" dirty="0">
                <a:latin typeface="Calibri" pitchFamily="34" charset="0"/>
              </a:rPr>
              <a:t>(MVC), che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base per la gestione delle interazioni in molti sistemi web</a:t>
            </a:r>
            <a:r>
              <a:rPr lang="it-IT" dirty="0">
                <a:latin typeface="Calibri" pitchFamily="34" charset="0"/>
              </a:rPr>
              <a:t> ed è supportato da molti linguaggi.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52233"/>
              </p:ext>
            </p:extLst>
          </p:nvPr>
        </p:nvGraphicFramePr>
        <p:xfrm>
          <a:off x="862274" y="1879502"/>
          <a:ext cx="10467452" cy="4729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1119">
                  <a:extLst>
                    <a:ext uri="{9D8B030D-6E8A-4147-A177-3AD203B41FA5}">
                      <a16:colId xmlns:a16="http://schemas.microsoft.com/office/drawing/2014/main" val="3678890346"/>
                    </a:ext>
                  </a:extLst>
                </a:gridCol>
                <a:gridCol w="8436333">
                  <a:extLst>
                    <a:ext uri="{9D8B030D-6E8A-4147-A177-3AD203B41FA5}">
                      <a16:colId xmlns:a16="http://schemas.microsoft.com/office/drawing/2014/main" val="71811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MVC (Model-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-Controller)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6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Presentazione e interazione separate</a:t>
                      </a:r>
                      <a:r>
                        <a:rPr lang="it-IT" sz="1600" baseline="0" dirty="0"/>
                        <a:t> dai dati del sistema. Il sistema è strutturato in tre componenti logiche che interagiscono tra loro. Il componente Model gestisce i dati del sistema e le operazioni associate. Il componente </a:t>
                      </a:r>
                      <a:r>
                        <a:rPr lang="it-IT" sz="1600" baseline="0" dirty="0" err="1"/>
                        <a:t>View</a:t>
                      </a:r>
                      <a:r>
                        <a:rPr lang="it-IT" sz="1600" baseline="0" dirty="0"/>
                        <a:t> definisce e gestisce il modo in cui i dati sono presentati all’utente. Il componente Controller gestisce l’interazione degli utenti (tasti premuti, click del mouse, etc.) e passa queste interazioni ai componenti Model e </a:t>
                      </a:r>
                      <a:r>
                        <a:rPr lang="it-IT" sz="1600" baseline="0" dirty="0" err="1"/>
                        <a:t>View</a:t>
                      </a:r>
                      <a:r>
                        <a:rPr lang="it-IT" sz="1600" baseline="0" dirty="0"/>
                        <a:t>. Si veda la figura seguente.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6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Esempio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Un esempio di pattern MVC può riguardare un’applicazione per la gestione di un orologio. Il model gestisce il passare del tempo</a:t>
                      </a:r>
                      <a:r>
                        <a:rPr lang="it-IT" sz="1600" baseline="0" dirty="0"/>
                        <a:t>. Esistono più coppie </a:t>
                      </a:r>
                      <a:r>
                        <a:rPr lang="it-IT" sz="1600" baseline="0" dirty="0" err="1"/>
                        <a:t>view</a:t>
                      </a:r>
                      <a:r>
                        <a:rPr lang="it-IT" sz="1600" baseline="0" dirty="0"/>
                        <a:t>-controller; ad esempio, la prima coppia gestisce una rappresentazione digitale dell’ora, la seconda coppia gestisce, invece, una rappresentazione basata sulle lancette.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6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Quando si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Si usa quando</a:t>
                      </a:r>
                      <a:r>
                        <a:rPr lang="it-IT" sz="1600" baseline="0" dirty="0"/>
                        <a:t> ci sono più modi di visualizzare e interagire con i dati; si usa anche quando non sono noti i requisiti futuri di interazione e presentazione dei dati.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Consente</a:t>
                      </a:r>
                      <a:r>
                        <a:rPr lang="it-IT" sz="1600" baseline="0" dirty="0"/>
                        <a:t> ai dati di cambiare indipendentemente dalla loro rappresentazione, e viceversa. Supporta la presentazione degli stessi dati in modi differenti, con le modifiche fatte in una rappresentazione mostrate in tutte le altre.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3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Potrebbe richiedere altro codice o un codice complesso quando il modello dei dati e le interazioni sono semplici.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7753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prima vista, questo cambiamento può sembrare inutile</a:t>
            </a:r>
            <a:r>
              <a:rPr lang="it-IT" dirty="0">
                <a:latin typeface="Calibri" pitchFamily="34" charset="0"/>
              </a:rPr>
              <a:t>: abbiamo semplicemente spostato la chiamata del costruttore da una parte all'altra del programma.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consideriamo questo: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ora è possibile sovrascrivere il metodo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in una sottoclasse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cambiare la classe dei prodotti che vengono creati dal metodo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C'è però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leggera limitazione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sottoclassi possono restituire diversi tipi di prodotti solo se questi prodotti hanno una classe di base o un'interfaccia comune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metodo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nella classe base dovrebbe avere il suo tipo di ritorno dichiarato come questa interfaccia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68431" y="-71559"/>
            <a:ext cx="869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- Soluzione</a:t>
            </a:r>
          </a:p>
        </p:txBody>
      </p:sp>
      <p:pic>
        <p:nvPicPr>
          <p:cNvPr id="5122" name="Picture 2" descr="The structure of the product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21" y="4095493"/>
            <a:ext cx="4667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88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codice che utilizza il metodo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(spesso chiamato codice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vede la differenza tra i prodotti effettivamente restituiti </a:t>
            </a:r>
            <a:r>
              <a:rPr lang="it-IT" dirty="0">
                <a:latin typeface="Calibri" pitchFamily="34" charset="0"/>
              </a:rPr>
              <a:t>dalle varie sottoclassi.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client tratta tutti i prodotti come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Transport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in modo astratto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client sa che tutti gli oggetti di trasporto dovrebbero avere il metodo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deliver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funziona esattamente </a:t>
            </a:r>
            <a:r>
              <a:rPr lang="it-IT" dirty="0">
                <a:latin typeface="Calibri" pitchFamily="34" charset="0"/>
              </a:rPr>
              <a:t>tale metodo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importante per il client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68431" y="-71559"/>
            <a:ext cx="869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Method - Soluzione</a:t>
            </a:r>
          </a:p>
        </p:txBody>
      </p:sp>
    </p:spTree>
    <p:extLst>
      <p:ext uri="{BB962C8B-B14F-4D97-AF65-F5344CB8AC3E}">
        <p14:creationId xmlns:p14="http://schemas.microsoft.com/office/powerpoint/2010/main" val="1738217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Abstract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creazionale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produrre famiglie di oggetti correlati senza specificare le loro classi concrete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2290" name="Picture 2" descr="Abstract Factory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29" y="216275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45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Immaginiamo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un simulatore di negozio di mobili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nostro codice è costituito da classi che rappresentano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famiglia di prodotti correlati</a:t>
            </a:r>
            <a:r>
              <a:rPr lang="it-IT" dirty="0">
                <a:latin typeface="Calibri" pitchFamily="34" charset="0"/>
              </a:rPr>
              <a:t>, diciamo: </a:t>
            </a:r>
            <a:r>
              <a:rPr lang="it-IT" dirty="0">
                <a:latin typeface="Courier" pitchFamily="49" charset="0"/>
              </a:rPr>
              <a:t>Chair</a:t>
            </a:r>
            <a:r>
              <a:rPr lang="it-IT" dirty="0">
                <a:latin typeface="Calibri" pitchFamily="34" charset="0"/>
              </a:rPr>
              <a:t> + </a:t>
            </a:r>
            <a:r>
              <a:rPr lang="it-IT" dirty="0" err="1">
                <a:latin typeface="Courier" pitchFamily="49" charset="0"/>
              </a:rPr>
              <a:t>Sofa</a:t>
            </a:r>
            <a:r>
              <a:rPr lang="it-IT" dirty="0">
                <a:latin typeface="Calibri" pitchFamily="34" charset="0"/>
              </a:rPr>
              <a:t> + </a:t>
            </a:r>
            <a:r>
              <a:rPr lang="it-IT" dirty="0" err="1">
                <a:latin typeface="Courier" pitchFamily="49" charset="0"/>
              </a:rPr>
              <a:t>CoffeeTable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Diverse varianti di questa famiglia</a:t>
            </a:r>
            <a:r>
              <a:rPr lang="it-IT" dirty="0">
                <a:latin typeface="Calibri" pitchFamily="34" charset="0"/>
              </a:rPr>
              <a:t>; ad esempio, i prodotti </a:t>
            </a:r>
            <a:r>
              <a:rPr lang="it-IT" dirty="0">
                <a:latin typeface="Courier" pitchFamily="49" charset="0"/>
              </a:rPr>
              <a:t>Chair</a:t>
            </a:r>
            <a:r>
              <a:rPr lang="it-IT" dirty="0">
                <a:latin typeface="Calibri" pitchFamily="34" charset="0"/>
              </a:rPr>
              <a:t> + </a:t>
            </a:r>
            <a:r>
              <a:rPr lang="it-IT" dirty="0" err="1">
                <a:latin typeface="Courier" pitchFamily="49" charset="0"/>
              </a:rPr>
              <a:t>Sofa</a:t>
            </a:r>
            <a:r>
              <a:rPr lang="it-IT" dirty="0">
                <a:latin typeface="Calibri" pitchFamily="34" charset="0"/>
              </a:rPr>
              <a:t> + </a:t>
            </a:r>
            <a:r>
              <a:rPr lang="it-IT" dirty="0" err="1">
                <a:latin typeface="Courier" pitchFamily="49" charset="0"/>
              </a:rPr>
              <a:t>CoffeeTable</a:t>
            </a:r>
            <a:r>
              <a:rPr lang="it-IT" dirty="0">
                <a:latin typeface="Calibri" pitchFamily="34" charset="0"/>
              </a:rPr>
              <a:t> sono disponibili in queste varianti: </a:t>
            </a:r>
            <a:r>
              <a:rPr lang="it-IT" dirty="0" err="1">
                <a:latin typeface="Courier" pitchFamily="49" charset="0"/>
              </a:rPr>
              <a:t>Modern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" pitchFamily="49" charset="0"/>
              </a:rPr>
              <a:t>Victorian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" pitchFamily="49" charset="0"/>
              </a:rPr>
              <a:t>ArtDeco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9458" name="Picture 2" descr="Product families and their varia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77" y="3541495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62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modo per creare singoli oggetti d'arredo in modo che si abbinino ad altri oggetti della stessa famiglia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clienti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arrabbiano quando ricevono mobili non coordinati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vuole cambiare il codice esistente quando si aggiungono nuovi prodotti </a:t>
            </a:r>
            <a:r>
              <a:rPr lang="it-IT" dirty="0">
                <a:latin typeface="Calibri" pitchFamily="34" charset="0"/>
              </a:rPr>
              <a:t>o famiglie di prodotti al programma.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fornitori di mobili aggiornano i loro cataloghi molto spesso</a:t>
            </a:r>
            <a:r>
              <a:rPr lang="it-IT" dirty="0">
                <a:latin typeface="Calibri" pitchFamily="34" charset="0"/>
              </a:rPr>
              <a:t>, e non si vuole cambiare il codice di base ogni volta che ciò accade.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0482" name="Picture 2" descr="https://refactoring.guru/images/patterns/content/abstract-factory/abstract-factory-comic-1-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11" y="2433500"/>
            <a:ext cx="5030857" cy="251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25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cosa </a:t>
            </a:r>
            <a:r>
              <a:rPr lang="it-IT" dirty="0">
                <a:latin typeface="Calibri" pitchFamily="34" charset="0"/>
              </a:rPr>
              <a:t>che lo schema di </a:t>
            </a:r>
            <a:r>
              <a:rPr lang="it-IT" i="1" dirty="0" err="1">
                <a:latin typeface="Calibri" pitchFamily="34" charset="0"/>
              </a:rPr>
              <a:t>Abstract</a:t>
            </a:r>
            <a:r>
              <a:rPr lang="it-IT" i="1" dirty="0">
                <a:latin typeface="Calibri" pitchFamily="34" charset="0"/>
              </a:rPr>
              <a:t> </a:t>
            </a:r>
            <a:r>
              <a:rPr lang="it-IT" i="1" dirty="0" err="1">
                <a:latin typeface="Calibri" pitchFamily="34" charset="0"/>
              </a:rPr>
              <a:t>Factory</a:t>
            </a:r>
            <a:r>
              <a:rPr lang="it-IT" i="1" dirty="0"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suggerisce è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dichiarare esplicitamente le interfacce per ogni prodotto distinto della famiglia di prodotti</a:t>
            </a:r>
            <a:r>
              <a:rPr lang="it-IT" dirty="0">
                <a:latin typeface="Calibri" pitchFamily="34" charset="0"/>
              </a:rPr>
              <a:t> (ad esempio, </a:t>
            </a:r>
            <a:r>
              <a:rPr lang="it-IT" dirty="0" err="1">
                <a:latin typeface="Calibri" pitchFamily="34" charset="0"/>
              </a:rPr>
              <a:t>chair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alibri" pitchFamily="34" charset="0"/>
              </a:rPr>
              <a:t>sofa</a:t>
            </a:r>
            <a:r>
              <a:rPr lang="it-IT" dirty="0">
                <a:latin typeface="Calibri" pitchFamily="34" charset="0"/>
              </a:rPr>
              <a:t> o coffee </a:t>
            </a:r>
            <a:r>
              <a:rPr lang="it-IT" dirty="0" err="1">
                <a:latin typeface="Calibri" pitchFamily="34" charset="0"/>
              </a:rPr>
              <a:t>table</a:t>
            </a:r>
            <a:r>
              <a:rPr lang="it-IT" dirty="0">
                <a:latin typeface="Calibri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 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fare in modo che tutte le varianti dei prodotti seguano quelle interfacce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tutte le varianti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chair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possono implementare l'interfaccia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Chair</a:t>
            </a:r>
            <a:r>
              <a:rPr lang="it-IT" dirty="0">
                <a:latin typeface="Calibri" pitchFamily="34" charset="0"/>
              </a:rPr>
              <a:t>; tutte le varianti di coffee </a:t>
            </a:r>
            <a:r>
              <a:rPr lang="it-IT" dirty="0" err="1">
                <a:latin typeface="Calibri" pitchFamily="34" charset="0"/>
              </a:rPr>
              <a:t>table</a:t>
            </a:r>
            <a:r>
              <a:rPr lang="it-IT" dirty="0">
                <a:latin typeface="Calibri" pitchFamily="34" charset="0"/>
              </a:rPr>
              <a:t> possono implementare l'interfaccia </a:t>
            </a:r>
            <a:r>
              <a:rPr lang="it-IT" dirty="0" err="1">
                <a:latin typeface="Courier" pitchFamily="49" charset="0"/>
              </a:rPr>
              <a:t>CoffeeTable</a:t>
            </a:r>
            <a:r>
              <a:rPr lang="it-IT" dirty="0">
                <a:latin typeface="Calibri" pitchFamily="34" charset="0"/>
              </a:rPr>
              <a:t>, e così via.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1506" name="Picture 2" descr="The Chairs clas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40" y="337994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22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prossima mossa è quella di dichiarare l’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Abstract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- un'interfaccia con un elenco di metodi di creazione per tutti i prodotti che fanno parte della famiglia (ad esempio, </a:t>
            </a:r>
            <a:r>
              <a:rPr lang="it-IT" dirty="0" err="1">
                <a:latin typeface="Courier" pitchFamily="49" charset="0"/>
              </a:rPr>
              <a:t>createChair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" pitchFamily="49" charset="0"/>
              </a:rPr>
              <a:t>createSofa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 err="1">
                <a:latin typeface="Courier" pitchFamily="49" charset="0"/>
              </a:rPr>
              <a:t>createCoffeeTable</a:t>
            </a:r>
            <a:r>
              <a:rPr lang="it-IT" dirty="0">
                <a:latin typeface="Calibri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metodi devono restituire i tipi di prodotti astratti rappresentati dalle interfacce </a:t>
            </a:r>
            <a:r>
              <a:rPr lang="it-IT" dirty="0">
                <a:latin typeface="Calibri" pitchFamily="34" charset="0"/>
              </a:rPr>
              <a:t>che abbiamo estratto in precedenza: </a:t>
            </a:r>
            <a:r>
              <a:rPr lang="it-IT" dirty="0">
                <a:latin typeface="Courier" pitchFamily="49" charset="0"/>
              </a:rPr>
              <a:t>Chair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" pitchFamily="49" charset="0"/>
              </a:rPr>
              <a:t>Sofa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" pitchFamily="49" charset="0"/>
              </a:rPr>
              <a:t>CoffeeTable</a:t>
            </a:r>
            <a:r>
              <a:rPr lang="it-IT" dirty="0">
                <a:latin typeface="Calibri" pitchFamily="34" charset="0"/>
              </a:rPr>
              <a:t> e così via.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2530" name="Picture 2" descr="The _Factories_ clas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84" y="3141717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34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Ora, cosa dire delle varianti di prodotto?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ogni variante di una famiglia di prodotti, creiamo una 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separata</a:t>
            </a:r>
            <a:r>
              <a:rPr lang="it-IT" dirty="0">
                <a:latin typeface="Calibri" pitchFamily="34" charset="0"/>
              </a:rPr>
              <a:t> basata sull'interfaccia </a:t>
            </a:r>
            <a:r>
              <a:rPr lang="it-IT" dirty="0" err="1">
                <a:latin typeface="Courier" pitchFamily="49" charset="0"/>
              </a:rPr>
              <a:t>AbstractFactory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una classe che restituisce prodotti di un particolare tipo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esempio, la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ModernFurnitureFactory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può creare solo oggetti </a:t>
            </a:r>
            <a:r>
              <a:rPr lang="it-IT" dirty="0" err="1">
                <a:latin typeface="Courier" pitchFamily="49" charset="0"/>
              </a:rPr>
              <a:t>ModernChair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" pitchFamily="49" charset="0"/>
              </a:rPr>
              <a:t>ModernSofa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 err="1">
                <a:latin typeface="Courier" pitchFamily="49" charset="0"/>
              </a:rPr>
              <a:t>ModernCoffeeTable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codice del client deve operare sia con le fabbriche che con i prodotti </a:t>
            </a:r>
            <a:r>
              <a:rPr lang="it-IT" dirty="0">
                <a:latin typeface="Calibri" pitchFamily="34" charset="0"/>
              </a:rPr>
              <a:t>attraverso le rispettive interfacce astratte.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cambiare il tipo di fabbrica che si passa al codice client, così come la variante di prodotto che il codice client riceve, senza rovinare il codice client </a:t>
            </a:r>
            <a:r>
              <a:rPr lang="it-IT" dirty="0">
                <a:latin typeface="Calibri" pitchFamily="34" charset="0"/>
              </a:rPr>
              <a:t>vero e proprio.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3555" name="Picture 3" descr="https://refactoring.guru/images/patterns/content/abstract-factory/abstract-factory-comic-2-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27" y="4536010"/>
            <a:ext cx="4360766" cy="21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398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Supponiamo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client voglia una fabbrica per produrre una sedia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client non deve essere a conoscenza della classe della fabbrica e non importa che tipo di sedia riceva</a:t>
            </a:r>
            <a:r>
              <a:rPr lang="it-IT" dirty="0">
                <a:latin typeface="Calibri" pitchFamily="34" charset="0"/>
              </a:rPr>
              <a:t>. Che si tratti di un modello moderno o di una sedia in stile vittoriano, il client deve trattare tutte le sedie allo stesso modo,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utilizzando l'interfaccia astratta </a:t>
            </a:r>
            <a:r>
              <a:rPr lang="it-IT" dirty="0">
                <a:solidFill>
                  <a:srgbClr val="C00000"/>
                </a:solidFill>
                <a:latin typeface="Courier" pitchFamily="49" charset="0"/>
              </a:rPr>
              <a:t>Chair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questo approccio,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l'unica cosa che il client sa della sedia è che implementa in qualche modo il metodo </a:t>
            </a:r>
            <a:r>
              <a:rPr lang="it-IT" dirty="0" err="1">
                <a:solidFill>
                  <a:srgbClr val="C00000"/>
                </a:solidFill>
                <a:latin typeface="Courier" pitchFamily="49" charset="0"/>
              </a:rPr>
              <a:t>sitOn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qualunque sia la variante della sedia restituita, essa corrisponderà sempre al tipo di divano o tavolino prodotto dalla stessa fabbrica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C'è ancora una cosa da chiarire: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client vede solo le interfacce astratte, chi crea gli oggetti veri</a:t>
            </a:r>
            <a:r>
              <a:rPr lang="it-IT" dirty="0">
                <a:latin typeface="Calibri" pitchFamily="34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l'applicazione crea un oggetto concreto nella fase di inizializzazione</a:t>
            </a:r>
            <a:r>
              <a:rPr lang="it-IT" dirty="0">
                <a:latin typeface="Calibri" pitchFamily="34" charset="0"/>
              </a:rPr>
              <a:t>.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Poco prima dell’inizializzazione, l'applicazione deve selezionare il tipo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factory</a:t>
            </a:r>
            <a:r>
              <a:rPr lang="it-IT" dirty="0">
                <a:latin typeface="Calibri" pitchFamily="34" charset="0"/>
              </a:rPr>
              <a:t> a seconda della configurazione o delle impostazioni dell'ambiente.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660452" y="-71559"/>
            <a:ext cx="7405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Abstract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Factory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5517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Builder è un design pattern </a:t>
            </a:r>
            <a:r>
              <a:rPr lang="it-IT" dirty="0" err="1">
                <a:latin typeface="Calibri" pitchFamily="34" charset="0"/>
              </a:rPr>
              <a:t>creazionale</a:t>
            </a:r>
            <a:r>
              <a:rPr lang="it-IT" dirty="0">
                <a:latin typeface="Calibri" pitchFamily="34" charset="0"/>
              </a:rPr>
              <a:t> che 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costruire oggetti complessi passo dopo passo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pattern 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produrre diversi tipi e rappresentazioni di un oggetto utilizzando lo stesso codice per la loro costruzione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Build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25" y="24335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pattern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-Controller si basa sul principio di separazione delle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separa il codice </a:t>
            </a: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classi distinte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</a:t>
            </a:r>
            <a:r>
              <a:rPr lang="it-IT" dirty="0">
                <a:latin typeface="Calibri" pitchFamily="34" charset="0"/>
              </a:rPr>
              <a:t>: questa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occupa solo dello stato e della logica dell’applicazione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: questa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occupa solo della gestione dell’interfaccia utente in risposta ad aggiornamenti generici che riceve dal model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Controller</a:t>
            </a:r>
            <a:r>
              <a:rPr lang="it-IT" dirty="0">
                <a:latin typeface="Calibri" pitchFamily="34" charset="0"/>
              </a:rPr>
              <a:t>: questa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occupa soltanto di tradurre l’input dell’utente in aggiornamenti che vengono poi passati al model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</p:spTree>
    <p:extLst>
      <p:ext uri="{BB962C8B-B14F-4D97-AF65-F5344CB8AC3E}">
        <p14:creationId xmlns:p14="http://schemas.microsoft.com/office/powerpoint/2010/main" val="1835719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Immaginiamo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complesso che richiede un'inizializzazione laboriosa e graduale di molti campi e oggetti annidati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codice di inizializzazione </a:t>
            </a:r>
            <a:r>
              <a:rPr lang="it-IT" dirty="0">
                <a:latin typeface="Calibri" pitchFamily="34" charset="0"/>
              </a:rPr>
              <a:t>è 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sepolto all'interno di un mostruoso costruttore con molti parametri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peggio ancora: sparso in tutto il codice client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2050" name="Picture 2" descr="Lots of subclasses create another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178533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884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pensiamo a come creare un oggetto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House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costruire una casa semplice</a:t>
            </a:r>
            <a:r>
              <a:rPr lang="it-IT" dirty="0">
                <a:latin typeface="Calibri" pitchFamily="34" charset="0"/>
              </a:rPr>
              <a:t>, è necessario costruire quattro pareti e un pavimento, installare una porta, montare un paio di finestre e costruire un tetto.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vuole una casa più grande, più luminosa, con un cortile e altre comodità </a:t>
            </a:r>
            <a:r>
              <a:rPr lang="it-IT" dirty="0">
                <a:latin typeface="Calibri" pitchFamily="34" charset="0"/>
              </a:rPr>
              <a:t>(come il riscaldamento, l'impianto idraulico e l'impianto elettrico)?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soluzione più semplice </a:t>
            </a:r>
            <a:r>
              <a:rPr lang="it-IT" dirty="0">
                <a:latin typeface="Calibri" pitchFamily="34" charset="0"/>
              </a:rPr>
              <a:t>è quella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estendere la classe base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House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creare una serie di sottoclassi per coprire tutte le combinazioni dei parametri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Ma alla fine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ritroverà con un numero considerevole di sottoclassi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Qualsiasi nuovo parametro</a:t>
            </a:r>
            <a:r>
              <a:rPr lang="it-IT" dirty="0">
                <a:latin typeface="Calibri" pitchFamily="34" charset="0"/>
              </a:rPr>
              <a:t>, come ad esempio lo stile del portico,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richiederà di far crescere ancora di più questa gerarchia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C'è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altro approccio che non prevede la moltiplicazioni di sottoclassi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un costruttore gigante proprio nella classe base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House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con tutti i possibili parametri che controllano l'oggetto casa.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417794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da un lato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approccio elimina la necessità di sottoclassi</a:t>
            </a:r>
            <a:r>
              <a:rPr lang="it-IT" dirty="0">
                <a:latin typeface="Calibri" pitchFamily="34" charset="0"/>
              </a:rPr>
              <a:t>, dall'altro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 un altro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maggior parte dei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maggior parte dei parametri saranno inutilizzati</a:t>
            </a:r>
            <a:r>
              <a:rPr lang="it-IT" dirty="0">
                <a:latin typeface="Calibri" pitchFamily="34" charset="0"/>
              </a:rPr>
              <a:t>, rendendo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chiamate del costruttore piuttosto brutte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esempio, solo una frazione delle case ha una piscina</a:t>
            </a:r>
            <a:r>
              <a:rPr lang="it-IT" dirty="0">
                <a:latin typeface="Calibri" pitchFamily="34" charset="0"/>
              </a:rPr>
              <a:t>, quindi i parametri relativi alle piscine saranno inutilizzabili nove volte su dieci.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3074" name="Picture 2" descr="The telescopic constr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12" y="3264496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649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Builder </a:t>
            </a:r>
            <a:r>
              <a:rPr lang="it-IT" dirty="0">
                <a:latin typeface="Calibri" pitchFamily="34" charset="0"/>
              </a:rPr>
              <a:t>suggerisce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estrarre il codice di costruzione dell'oggetto dalla propria classe </a:t>
            </a:r>
            <a:r>
              <a:rPr lang="it-IT" dirty="0">
                <a:latin typeface="Calibri" pitchFamily="34" charset="0"/>
              </a:rPr>
              <a:t>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spostarlo in oggetti separati chiamati builder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pattern organizza la costruzione dell'oggetto in una serie di passi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 err="1">
                <a:latin typeface="Courier"/>
              </a:rPr>
              <a:t>buildWalls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"/>
              </a:rPr>
              <a:t>buildDoor</a:t>
            </a:r>
            <a:r>
              <a:rPr lang="it-IT" dirty="0">
                <a:latin typeface="Calibri" pitchFamily="34" charset="0"/>
              </a:rPr>
              <a:t>, etc.).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creare un oggetto,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esegue una serie di questi passi su un oggetto builder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parte importante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necessario chiamare tutti i passi</a:t>
            </a:r>
            <a:r>
              <a:rPr lang="it-IT" dirty="0">
                <a:latin typeface="Calibri" pitchFamily="34" charset="0"/>
              </a:rPr>
              <a:t>. 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solo quei passi </a:t>
            </a:r>
            <a:r>
              <a:rPr lang="it-IT" dirty="0">
                <a:latin typeface="Calibri" pitchFamily="34" charset="0"/>
              </a:rPr>
              <a:t>che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 per produrre una particolare configurazione di un oggetto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5122" name="Picture 2" descr="Applying the Builde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06" y="1980706"/>
            <a:ext cx="3905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76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delle fasi della costruzione </a:t>
            </a:r>
            <a:r>
              <a:rPr lang="it-IT" dirty="0">
                <a:latin typeface="Calibri" pitchFamily="34" charset="0"/>
              </a:rPr>
              <a:t>potrebbero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richiedere un'implementazione diversa</a:t>
            </a:r>
            <a:r>
              <a:rPr lang="it-IT" dirty="0">
                <a:latin typeface="Calibri" pitchFamily="34" charset="0"/>
              </a:rPr>
              <a:t> quando 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costruire varie rappresentazioni del prodotto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pareti di una cabina possono essere costruite in legno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mura di un castello devono essere costruite con la pietra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caso, 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diverse classi builder che implementano la stessa serie di fasi di costruzione, ma in modo diverso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usare questi builder nel processo di costruzione </a:t>
            </a:r>
            <a:r>
              <a:rPr lang="it-IT" dirty="0">
                <a:latin typeface="Calibri" pitchFamily="34" charset="0"/>
              </a:rPr>
              <a:t>(cioè un insieme ordinato di chiamate alle fasi di costruzione)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produrre diversi tipi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Immaginiamo, ad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builder che costruisce tutto in legno e vetro, un secondo builder che costruisce tutto con pietra e ferro e un terzo builder che usa oro e diamanti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Chiamando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stesso insieme di passi</a:t>
            </a:r>
            <a:r>
              <a:rPr lang="it-IT" dirty="0">
                <a:latin typeface="Calibri" pitchFamily="34" charset="0"/>
              </a:rPr>
              <a:t>, si ottiene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casa regolare dal primo builder, un piccolo castello dal secondo e un palazzo dal terzo. </a:t>
            </a: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17424676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funzionerebbe solo se il codice client che chiama i passi della costruzione fosse in grado di interagire con i builder utilizzando un'interfaccia comune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andare oltre ed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estrarre una serie di chiamate ai passi del costruttore che si utilizzano per costruire un prodotto inserendoli in una classe separata chiamata </a:t>
            </a:r>
            <a:r>
              <a:rPr lang="it-IT" i="1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definisce l'ordine in cui eseguire le fasi di costruzione</a:t>
            </a:r>
            <a:r>
              <a:rPr lang="it-IT" dirty="0">
                <a:latin typeface="Calibri" pitchFamily="34" charset="0"/>
              </a:rPr>
              <a:t>, 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builder fornisce l'implementazione per tali fasi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7170" name="Picture 2" descr="https://refactoring.guru/images/patterns/content/builder/builder-comic-1-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91" y="1139984"/>
            <a:ext cx="4834276" cy="241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326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una 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nel nostro programma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strettamente necessario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sempre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le fasi di costruzione in un ordine specifico direttamente dal codice cliente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potrebbe essere un buon posto per inserire varie routine di costruzione </a:t>
            </a:r>
            <a:r>
              <a:rPr lang="it-IT" dirty="0">
                <a:latin typeface="Calibri" pitchFamily="34" charset="0"/>
              </a:rPr>
              <a:t>in modo 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poterle riutilizzare nel nostro programma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nasconde completamente i dettagli della costruzione del prodotto al codice client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</a:t>
            </a:r>
            <a:r>
              <a:rPr lang="it-IT" dirty="0">
                <a:latin typeface="Calibri" pitchFamily="34" charset="0"/>
              </a:rPr>
              <a:t> deve solo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associare un builder ad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lanciare la costruzione con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director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ottenere il risultato dal builder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0431" y="-71559"/>
            <a:ext cx="6075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Builder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8194" name="Picture 2" descr="https://refactoring.guru/images/patterns/content/builder/builder-comic-2-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74" y="1040177"/>
            <a:ext cx="2642328" cy="23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259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itchFamily="34" charset="0"/>
              </a:rPr>
              <a:t>Prototype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design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creazionale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copiare oggetti esistenti senza rendere il codice dipendente dalle loro classi</a:t>
            </a:r>
            <a:r>
              <a:rPr lang="it-IT" dirty="0">
                <a:latin typeface="Calibri" pitchFamily="34" charset="0"/>
              </a:rPr>
              <a:t>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1344" y="-71559"/>
            <a:ext cx="6484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Prototype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13314" name="Picture 2" descr="Prototype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2" y="206734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103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Supponiamo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un oggetto </a:t>
            </a:r>
            <a:r>
              <a:rPr lang="it-IT" dirty="0">
                <a:latin typeface="Calibri" pitchFamily="34" charset="0"/>
              </a:rPr>
              <a:t>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voler creare una copia esatta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lo faremmo</a:t>
            </a:r>
            <a:r>
              <a:rPr lang="it-IT" dirty="0">
                <a:latin typeface="Calibri" pitchFamily="34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prima cosa, dobbiamo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un nuovo oggetto della stessa classe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 dobbiamo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considerare tutti i campi dell'oggetto originale e copiare i loro valori sul nuovo 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Bello!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c'è un inconveniente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Non tutti gli oggetti possono essere copiati in questo modo 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dei campi dell'oggetto possono essere privati e non visibili dall'esterno dell'oggetto stesso</a:t>
            </a:r>
            <a:r>
              <a:rPr lang="it-IT" dirty="0">
                <a:latin typeface="Calibri" pitchFamily="34" charset="0"/>
              </a:rPr>
              <a:t>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1344" y="-71559"/>
            <a:ext cx="6484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Prototype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9458" name="Picture 2" descr="What can go wrong when copying things “from the outside&quot;?” width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23" y="4520107"/>
            <a:ext cx="4456182" cy="22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00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C'è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altro problema con l'approccio diretto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momento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deve conoscere la classe dell'oggetto per creare un duplicato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codice diventa dipendente da quella classe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la dipendenza extra non è sufficiente a spaventarci,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c'è un altro problema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volte si conosce solo l'interfaccia che l'oggetto segue, ma non la sua classe concreta</a:t>
            </a:r>
            <a:r>
              <a:rPr lang="it-IT" dirty="0">
                <a:latin typeface="Calibri" pitchFamily="34" charset="0"/>
              </a:rPr>
              <a:t>, quando, per esempio, un parametro in un metodo accetta qualsiasi oggetto che segue una qualche interfaccia.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1344" y="-71559"/>
            <a:ext cx="6484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Prototype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192004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Separare il codice che governa un’interfaccia utente nelle classi model, </a:t>
            </a:r>
            <a:r>
              <a:rPr lang="it-IT" dirty="0" err="1">
                <a:latin typeface="Calibri" pitchFamily="34" charset="0"/>
              </a:rPr>
              <a:t>view</a:t>
            </a:r>
            <a:r>
              <a:rPr lang="it-IT" dirty="0">
                <a:latin typeface="Calibri" pitchFamily="34" charset="0"/>
              </a:rPr>
              <a:t> e controller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 i seguenti benefici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Consente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rappresentazioni multiple della stessa informazione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aggiungere, rimuovere e cambiare facilmente le interfacce utente</a:t>
            </a:r>
            <a:r>
              <a:rPr lang="it-IT" dirty="0">
                <a:latin typeface="Calibri" pitchFamily="34" charset="0"/>
              </a:rPr>
              <a:t>, sia a tempo di compilazione che a tempo di esecuzione.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cambiare facilmente le risposte agli input dell’utente</a:t>
            </a:r>
            <a:r>
              <a:rPr lang="it-IT" dirty="0">
                <a:latin typeface="Calibri" pitchFamily="34" charset="0"/>
              </a:rPr>
              <a:t>, sia a tempo di compilazione che a tempo di esecuzione.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Promuove il riuso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a più sviluppatori di aggiornare simultaneamente l’interfaccia, la logica o l’input di un’applicazione </a:t>
            </a:r>
            <a:r>
              <a:rPr lang="it-IT" dirty="0">
                <a:latin typeface="Calibri" pitchFamily="34" charset="0"/>
              </a:rPr>
              <a:t>senza influenzare il resto del codice sorgente.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agli sviluppatori di focalizzarsi su un singolo aspetto alla volta </a:t>
            </a:r>
            <a:r>
              <a:rPr lang="it-IT" dirty="0">
                <a:latin typeface="Calibri" pitchFamily="34" charset="0"/>
              </a:rPr>
              <a:t>dell’applicazione.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</p:spTree>
    <p:extLst>
      <p:ext uri="{BB962C8B-B14F-4D97-AF65-F5344CB8AC3E}">
        <p14:creationId xmlns:p14="http://schemas.microsoft.com/office/powerpoint/2010/main" val="2944297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pattern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Prototype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delega il processo di clonazione agli oggetti reali che vengono clonati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pattern dichiara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un'interfaccia comune per tutti gli oggetti che supportano la clonazione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interfaccia 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clonare un oggetto senza accoppiare il codice alla classe di quell'oggetto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tale interfaccia contiene solo un singolo metodo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clone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L'implementazione del metodo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clone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molto simile in tutte le cl</a:t>
            </a:r>
            <a:r>
              <a:rPr lang="it-IT" dirty="0">
                <a:latin typeface="Calibri" pitchFamily="34" charset="0"/>
              </a:rPr>
              <a:t>assi.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metodo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 un oggetto della classe corrente e porta tutti i valori dei campi del vecchio oggetto in quello nuovo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anche copiare campi privati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maggior parte dei linguaggi di programmazione permette agli oggetti di accedere a campi privati di altri oggetti che appartengono alla stessa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oggetto che supporta la clonazione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chiamato </a:t>
            </a:r>
            <a:r>
              <a:rPr lang="it-IT" i="1" dirty="0" err="1">
                <a:solidFill>
                  <a:srgbClr val="C00000"/>
                </a:solidFill>
                <a:latin typeface="Calibri" pitchFamily="34" charset="0"/>
              </a:rPr>
              <a:t>prototype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i nostri oggetti hanno decine di campi e centinaia di configurazioni possibili,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clonazione potrebbe servire come alternativa alla sottoclasse</a:t>
            </a:r>
            <a:r>
              <a:rPr lang="it-IT" dirty="0">
                <a:latin typeface="Calibri" pitchFamily="34" charset="0"/>
              </a:rPr>
              <a:t>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1344" y="-71559"/>
            <a:ext cx="6484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Prototype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5330883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Ecco come funziona: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crea un insieme di oggetti, configurati in vari modi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ha bisogno di un oggetto come quello configurato, basta clonare un prototipo </a:t>
            </a:r>
            <a:r>
              <a:rPr lang="it-IT" dirty="0">
                <a:latin typeface="Calibri" pitchFamily="34" charset="0"/>
              </a:rPr>
              <a:t>invece di costruire un nuovo oggetto da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Nella </a:t>
            </a:r>
            <a:r>
              <a:rPr lang="it-IT" dirty="0">
                <a:solidFill>
                  <a:srgbClr val="C00000"/>
                </a:solidFill>
              </a:rPr>
              <a:t>vita reale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i prototipi vengono utilizzati per eseguire vari test</a:t>
            </a:r>
            <a:r>
              <a:rPr lang="it-IT" dirty="0"/>
              <a:t> prima di iniziare la produzione di massa di un prodotto.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1344" y="-71559"/>
            <a:ext cx="6484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Prototype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0482" name="Picture 2" descr="Pre-built proto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10" y="1075542"/>
            <a:ext cx="32670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73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in questo caso, </a:t>
            </a:r>
            <a:r>
              <a:rPr lang="it-IT" dirty="0">
                <a:solidFill>
                  <a:srgbClr val="C00000"/>
                </a:solidFill>
              </a:rPr>
              <a:t>i prototipi non partecipano ad alcuna produzione effettiva, svolgendo invece un ruolo passivo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Poiché </a:t>
            </a:r>
            <a:r>
              <a:rPr lang="it-IT" dirty="0">
                <a:solidFill>
                  <a:srgbClr val="C00000"/>
                </a:solidFill>
              </a:rPr>
              <a:t>i prototipi industriali non si copiano da soli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un'analogia molto più vicina al modello è il processo di divisione delle cellule per mitosi</a:t>
            </a:r>
            <a:r>
              <a:rPr lang="it-IT" dirty="0"/>
              <a:t> (biologia, ricordate?).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la divisione mitosi, </a:t>
            </a:r>
            <a:r>
              <a:rPr lang="it-IT" dirty="0">
                <a:solidFill>
                  <a:srgbClr val="C00000"/>
                </a:solidFill>
              </a:rPr>
              <a:t>si forma una coppia di cellule identiche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cellula originale funge da prototipo e assume un ruolo attivo </a:t>
            </a:r>
            <a:r>
              <a:rPr lang="it-IT" dirty="0"/>
              <a:t>nella creazione della copia.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81344" y="-71559"/>
            <a:ext cx="6484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Prototype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23554" name="Picture 2" descr="The cell div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07" y="369338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034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Singleton</a:t>
            </a:r>
            <a:r>
              <a:rPr lang="it-IT" dirty="0"/>
              <a:t> è un design pattern </a:t>
            </a:r>
            <a:r>
              <a:rPr lang="it-IT" dirty="0" err="1"/>
              <a:t>creazionale</a:t>
            </a:r>
            <a:r>
              <a:rPr lang="it-IT" dirty="0"/>
              <a:t> che consente di </a:t>
            </a:r>
            <a:r>
              <a:rPr lang="it-IT" dirty="0">
                <a:solidFill>
                  <a:srgbClr val="C00000"/>
                </a:solidFill>
              </a:rPr>
              <a:t>garantire che una classe abbia una sola istanza, fornendo al contempo un punto di accesso globale a questa istanza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73678" y="-71559"/>
            <a:ext cx="6392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Singleton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7650" name="Picture 2" descr="Singleto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7" y="187950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239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pattern Singleton </a:t>
            </a:r>
            <a:r>
              <a:rPr lang="it-IT" dirty="0">
                <a:solidFill>
                  <a:srgbClr val="C00000"/>
                </a:solidFill>
              </a:rPr>
              <a:t>risolve contemporaneamente due problemi violando, in questo modo, il principio della responsabilità unica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Assicurarsi che una classe abbia una sola istanza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Perché</a:t>
            </a:r>
            <a:r>
              <a:rPr lang="it-IT" dirty="0"/>
              <a:t> qualcuno dovrebbe voler </a:t>
            </a:r>
            <a:r>
              <a:rPr lang="it-IT" dirty="0">
                <a:solidFill>
                  <a:srgbClr val="C00000"/>
                </a:solidFill>
              </a:rPr>
              <a:t>controllare quante istanze ha una classe</a:t>
            </a:r>
            <a:r>
              <a:rPr lang="it-IT" dirty="0"/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La ragione più comune è </a:t>
            </a:r>
            <a:r>
              <a:rPr lang="it-IT" dirty="0">
                <a:solidFill>
                  <a:srgbClr val="C00000"/>
                </a:solidFill>
              </a:rPr>
              <a:t>controllare l'accesso a qualche risorsa condivisa, per esempio un database o un file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Ecco come funziona: </a:t>
            </a:r>
            <a:r>
              <a:rPr lang="it-IT" dirty="0">
                <a:solidFill>
                  <a:srgbClr val="C00000"/>
                </a:solidFill>
              </a:rPr>
              <a:t>immaginiamo di aver creato un oggetto, ma dopo un po' di tempo abbiamo deciso di crearne uno nuovo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Invece di ricevere un nuovo oggetto, otterremo quello già creato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Si noti che </a:t>
            </a:r>
            <a:r>
              <a:rPr lang="it-IT" dirty="0">
                <a:solidFill>
                  <a:srgbClr val="C00000"/>
                </a:solidFill>
              </a:rPr>
              <a:t>questo comportamento è impossibile da implementare con un normale costruttore</a:t>
            </a:r>
            <a:r>
              <a:rPr lang="it-IT" dirty="0"/>
              <a:t>, poiché </a:t>
            </a:r>
            <a:r>
              <a:rPr lang="it-IT" dirty="0">
                <a:solidFill>
                  <a:srgbClr val="C00000"/>
                </a:solidFill>
              </a:rPr>
              <a:t>una chiamata al costruttore deve sempre restituire un nuovo oggetto per progetto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Fornire un </a:t>
            </a:r>
            <a:r>
              <a:rPr lang="it-IT" dirty="0">
                <a:solidFill>
                  <a:srgbClr val="C00000"/>
                </a:solidFill>
              </a:rPr>
              <a:t>punto di accesso globale a tale istanza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Ci sarà capitato più di una volta di avere </a:t>
            </a:r>
            <a:r>
              <a:rPr lang="it-IT" dirty="0">
                <a:solidFill>
                  <a:srgbClr val="C00000"/>
                </a:solidFill>
              </a:rPr>
              <a:t>usato delle variabili globali per memorizzare alcuni oggetti essenziali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73678" y="-71559"/>
            <a:ext cx="6392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Singleton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5300741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Tali </a:t>
            </a:r>
            <a:r>
              <a:rPr lang="it-IT" dirty="0">
                <a:solidFill>
                  <a:srgbClr val="C00000"/>
                </a:solidFill>
              </a:rPr>
              <a:t>variabili</a:t>
            </a:r>
            <a:r>
              <a:rPr lang="it-IT" dirty="0"/>
              <a:t> sono </a:t>
            </a:r>
            <a:r>
              <a:rPr lang="it-IT" dirty="0">
                <a:solidFill>
                  <a:srgbClr val="C00000"/>
                </a:solidFill>
              </a:rPr>
              <a:t>tanto utili quanto insicure</a:t>
            </a:r>
            <a:r>
              <a:rPr lang="it-IT" dirty="0"/>
              <a:t>, poiché </a:t>
            </a:r>
            <a:r>
              <a:rPr lang="it-IT" dirty="0">
                <a:solidFill>
                  <a:srgbClr val="C00000"/>
                </a:solidFill>
              </a:rPr>
              <a:t>qualsiasi codice può in linea di principio sovrascrivere il loro contenuto e mandare in crash l'applicazione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Proprio come una variabile globale, </a:t>
            </a:r>
            <a:r>
              <a:rPr lang="it-IT" dirty="0">
                <a:solidFill>
                  <a:srgbClr val="C00000"/>
                </a:solidFill>
              </a:rPr>
              <a:t>il pattern Singleton consente di accedere ad alcuni oggetti da qualsiasi punto del programma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protegge anche quell'istanza da essere sovrascritta da altro codice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73678" y="-71559"/>
            <a:ext cx="6392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Singleton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37890" name="Picture 2" descr="The global access to an 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6737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60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C'è </a:t>
            </a:r>
            <a:r>
              <a:rPr lang="it-IT" dirty="0">
                <a:solidFill>
                  <a:srgbClr val="C00000"/>
                </a:solidFill>
              </a:rPr>
              <a:t>un altro aspetto interessante di questo problema</a:t>
            </a:r>
            <a:r>
              <a:rPr lang="it-IT" dirty="0"/>
              <a:t>: non si vuole che </a:t>
            </a:r>
            <a:r>
              <a:rPr lang="it-IT" dirty="0">
                <a:solidFill>
                  <a:srgbClr val="C00000"/>
                </a:solidFill>
              </a:rPr>
              <a:t>il codice che risolve il primo dei due problemi menzionato sopra sia sparso in tutto il programma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È </a:t>
            </a:r>
            <a:r>
              <a:rPr lang="it-IT" dirty="0">
                <a:solidFill>
                  <a:srgbClr val="C00000"/>
                </a:solidFill>
              </a:rPr>
              <a:t>molto meglio averlo all'interno di una classe</a:t>
            </a:r>
            <a:r>
              <a:rPr lang="it-IT" dirty="0"/>
              <a:t>, specialmente se il resto del nostro codice dipende già da esso.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 giorno d'oggi, </a:t>
            </a:r>
            <a:r>
              <a:rPr lang="it-IT" dirty="0">
                <a:solidFill>
                  <a:srgbClr val="C00000"/>
                </a:solidFill>
              </a:rPr>
              <a:t>il pattern Singleton è diventato</a:t>
            </a:r>
            <a:r>
              <a:rPr lang="it-IT" dirty="0"/>
              <a:t> così </a:t>
            </a:r>
            <a:r>
              <a:rPr lang="it-IT" dirty="0">
                <a:solidFill>
                  <a:srgbClr val="C00000"/>
                </a:solidFill>
              </a:rPr>
              <a:t>popolare</a:t>
            </a:r>
            <a:r>
              <a:rPr lang="it-IT" dirty="0"/>
              <a:t> che </a:t>
            </a:r>
            <a:r>
              <a:rPr lang="it-IT" dirty="0">
                <a:solidFill>
                  <a:srgbClr val="C00000"/>
                </a:solidFill>
              </a:rPr>
              <a:t>la gente può chiamare qualcosa singleton anche se risolve solo uno dei problemi elencati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73678" y="-71559"/>
            <a:ext cx="6392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Singleton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768630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Tutte </a:t>
            </a:r>
            <a:r>
              <a:rPr lang="it-IT" dirty="0">
                <a:solidFill>
                  <a:srgbClr val="C00000"/>
                </a:solidFill>
              </a:rPr>
              <a:t>le implementazioni del pattern Singleton hanno questi due passi in comune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Rendere il costruttore di default privato</a:t>
            </a:r>
            <a:r>
              <a:rPr lang="it-IT" dirty="0"/>
              <a:t>, per evitare che altri oggetti utilizzino l’operatore </a:t>
            </a:r>
            <a:r>
              <a:rPr lang="it-IT" dirty="0">
                <a:latin typeface="Courier"/>
              </a:rPr>
              <a:t>new</a:t>
            </a:r>
            <a:r>
              <a:rPr lang="it-IT" dirty="0"/>
              <a:t> con la classe Singleton.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Creare un </a:t>
            </a:r>
            <a:r>
              <a:rPr lang="it-IT" dirty="0">
                <a:solidFill>
                  <a:srgbClr val="C00000"/>
                </a:solidFill>
              </a:rPr>
              <a:t>metodo di creazione statica che funga da costruttore</a:t>
            </a:r>
            <a:r>
              <a:rPr lang="it-IT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Questo metodo chiama il costruttore privato </a:t>
            </a:r>
            <a:r>
              <a:rPr lang="it-IT" dirty="0"/>
              <a:t>per </a:t>
            </a:r>
            <a:r>
              <a:rPr lang="it-IT" dirty="0">
                <a:solidFill>
                  <a:srgbClr val="C00000"/>
                </a:solidFill>
              </a:rPr>
              <a:t>creare un oggetto e salvarlo in un campo statico</a:t>
            </a:r>
            <a:r>
              <a:rPr lang="it-IT" dirty="0"/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/>
              <a:t>Tutte </a:t>
            </a:r>
            <a:r>
              <a:rPr lang="it-IT" dirty="0">
                <a:solidFill>
                  <a:srgbClr val="C00000"/>
                </a:solidFill>
              </a:rPr>
              <a:t>le successive chiamate a questo metodo restituiscono l'oggetto in cache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il </a:t>
            </a:r>
            <a:r>
              <a:rPr lang="it-IT" dirty="0">
                <a:solidFill>
                  <a:srgbClr val="C00000"/>
                </a:solidFill>
              </a:rPr>
              <a:t>codice ha accesso alla classe Singleton</a:t>
            </a:r>
            <a:r>
              <a:rPr lang="it-IT" dirty="0"/>
              <a:t>, allora </a:t>
            </a:r>
            <a:r>
              <a:rPr lang="it-IT" dirty="0">
                <a:solidFill>
                  <a:srgbClr val="C00000"/>
                </a:solidFill>
              </a:rPr>
              <a:t>è in grado di chiamare il metodo statico di Singleton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Così, </a:t>
            </a:r>
            <a:r>
              <a:rPr lang="it-IT" dirty="0">
                <a:solidFill>
                  <a:srgbClr val="C00000"/>
                </a:solidFill>
              </a:rPr>
              <a:t>ogni volta che quel metodo viene chiamato, viene sempre restituito lo stesso oggetto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governo è un eccellente esempio del modello di Singleton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paese può avere </a:t>
            </a:r>
            <a:r>
              <a:rPr lang="it-IT" dirty="0">
                <a:solidFill>
                  <a:srgbClr val="C00000"/>
                </a:solidFill>
              </a:rPr>
              <a:t>un solo governo ufficiale</a:t>
            </a:r>
            <a:r>
              <a:rPr lang="it-IT" dirty="0"/>
              <a:t>. Indipendentemente dall'identità personale degli individui che formano i governi, il titolo, </a:t>
            </a:r>
            <a:r>
              <a:rPr lang="it-IT" dirty="0">
                <a:solidFill>
                  <a:srgbClr val="C00000"/>
                </a:solidFill>
              </a:rPr>
              <a:t>"Il governo di X", è un punto di accesso globale che identifica il gruppo di persone che in quel momento hanno la responsabilità dei ministeri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73678" y="-71559"/>
            <a:ext cx="6392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Creazionali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Il pattern Singleton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21700812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Adapter è un </a:t>
            </a:r>
            <a:r>
              <a:rPr lang="it-IT" dirty="0">
                <a:solidFill>
                  <a:srgbClr val="C00000"/>
                </a:solidFill>
              </a:rPr>
              <a:t>design pattern strutturale </a:t>
            </a:r>
            <a:r>
              <a:rPr lang="it-IT" dirty="0"/>
              <a:t>che </a:t>
            </a:r>
            <a:r>
              <a:rPr lang="it-IT" dirty="0">
                <a:solidFill>
                  <a:srgbClr val="C00000"/>
                </a:solidFill>
              </a:rPr>
              <a:t>consente la collaborazione di oggetti con interfacce incompatibili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74721" y="-71559"/>
            <a:ext cx="6091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Adapter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4034" name="Picture 2" descr="Adapt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21" y="194011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007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Immaginiamo di </a:t>
            </a:r>
            <a:r>
              <a:rPr lang="it-IT" dirty="0">
                <a:solidFill>
                  <a:srgbClr val="C00000"/>
                </a:solidFill>
              </a:rPr>
              <a:t>creare un'applicazione per il monitoraggio del mercato azionario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scarica i dati azionari da più fonti in formato XML </a:t>
            </a:r>
            <a:r>
              <a:rPr lang="it-IT" dirty="0"/>
              <a:t>e poi visualizza grafici e diagrammi secondo una rappresentazione amichevole per l'utente.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un certo punto, </a:t>
            </a:r>
            <a:r>
              <a:rPr lang="it-IT" dirty="0">
                <a:solidFill>
                  <a:srgbClr val="C00000"/>
                </a:solidFill>
              </a:rPr>
              <a:t>decidiamo di migliorare l'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integrando una libreria di analisi intelligente di terze parti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 c'è un problema: </a:t>
            </a:r>
            <a:r>
              <a:rPr lang="it-IT" dirty="0">
                <a:solidFill>
                  <a:srgbClr val="C00000"/>
                </a:solidFill>
              </a:rPr>
              <a:t>la libreria di analisi funziona solo con dati in formato JSON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74721" y="-71559"/>
            <a:ext cx="6091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Adapter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48130" name="Picture 2" descr="The structure of the app before integration with the analytic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00" y="3652813"/>
            <a:ext cx="5048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9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model,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view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controller</a:t>
            </a:r>
            <a:r>
              <a:rPr lang="it-IT" dirty="0">
                <a:latin typeface="Calibri" pitchFamily="34" charset="0"/>
              </a:rPr>
              <a:t> in MVC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intenzionalmente separate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 devono comunicare regolarmente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facilitare questa comunicazione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oggetto in MVC deve memorizzare un riferimento agli altri oggetti con cui interagisce.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gli oggetti in MVC si riferiscono l’un l’altro</a:t>
            </a:r>
            <a:r>
              <a:rPr lang="it-IT" dirty="0">
                <a:latin typeface="Calibri" pitchFamily="34" charset="0"/>
              </a:rPr>
              <a:t>;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rombo</a:t>
            </a:r>
            <a:r>
              <a:rPr lang="it-IT" dirty="0">
                <a:latin typeface="Calibri" pitchFamily="34" charset="0"/>
              </a:rPr>
              <a:t> rappresenta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di composizione tramite la quale un oggetto memorizza un’istanza di un altro oggetto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04695" y="-71559"/>
            <a:ext cx="806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architetturali – Pattern Model-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View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-Controller</a:t>
            </a:r>
          </a:p>
        </p:txBody>
      </p:sp>
      <p:pic>
        <p:nvPicPr>
          <p:cNvPr id="6" name="Immagine 5" descr="p1.png">
            <a:extLst>
              <a:ext uri="{FF2B5EF4-FFF2-40B4-BE49-F238E27FC236}">
                <a16:creationId xmlns:a16="http://schemas.microsoft.com/office/drawing/2014/main" id="{3C8A6394-98F1-44D1-83AB-C907FE018D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9716" y="3682099"/>
            <a:ext cx="6863947" cy="21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065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potrebbe </a:t>
            </a:r>
            <a:r>
              <a:rPr lang="it-IT" dirty="0">
                <a:solidFill>
                  <a:srgbClr val="C00000"/>
                </a:solidFill>
              </a:rPr>
              <a:t>cambiare la libreria per lavorare con XML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</a:t>
            </a:r>
            <a:r>
              <a:rPr lang="it-IT" dirty="0">
                <a:solidFill>
                  <a:srgbClr val="C00000"/>
                </a:solidFill>
              </a:rPr>
              <a:t>questo potrebbe rendere inutilizzabile un po' di codice esistente che si basa sulla libreria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 peggio ancora, </a:t>
            </a:r>
            <a:r>
              <a:rPr lang="it-IT" dirty="0">
                <a:solidFill>
                  <a:srgbClr val="C00000"/>
                </a:solidFill>
              </a:rPr>
              <a:t>si potrebbe non avere del tutto accesso al codice sorgente della libreria</a:t>
            </a:r>
            <a:r>
              <a:rPr lang="it-IT" dirty="0"/>
              <a:t>, rendendo questo approccio impossibile.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74721" y="-71559"/>
            <a:ext cx="6091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Adapter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467136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È possibile </a:t>
            </a:r>
            <a:r>
              <a:rPr lang="it-IT" dirty="0">
                <a:solidFill>
                  <a:srgbClr val="C00000"/>
                </a:solidFill>
              </a:rPr>
              <a:t>creare un adattatore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tratta di un </a:t>
            </a:r>
            <a:r>
              <a:rPr lang="it-IT" dirty="0">
                <a:solidFill>
                  <a:srgbClr val="C00000"/>
                </a:solidFill>
              </a:rPr>
              <a:t>oggetto speciale che converte l'interfaccia di un oggetto in modo che un altro oggetto possa capirla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Un adattatore </a:t>
            </a:r>
            <a:r>
              <a:rPr lang="it-IT" dirty="0">
                <a:solidFill>
                  <a:srgbClr val="C00000"/>
                </a:solidFill>
              </a:rPr>
              <a:t>maschera uno degli oggetti per nascondere la complessità della conversione </a:t>
            </a:r>
            <a:r>
              <a:rPr lang="it-IT" dirty="0"/>
              <a:t>che avviene dietro le quinte.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L'oggetto mascherato non è nemmeno consapevole dell'adattatore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Per esempio</a:t>
            </a:r>
            <a:r>
              <a:rPr lang="it-IT" dirty="0"/>
              <a:t>, si può </a:t>
            </a:r>
            <a:r>
              <a:rPr lang="it-IT" dirty="0">
                <a:solidFill>
                  <a:srgbClr val="C00000"/>
                </a:solidFill>
              </a:rPr>
              <a:t>mascherare un oggetto che opera in metri e chilometri </a:t>
            </a:r>
            <a:r>
              <a:rPr lang="it-IT" dirty="0"/>
              <a:t>con un adattatore che </a:t>
            </a:r>
            <a:r>
              <a:rPr lang="it-IT" dirty="0">
                <a:solidFill>
                  <a:srgbClr val="C00000"/>
                </a:solidFill>
              </a:rPr>
              <a:t>converte</a:t>
            </a:r>
            <a:r>
              <a:rPr lang="it-IT" dirty="0"/>
              <a:t> tutti i dati in unità imperiali come </a:t>
            </a:r>
            <a:r>
              <a:rPr lang="it-IT" dirty="0">
                <a:solidFill>
                  <a:srgbClr val="C00000"/>
                </a:solidFill>
              </a:rPr>
              <a:t>piedi e miglia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Gli adattatori </a:t>
            </a:r>
            <a:r>
              <a:rPr lang="it-IT" dirty="0"/>
              <a:t>possono non solo convertire i dati in vari formati, ma </a:t>
            </a:r>
            <a:r>
              <a:rPr lang="it-IT" dirty="0">
                <a:solidFill>
                  <a:srgbClr val="C00000"/>
                </a:solidFill>
              </a:rPr>
              <a:t>possono anche aiutare gli oggetti caratterizzati da interfacce differenti a collaborare</a:t>
            </a:r>
            <a:r>
              <a:rPr lang="it-IT" dirty="0"/>
              <a:t>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74721" y="-71559"/>
            <a:ext cx="6091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Adapter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34467060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Ecco </a:t>
            </a:r>
            <a:r>
              <a:rPr lang="it-IT" dirty="0">
                <a:solidFill>
                  <a:srgbClr val="C00000"/>
                </a:solidFill>
              </a:rPr>
              <a:t>come funziona il </a:t>
            </a:r>
            <a:r>
              <a:rPr lang="it-IT" dirty="0" err="1">
                <a:solidFill>
                  <a:srgbClr val="C00000"/>
                </a:solidFill>
              </a:rPr>
              <a:t>meccansimo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L'adattatore definisce un'interfaccia compatibile </a:t>
            </a:r>
            <a:r>
              <a:rPr lang="it-IT" dirty="0"/>
              <a:t>con uno degli oggetti esistenti.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Utilizzando questa interfaccia, </a:t>
            </a:r>
            <a:r>
              <a:rPr lang="it-IT" dirty="0">
                <a:solidFill>
                  <a:srgbClr val="C00000"/>
                </a:solidFill>
              </a:rPr>
              <a:t>l'oggetto esistente può chiamare in modo sicuro i metodi dell'adattatore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Alla ricezione di una chiamata, </a:t>
            </a:r>
            <a:r>
              <a:rPr lang="it-IT" dirty="0">
                <a:solidFill>
                  <a:srgbClr val="C00000"/>
                </a:solidFill>
              </a:rPr>
              <a:t>l'adattatore passa la richiesta al secondo oggetto, ma in un formato e in un ordine che quest’ultimo si aspetta</a:t>
            </a:r>
            <a:r>
              <a:rPr lang="it-I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 volte è anche possibile </a:t>
            </a:r>
            <a:r>
              <a:rPr lang="it-IT" dirty="0">
                <a:solidFill>
                  <a:srgbClr val="C00000"/>
                </a:solidFill>
              </a:rPr>
              <a:t>creare un adattatore bidirezionale in grado di convertire le chiamate in entrambe le direzioni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Torniamo alla </a:t>
            </a:r>
            <a:r>
              <a:rPr lang="it-IT" dirty="0">
                <a:solidFill>
                  <a:srgbClr val="C00000"/>
                </a:solidFill>
              </a:rPr>
              <a:t>nostra </a:t>
            </a:r>
            <a:r>
              <a:rPr lang="it-IT" dirty="0" err="1">
                <a:solidFill>
                  <a:srgbClr val="C00000"/>
                </a:solidFill>
              </a:rPr>
              <a:t>app</a:t>
            </a:r>
            <a:r>
              <a:rPr lang="it-IT" dirty="0">
                <a:solidFill>
                  <a:srgbClr val="C00000"/>
                </a:solidFill>
              </a:rPr>
              <a:t> per il mercato azionario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risolvere il dilemma dei formati incompatibili, possiamo </a:t>
            </a:r>
            <a:r>
              <a:rPr lang="it-IT" dirty="0">
                <a:solidFill>
                  <a:srgbClr val="C00000"/>
                </a:solidFill>
              </a:rPr>
              <a:t>creare adattatori XML-to-JSON per ogni classe della libreria di analisi</a:t>
            </a:r>
            <a:r>
              <a:rPr lang="it-IT" dirty="0"/>
              <a:t> con cui il nostro codice lavora direttamente.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Poi </a:t>
            </a:r>
            <a:r>
              <a:rPr lang="it-IT" dirty="0">
                <a:solidFill>
                  <a:srgbClr val="C00000"/>
                </a:solidFill>
              </a:rPr>
              <a:t>aggiustiamo il nostro codice per comunicare con la libreria solo attraverso questi adattatori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Quando </a:t>
            </a:r>
            <a:r>
              <a:rPr lang="it-IT" dirty="0">
                <a:solidFill>
                  <a:srgbClr val="C00000"/>
                </a:solidFill>
              </a:rPr>
              <a:t>un adattatore </a:t>
            </a:r>
            <a:r>
              <a:rPr lang="it-IT" dirty="0"/>
              <a:t>riceve una chiamata, </a:t>
            </a:r>
            <a:r>
              <a:rPr lang="it-IT" dirty="0">
                <a:solidFill>
                  <a:srgbClr val="C00000"/>
                </a:solidFill>
              </a:rPr>
              <a:t>traduce i dati XML in arrivo in una struttura JSON e passa la chiamata ai metodi appropriati di un oggetto di analisi mascherato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74721" y="-71559"/>
            <a:ext cx="6091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Adapter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7303478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dirty="0">
                <a:solidFill>
                  <a:srgbClr val="C00000"/>
                </a:solidFill>
              </a:rPr>
              <a:t>seguente figura illustra questo procedimento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Gli adattatori non esistono solo in informatica; </a:t>
            </a:r>
            <a:r>
              <a:rPr lang="it-IT" dirty="0">
                <a:solidFill>
                  <a:srgbClr val="C00000"/>
                </a:solidFill>
              </a:rPr>
              <a:t>un esempio pratico sono gli adattatori utilizzati nelle prese elettroniche o nei dispositivi a supporto dei computer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74721" y="-71559"/>
            <a:ext cx="6091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Adapter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49154" name="Picture 2" descr="Adapter’s 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03" y="1548517"/>
            <a:ext cx="4205161" cy="277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258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Bridge</a:t>
            </a:r>
            <a:r>
              <a:rPr lang="it-IT" dirty="0"/>
              <a:t> è un design pattern strutturale che </a:t>
            </a:r>
            <a:r>
              <a:rPr lang="it-IT" dirty="0">
                <a:solidFill>
                  <a:srgbClr val="C00000"/>
                </a:solidFill>
              </a:rPr>
              <a:t>consente di dividere una grande classe o un insieme di classi strettamente correlate in due distinte gerarchie</a:t>
            </a:r>
            <a:r>
              <a:rPr lang="it-IT" dirty="0"/>
              <a:t> - astrazione e implementazione - </a:t>
            </a:r>
            <a:r>
              <a:rPr lang="it-IT" dirty="0">
                <a:solidFill>
                  <a:srgbClr val="C00000"/>
                </a:solidFill>
              </a:rPr>
              <a:t>che possono essere sviluppate indipendentemente l'una dall'altra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15877" y="-71559"/>
            <a:ext cx="5850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Intent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7346" name="Picture 2" descr="Bridge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77" y="23694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889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 capire come funziona questo pattern </a:t>
            </a:r>
            <a:r>
              <a:rPr lang="it-IT" dirty="0">
                <a:solidFill>
                  <a:srgbClr val="C00000"/>
                </a:solidFill>
              </a:rPr>
              <a:t>consideriamo un semplice esempio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Supponiamo di avere una </a:t>
            </a:r>
            <a:r>
              <a:rPr lang="it-IT" dirty="0">
                <a:solidFill>
                  <a:srgbClr val="C00000"/>
                </a:solidFill>
              </a:rPr>
              <a:t>classe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Shape</a:t>
            </a:r>
            <a:r>
              <a:rPr lang="it-IT" dirty="0">
                <a:solidFill>
                  <a:srgbClr val="C00000"/>
                </a:solidFill>
              </a:rPr>
              <a:t> con un paio di sottoclassi: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Circle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Square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Vogliamo </a:t>
            </a:r>
            <a:r>
              <a:rPr lang="it-IT" dirty="0">
                <a:solidFill>
                  <a:srgbClr val="C00000"/>
                </a:solidFill>
              </a:rPr>
              <a:t>estendere questa gerarchia di classi per incorporare i colori</a:t>
            </a:r>
            <a:r>
              <a:rPr lang="it-IT" dirty="0"/>
              <a:t>, quindi prevediamo di creare sottoclassi di </a:t>
            </a:r>
            <a:r>
              <a:rPr lang="it-IT" dirty="0" err="1"/>
              <a:t>Shape</a:t>
            </a:r>
            <a:r>
              <a:rPr lang="it-IT" dirty="0"/>
              <a:t> che tengano conto dei colori.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Tuttavia, poiché abbiamo già due sottoclassi di </a:t>
            </a:r>
            <a:r>
              <a:rPr lang="it-IT" dirty="0" err="1">
                <a:latin typeface="Courier"/>
              </a:rPr>
              <a:t>Shape</a:t>
            </a:r>
            <a:r>
              <a:rPr lang="it-IT" dirty="0"/>
              <a:t>, </a:t>
            </a:r>
            <a:r>
              <a:rPr lang="it-IT" dirty="0">
                <a:solidFill>
                  <a:srgbClr val="C00000"/>
                </a:solidFill>
              </a:rPr>
              <a:t>sarà necessario creare quattro combinazioni di sottoclassi come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BlueCircle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RedSquare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15877" y="-71559"/>
            <a:ext cx="5850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65538" name="Picture 2" descr="Bridge pattern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43" y="3783129"/>
            <a:ext cx="3945268" cy="27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702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L'aggiunta di nuovi tipi di forma e colori</a:t>
            </a:r>
            <a:r>
              <a:rPr lang="it-IT" dirty="0"/>
              <a:t> alla gerarchia </a:t>
            </a:r>
            <a:r>
              <a:rPr lang="it-IT" dirty="0">
                <a:solidFill>
                  <a:srgbClr val="C00000"/>
                </a:solidFill>
              </a:rPr>
              <a:t>farà crescere quest’ultima in modo esponenziale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Ad esempio, </a:t>
            </a:r>
            <a:r>
              <a:rPr lang="it-IT" dirty="0">
                <a:solidFill>
                  <a:srgbClr val="C00000"/>
                </a:solidFill>
              </a:rPr>
              <a:t>per aggiungere una forma triangolare sarebbe necessario introdurre due sottoclassi</a:t>
            </a:r>
            <a:r>
              <a:rPr lang="it-IT" dirty="0"/>
              <a:t>, una per ogni colore.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 dopo di ciò, </a:t>
            </a:r>
            <a:r>
              <a:rPr lang="it-IT" dirty="0">
                <a:solidFill>
                  <a:srgbClr val="C00000"/>
                </a:solidFill>
              </a:rPr>
              <a:t>l'aggiunta di un nuovo colore richiederebbe la creazione di tre sottoclassi</a:t>
            </a:r>
            <a:r>
              <a:rPr lang="it-IT" dirty="0"/>
              <a:t>, una per ogni tipo di forma.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Più si va avanti, peggio diventa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15877" y="-71559"/>
            <a:ext cx="5850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8986757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problema si verifica perché </a:t>
            </a:r>
            <a:r>
              <a:rPr lang="it-IT" dirty="0">
                <a:solidFill>
                  <a:srgbClr val="C00000"/>
                </a:solidFill>
              </a:rPr>
              <a:t>stiamo cercando di estendere le classi relative alle forme lungo due dimensioni indipendenti</a:t>
            </a:r>
            <a:r>
              <a:rPr lang="it-IT" dirty="0"/>
              <a:t>: per forma e per colore.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è un </a:t>
            </a:r>
            <a:r>
              <a:rPr lang="it-IT" dirty="0">
                <a:solidFill>
                  <a:srgbClr val="C00000"/>
                </a:solidFill>
              </a:rPr>
              <a:t>problema molto comune con l'eredità delle classi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pattern </a:t>
            </a:r>
            <a:r>
              <a:rPr lang="it-IT" i="1" dirty="0">
                <a:solidFill>
                  <a:srgbClr val="C00000"/>
                </a:solidFill>
              </a:rPr>
              <a:t>Bridge</a:t>
            </a:r>
            <a:r>
              <a:rPr lang="it-IT" dirty="0">
                <a:solidFill>
                  <a:srgbClr val="C00000"/>
                </a:solidFill>
              </a:rPr>
              <a:t> tenta di risolvere questo problema passando dall'ereditarietà alla composizione degli oggetti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Ciò significa che </a:t>
            </a:r>
            <a:r>
              <a:rPr lang="it-IT" dirty="0">
                <a:solidFill>
                  <a:srgbClr val="C00000"/>
                </a:solidFill>
              </a:rPr>
              <a:t>si estrae una delle dimensioni in una gerarchia di classi separata</a:t>
            </a:r>
            <a:r>
              <a:rPr lang="it-IT" dirty="0"/>
              <a:t>, in modo che </a:t>
            </a:r>
            <a:r>
              <a:rPr lang="it-IT" dirty="0">
                <a:solidFill>
                  <a:srgbClr val="C00000"/>
                </a:solidFill>
              </a:rPr>
              <a:t>le classi originali facciano riferimento a un oggetto della nuova gerarchia</a:t>
            </a:r>
            <a:r>
              <a:rPr lang="it-IT" dirty="0"/>
              <a:t>, invece di avere tutti i suoi stati e comportamenti all'interno di una classe.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15877" y="-71559"/>
            <a:ext cx="5850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  <p:pic>
        <p:nvPicPr>
          <p:cNvPr id="66562" name="Picture 2" descr="Solution suggested by the Bridg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4182386"/>
            <a:ext cx="4381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944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Seguendo questo approccio, </a:t>
            </a:r>
            <a:r>
              <a:rPr lang="it-IT" dirty="0">
                <a:solidFill>
                  <a:srgbClr val="C00000"/>
                </a:solidFill>
              </a:rPr>
              <a:t>possiamo estrarre il codice relativo al colore in una sua classe con due sottoclassi: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Red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"/>
              </a:rPr>
              <a:t>Blue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La classe </a:t>
            </a:r>
            <a:r>
              <a:rPr lang="it-IT" dirty="0" err="1">
                <a:solidFill>
                  <a:srgbClr val="C00000"/>
                </a:solidFill>
                <a:latin typeface="Courier"/>
              </a:rPr>
              <a:t>Shape</a:t>
            </a:r>
            <a:r>
              <a:rPr lang="it-IT" dirty="0">
                <a:solidFill>
                  <a:srgbClr val="C00000"/>
                </a:solidFill>
              </a:rPr>
              <a:t> ottiene quindi un campo riferimento </a:t>
            </a:r>
            <a:r>
              <a:rPr lang="it-IT" dirty="0"/>
              <a:t>che </a:t>
            </a:r>
            <a:r>
              <a:rPr lang="it-IT" dirty="0">
                <a:solidFill>
                  <a:srgbClr val="C00000"/>
                </a:solidFill>
              </a:rPr>
              <a:t>punta a uno degli oggetti colore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Ora </a:t>
            </a:r>
            <a:r>
              <a:rPr lang="it-IT" dirty="0">
                <a:solidFill>
                  <a:srgbClr val="C00000"/>
                </a:solidFill>
              </a:rPr>
              <a:t>la forma può delegare qualsiasi operazione relativa al colore all'oggetto colore collegato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Tale riferimento fungerà da ponte </a:t>
            </a:r>
            <a:r>
              <a:rPr lang="it-IT" dirty="0"/>
              <a:t>tra le classi </a:t>
            </a:r>
            <a:r>
              <a:rPr lang="it-IT" dirty="0" err="1">
                <a:latin typeface="Courier"/>
              </a:rPr>
              <a:t>Shape</a:t>
            </a:r>
            <a:r>
              <a:rPr lang="it-IT" dirty="0"/>
              <a:t> e </a:t>
            </a:r>
            <a:r>
              <a:rPr lang="it-IT" dirty="0">
                <a:latin typeface="Courier"/>
              </a:rPr>
              <a:t>Color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D'ora in poi, </a:t>
            </a:r>
            <a:r>
              <a:rPr lang="it-IT" dirty="0">
                <a:solidFill>
                  <a:srgbClr val="C00000"/>
                </a:solidFill>
              </a:rPr>
              <a:t>l'aggiunta di nuovi colori non richiederà di cambiare la gerarchia delle forme, e viceversa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15877" y="-71559"/>
            <a:ext cx="5850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40298397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dirty="0">
                <a:solidFill>
                  <a:srgbClr val="C00000"/>
                </a:solidFill>
              </a:rPr>
              <a:t>libro del </a:t>
            </a:r>
            <a:r>
              <a:rPr lang="it-IT" dirty="0" err="1">
                <a:solidFill>
                  <a:srgbClr val="C00000"/>
                </a:solidFill>
              </a:rPr>
              <a:t>GoF</a:t>
            </a:r>
            <a:r>
              <a:rPr lang="it-IT" dirty="0">
                <a:solidFill>
                  <a:srgbClr val="C00000"/>
                </a:solidFill>
              </a:rPr>
              <a:t> introduce i termini </a:t>
            </a:r>
            <a:r>
              <a:rPr lang="it-IT" i="1" dirty="0">
                <a:solidFill>
                  <a:srgbClr val="C00000"/>
                </a:solidFill>
              </a:rPr>
              <a:t>Astrazione</a:t>
            </a:r>
            <a:r>
              <a:rPr lang="it-IT" dirty="0">
                <a:solidFill>
                  <a:srgbClr val="C00000"/>
                </a:solidFill>
              </a:rPr>
              <a:t> e </a:t>
            </a:r>
            <a:r>
              <a:rPr lang="it-IT" i="1" dirty="0">
                <a:solidFill>
                  <a:srgbClr val="C00000"/>
                </a:solidFill>
              </a:rPr>
              <a:t>Implementazione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come parte della definizione del Bridge.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</a:rPr>
              <a:t>I termini possono suonare troppo accademici </a:t>
            </a:r>
            <a:r>
              <a:rPr lang="it-IT" dirty="0"/>
              <a:t>e fanno sembrare il pattern più complicato di quanto non sia in realtà.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Dopo aver letto il semplice esempio relativo alle forme e ai colori, </a:t>
            </a:r>
            <a:r>
              <a:rPr lang="it-IT" dirty="0">
                <a:solidFill>
                  <a:srgbClr val="C00000"/>
                </a:solidFill>
              </a:rPr>
              <a:t>decifriamo il significato dietro le parole oscure del libro </a:t>
            </a:r>
            <a:r>
              <a:rPr lang="it-IT" dirty="0" err="1">
                <a:solidFill>
                  <a:srgbClr val="C00000"/>
                </a:solidFill>
              </a:rPr>
              <a:t>GoF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C00000"/>
                </a:solidFill>
              </a:rPr>
              <a:t>L‘astrazione</a:t>
            </a:r>
            <a:r>
              <a:rPr lang="it-IT" dirty="0"/>
              <a:t> (chiamata anche </a:t>
            </a:r>
            <a:r>
              <a:rPr lang="it-IT" i="1" dirty="0"/>
              <a:t>interfaccia</a:t>
            </a:r>
            <a:r>
              <a:rPr lang="it-IT" dirty="0"/>
              <a:t>) è uno </a:t>
            </a:r>
            <a:r>
              <a:rPr lang="it-IT" dirty="0">
                <a:solidFill>
                  <a:srgbClr val="C00000"/>
                </a:solidFill>
              </a:rPr>
              <a:t>strato di controllo ad alto livello per alcune entità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Questo strato </a:t>
            </a:r>
            <a:r>
              <a:rPr lang="it-IT" dirty="0">
                <a:solidFill>
                  <a:srgbClr val="C00000"/>
                </a:solidFill>
              </a:rPr>
              <a:t>non dovrebbe fare alcun lavoro reale da solo</a:t>
            </a:r>
            <a:r>
              <a:rPr lang="it-IT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Esso </a:t>
            </a:r>
            <a:r>
              <a:rPr lang="it-IT" dirty="0">
                <a:solidFill>
                  <a:srgbClr val="C00000"/>
                </a:solidFill>
              </a:rPr>
              <a:t>dovrebbe delegare il lavoro al livello di </a:t>
            </a:r>
            <a:r>
              <a:rPr lang="it-IT" i="1" dirty="0">
                <a:solidFill>
                  <a:srgbClr val="C00000"/>
                </a:solidFill>
              </a:rPr>
              <a:t>implementazione</a:t>
            </a:r>
            <a:r>
              <a:rPr lang="it-IT" dirty="0">
                <a:solidFill>
                  <a:srgbClr val="C00000"/>
                </a:solidFill>
              </a:rPr>
              <a:t> (chiamato anche </a:t>
            </a:r>
            <a:r>
              <a:rPr lang="it-IT" i="1" dirty="0">
                <a:solidFill>
                  <a:srgbClr val="C00000"/>
                </a:solidFill>
              </a:rPr>
              <a:t>piattaforma</a:t>
            </a:r>
            <a:r>
              <a:rPr lang="it-IT" dirty="0">
                <a:solidFill>
                  <a:srgbClr val="C00000"/>
                </a:solidFill>
              </a:rPr>
              <a:t>)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 noti che </a:t>
            </a:r>
            <a:r>
              <a:rPr lang="it-IT" dirty="0">
                <a:solidFill>
                  <a:srgbClr val="C00000"/>
                </a:solidFill>
              </a:rPr>
              <a:t>non stiamo parlando delle interfacce e delle classi astratte dei linguaggio di programmazione</a:t>
            </a:r>
            <a:r>
              <a:rPr lang="it-IT" dirty="0"/>
              <a:t>. Queste non sono le stesse cose, anche se, per molti versi, lo ricordano.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Quando si parla di applicazioni reali, </a:t>
            </a:r>
            <a:r>
              <a:rPr lang="it-IT" dirty="0">
                <a:solidFill>
                  <a:srgbClr val="C00000"/>
                </a:solidFill>
              </a:rPr>
              <a:t>l'astrazione può essere rappresentata da una </a:t>
            </a:r>
            <a:r>
              <a:rPr lang="it-IT" dirty="0" err="1">
                <a:solidFill>
                  <a:srgbClr val="C00000"/>
                </a:solidFill>
              </a:rPr>
              <a:t>Graphical</a:t>
            </a:r>
            <a:r>
              <a:rPr lang="it-IT" dirty="0">
                <a:solidFill>
                  <a:srgbClr val="C00000"/>
                </a:solidFill>
              </a:rPr>
              <a:t> User Interface </a:t>
            </a:r>
            <a:r>
              <a:rPr lang="it-IT" dirty="0"/>
              <a:t>(GUI), e </a:t>
            </a:r>
            <a:r>
              <a:rPr lang="it-IT" dirty="0">
                <a:solidFill>
                  <a:srgbClr val="C00000"/>
                </a:solidFill>
              </a:rPr>
              <a:t>l'implementazione potrebbe essere il codice del sistema operativo sottostante </a:t>
            </a:r>
            <a:r>
              <a:rPr lang="it-IT" dirty="0"/>
              <a:t>(API) che il livello GUI chiama in risposta alle interazioni dell'utente.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24140" y="-71559"/>
            <a:ext cx="6341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Pattern Strutturali – Il pattern Bridge – 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Soluzione – Astrazione e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2089749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24159</Words>
  <Application>Microsoft Office PowerPoint</Application>
  <PresentationFormat>Widescreen</PresentationFormat>
  <Paragraphs>2764</Paragraphs>
  <Slides>221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221</vt:i4>
      </vt:variant>
    </vt:vector>
  </HeadingPairs>
  <TitlesOfParts>
    <vt:vector size="227" baseType="lpstr">
      <vt:lpstr>Arial</vt:lpstr>
      <vt:lpstr>Calibri</vt:lpstr>
      <vt:lpstr>Calibri Light</vt:lpstr>
      <vt:lpstr>Courier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dell’attività di Ricerca</dc:title>
  <dc:creator>Domenico Ursino</dc:creator>
  <cp:lastModifiedBy>DOMENICO URSINO</cp:lastModifiedBy>
  <cp:revision>622</cp:revision>
  <dcterms:created xsi:type="dcterms:W3CDTF">2018-01-22T07:11:51Z</dcterms:created>
  <dcterms:modified xsi:type="dcterms:W3CDTF">2021-12-19T17:41:41Z</dcterms:modified>
</cp:coreProperties>
</file>