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8" r:id="rId3"/>
    <p:sldId id="259" r:id="rId4"/>
    <p:sldId id="337" r:id="rId5"/>
    <p:sldId id="336" r:id="rId6"/>
    <p:sldId id="338" r:id="rId7"/>
    <p:sldId id="339" r:id="rId8"/>
    <p:sldId id="341" r:id="rId9"/>
    <p:sldId id="340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</p:sldIdLst>
  <p:sldSz cx="9144000" cy="5143500" type="screen16x9"/>
  <p:notesSz cx="6858000" cy="9144000"/>
  <p:embeddedFontLst>
    <p:embeddedFont>
      <p:font typeface="Figtree Black" panose="020B0604020202020204" charset="0"/>
      <p:bold r:id="rId24"/>
      <p:boldItalic r:id="rId25"/>
    </p:embeddedFont>
    <p:embeddedFont>
      <p:font typeface="Hanken Grotesk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D97D8E-3B5B-4343-B725-81FA219C3767}">
  <a:tblStyle styleId="{E9D97D8E-3B5B-4343-B725-81FA219C3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297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7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17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65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2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9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Support Chatbot for Twitter</a:t>
            </a:r>
            <a:endParaRPr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anken Grotesk"/>
                <a:ea typeface="Hanken Grotesk"/>
                <a:cs typeface="Hanken Grotesk"/>
                <a:sym typeface="Hanken Grotesk"/>
              </a:rPr>
              <a:t>Omar Walid Hamed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49-7769</a:t>
            </a:r>
            <a:endParaRPr sz="240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8242-EE99-C462-A681-8570089A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1F6EB-1B47-BBC8-79EA-F5D66B82161B}"/>
              </a:ext>
            </a:extLst>
          </p:cNvPr>
          <p:cNvSpPr txBox="1"/>
          <p:nvPr/>
        </p:nvSpPr>
        <p:spPr>
          <a:xfrm>
            <a:off x="495342" y="1279088"/>
            <a:ext cx="7928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Sequence length = 50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Cross-entropy loss function + Perplexity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Adam Optimizer (</a:t>
            </a:r>
            <a:r>
              <a:rPr lang="en-GB" sz="1800" dirty="0" err="1">
                <a:latin typeface="Hanken Grotesk" panose="020B0604020202020204" charset="0"/>
              </a:rPr>
              <a:t>lr</a:t>
            </a:r>
            <a:r>
              <a:rPr lang="en-GB" sz="1800" dirty="0">
                <a:latin typeface="Hanken Grotesk" panose="020B0604020202020204" charset="0"/>
              </a:rPr>
              <a:t> = 0.001)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15 epochs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80/20 split</a:t>
            </a:r>
          </a:p>
        </p:txBody>
      </p:sp>
    </p:spTree>
    <p:extLst>
      <p:ext uri="{BB962C8B-B14F-4D97-AF65-F5344CB8AC3E}">
        <p14:creationId xmlns:p14="http://schemas.microsoft.com/office/powerpoint/2010/main" val="150596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M3 Model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31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AB7B-58EA-C9BE-F31F-6A075A90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Pre-trained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F98B6-851E-D026-BC21-C3FCF7A94D44}"/>
              </a:ext>
            </a:extLst>
          </p:cNvPr>
          <p:cNvSpPr txBox="1"/>
          <p:nvPr/>
        </p:nvSpPr>
        <p:spPr>
          <a:xfrm>
            <a:off x="636608" y="1273215"/>
            <a:ext cx="79286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Many options to choose from (BERT, GPT-2, Llama, Albert, T5, etc..)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endParaRPr lang="en-GB" sz="1800" dirty="0">
              <a:latin typeface="Hanken Grotesk" panose="020B0604020202020204" charset="0"/>
            </a:endParaRPr>
          </a:p>
          <a:p>
            <a:r>
              <a:rPr lang="en-GB" sz="1800" b="1" u="sng" dirty="0">
                <a:latin typeface="Hanken Grotesk" panose="020B0604020202020204" charset="0"/>
              </a:rPr>
              <a:t>T5 was chosen because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lvl="2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Trained on sequence-to-sequence tasks (encoder-decoder)</a:t>
            </a:r>
          </a:p>
          <a:p>
            <a:pPr marL="285750" lvl="2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lvl="2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Already has a pre-trained LM head</a:t>
            </a:r>
          </a:p>
          <a:p>
            <a:pPr marL="285750" lvl="2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lvl="2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Smaller versions are available</a:t>
            </a:r>
          </a:p>
          <a:p>
            <a:pPr marL="285750" lvl="1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6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5B79-4E76-2DB3-EE5C-900D7A02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T5 Model</a:t>
            </a:r>
          </a:p>
        </p:txBody>
      </p:sp>
      <p:pic>
        <p:nvPicPr>
          <p:cNvPr id="1034" name="Picture 10" descr="Understand T5 — Text-to-Text Transfer Transformer | by Yu Yang | Analytics  Vidhya | Medium">
            <a:extLst>
              <a:ext uri="{FF2B5EF4-FFF2-40B4-BE49-F238E27FC236}">
                <a16:creationId xmlns:a16="http://schemas.microsoft.com/office/drawing/2014/main" id="{ECC4C7C6-6436-1839-5412-661E1B6B6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83"/>
          <a:stretch/>
        </p:blipFill>
        <p:spPr bwMode="auto">
          <a:xfrm>
            <a:off x="1052357" y="1508577"/>
            <a:ext cx="7039285" cy="258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01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7098-6004-3444-BD8A-92425C5C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D33ADA-75EE-C0CF-2F1D-D0A0074762A6}"/>
              </a:ext>
            </a:extLst>
          </p:cNvPr>
          <p:cNvSpPr txBox="1"/>
          <p:nvPr/>
        </p:nvSpPr>
        <p:spPr>
          <a:xfrm>
            <a:off x="720000" y="1516283"/>
            <a:ext cx="770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Only 30% of the dataset was used (for efficiency)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Sequence length = 64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Answers are prefixed with the company name</a:t>
            </a:r>
          </a:p>
        </p:txBody>
      </p:sp>
    </p:spTree>
    <p:extLst>
      <p:ext uri="{BB962C8B-B14F-4D97-AF65-F5344CB8AC3E}">
        <p14:creationId xmlns:p14="http://schemas.microsoft.com/office/powerpoint/2010/main" val="307071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2254-A810-B6A0-A375-11A70510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C3A0AB-BE79-A240-FF48-91103600358D}"/>
              </a:ext>
            </a:extLst>
          </p:cNvPr>
          <p:cNvSpPr txBox="1"/>
          <p:nvPr/>
        </p:nvSpPr>
        <p:spPr>
          <a:xfrm>
            <a:off x="720000" y="1516283"/>
            <a:ext cx="770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Encoder layer was frozen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Decoder and LM head were fine-tuned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Trained for 8 epochs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Adam Optimizer (3e-4)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Same loss calculation as custom network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98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52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FE71-6C62-CB6A-638C-A2967DBE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Network</a:t>
            </a:r>
          </a:p>
        </p:txBody>
      </p:sp>
      <p:pic>
        <p:nvPicPr>
          <p:cNvPr id="16" name="Picture 15" descr="A graph of loss and loss&#10;&#10;Description automatically generated">
            <a:extLst>
              <a:ext uri="{FF2B5EF4-FFF2-40B4-BE49-F238E27FC236}">
                <a16:creationId xmlns:a16="http://schemas.microsoft.com/office/drawing/2014/main" id="{0FF763E7-B3BF-73D3-CF61-E4768921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6" y="1120178"/>
            <a:ext cx="3976957" cy="3366736"/>
          </a:xfrm>
          <a:prstGeom prst="rect">
            <a:avLst/>
          </a:prstGeom>
        </p:spPr>
      </p:pic>
      <p:pic>
        <p:nvPicPr>
          <p:cNvPr id="18" name="Picture 17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B0EF3281-6629-C073-7546-CFD869FBB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119" y="1244449"/>
            <a:ext cx="3796386" cy="32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5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E119-3CF9-655F-66E8-F149572A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Fine-tuned Model</a:t>
            </a:r>
          </a:p>
        </p:txBody>
      </p:sp>
      <p:pic>
        <p:nvPicPr>
          <p:cNvPr id="16" name="Picture 15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B3A5B17C-5959-4389-BB4C-2CA0E6EA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09" y="1253163"/>
            <a:ext cx="3768507" cy="3265133"/>
          </a:xfrm>
          <a:prstGeom prst="rect">
            <a:avLst/>
          </a:prstGeom>
        </p:spPr>
      </p:pic>
      <p:pic>
        <p:nvPicPr>
          <p:cNvPr id="18" name="Picture 17" descr="A graph with a line graph and numbers&#10;&#10;Description automatically generated">
            <a:extLst>
              <a:ext uri="{FF2B5EF4-FFF2-40B4-BE49-F238E27FC236}">
                <a16:creationId xmlns:a16="http://schemas.microsoft.com/office/drawing/2014/main" id="{404C8F56-FF7E-A887-DBB5-979A25323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044" y="1253163"/>
            <a:ext cx="3884147" cy="32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9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3E2B-3FA8-C095-F2ED-F89FB31A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812" y="2285400"/>
            <a:ext cx="7704000" cy="572700"/>
          </a:xfrm>
        </p:spPr>
        <p:txBody>
          <a:bodyPr/>
          <a:lstStyle/>
          <a:p>
            <a:r>
              <a:rPr lang="en-GB" dirty="0"/>
              <a:t>M2 Sample Conversations</a:t>
            </a:r>
          </a:p>
        </p:txBody>
      </p:sp>
    </p:spTree>
    <p:extLst>
      <p:ext uri="{BB962C8B-B14F-4D97-AF65-F5344CB8AC3E}">
        <p14:creationId xmlns:p14="http://schemas.microsoft.com/office/powerpoint/2010/main" val="127652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5"/>
          <p:cNvCxnSpPr>
            <a:stCxn id="305" idx="1"/>
          </p:cNvCxnSpPr>
          <p:nvPr/>
        </p:nvCxnSpPr>
        <p:spPr>
          <a:xfrm rot="10800000">
            <a:off x="-167825" y="3160425"/>
            <a:ext cx="630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stCxn id="307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title" idx="14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</a:t>
            </a: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M3 Network</a:t>
            </a:r>
            <a:endParaRPr sz="2000"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Results</a:t>
            </a:r>
            <a:endParaRPr sz="2000"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Dataset</a:t>
            </a:r>
            <a:endParaRPr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Conclusion</a:t>
            </a:r>
            <a:endParaRPr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68554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M2 Network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3E2B-3FA8-C095-F2ED-F89FB31A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812" y="2285400"/>
            <a:ext cx="7704000" cy="572700"/>
          </a:xfrm>
        </p:spPr>
        <p:txBody>
          <a:bodyPr/>
          <a:lstStyle/>
          <a:p>
            <a:r>
              <a:rPr lang="en-GB" dirty="0"/>
              <a:t>M3 Sample Conversations</a:t>
            </a:r>
          </a:p>
        </p:txBody>
      </p:sp>
    </p:spTree>
    <p:extLst>
      <p:ext uri="{BB962C8B-B14F-4D97-AF65-F5344CB8AC3E}">
        <p14:creationId xmlns:p14="http://schemas.microsoft.com/office/powerpoint/2010/main" val="234746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72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19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3D61-88A6-8238-7D6C-00183A53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55" y="468174"/>
            <a:ext cx="7704000" cy="572700"/>
          </a:xfrm>
        </p:spPr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F5464E-CC8E-D392-7C5D-F51F32CB939E}"/>
              </a:ext>
            </a:extLst>
          </p:cNvPr>
          <p:cNvSpPr txBox="1"/>
          <p:nvPr/>
        </p:nvSpPr>
        <p:spPr>
          <a:xfrm>
            <a:off x="508355" y="1321862"/>
            <a:ext cx="8127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b="1" dirty="0">
                <a:latin typeface="Hanken Grotesk" panose="020B0604020202020204" charset="0"/>
              </a:rPr>
              <a:t>3M</a:t>
            </a:r>
            <a:r>
              <a:rPr lang="en-GB" sz="1800" dirty="0">
                <a:latin typeface="Hanken Grotesk" panose="020B0604020202020204" charset="0"/>
              </a:rPr>
              <a:t> Tweets, Spanned over </a:t>
            </a:r>
            <a:r>
              <a:rPr lang="en-GB" sz="1800" b="1" dirty="0">
                <a:latin typeface="Hanken Grotesk" panose="020B0604020202020204" charset="0"/>
              </a:rPr>
              <a:t>787346</a:t>
            </a:r>
            <a:r>
              <a:rPr lang="en-GB" sz="1800" dirty="0">
                <a:latin typeface="Hanken Grotesk" panose="020B0604020202020204" charset="0"/>
              </a:rPr>
              <a:t> conversations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113 words per tweet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Only 3 messages in the conversations!!!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Most answers are in the form “Send us a DM”, “Go to this link”, etc..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Dataset is too large!!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029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M2 Model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09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092-0386-FFA0-CF35-7B144385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Seq2Seq Models</a:t>
            </a:r>
          </a:p>
        </p:txBody>
      </p:sp>
      <p:pic>
        <p:nvPicPr>
          <p:cNvPr id="16" name="Picture 15" descr="A diagram of a diagram&#10;&#10;Description automatically generated">
            <a:extLst>
              <a:ext uri="{FF2B5EF4-FFF2-40B4-BE49-F238E27FC236}">
                <a16:creationId xmlns:a16="http://schemas.microsoft.com/office/drawing/2014/main" id="{B166DC29-16C6-B2AA-1C60-D1FE035E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6" y="1371847"/>
            <a:ext cx="8023094" cy="24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3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CE05-AD9B-7336-863B-21E44629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Embeddings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8BEF8-8833-667A-C3DB-B762738422D0}"/>
              </a:ext>
            </a:extLst>
          </p:cNvPr>
          <p:cNvSpPr txBox="1"/>
          <p:nvPr/>
        </p:nvSpPr>
        <p:spPr>
          <a:xfrm>
            <a:off x="636608" y="1273215"/>
            <a:ext cx="7928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Generated using skip-gram algorithm (context window = 5)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21,716 tokens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Embedding dimensions =  100</a:t>
            </a:r>
          </a:p>
        </p:txBody>
      </p:sp>
    </p:spTree>
    <p:extLst>
      <p:ext uri="{BB962C8B-B14F-4D97-AF65-F5344CB8AC3E}">
        <p14:creationId xmlns:p14="http://schemas.microsoft.com/office/powerpoint/2010/main" val="88016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7933-03B6-204F-CA24-5F7B14F5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71100-0AF3-1A3E-FE60-79D07638C9DB}"/>
              </a:ext>
            </a:extLst>
          </p:cNvPr>
          <p:cNvSpPr txBox="1"/>
          <p:nvPr/>
        </p:nvSpPr>
        <p:spPr>
          <a:xfrm>
            <a:off x="720000" y="1516283"/>
            <a:ext cx="770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Encoder-Decoder Architecture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2-Layer LSTM in both encoder and decoder with size of 30 neurons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Encoder processes question to get thought vector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Thought vector passed to the decoder to generate the answer</a:t>
            </a: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r>
              <a:rPr lang="en-GB" sz="1800" dirty="0">
                <a:latin typeface="Hanken Grotesk" panose="020B0604020202020204" charset="0"/>
              </a:rPr>
              <a:t>Special tokens are used to indicate questions and </a:t>
            </a:r>
            <a:r>
              <a:rPr lang="en-GB" sz="1800" dirty="0" err="1">
                <a:latin typeface="Hanken Grotesk" panose="020B0604020202020204" charset="0"/>
              </a:rPr>
              <a:t>ansers</a:t>
            </a:r>
            <a:endParaRPr lang="en-GB" sz="1800" dirty="0">
              <a:latin typeface="Hanken Grotesk" panose="020B0604020202020204" charset="0"/>
            </a:endParaRPr>
          </a:p>
          <a:p>
            <a:pPr marL="285750" indent="-285750">
              <a:buFont typeface="Arial" panose="020B0502040204020203" pitchFamily="34" charset="0"/>
              <a:buChar char="•"/>
            </a:pPr>
            <a:endParaRPr lang="en-GB" dirty="0">
              <a:latin typeface="Hanken Grotes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2074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271</Words>
  <Application>Microsoft Office PowerPoint</Application>
  <PresentationFormat>On-screen Show (16:9)</PresentationFormat>
  <Paragraphs>97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Hanken Grotesk</vt:lpstr>
      <vt:lpstr>Arial</vt:lpstr>
      <vt:lpstr>Figtree Black</vt:lpstr>
      <vt:lpstr>Elegant Black &amp; White Thesis Defense by Slidesgo</vt:lpstr>
      <vt:lpstr>Customer Support Chatbot for Twitter</vt:lpstr>
      <vt:lpstr>Table of contents</vt:lpstr>
      <vt:lpstr>Introduction</vt:lpstr>
      <vt:lpstr>Dataset</vt:lpstr>
      <vt:lpstr>Dataset</vt:lpstr>
      <vt:lpstr>M2 Model</vt:lpstr>
      <vt:lpstr>Seq2Seq Models</vt:lpstr>
      <vt:lpstr>Word Embeddings</vt:lpstr>
      <vt:lpstr>Model Architecture</vt:lpstr>
      <vt:lpstr>Training</vt:lpstr>
      <vt:lpstr>M3 Model</vt:lpstr>
      <vt:lpstr>Pre-trained Model</vt:lpstr>
      <vt:lpstr>T5 Model</vt:lpstr>
      <vt:lpstr>Dataset</vt:lpstr>
      <vt:lpstr>Training Method</vt:lpstr>
      <vt:lpstr>Results</vt:lpstr>
      <vt:lpstr>Custom Network</vt:lpstr>
      <vt:lpstr>Fine-tuned Model</vt:lpstr>
      <vt:lpstr>M2 Sample Conversations</vt:lpstr>
      <vt:lpstr>M3 Sample Conversations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Black and White Thesis Defense</dc:title>
  <dc:creator>Omar Walid</dc:creator>
  <cp:lastModifiedBy>Omar Walid</cp:lastModifiedBy>
  <cp:revision>8</cp:revision>
  <dcterms:modified xsi:type="dcterms:W3CDTF">2024-05-20T07:04:30Z</dcterms:modified>
</cp:coreProperties>
</file>