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57" r:id="rId4"/>
    <p:sldId id="262" r:id="rId5"/>
    <p:sldId id="258" r:id="rId6"/>
    <p:sldId id="261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108" y="-3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BDCF6CE-A651-4E7A-AC22-632FF20284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A88E838-E152-4BA5-91CD-503A43BB87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2BBA18-A2B2-43C6-803B-26CE526243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5E42BD-832C-4150-B5E5-225826FD4B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49587-2D93-4F6A-9DEB-8699E65E44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962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8D114-738D-4B2A-AE4B-0E24BFCFD4F9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DB614-0D83-4804-9453-4AF1140B2A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7721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Grado Superior de Desarrollo de Aplicaciones Multiplataforma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9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CBF0-5B16-4D84-8C22-570A03E59100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Grado Superior de Desarrollo de Aplicaciones Multiplataforma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1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E4C-88BF-44FA-BEEF-3746CEB02515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Grado Superior de Desarrollo de Aplicaciones Multiplataforma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365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8CA4-EEDA-4E53-AB32-18902BE52A81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Grado Superior de Desarrollo de Aplicaciones Multiplataforma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17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8DEF-BDFD-4454-BD77-83F40F70EF19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Grado Superior de Desarrollo de Aplicaciones Multiplataforma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0068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DF8F-7E18-4888-9E60-C1800D588D47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Grado Superior de Desarrollo de Aplicaciones Multiplataforma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93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965F-FE5B-4ED1-BF6A-87800814059D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Grado Superior de Desarrollo de Aplicaciones Multiplataforma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05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80FA-5105-4F3F-BF22-271B8B219F41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Grado Superior de Desarrollo de Aplicaciones Multiplataforma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6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5FC2-8067-4260-9576-0BDE36B0FAE1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s-ES" dirty="0"/>
              <a:t>Grado Superior de Desarrollo de Aplicaciones Multiplataforma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519954A3-9DFD-4C44-94BA-B95130A3BA1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2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0A99-A629-4C64-AE34-25CC3C6247AB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Grado Superior de Desarrollo de Aplicaciones Multiplataforma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7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42B0-5651-451F-819D-8F8393307361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Grado Superior de Desarrollo de Aplicaciones Multiplataforma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E22E-1D45-47DB-BEAC-4E52FBA372D2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Grado Superior de Desarrollo de Aplicaciones Multiplataforma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4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140D-1524-4C42-81C7-A25C746673C2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Grado Superior de Desarrollo de Aplicaciones Multiplataforma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1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BCB5-50DD-4F17-9FBD-45E8EE39D797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Grado Superior de Desarrollo de Aplicaciones Multiplataforma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9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D6E8-525B-48BC-98F7-ECBE7DEBA0CB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Grado Superior de Desarrollo de Aplicaciones Multiplataforma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6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Grado Superior de Desarrollo de Aplicaciones Multiplataforma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BF31-5279-4E62-B371-DC2DA36CABA8}" type="datetime1">
              <a:rPr lang="en-US" smtClean="0"/>
              <a:t>5/27/2020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3341C-9401-4610-AFFE-BF8492CDAC46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Grado Superior de Desarrollo de Aplicaciones Multiplataforma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7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4097E-1F09-4C2F-8566-78B713883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3658" y="189650"/>
            <a:ext cx="7766936" cy="1646302"/>
          </a:xfrm>
        </p:spPr>
        <p:txBody>
          <a:bodyPr/>
          <a:lstStyle/>
          <a:p>
            <a:pPr algn="ctr"/>
            <a:r>
              <a:rPr lang="es-ES" sz="4000" dirty="0">
                <a:solidFill>
                  <a:schemeClr val="bg2">
                    <a:lumMod val="50000"/>
                  </a:schemeClr>
                </a:solidFill>
              </a:rPr>
              <a:t>Proyecto integrador</a:t>
            </a:r>
            <a:br>
              <a:rPr lang="es-ES" sz="4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ES" sz="4000" dirty="0">
                <a:solidFill>
                  <a:schemeClr val="bg2">
                    <a:lumMod val="50000"/>
                  </a:schemeClr>
                </a:solidFill>
              </a:rPr>
              <a:t>Módulo de Programación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B175BA-3010-4819-AD58-A45C9E558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9844" y="6123262"/>
            <a:ext cx="2600885" cy="425851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IES Villaverde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0542203-77D1-44D4-A0DC-1431F9F221A2}"/>
              </a:ext>
            </a:extLst>
          </p:cNvPr>
          <p:cNvSpPr txBox="1">
            <a:spLocks/>
          </p:cNvSpPr>
          <p:nvPr/>
        </p:nvSpPr>
        <p:spPr>
          <a:xfrm>
            <a:off x="323557" y="5313681"/>
            <a:ext cx="3812956" cy="15443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chemeClr val="accent1">
                    <a:lumMod val="50000"/>
                  </a:schemeClr>
                </a:solidFill>
              </a:rPr>
              <a:t>Adrián Calvo Blázquez</a:t>
            </a:r>
          </a:p>
          <a:p>
            <a:pPr algn="l"/>
            <a:r>
              <a:rPr lang="es-ES" sz="3200" dirty="0">
                <a:solidFill>
                  <a:schemeClr val="accent1">
                    <a:lumMod val="50000"/>
                  </a:schemeClr>
                </a:solidFill>
              </a:rPr>
              <a:t>Iván Parra Ruíz</a:t>
            </a:r>
          </a:p>
          <a:p>
            <a:pPr algn="l"/>
            <a:r>
              <a:rPr lang="es-ES" sz="3200" dirty="0">
                <a:solidFill>
                  <a:schemeClr val="accent1">
                    <a:lumMod val="50000"/>
                  </a:schemeClr>
                </a:solidFill>
              </a:rPr>
              <a:t>Omar </a:t>
            </a:r>
            <a:r>
              <a:rPr lang="es-ES" sz="3200" dirty="0" err="1">
                <a:solidFill>
                  <a:schemeClr val="accent1">
                    <a:lumMod val="50000"/>
                  </a:schemeClr>
                </a:solidFill>
              </a:rPr>
              <a:t>Alilech</a:t>
            </a:r>
            <a:r>
              <a:rPr lang="es-ES" sz="3200" dirty="0">
                <a:solidFill>
                  <a:schemeClr val="accent1">
                    <a:lumMod val="50000"/>
                  </a:schemeClr>
                </a:solidFill>
              </a:rPr>
              <a:t> Domínguez</a:t>
            </a:r>
          </a:p>
          <a:p>
            <a:br>
              <a:rPr lang="es-ES" dirty="0"/>
            </a:br>
            <a:endParaRPr lang="es-ES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72B33E0-4301-4063-B93B-6876F808B5AC}"/>
              </a:ext>
            </a:extLst>
          </p:cNvPr>
          <p:cNvSpPr txBox="1">
            <a:spLocks/>
          </p:cNvSpPr>
          <p:nvPr/>
        </p:nvSpPr>
        <p:spPr>
          <a:xfrm>
            <a:off x="1361293" y="2585746"/>
            <a:ext cx="8806651" cy="1901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4400" dirty="0">
                <a:solidFill>
                  <a:schemeClr val="accent1">
                    <a:lumMod val="50000"/>
                  </a:schemeClr>
                </a:solidFill>
              </a:rPr>
              <a:t>Aplicación para la gestión de un restaurante</a:t>
            </a:r>
          </a:p>
          <a:p>
            <a:br>
              <a:rPr lang="es-ES" sz="4400" dirty="0"/>
            </a:br>
            <a:endParaRPr lang="es-ES" sz="4400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34D28324-B91D-43AC-9AB4-7A38ED972788}"/>
              </a:ext>
            </a:extLst>
          </p:cNvPr>
          <p:cNvSpPr txBox="1">
            <a:spLocks/>
          </p:cNvSpPr>
          <p:nvPr/>
        </p:nvSpPr>
        <p:spPr>
          <a:xfrm>
            <a:off x="5068375" y="5659058"/>
            <a:ext cx="7216390" cy="60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Grado Superior de Desarrollo de Aplicaciones Multiplataforma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0B88D405-30BC-411E-8684-01AA5D128A89}"/>
              </a:ext>
            </a:extLst>
          </p:cNvPr>
          <p:cNvSpPr txBox="1">
            <a:spLocks/>
          </p:cNvSpPr>
          <p:nvPr/>
        </p:nvSpPr>
        <p:spPr>
          <a:xfrm>
            <a:off x="5393635" y="5261494"/>
            <a:ext cx="4134677" cy="7951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900" dirty="0">
                <a:solidFill>
                  <a:schemeClr val="bg2">
                    <a:lumMod val="50000"/>
                  </a:schemeClr>
                </a:solidFill>
              </a:rPr>
              <a:t>Profesora: Ana María Suárez Rivero</a:t>
            </a:r>
          </a:p>
          <a:p>
            <a:pPr algn="l"/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008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B995B-CE9B-4A34-AAC5-D1A12FE47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2036"/>
            <a:ext cx="8596668" cy="914400"/>
          </a:xfrm>
        </p:spPr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B57528-80E1-4A12-9980-1D5F8A450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61391"/>
            <a:ext cx="8596668" cy="5340626"/>
          </a:xfrm>
        </p:spPr>
        <p:txBody>
          <a:bodyPr>
            <a:normAutofit fontScale="47500" lnSpcReduction="20000"/>
          </a:bodyPr>
          <a:lstStyle/>
          <a:p>
            <a:r>
              <a:rPr lang="es-ES" dirty="0"/>
              <a:t>1. Introducción</a:t>
            </a:r>
          </a:p>
          <a:p>
            <a:pPr lvl="1"/>
            <a:r>
              <a:rPr lang="es-ES" dirty="0"/>
              <a:t>1.1.Motivación</a:t>
            </a:r>
          </a:p>
          <a:p>
            <a:pPr lvl="1"/>
            <a:r>
              <a:rPr lang="es-ES" dirty="0"/>
              <a:t>1.2. Objetivos</a:t>
            </a:r>
          </a:p>
          <a:p>
            <a:r>
              <a:rPr lang="es-ES" dirty="0"/>
              <a:t>2. Funcionalidad</a:t>
            </a:r>
          </a:p>
          <a:p>
            <a:r>
              <a:rPr lang="es-ES" dirty="0"/>
              <a:t>3. Diseño</a:t>
            </a:r>
          </a:p>
          <a:p>
            <a:pPr lvl="1"/>
            <a:r>
              <a:rPr lang="es-ES" dirty="0"/>
              <a:t>3.1. UML</a:t>
            </a:r>
          </a:p>
          <a:p>
            <a:pPr lvl="1"/>
            <a:r>
              <a:rPr lang="es-ES" dirty="0"/>
              <a:t>3.2. BB.DD</a:t>
            </a:r>
          </a:p>
          <a:p>
            <a:pPr lvl="1"/>
            <a:r>
              <a:rPr lang="es-ES" dirty="0"/>
              <a:t>3.3 Herencia</a:t>
            </a:r>
          </a:p>
          <a:p>
            <a:r>
              <a:rPr lang="es-ES" dirty="0"/>
              <a:t>4. Diagrama de clases UML</a:t>
            </a:r>
          </a:p>
          <a:p>
            <a:r>
              <a:rPr lang="es-ES" dirty="0"/>
              <a:t>5. Desarrollo y pruebas</a:t>
            </a:r>
          </a:p>
          <a:p>
            <a:r>
              <a:rPr lang="es-ES" dirty="0"/>
              <a:t>5. Persistencia de datos</a:t>
            </a:r>
          </a:p>
          <a:p>
            <a:pPr lvl="1"/>
            <a:r>
              <a:rPr lang="es-ES" dirty="0"/>
              <a:t>5.1. Modelo Entidad-Relación</a:t>
            </a:r>
          </a:p>
          <a:p>
            <a:pPr lvl="1"/>
            <a:r>
              <a:rPr lang="es-ES" dirty="0"/>
              <a:t>5.2. Modelo relacional</a:t>
            </a:r>
          </a:p>
          <a:p>
            <a:pPr lvl="1"/>
            <a:r>
              <a:rPr lang="es-ES" dirty="0"/>
              <a:t>5.3. Implementación de la BB.DD en las clases</a:t>
            </a:r>
          </a:p>
          <a:p>
            <a:r>
              <a:rPr lang="es-ES" dirty="0"/>
              <a:t>6. La interfaz gráfica y usabilidad</a:t>
            </a:r>
          </a:p>
          <a:p>
            <a:r>
              <a:rPr lang="es-ES" dirty="0"/>
              <a:t>7.Documentación</a:t>
            </a:r>
          </a:p>
          <a:p>
            <a:r>
              <a:rPr lang="es-ES" dirty="0"/>
              <a:t>7. Retos y dificultades encontradas en el desarrollo y soluciones</a:t>
            </a:r>
          </a:p>
          <a:p>
            <a:r>
              <a:rPr lang="es-ES" dirty="0"/>
              <a:t>8. ¿Por qué deberías usar nuestra App Restaurante?</a:t>
            </a:r>
          </a:p>
          <a:p>
            <a:r>
              <a:rPr lang="es-ES" dirty="0"/>
              <a:t>9.¿Qué nos diferencia del resto?</a:t>
            </a:r>
          </a:p>
          <a:p>
            <a:r>
              <a:rPr lang="es-ES" dirty="0"/>
              <a:t>10. Ventajas e inconvenientes</a:t>
            </a:r>
          </a:p>
          <a:p>
            <a:r>
              <a:rPr lang="es-ES" dirty="0"/>
              <a:t>11.Escalabilidad y posibles mejoras</a:t>
            </a:r>
          </a:p>
          <a:p>
            <a:r>
              <a:rPr lang="es-ES" dirty="0"/>
              <a:t>12.¿Qué hemos aprendido?</a:t>
            </a:r>
          </a:p>
          <a:p>
            <a:r>
              <a:rPr lang="es-ES" dirty="0"/>
              <a:t>13. Trabajo en equipo. Metodología. </a:t>
            </a:r>
            <a:r>
              <a:rPr lang="es-ES"/>
              <a:t>Responsabilidades.Herramientas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A6CFD-68B8-4F1B-9D75-CD0DCD2C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Grado Superior de Desarrollo de Aplicaciones Multiplataforma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71313-91B2-4BB8-BC3C-8CDDE5E5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4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D6772-67BE-460A-88D9-6BEC730B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91AD98-640F-4E20-8E6B-09DB1391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A0D6B1-3ABA-4498-8485-A6977F75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Grado Superior de Desarrollo de Aplicaciones Multiplataforma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696F6C-A33D-4CAA-A54E-5F7F8CC7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4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B995B-CE9B-4A34-AAC5-D1A12FE4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B57528-80E1-4A12-9980-1D5F8A450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A6CFD-68B8-4F1B-9D75-CD0DCD2C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Grado Superior de Desarrollo de Aplicaciones Multiplataforma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71313-91B2-4BB8-BC3C-8CDDE5E5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7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B995B-CE9B-4A34-AAC5-D1A12FE4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clases UML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B57528-80E1-4A12-9980-1D5F8A450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A6CFD-68B8-4F1B-9D75-CD0DCD2C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Grado Superior de Desarrollo de Aplicaciones Multiplataforma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71313-91B2-4BB8-BC3C-8CDDE5E5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5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B995B-CE9B-4A34-AAC5-D1A12FE4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Persistencia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B57528-80E1-4A12-9980-1D5F8A450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A6CFD-68B8-4F1B-9D75-CD0DCD2C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Grado Superior de Desarrollo de Aplicaciones Multiplataforma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71313-91B2-4BB8-BC3C-8CDDE5E5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3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B995B-CE9B-4A34-AAC5-D1A12FE4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Entidad-Relación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B57528-80E1-4A12-9980-1D5F8A450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A6CFD-68B8-4F1B-9D75-CD0DCD2C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Grado Superior de Desarrollo de Aplicaciones Multiplataforma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71313-91B2-4BB8-BC3C-8CDDE5E5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8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B995B-CE9B-4A34-AAC5-D1A12FE4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Relacional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B57528-80E1-4A12-9980-1D5F8A450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A6CFD-68B8-4F1B-9D75-CD0DCD2C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Grado Superior de Desarrollo de Aplicaciones Multiplataforma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71313-91B2-4BB8-BC3C-8CDDE5E5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009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238</Words>
  <Application>Microsoft Office PowerPoint</Application>
  <PresentationFormat>Panorámica</PresentationFormat>
  <Paragraphs>56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Faceta</vt:lpstr>
      <vt:lpstr>Proyecto integrador Módulo de Programación</vt:lpstr>
      <vt:lpstr>Índice</vt:lpstr>
      <vt:lpstr>Introducción</vt:lpstr>
      <vt:lpstr>Funcionalidad</vt:lpstr>
      <vt:lpstr>Diagrama de clases UML</vt:lpstr>
      <vt:lpstr>Persistencia de datos</vt:lpstr>
      <vt:lpstr>Modelo Entidad-Relación</vt:lpstr>
      <vt:lpstr>Modelo Relacional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 Calvo</dc:creator>
  <cp:lastModifiedBy>Adrian Calvo</cp:lastModifiedBy>
  <cp:revision>11</cp:revision>
  <dcterms:created xsi:type="dcterms:W3CDTF">2020-05-27T01:59:25Z</dcterms:created>
  <dcterms:modified xsi:type="dcterms:W3CDTF">2020-05-27T03:19:53Z</dcterms:modified>
</cp:coreProperties>
</file>