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embeddedFontLst>
    <p:embeddedFont>
      <p:font typeface="Candar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hWYoGpYk3RE0K210sSW+c8Glf/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A20BEE-6278-428F-AC5C-54A853137301}">
  <a:tblStyle styleId="{11A20BEE-6278-428F-AC5C-54A8531373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andara-bold.fntdata"/><Relationship Id="rId21" Type="http://schemas.openxmlformats.org/officeDocument/2006/relationships/font" Target="fonts/Candara-regular.fntdata"/><Relationship Id="rId24" Type="http://schemas.openxmlformats.org/officeDocument/2006/relationships/font" Target="fonts/Candara-boldItalic.fntdata"/><Relationship Id="rId23" Type="http://schemas.openxmlformats.org/officeDocument/2006/relationships/font" Target="fonts/Candar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bd9dcb96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fbd9dcb96c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b03ef13c2_0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30b03ef13c2_0_1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b03ef13c2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30b03ef13c2_0_1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b03ef13c2_0_2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30b03ef13c2_0_2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fb66c39f3c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2fb66c39f3c_0_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b66c39f3c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b66c39f3c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fb66c39f3c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b66c39f3c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b66c39f3c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fb66c39f3c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b66c39f3c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2fb66c39f3c_0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b66c39f3c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2fb66c39f3c_0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b66c39f3c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fb66c39f3c_0_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fb66c39f3c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fb66c39f3c_0_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b66c39f3c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2fb66c39f3c_0_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6.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7.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5" name="Shape 15"/>
        <p:cNvGrpSpPr/>
        <p:nvPr/>
      </p:nvGrpSpPr>
      <p:grpSpPr>
        <a:xfrm>
          <a:off x="0" y="0"/>
          <a:ext cx="0" cy="0"/>
          <a:chOff x="0" y="0"/>
          <a:chExt cx="0" cy="0"/>
        </a:xfrm>
      </p:grpSpPr>
      <p:pic>
        <p:nvPicPr>
          <p:cNvPr descr="portada.jpg" id="16" name="Google Shape;16;p8"/>
          <p:cNvPicPr preferRelativeResize="0"/>
          <p:nvPr/>
        </p:nvPicPr>
        <p:blipFill rotWithShape="1">
          <a:blip r:embed="rId2">
            <a:alphaModFix/>
          </a:blip>
          <a:srcRect b="0" l="0" r="0" t="0"/>
          <a:stretch/>
        </p:blipFill>
        <p:spPr>
          <a:xfrm>
            <a:off x="4600575" y="0"/>
            <a:ext cx="4543425" cy="6858000"/>
          </a:xfrm>
          <a:prstGeom prst="rect">
            <a:avLst/>
          </a:prstGeom>
          <a:noFill/>
          <a:ln>
            <a:noFill/>
          </a:ln>
        </p:spPr>
      </p:pic>
      <p:pic>
        <p:nvPicPr>
          <p:cNvPr descr="logo.jpg" id="17" name="Google Shape;17;p8"/>
          <p:cNvPicPr preferRelativeResize="0"/>
          <p:nvPr/>
        </p:nvPicPr>
        <p:blipFill rotWithShape="1">
          <a:blip r:embed="rId3">
            <a:alphaModFix/>
          </a:blip>
          <a:srcRect b="0" l="0" r="0" t="0"/>
          <a:stretch/>
        </p:blipFill>
        <p:spPr>
          <a:xfrm>
            <a:off x="955129" y="2294863"/>
            <a:ext cx="4720458" cy="10571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 blanco">
  <p:cSld name="1_En blanco">
    <p:spTree>
      <p:nvGrpSpPr>
        <p:cNvPr id="61" name="Shape 61"/>
        <p:cNvGrpSpPr/>
        <p:nvPr/>
      </p:nvGrpSpPr>
      <p:grpSpPr>
        <a:xfrm>
          <a:off x="0" y="0"/>
          <a:ext cx="0" cy="0"/>
          <a:chOff x="0" y="0"/>
          <a:chExt cx="0" cy="0"/>
        </a:xfrm>
      </p:grpSpPr>
      <p:sp>
        <p:nvSpPr>
          <p:cNvPr id="62" name="Google Shape;62;p17"/>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63" name="Google Shape;63;p17"/>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2.jpg" id="64" name="Google Shape;64;p17"/>
          <p:cNvPicPr preferRelativeResize="0"/>
          <p:nvPr/>
        </p:nvPicPr>
        <p:blipFill rotWithShape="1">
          <a:blip r:embed="rId3">
            <a:alphaModFix/>
          </a:blip>
          <a:srcRect b="0" l="0" r="0" t="0"/>
          <a:stretch/>
        </p:blipFill>
        <p:spPr>
          <a:xfrm>
            <a:off x="4575175" y="0"/>
            <a:ext cx="4568825" cy="68580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ólo el título">
  <p:cSld name="3_Sólo el título">
    <p:spTree>
      <p:nvGrpSpPr>
        <p:cNvPr id="65" name="Shape 65"/>
        <p:cNvGrpSpPr/>
        <p:nvPr/>
      </p:nvGrpSpPr>
      <p:grpSpPr>
        <a:xfrm>
          <a:off x="0" y="0"/>
          <a:ext cx="0" cy="0"/>
          <a:chOff x="0" y="0"/>
          <a:chExt cx="0" cy="0"/>
        </a:xfrm>
      </p:grpSpPr>
      <p:pic>
        <p:nvPicPr>
          <p:cNvPr descr="LOGO-B.png" id="66" name="Google Shape;66;p18"/>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67" name="Google Shape;67;p18"/>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68" name="Google Shape;6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9" name="Google Shape;69;p18"/>
          <p:cNvSpPr/>
          <p:nvPr/>
        </p:nvSpPr>
        <p:spPr>
          <a:xfrm>
            <a:off x="586828" y="385379"/>
            <a:ext cx="8084206" cy="700690"/>
          </a:xfrm>
          <a:prstGeom prst="rect">
            <a:avLst/>
          </a:prstGeom>
          <a:solidFill>
            <a:srgbClr val="D11D8B"/>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18"/>
          <p:cNvSpPr/>
          <p:nvPr/>
        </p:nvSpPr>
        <p:spPr>
          <a:xfrm>
            <a:off x="4118422" y="297797"/>
            <a:ext cx="1156138" cy="166414"/>
          </a:xfrm>
          <a:prstGeom prst="rect">
            <a:avLst/>
          </a:prstGeom>
          <a:solidFill>
            <a:srgbClr val="D11D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 name="Google Shape;71;p18"/>
          <p:cNvSpPr/>
          <p:nvPr/>
        </p:nvSpPr>
        <p:spPr>
          <a:xfrm>
            <a:off x="5264866" y="297797"/>
            <a:ext cx="1156138" cy="166414"/>
          </a:xfrm>
          <a:prstGeom prst="rect">
            <a:avLst/>
          </a:prstGeom>
          <a:solidFill>
            <a:srgbClr val="CD4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 name="Google Shape;72;p18"/>
          <p:cNvSpPr/>
          <p:nvPr/>
        </p:nvSpPr>
        <p:spPr>
          <a:xfrm>
            <a:off x="6411310" y="297797"/>
            <a:ext cx="1156138" cy="166414"/>
          </a:xfrm>
          <a:prstGeom prst="rect">
            <a:avLst/>
          </a:prstGeom>
          <a:solidFill>
            <a:srgbClr val="CC63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18"/>
          <p:cNvSpPr/>
          <p:nvPr/>
        </p:nvSpPr>
        <p:spPr>
          <a:xfrm>
            <a:off x="7514896" y="297797"/>
            <a:ext cx="1156138" cy="166414"/>
          </a:xfrm>
          <a:prstGeom prst="rect">
            <a:avLst/>
          </a:prstGeom>
          <a:solidFill>
            <a:srgbClr val="C984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 blanco">
  <p:cSld name="2_En blanco">
    <p:spTree>
      <p:nvGrpSpPr>
        <p:cNvPr id="74" name="Shape 74"/>
        <p:cNvGrpSpPr/>
        <p:nvPr/>
      </p:nvGrpSpPr>
      <p:grpSpPr>
        <a:xfrm>
          <a:off x="0" y="0"/>
          <a:ext cx="0" cy="0"/>
          <a:chOff x="0" y="0"/>
          <a:chExt cx="0" cy="0"/>
        </a:xfrm>
      </p:grpSpPr>
      <p:sp>
        <p:nvSpPr>
          <p:cNvPr id="75" name="Google Shape;75;p19"/>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76" name="Google Shape;76;p19"/>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4.jpg" id="77" name="Google Shape;77;p19"/>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ólo el título">
  <p:cSld name="4_Sólo el título">
    <p:spTree>
      <p:nvGrpSpPr>
        <p:cNvPr id="78" name="Shape 78"/>
        <p:cNvGrpSpPr/>
        <p:nvPr/>
      </p:nvGrpSpPr>
      <p:grpSpPr>
        <a:xfrm>
          <a:off x="0" y="0"/>
          <a:ext cx="0" cy="0"/>
          <a:chOff x="0" y="0"/>
          <a:chExt cx="0" cy="0"/>
        </a:xfrm>
      </p:grpSpPr>
      <p:pic>
        <p:nvPicPr>
          <p:cNvPr descr="LOGO-B.png" id="79" name="Google Shape;79;p20"/>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80" name="Google Shape;80;p20"/>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81" name="Google Shape;8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20"/>
          <p:cNvSpPr/>
          <p:nvPr/>
        </p:nvSpPr>
        <p:spPr>
          <a:xfrm>
            <a:off x="586828" y="385379"/>
            <a:ext cx="8084206" cy="700690"/>
          </a:xfrm>
          <a:prstGeom prst="rect">
            <a:avLst/>
          </a:prstGeom>
          <a:solidFill>
            <a:srgbClr val="A9C114"/>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20"/>
          <p:cNvSpPr/>
          <p:nvPr/>
        </p:nvSpPr>
        <p:spPr>
          <a:xfrm>
            <a:off x="4099034" y="297797"/>
            <a:ext cx="1156138" cy="166414"/>
          </a:xfrm>
          <a:prstGeom prst="rect">
            <a:avLst/>
          </a:prstGeom>
          <a:solidFill>
            <a:srgbClr val="A9C1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20"/>
          <p:cNvSpPr/>
          <p:nvPr/>
        </p:nvSpPr>
        <p:spPr>
          <a:xfrm>
            <a:off x="5255172" y="297797"/>
            <a:ext cx="1156138" cy="166414"/>
          </a:xfrm>
          <a:prstGeom prst="rect">
            <a:avLst/>
          </a:prstGeom>
          <a:solidFill>
            <a:srgbClr val="D2DE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20"/>
          <p:cNvSpPr/>
          <p:nvPr/>
        </p:nvSpPr>
        <p:spPr>
          <a:xfrm>
            <a:off x="6411310" y="297797"/>
            <a:ext cx="1156138" cy="166414"/>
          </a:xfrm>
          <a:prstGeom prst="rect">
            <a:avLst/>
          </a:prstGeom>
          <a:solidFill>
            <a:srgbClr val="DFE9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20"/>
          <p:cNvSpPr/>
          <p:nvPr/>
        </p:nvSpPr>
        <p:spPr>
          <a:xfrm>
            <a:off x="7514896" y="297797"/>
            <a:ext cx="1156138" cy="166414"/>
          </a:xfrm>
          <a:prstGeom prst="rect">
            <a:avLst/>
          </a:prstGeom>
          <a:solidFill>
            <a:srgbClr val="EAF0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En blanco">
  <p:cSld name="3_En blanco">
    <p:spTree>
      <p:nvGrpSpPr>
        <p:cNvPr id="87" name="Shape 87"/>
        <p:cNvGrpSpPr/>
        <p:nvPr/>
      </p:nvGrpSpPr>
      <p:grpSpPr>
        <a:xfrm>
          <a:off x="0" y="0"/>
          <a:ext cx="0" cy="0"/>
          <a:chOff x="0" y="0"/>
          <a:chExt cx="0" cy="0"/>
        </a:xfrm>
      </p:grpSpPr>
      <p:sp>
        <p:nvSpPr>
          <p:cNvPr id="88" name="Google Shape;88;p21"/>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89" name="Google Shape;89;p21"/>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5.jpg" id="90" name="Google Shape;90;p21"/>
          <p:cNvPicPr preferRelativeResize="0"/>
          <p:nvPr/>
        </p:nvPicPr>
        <p:blipFill rotWithShape="1">
          <a:blip r:embed="rId3">
            <a:alphaModFix/>
          </a:blip>
          <a:srcRect b="0" l="0" r="0" t="0"/>
          <a:stretch/>
        </p:blipFill>
        <p:spPr>
          <a:xfrm>
            <a:off x="4575175" y="0"/>
            <a:ext cx="4568825" cy="68580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ólo el título">
  <p:cSld name="5_Sólo el título">
    <p:spTree>
      <p:nvGrpSpPr>
        <p:cNvPr id="91" name="Shape 91"/>
        <p:cNvGrpSpPr/>
        <p:nvPr/>
      </p:nvGrpSpPr>
      <p:grpSpPr>
        <a:xfrm>
          <a:off x="0" y="0"/>
          <a:ext cx="0" cy="0"/>
          <a:chOff x="0" y="0"/>
          <a:chExt cx="0" cy="0"/>
        </a:xfrm>
      </p:grpSpPr>
      <p:pic>
        <p:nvPicPr>
          <p:cNvPr descr="LOGO-B.png" id="92" name="Google Shape;92;p22"/>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93" name="Google Shape;93;p22"/>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94" name="Google Shape;94;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5" name="Google Shape;95;p22"/>
          <p:cNvSpPr/>
          <p:nvPr/>
        </p:nvSpPr>
        <p:spPr>
          <a:xfrm>
            <a:off x="586828" y="385379"/>
            <a:ext cx="8084206" cy="700690"/>
          </a:xfrm>
          <a:prstGeom prst="rect">
            <a:avLst/>
          </a:prstGeom>
          <a:solidFill>
            <a:srgbClr val="F87516"/>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22"/>
          <p:cNvSpPr/>
          <p:nvPr/>
        </p:nvSpPr>
        <p:spPr>
          <a:xfrm>
            <a:off x="4117848" y="297797"/>
            <a:ext cx="1156138" cy="166414"/>
          </a:xfrm>
          <a:prstGeom prst="rect">
            <a:avLst/>
          </a:prstGeom>
          <a:solidFill>
            <a:srgbClr val="F875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22"/>
          <p:cNvSpPr/>
          <p:nvPr/>
        </p:nvSpPr>
        <p:spPr>
          <a:xfrm>
            <a:off x="5264579" y="297797"/>
            <a:ext cx="1156138" cy="166414"/>
          </a:xfrm>
          <a:prstGeom prst="rect">
            <a:avLst/>
          </a:prstGeom>
          <a:solidFill>
            <a:srgbClr val="FAB6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22"/>
          <p:cNvSpPr/>
          <p:nvPr/>
        </p:nvSpPr>
        <p:spPr>
          <a:xfrm>
            <a:off x="6411310" y="297797"/>
            <a:ext cx="1156138" cy="166414"/>
          </a:xfrm>
          <a:prstGeom prst="rect">
            <a:avLst/>
          </a:prstGeom>
          <a:solidFill>
            <a:srgbClr val="FBCC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22"/>
          <p:cNvSpPr/>
          <p:nvPr/>
        </p:nvSpPr>
        <p:spPr>
          <a:xfrm>
            <a:off x="7514896" y="297797"/>
            <a:ext cx="1156138" cy="166414"/>
          </a:xfrm>
          <a:prstGeom prst="rect">
            <a:avLst/>
          </a:prstGeom>
          <a:solidFill>
            <a:srgbClr val="FCDE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En blanco">
  <p:cSld name="4_En blanco">
    <p:spTree>
      <p:nvGrpSpPr>
        <p:cNvPr id="100" name="Shape 100"/>
        <p:cNvGrpSpPr/>
        <p:nvPr/>
      </p:nvGrpSpPr>
      <p:grpSpPr>
        <a:xfrm>
          <a:off x="0" y="0"/>
          <a:ext cx="0" cy="0"/>
          <a:chOff x="0" y="0"/>
          <a:chExt cx="0" cy="0"/>
        </a:xfrm>
      </p:grpSpPr>
      <p:sp>
        <p:nvSpPr>
          <p:cNvPr id="101" name="Google Shape;101;p23"/>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102" name="Google Shape;102;p23"/>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6.jpg" id="103" name="Google Shape;103;p23"/>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ólo el título">
  <p:cSld name="6_Sólo el título">
    <p:spTree>
      <p:nvGrpSpPr>
        <p:cNvPr id="104" name="Shape 104"/>
        <p:cNvGrpSpPr/>
        <p:nvPr/>
      </p:nvGrpSpPr>
      <p:grpSpPr>
        <a:xfrm>
          <a:off x="0" y="0"/>
          <a:ext cx="0" cy="0"/>
          <a:chOff x="0" y="0"/>
          <a:chExt cx="0" cy="0"/>
        </a:xfrm>
      </p:grpSpPr>
      <p:pic>
        <p:nvPicPr>
          <p:cNvPr descr="LOGO-B.png" id="105" name="Google Shape;105;p24"/>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06" name="Google Shape;106;p24"/>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07" name="Google Shape;10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8" name="Google Shape;108;p24"/>
          <p:cNvSpPr/>
          <p:nvPr/>
        </p:nvSpPr>
        <p:spPr>
          <a:xfrm>
            <a:off x="586828" y="385379"/>
            <a:ext cx="8084206" cy="700690"/>
          </a:xfrm>
          <a:prstGeom prst="rect">
            <a:avLst/>
          </a:prstGeom>
          <a:solidFill>
            <a:srgbClr val="F8CA1B"/>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24"/>
          <p:cNvSpPr/>
          <p:nvPr/>
        </p:nvSpPr>
        <p:spPr>
          <a:xfrm>
            <a:off x="4117848" y="297797"/>
            <a:ext cx="1156138" cy="166414"/>
          </a:xfrm>
          <a:prstGeom prst="rect">
            <a:avLst/>
          </a:prstGeom>
          <a:solidFill>
            <a:srgbClr val="F8CA1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24"/>
          <p:cNvSpPr/>
          <p:nvPr/>
        </p:nvSpPr>
        <p:spPr>
          <a:xfrm>
            <a:off x="5264579" y="297797"/>
            <a:ext cx="1156138" cy="166414"/>
          </a:xfrm>
          <a:prstGeom prst="rect">
            <a:avLst/>
          </a:prstGeom>
          <a:solidFill>
            <a:srgbClr val="FAE17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24"/>
          <p:cNvSpPr/>
          <p:nvPr/>
        </p:nvSpPr>
        <p:spPr>
          <a:xfrm>
            <a:off x="6411310" y="297797"/>
            <a:ext cx="1156138" cy="166414"/>
          </a:xfrm>
          <a:prstGeom prst="rect">
            <a:avLst/>
          </a:prstGeom>
          <a:solidFill>
            <a:srgbClr val="FCEB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24"/>
          <p:cNvSpPr/>
          <p:nvPr/>
        </p:nvSpPr>
        <p:spPr>
          <a:xfrm>
            <a:off x="7514896" y="297797"/>
            <a:ext cx="1156138" cy="166414"/>
          </a:xfrm>
          <a:prstGeom prst="rect">
            <a:avLst/>
          </a:prstGeom>
          <a:solidFill>
            <a:srgbClr val="FDF3C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En blanco">
  <p:cSld name="5_En blanco">
    <p:spTree>
      <p:nvGrpSpPr>
        <p:cNvPr id="113" name="Shape 113"/>
        <p:cNvGrpSpPr/>
        <p:nvPr/>
      </p:nvGrpSpPr>
      <p:grpSpPr>
        <a:xfrm>
          <a:off x="0" y="0"/>
          <a:ext cx="0" cy="0"/>
          <a:chOff x="0" y="0"/>
          <a:chExt cx="0" cy="0"/>
        </a:xfrm>
      </p:grpSpPr>
      <p:sp>
        <p:nvSpPr>
          <p:cNvPr id="114" name="Google Shape;114;p25"/>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115" name="Google Shape;115;p25"/>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7.jpg" id="116" name="Google Shape;116;p25"/>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ólo el título">
  <p:cSld name="7_Sólo el título">
    <p:spTree>
      <p:nvGrpSpPr>
        <p:cNvPr id="117" name="Shape 117"/>
        <p:cNvGrpSpPr/>
        <p:nvPr/>
      </p:nvGrpSpPr>
      <p:grpSpPr>
        <a:xfrm>
          <a:off x="0" y="0"/>
          <a:ext cx="0" cy="0"/>
          <a:chOff x="0" y="0"/>
          <a:chExt cx="0" cy="0"/>
        </a:xfrm>
      </p:grpSpPr>
      <p:pic>
        <p:nvPicPr>
          <p:cNvPr descr="LOGO-B.png" id="118" name="Google Shape;118;p26"/>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19" name="Google Shape;119;p26"/>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20" name="Google Shape;120;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1" name="Google Shape;121;p26"/>
          <p:cNvSpPr/>
          <p:nvPr/>
        </p:nvSpPr>
        <p:spPr>
          <a:xfrm>
            <a:off x="586828" y="385379"/>
            <a:ext cx="8084206" cy="700690"/>
          </a:xfrm>
          <a:prstGeom prst="rect">
            <a:avLst/>
          </a:prstGeom>
          <a:solidFill>
            <a:srgbClr val="A91209"/>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26"/>
          <p:cNvSpPr/>
          <p:nvPr/>
        </p:nvSpPr>
        <p:spPr>
          <a:xfrm>
            <a:off x="4117848" y="297797"/>
            <a:ext cx="1156138" cy="166414"/>
          </a:xfrm>
          <a:prstGeom prst="rect">
            <a:avLst/>
          </a:prstGeom>
          <a:solidFill>
            <a:srgbClr val="A912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26"/>
          <p:cNvSpPr/>
          <p:nvPr/>
        </p:nvSpPr>
        <p:spPr>
          <a:xfrm>
            <a:off x="5264579" y="297797"/>
            <a:ext cx="1156138" cy="166414"/>
          </a:xfrm>
          <a:prstGeom prst="rect">
            <a:avLst/>
          </a:prstGeom>
          <a:solidFill>
            <a:srgbClr val="D183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p26"/>
          <p:cNvSpPr/>
          <p:nvPr/>
        </p:nvSpPr>
        <p:spPr>
          <a:xfrm>
            <a:off x="6411310" y="297797"/>
            <a:ext cx="1156138" cy="166414"/>
          </a:xfrm>
          <a:prstGeom prst="rect">
            <a:avLst/>
          </a:prstGeom>
          <a:solidFill>
            <a:srgbClr val="DFA8A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26"/>
          <p:cNvSpPr/>
          <p:nvPr/>
        </p:nvSpPr>
        <p:spPr>
          <a:xfrm>
            <a:off x="7514896" y="297797"/>
            <a:ext cx="1156138" cy="166414"/>
          </a:xfrm>
          <a:prstGeom prst="rect">
            <a:avLst/>
          </a:prstGeom>
          <a:solidFill>
            <a:srgbClr val="EAC7C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ólo el título">
  <p:cSld name="2_Sólo el título">
    <p:spTree>
      <p:nvGrpSpPr>
        <p:cNvPr id="18" name="Shape 18"/>
        <p:cNvGrpSpPr/>
        <p:nvPr/>
      </p:nvGrpSpPr>
      <p:grpSpPr>
        <a:xfrm>
          <a:off x="0" y="0"/>
          <a:ext cx="0" cy="0"/>
          <a:chOff x="0" y="0"/>
          <a:chExt cx="0" cy="0"/>
        </a:xfrm>
      </p:grpSpPr>
      <p:pic>
        <p:nvPicPr>
          <p:cNvPr descr="LOGO-B.png" id="19" name="Google Shape;19;p9"/>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20" name="Google Shape;20;p9"/>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21" name="Google Shape;2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9"/>
          <p:cNvSpPr/>
          <p:nvPr/>
        </p:nvSpPr>
        <p:spPr>
          <a:xfrm>
            <a:off x="586828" y="385379"/>
            <a:ext cx="8084206" cy="700690"/>
          </a:xfrm>
          <a:prstGeom prst="rect">
            <a:avLst/>
          </a:prstGeom>
          <a:solidFill>
            <a:srgbClr val="32A3CE"/>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9"/>
          <p:cNvSpPr/>
          <p:nvPr/>
        </p:nvSpPr>
        <p:spPr>
          <a:xfrm>
            <a:off x="4117848" y="297797"/>
            <a:ext cx="1156138" cy="166414"/>
          </a:xfrm>
          <a:prstGeom prst="rect">
            <a:avLst/>
          </a:prstGeom>
          <a:solidFill>
            <a:srgbClr val="32A3C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 name="Google Shape;24;p9"/>
          <p:cNvSpPr/>
          <p:nvPr/>
        </p:nvSpPr>
        <p:spPr>
          <a:xfrm>
            <a:off x="5264579" y="297797"/>
            <a:ext cx="1156138" cy="166414"/>
          </a:xfrm>
          <a:prstGeom prst="rect">
            <a:avLst/>
          </a:prstGeom>
          <a:solidFill>
            <a:srgbClr val="45AC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9"/>
          <p:cNvSpPr/>
          <p:nvPr/>
        </p:nvSpPr>
        <p:spPr>
          <a:xfrm>
            <a:off x="6411310" y="297797"/>
            <a:ext cx="1156138" cy="166414"/>
          </a:xfrm>
          <a:prstGeom prst="rect">
            <a:avLst/>
          </a:prstGeom>
          <a:solidFill>
            <a:srgbClr val="62B2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 name="Google Shape;26;p9"/>
          <p:cNvSpPr/>
          <p:nvPr/>
        </p:nvSpPr>
        <p:spPr>
          <a:xfrm>
            <a:off x="7514896" y="297797"/>
            <a:ext cx="1156138" cy="166414"/>
          </a:xfrm>
          <a:prstGeom prst="rect">
            <a:avLst/>
          </a:prstGeom>
          <a:solidFill>
            <a:srgbClr val="83BB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126" name="Shape 126"/>
        <p:cNvGrpSpPr/>
        <p:nvPr/>
      </p:nvGrpSpPr>
      <p:grpSpPr>
        <a:xfrm>
          <a:off x="0" y="0"/>
          <a:ext cx="0" cy="0"/>
          <a:chOff x="0" y="0"/>
          <a:chExt cx="0" cy="0"/>
        </a:xfrm>
      </p:grpSpPr>
      <p:sp>
        <p:nvSpPr>
          <p:cNvPr id="127" name="Google Shape;127;p27"/>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128" name="Google Shape;128;p27"/>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14.jpg" id="129" name="Google Shape;129;p27"/>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ólo el título">
  <p:cSld name="8_Sólo el título">
    <p:spTree>
      <p:nvGrpSpPr>
        <p:cNvPr id="130" name="Shape 130"/>
        <p:cNvGrpSpPr/>
        <p:nvPr/>
      </p:nvGrpSpPr>
      <p:grpSpPr>
        <a:xfrm>
          <a:off x="0" y="0"/>
          <a:ext cx="0" cy="0"/>
          <a:chOff x="0" y="0"/>
          <a:chExt cx="0" cy="0"/>
        </a:xfrm>
      </p:grpSpPr>
      <p:pic>
        <p:nvPicPr>
          <p:cNvPr descr="LOGO-B.png" id="131" name="Google Shape;131;p28"/>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32" name="Google Shape;132;p28"/>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33" name="Google Shape;133;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4" name="Google Shape;134;p28"/>
          <p:cNvSpPr/>
          <p:nvPr/>
        </p:nvSpPr>
        <p:spPr>
          <a:xfrm>
            <a:off x="586828" y="385379"/>
            <a:ext cx="8084206" cy="700690"/>
          </a:xfrm>
          <a:prstGeom prst="rect">
            <a:avLst/>
          </a:prstGeom>
          <a:solidFill>
            <a:srgbClr val="713905"/>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28"/>
          <p:cNvSpPr/>
          <p:nvPr/>
        </p:nvSpPr>
        <p:spPr>
          <a:xfrm>
            <a:off x="4117848" y="297797"/>
            <a:ext cx="1156138" cy="166414"/>
          </a:xfrm>
          <a:prstGeom prst="rect">
            <a:avLst/>
          </a:prstGeom>
          <a:solidFill>
            <a:srgbClr val="71390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28"/>
          <p:cNvSpPr/>
          <p:nvPr/>
        </p:nvSpPr>
        <p:spPr>
          <a:xfrm>
            <a:off x="5264579" y="297797"/>
            <a:ext cx="1156138" cy="166414"/>
          </a:xfrm>
          <a:prstGeom prst="rect">
            <a:avLst/>
          </a:prstGeom>
          <a:solidFill>
            <a:srgbClr val="B4967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28"/>
          <p:cNvSpPr/>
          <p:nvPr/>
        </p:nvSpPr>
        <p:spPr>
          <a:xfrm>
            <a:off x="6411310" y="297797"/>
            <a:ext cx="1156138" cy="166414"/>
          </a:xfrm>
          <a:prstGeom prst="rect">
            <a:avLst/>
          </a:prstGeom>
          <a:solidFill>
            <a:srgbClr val="CBB6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28"/>
          <p:cNvSpPr/>
          <p:nvPr/>
        </p:nvSpPr>
        <p:spPr>
          <a:xfrm>
            <a:off x="7514896" y="297797"/>
            <a:ext cx="1156138" cy="166414"/>
          </a:xfrm>
          <a:prstGeom prst="rect">
            <a:avLst/>
          </a:prstGeom>
          <a:solidFill>
            <a:srgbClr val="DCD0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139" name="Shape 139"/>
        <p:cNvGrpSpPr/>
        <p:nvPr/>
      </p:nvGrpSpPr>
      <p:grpSpPr>
        <a:xfrm>
          <a:off x="0" y="0"/>
          <a:ext cx="0" cy="0"/>
          <a:chOff x="0" y="0"/>
          <a:chExt cx="0" cy="0"/>
        </a:xfrm>
      </p:grpSpPr>
      <p:sp>
        <p:nvSpPr>
          <p:cNvPr id="140" name="Google Shape;140;p29"/>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141" name="Google Shape;141;p29"/>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15.jpg" id="142" name="Google Shape;142;p29"/>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Sólo el título">
  <p:cSld name="9_Sólo el título">
    <p:spTree>
      <p:nvGrpSpPr>
        <p:cNvPr id="143" name="Shape 143"/>
        <p:cNvGrpSpPr/>
        <p:nvPr/>
      </p:nvGrpSpPr>
      <p:grpSpPr>
        <a:xfrm>
          <a:off x="0" y="0"/>
          <a:ext cx="0" cy="0"/>
          <a:chOff x="0" y="0"/>
          <a:chExt cx="0" cy="0"/>
        </a:xfrm>
      </p:grpSpPr>
      <p:pic>
        <p:nvPicPr>
          <p:cNvPr descr="LOGO-B.png" id="144" name="Google Shape;144;p30"/>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logo.jpg" id="145" name="Google Shape;145;p30"/>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146" name="Google Shape;146;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7" name="Google Shape;147;p30"/>
          <p:cNvSpPr/>
          <p:nvPr/>
        </p:nvSpPr>
        <p:spPr>
          <a:xfrm>
            <a:off x="586828" y="385379"/>
            <a:ext cx="8084206" cy="700690"/>
          </a:xfrm>
          <a:prstGeom prst="rect">
            <a:avLst/>
          </a:prstGeom>
          <a:solidFill>
            <a:srgbClr val="665C52"/>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30"/>
          <p:cNvSpPr/>
          <p:nvPr/>
        </p:nvSpPr>
        <p:spPr>
          <a:xfrm>
            <a:off x="4117848" y="297797"/>
            <a:ext cx="1156138" cy="166414"/>
          </a:xfrm>
          <a:prstGeom prst="rect">
            <a:avLst/>
          </a:prstGeom>
          <a:solidFill>
            <a:srgbClr val="665C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30"/>
          <p:cNvSpPr/>
          <p:nvPr/>
        </p:nvSpPr>
        <p:spPr>
          <a:xfrm>
            <a:off x="5264579" y="297797"/>
            <a:ext cx="1156138" cy="166414"/>
          </a:xfrm>
          <a:prstGeom prst="rect">
            <a:avLst/>
          </a:prstGeom>
          <a:solidFill>
            <a:srgbClr val="AEA9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p30"/>
          <p:cNvSpPr/>
          <p:nvPr/>
        </p:nvSpPr>
        <p:spPr>
          <a:xfrm>
            <a:off x="6411310" y="297797"/>
            <a:ext cx="1156138" cy="166414"/>
          </a:xfrm>
          <a:prstGeom prst="rect">
            <a:avLst/>
          </a:prstGeom>
          <a:solidFill>
            <a:srgbClr val="C6C3B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30"/>
          <p:cNvSpPr/>
          <p:nvPr/>
        </p:nvSpPr>
        <p:spPr>
          <a:xfrm>
            <a:off x="7514896" y="297797"/>
            <a:ext cx="1156138" cy="166414"/>
          </a:xfrm>
          <a:prstGeom prst="rect">
            <a:avLst/>
          </a:prstGeom>
          <a:solidFill>
            <a:srgbClr val="D9D8D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7" name="Shape 27"/>
        <p:cNvGrpSpPr/>
        <p:nvPr/>
      </p:nvGrpSpPr>
      <p:grpSpPr>
        <a:xfrm>
          <a:off x="0" y="0"/>
          <a:ext cx="0" cy="0"/>
          <a:chOff x="0" y="0"/>
          <a:chExt cx="0" cy="0"/>
        </a:xfrm>
      </p:grpSpPr>
      <p:sp>
        <p:nvSpPr>
          <p:cNvPr id="28" name="Google Shape;28;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0" name="Google Shape;3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ogo.jpg" id="33" name="Google Shape;33;p10"/>
          <p:cNvPicPr preferRelativeResize="0"/>
          <p:nvPr/>
        </p:nvPicPr>
        <p:blipFill rotWithShape="1">
          <a:blip r:embed="rId2">
            <a:alphaModFix/>
          </a:blip>
          <a:srcRect b="0" l="0" r="0" t="0"/>
          <a:stretch/>
        </p:blipFill>
        <p:spPr>
          <a:xfrm>
            <a:off x="586828" y="6225296"/>
            <a:ext cx="1992643" cy="44626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4" name="Shape 34"/>
        <p:cNvGrpSpPr/>
        <p:nvPr/>
      </p:nvGrpSpPr>
      <p:grpSpPr>
        <a:xfrm>
          <a:off x="0" y="0"/>
          <a:ext cx="0" cy="0"/>
          <a:chOff x="0" y="0"/>
          <a:chExt cx="0" cy="0"/>
        </a:xfrm>
      </p:grpSpPr>
      <p:sp>
        <p:nvSpPr>
          <p:cNvPr id="35" name="Google Shape;3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 name="Google Shape;3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40" name="Shape 40"/>
        <p:cNvGrpSpPr/>
        <p:nvPr/>
      </p:nvGrpSpPr>
      <p:grpSpPr>
        <a:xfrm>
          <a:off x="0" y="0"/>
          <a:ext cx="0" cy="0"/>
          <a:chOff x="0" y="0"/>
          <a:chExt cx="0" cy="0"/>
        </a:xfrm>
      </p:grpSpPr>
      <p:pic>
        <p:nvPicPr>
          <p:cNvPr descr="ppt institucional-actualizado[1].jpg" id="41" name="Google Shape;41;p12"/>
          <p:cNvPicPr preferRelativeResize="0"/>
          <p:nvPr/>
        </p:nvPicPr>
        <p:blipFill rotWithShape="1">
          <a:blip r:embed="rId2">
            <a:alphaModFix/>
          </a:blip>
          <a:srcRect b="0" l="0" r="0" t="0"/>
          <a:stretch/>
        </p:blipFill>
        <p:spPr>
          <a:xfrm>
            <a:off x="0" y="0"/>
            <a:ext cx="9043416" cy="6781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42" name="Shape 42"/>
        <p:cNvGrpSpPr/>
        <p:nvPr/>
      </p:nvGrpSpPr>
      <p:grpSpPr>
        <a:xfrm>
          <a:off x="0" y="0"/>
          <a:ext cx="0" cy="0"/>
          <a:chOff x="0" y="0"/>
          <a:chExt cx="0" cy="0"/>
        </a:xfrm>
      </p:grpSpPr>
      <p:sp>
        <p:nvSpPr>
          <p:cNvPr id="43" name="Google Shape;43;p13"/>
          <p:cNvSpPr/>
          <p:nvPr/>
        </p:nvSpPr>
        <p:spPr>
          <a:xfrm>
            <a:off x="1748454" y="-27988"/>
            <a:ext cx="1731112"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n-US" sz="8000" u="none" cap="none" strike="noStrike">
                <a:solidFill>
                  <a:srgbClr val="2871B4"/>
                </a:solidFill>
                <a:latin typeface="Open Sans"/>
                <a:ea typeface="Open Sans"/>
                <a:cs typeface="Open Sans"/>
                <a:sym typeface="Open Sans"/>
              </a:rPr>
              <a:t>16</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44" name="Shape 44"/>
        <p:cNvGrpSpPr/>
        <p:nvPr/>
      </p:nvGrpSpPr>
      <p:grpSpPr>
        <a:xfrm>
          <a:off x="0" y="0"/>
          <a:ext cx="0" cy="0"/>
          <a:chOff x="0" y="0"/>
          <a:chExt cx="0" cy="0"/>
        </a:xfrm>
      </p:grpSpPr>
      <p:sp>
        <p:nvSpPr>
          <p:cNvPr id="45" name="Google Shape;45;p14"/>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46" name="Google Shape;46;p14"/>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1.jpg" id="47" name="Google Shape;47;p14"/>
          <p:cNvPicPr preferRelativeResize="0"/>
          <p:nvPr/>
        </p:nvPicPr>
        <p:blipFill rotWithShape="1">
          <a:blip r:embed="rId3">
            <a:alphaModFix/>
          </a:blip>
          <a:srcRect b="0" l="0" r="0" t="0"/>
          <a:stretch/>
        </p:blipFill>
        <p:spPr>
          <a:xfrm>
            <a:off x="4575175" y="0"/>
            <a:ext cx="4568825" cy="68580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ólo el título">
  <p:cSld name="1_Sólo el título">
    <p:spTree>
      <p:nvGrpSpPr>
        <p:cNvPr id="48" name="Shape 48"/>
        <p:cNvGrpSpPr/>
        <p:nvPr/>
      </p:nvGrpSpPr>
      <p:grpSpPr>
        <a:xfrm>
          <a:off x="0" y="0"/>
          <a:ext cx="0" cy="0"/>
          <a:chOff x="0" y="0"/>
          <a:chExt cx="0" cy="0"/>
        </a:xfrm>
      </p:grpSpPr>
      <p:pic>
        <p:nvPicPr>
          <p:cNvPr descr="LOGO-B.png" id="49" name="Google Shape;49;p15"/>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sp>
        <p:nvSpPr>
          <p:cNvPr id="50" name="Google Shape;50;p15"/>
          <p:cNvSpPr/>
          <p:nvPr/>
        </p:nvSpPr>
        <p:spPr>
          <a:xfrm>
            <a:off x="586828" y="385379"/>
            <a:ext cx="8084206" cy="700690"/>
          </a:xfrm>
          <a:prstGeom prst="rect">
            <a:avLst/>
          </a:prstGeom>
          <a:solidFill>
            <a:srgbClr val="4A2167"/>
          </a:soli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15"/>
          <p:cNvSpPr/>
          <p:nvPr/>
        </p:nvSpPr>
        <p:spPr>
          <a:xfrm>
            <a:off x="4117848" y="297797"/>
            <a:ext cx="1156138" cy="166414"/>
          </a:xfrm>
          <a:prstGeom prst="rect">
            <a:avLst/>
          </a:prstGeom>
          <a:solidFill>
            <a:srgbClr val="4A216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5"/>
          <p:cNvSpPr/>
          <p:nvPr/>
        </p:nvSpPr>
        <p:spPr>
          <a:xfrm>
            <a:off x="5264579" y="297797"/>
            <a:ext cx="1156138" cy="166414"/>
          </a:xfrm>
          <a:prstGeom prst="rect">
            <a:avLst/>
          </a:prstGeom>
          <a:solidFill>
            <a:srgbClr val="5A357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15"/>
          <p:cNvSpPr/>
          <p:nvPr/>
        </p:nvSpPr>
        <p:spPr>
          <a:xfrm>
            <a:off x="6411310" y="297797"/>
            <a:ext cx="1156138" cy="166414"/>
          </a:xfrm>
          <a:prstGeom prst="rect">
            <a:avLst/>
          </a:prstGeom>
          <a:solidFill>
            <a:srgbClr val="6D4E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 name="Google Shape;54;p15"/>
          <p:cNvSpPr/>
          <p:nvPr/>
        </p:nvSpPr>
        <p:spPr>
          <a:xfrm>
            <a:off x="7514896" y="297797"/>
            <a:ext cx="1156138" cy="166414"/>
          </a:xfrm>
          <a:prstGeom prst="rect">
            <a:avLst/>
          </a:prstGeom>
          <a:solidFill>
            <a:srgbClr val="7D669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jpg" id="55" name="Google Shape;55;p15"/>
          <p:cNvPicPr preferRelativeResize="0"/>
          <p:nvPr/>
        </p:nvPicPr>
        <p:blipFill rotWithShape="1">
          <a:blip r:embed="rId3">
            <a:alphaModFix/>
          </a:blip>
          <a:srcRect b="0" l="0" r="0" t="0"/>
          <a:stretch/>
        </p:blipFill>
        <p:spPr>
          <a:xfrm>
            <a:off x="586828" y="6225296"/>
            <a:ext cx="1992643" cy="446269"/>
          </a:xfrm>
          <a:prstGeom prst="rect">
            <a:avLst/>
          </a:prstGeom>
          <a:noFill/>
          <a:ln>
            <a:noFill/>
          </a:ln>
        </p:spPr>
      </p:pic>
      <p:sp>
        <p:nvSpPr>
          <p:cNvPr id="56" name="Google Shape;56;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7" name="Shape 57"/>
        <p:cNvGrpSpPr/>
        <p:nvPr/>
      </p:nvGrpSpPr>
      <p:grpSpPr>
        <a:xfrm>
          <a:off x="0" y="0"/>
          <a:ext cx="0" cy="0"/>
          <a:chOff x="0" y="0"/>
          <a:chExt cx="0" cy="0"/>
        </a:xfrm>
      </p:grpSpPr>
      <p:sp>
        <p:nvSpPr>
          <p:cNvPr id="58" name="Google Shape;58;p16"/>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LOGO-B.png" id="59" name="Google Shape;59;p16"/>
          <p:cNvPicPr preferRelativeResize="0"/>
          <p:nvPr/>
        </p:nvPicPr>
        <p:blipFill rotWithShape="1">
          <a:blip r:embed="rId2">
            <a:alphaModFix/>
          </a:blip>
          <a:srcRect b="0" l="0" r="0" t="0"/>
          <a:stretch/>
        </p:blipFill>
        <p:spPr>
          <a:xfrm>
            <a:off x="1760483" y="6287016"/>
            <a:ext cx="1687458" cy="377364"/>
          </a:xfrm>
          <a:prstGeom prst="rect">
            <a:avLst/>
          </a:prstGeom>
          <a:noFill/>
          <a:ln>
            <a:noFill/>
          </a:ln>
        </p:spPr>
      </p:pic>
      <p:pic>
        <p:nvPicPr>
          <p:cNvPr descr="3.jpg" id="60" name="Google Shape;60;p16"/>
          <p:cNvPicPr preferRelativeResize="0"/>
          <p:nvPr/>
        </p:nvPicPr>
        <p:blipFill rotWithShape="1">
          <a:blip r:embed="rId3">
            <a:alphaModFix/>
          </a:blip>
          <a:srcRect b="0" l="0" r="0" t="0"/>
          <a:stretch/>
        </p:blipFill>
        <p:spPr>
          <a:xfrm>
            <a:off x="4575175" y="0"/>
            <a:ext cx="4568825"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
          <p:cNvSpPr/>
          <p:nvPr/>
        </p:nvSpPr>
        <p:spPr>
          <a:xfrm>
            <a:off x="492025" y="3515050"/>
            <a:ext cx="3626100" cy="1133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A253E"/>
                </a:solidFill>
                <a:latin typeface="Candara"/>
                <a:ea typeface="Candara"/>
                <a:cs typeface="Candara"/>
                <a:sym typeface="Candara"/>
              </a:rPr>
              <a:t>PRESENTACIÓN</a:t>
            </a:r>
            <a:r>
              <a:rPr b="1" i="0" lang="en-US" sz="2800" u="none" cap="none" strike="noStrike">
                <a:solidFill>
                  <a:srgbClr val="0A253E"/>
                </a:solidFill>
                <a:latin typeface="Candara"/>
                <a:ea typeface="Candara"/>
                <a:cs typeface="Candara"/>
                <a:sym typeface="Candara"/>
              </a:rPr>
              <a:t> </a:t>
            </a:r>
            <a:r>
              <a:rPr b="1" lang="en-US" sz="2800">
                <a:solidFill>
                  <a:srgbClr val="0A253E"/>
                </a:solidFill>
                <a:latin typeface="Candara"/>
                <a:ea typeface="Candara"/>
                <a:cs typeface="Candara"/>
                <a:sym typeface="Candara"/>
              </a:rPr>
              <a:t>DEFINICIÓN PROYECTO ATP</a:t>
            </a:r>
            <a:endParaRPr b="0" i="0" sz="1400" u="none" cap="none" strike="noStrike">
              <a:solidFill>
                <a:srgbClr val="000000"/>
              </a:solidFill>
              <a:latin typeface="Arial"/>
              <a:ea typeface="Arial"/>
              <a:cs typeface="Arial"/>
              <a:sym typeface="Arial"/>
            </a:endParaRPr>
          </a:p>
        </p:txBody>
      </p:sp>
      <p:sp>
        <p:nvSpPr>
          <p:cNvPr id="157" name="Google Shape;157;p1"/>
          <p:cNvSpPr txBox="1"/>
          <p:nvPr/>
        </p:nvSpPr>
        <p:spPr>
          <a:xfrm>
            <a:off x="173500" y="5095275"/>
            <a:ext cx="3229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US" sz="1200" u="none" cap="none" strike="noStrike">
                <a:solidFill>
                  <a:schemeClr val="dk1"/>
                </a:solidFill>
                <a:latin typeface="Calibri"/>
                <a:ea typeface="Calibri"/>
                <a:cs typeface="Calibri"/>
                <a:sym typeface="Calibri"/>
              </a:rPr>
              <a:t>iNTEGRANTES: OMAR CARBONEL,  JUAN MUÑOZ</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1200" u="none" cap="none" strike="noStrike">
                <a:solidFill>
                  <a:schemeClr val="dk1"/>
                </a:solidFill>
                <a:latin typeface="Calibri"/>
                <a:ea typeface="Calibri"/>
                <a:cs typeface="Calibri"/>
                <a:sym typeface="Calibri"/>
              </a:rPr>
              <a:t>SECCION: </a:t>
            </a:r>
            <a:r>
              <a:rPr lang="en-US" sz="1200">
                <a:solidFill>
                  <a:schemeClr val="dk1"/>
                </a:solidFill>
                <a:latin typeface="Calibri"/>
                <a:ea typeface="Calibri"/>
                <a:cs typeface="Calibri"/>
                <a:sym typeface="Calibri"/>
              </a:rPr>
              <a:t>CAPSTONE</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1200" u="none" cap="none" strike="noStrike">
                <a:solidFill>
                  <a:schemeClr val="dk1"/>
                </a:solidFill>
                <a:latin typeface="Calibri"/>
                <a:ea typeface="Calibri"/>
                <a:cs typeface="Calibri"/>
                <a:sym typeface="Calibri"/>
              </a:rPr>
              <a:t>PROFESORA: </a:t>
            </a:r>
            <a:r>
              <a:rPr lang="en-US" sz="1200">
                <a:solidFill>
                  <a:schemeClr val="dk1"/>
                </a:solidFill>
                <a:latin typeface="Calibri"/>
                <a:ea typeface="Calibri"/>
                <a:cs typeface="Calibri"/>
                <a:sym typeface="Calibri"/>
              </a:rPr>
              <a:t>FRANCIA BERNA</a:t>
            </a:r>
            <a:r>
              <a:rPr b="0" i="0" lang="en-US" sz="1200" u="none" cap="none" strike="noStrike">
                <a:solidFill>
                  <a:schemeClr val="dk1"/>
                </a:solidFill>
                <a:latin typeface="Calibri"/>
                <a:ea typeface="Calibri"/>
                <a:cs typeface="Calibri"/>
                <a:sym typeface="Calibri"/>
              </a:rPr>
              <a:t> </a:t>
            </a:r>
            <a:endParaRPr b="0" i="0" sz="1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1200" u="none" cap="none" strike="noStrike">
                <a:solidFill>
                  <a:schemeClr val="dk1"/>
                </a:solidFill>
                <a:latin typeface="Calibri"/>
                <a:ea typeface="Calibri"/>
                <a:cs typeface="Calibri"/>
                <a:sym typeface="Calibri"/>
              </a:rPr>
              <a:t>FECHA: </a:t>
            </a:r>
            <a:r>
              <a:rPr lang="en-US" sz="1200">
                <a:solidFill>
                  <a:schemeClr val="dk1"/>
                </a:solidFill>
                <a:latin typeface="Calibri"/>
                <a:ea typeface="Calibri"/>
                <a:cs typeface="Calibri"/>
                <a:sym typeface="Calibri"/>
              </a:rPr>
              <a:t>04/09/2024</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g2fbd9dcb96c_0_0"/>
          <p:cNvSpPr txBox="1"/>
          <p:nvPr/>
        </p:nvSpPr>
        <p:spPr>
          <a:xfrm>
            <a:off x="3763350" y="332399"/>
            <a:ext cx="4653600" cy="76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600">
                <a:solidFill>
                  <a:schemeClr val="lt1"/>
                </a:solidFill>
                <a:latin typeface="Calibri"/>
                <a:ea typeface="Calibri"/>
                <a:cs typeface="Calibri"/>
                <a:sym typeface="Calibri"/>
              </a:rPr>
              <a:t>DEFINICIÓN DE PROYECTO ATP</a:t>
            </a:r>
            <a:endParaRPr sz="26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230" name="Google Shape;230;g2fbd9dcb96c_0_0"/>
          <p:cNvSpPr/>
          <p:nvPr/>
        </p:nvSpPr>
        <p:spPr>
          <a:xfrm>
            <a:off x="60338" y="2171188"/>
            <a:ext cx="14649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PLAN DE TRABAJO</a:t>
            </a:r>
            <a:endParaRPr sz="1700">
              <a:solidFill>
                <a:schemeClr val="lt1"/>
              </a:solidFill>
              <a:latin typeface="Calibri"/>
              <a:ea typeface="Calibri"/>
              <a:cs typeface="Calibri"/>
              <a:sym typeface="Calibri"/>
            </a:endParaRPr>
          </a:p>
        </p:txBody>
      </p:sp>
      <p:graphicFrame>
        <p:nvGraphicFramePr>
          <p:cNvPr id="231" name="Google Shape;231;g2fbd9dcb96c_0_0"/>
          <p:cNvGraphicFramePr/>
          <p:nvPr/>
        </p:nvGraphicFramePr>
        <p:xfrm>
          <a:off x="1525250" y="1279325"/>
          <a:ext cx="3000000" cy="3000000"/>
        </p:xfrm>
        <a:graphic>
          <a:graphicData uri="http://schemas.openxmlformats.org/drawingml/2006/table">
            <a:tbl>
              <a:tblPr>
                <a:noFill/>
                <a:tableStyleId>{11A20BEE-6278-428F-AC5C-54A853137301}</a:tableStyleId>
              </a:tblPr>
              <a:tblGrid>
                <a:gridCol w="902250"/>
                <a:gridCol w="1034150"/>
                <a:gridCol w="1297925"/>
                <a:gridCol w="770375"/>
                <a:gridCol w="1034150"/>
                <a:gridCol w="1034150"/>
                <a:gridCol w="1034150"/>
              </a:tblGrid>
              <a:tr h="367400">
                <a:tc gridSpan="7">
                  <a:txBody>
                    <a:bodyPr/>
                    <a:lstStyle/>
                    <a:p>
                      <a:pPr indent="0" lvl="0" marL="0" rtl="0" algn="ctr">
                        <a:lnSpc>
                          <a:spcPct val="107916"/>
                        </a:lnSpc>
                        <a:spcBef>
                          <a:spcPts val="0"/>
                        </a:spcBef>
                        <a:spcAft>
                          <a:spcPts val="800"/>
                        </a:spcAft>
                        <a:buClr>
                          <a:schemeClr val="dk1"/>
                        </a:buClr>
                        <a:buSzPts val="1100"/>
                        <a:buFont typeface="Arial"/>
                        <a:buNone/>
                      </a:pPr>
                      <a:r>
                        <a:rPr b="1" lang="en-US" sz="1300">
                          <a:solidFill>
                            <a:srgbClr val="1F3864"/>
                          </a:solidFill>
                          <a:latin typeface="Calibri"/>
                          <a:ea typeface="Calibri"/>
                          <a:cs typeface="Calibri"/>
                          <a:sym typeface="Calibri"/>
                        </a:rPr>
                        <a:t>Plan de Trabajo Proyecto APT</a:t>
                      </a:r>
                      <a:endParaRPr sz="1600"/>
                    </a:p>
                  </a:txBody>
                  <a:tcPr marT="91425" marB="91425" marR="91425" marL="91425">
                    <a:lnB cap="flat" cmpd="sng" w="6350">
                      <a:solidFill>
                        <a:srgbClr val="BFBFBF"/>
                      </a:solidFill>
                      <a:prstDash val="solid"/>
                      <a:round/>
                      <a:headEnd len="sm" w="sm" type="none"/>
                      <a:tailEnd len="sm" w="sm" type="none"/>
                    </a:lnB>
                  </a:tcPr>
                </a:tc>
                <a:tc hMerge="1"/>
                <a:tc hMerge="1"/>
                <a:tc hMerge="1"/>
                <a:tc hMerge="1"/>
                <a:tc hMerge="1"/>
                <a:tc hMerge="1"/>
              </a:tr>
              <a:tr h="334425">
                <a:tc>
                  <a:txBody>
                    <a:bodyPr/>
                    <a:lstStyle/>
                    <a:p>
                      <a:pPr indent="0" lvl="0" marL="0" rtl="0" algn="ctr">
                        <a:lnSpc>
                          <a:spcPct val="107916"/>
                        </a:lnSpc>
                        <a:spcBef>
                          <a:spcPts val="0"/>
                        </a:spcBef>
                        <a:spcAft>
                          <a:spcPts val="800"/>
                        </a:spcAft>
                        <a:buNone/>
                      </a:pPr>
                      <a:r>
                        <a:rPr b="1" lang="en-US" sz="1000">
                          <a:solidFill>
                            <a:srgbClr val="1F3864"/>
                          </a:solidFill>
                          <a:latin typeface="Calibri"/>
                          <a:ea typeface="Calibri"/>
                          <a:cs typeface="Calibri"/>
                          <a:sym typeface="Calibri"/>
                        </a:rPr>
                        <a:t>Competencia o unidades de competencias</a:t>
                      </a:r>
                      <a:endParaRPr b="1" sz="10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Nombre de  Actividades/Tareas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Descripción Actividades/Tareas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Recursos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0"/>
                        </a:spcAft>
                        <a:buNone/>
                      </a:pPr>
                      <a:r>
                        <a:rPr b="1" lang="en-US" sz="1200">
                          <a:solidFill>
                            <a:srgbClr val="1F3864"/>
                          </a:solidFill>
                          <a:latin typeface="Calibri"/>
                          <a:ea typeface="Calibri"/>
                          <a:cs typeface="Calibri"/>
                          <a:sym typeface="Calibri"/>
                        </a:rPr>
                        <a:t>Duración de la actividad</a:t>
                      </a:r>
                      <a:endParaRPr b="1" sz="1200">
                        <a:solidFill>
                          <a:srgbClr val="1F3864"/>
                        </a:solidFill>
                        <a:latin typeface="Calibri"/>
                        <a:ea typeface="Calibri"/>
                        <a:cs typeface="Calibri"/>
                        <a:sym typeface="Calibri"/>
                      </a:endParaRPr>
                    </a:p>
                    <a:p>
                      <a:pPr indent="0" lvl="0" marL="0" rtl="0" algn="ctr">
                        <a:lnSpc>
                          <a:spcPct val="107916"/>
                        </a:lnSpc>
                        <a:spcBef>
                          <a:spcPts val="800"/>
                        </a:spcBef>
                        <a:spcAft>
                          <a:spcPts val="800"/>
                        </a:spcAft>
                        <a:buNone/>
                      </a:pPr>
                      <a:r>
                        <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Responsable</a:t>
                      </a:r>
                      <a:endParaRPr b="1" sz="1200">
                        <a:solidFill>
                          <a:srgbClr val="1F3864"/>
                        </a:solidFill>
                        <a:latin typeface="Calibri"/>
                        <a:ea typeface="Calibri"/>
                        <a:cs typeface="Calibri"/>
                        <a:sym typeface="Calibri"/>
                      </a:endParaRPr>
                    </a:p>
                  </a:txBody>
                  <a:tcPr marT="0" marB="0" marR="68575" marL="68575" anchor="ctr">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D9D9D9"/>
                    </a:solidFill>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Observaciones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334425">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Desarrollo web</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Diseño de la interfaz del sitio web</a:t>
                      </a:r>
                      <a:endParaRPr b="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Crear el diseño visual de la página web para mostrar productos, precios, y disponibilidad</a:t>
                      </a:r>
                      <a:endParaRPr b="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Herramientas de diseño gráfico (canva,</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0"/>
                        </a:spcAft>
                        <a:buNone/>
                      </a:pPr>
                      <a:r>
                        <a:rPr i="1" lang="en-US" sz="1000">
                          <a:latin typeface="Calibri"/>
                          <a:ea typeface="Calibri"/>
                          <a:cs typeface="Calibri"/>
                          <a:sym typeface="Calibri"/>
                        </a:rPr>
                        <a:t>1.5 semanas</a:t>
                      </a:r>
                      <a:endParaRPr i="1" sz="1000">
                        <a:latin typeface="Calibri"/>
                        <a:ea typeface="Calibri"/>
                        <a:cs typeface="Calibri"/>
                        <a:sym typeface="Calibri"/>
                      </a:endParaRPr>
                    </a:p>
                    <a:p>
                      <a:pPr indent="0" lvl="0" marL="0" rtl="0" algn="just">
                        <a:lnSpc>
                          <a:spcPct val="107916"/>
                        </a:lnSpc>
                        <a:spcBef>
                          <a:spcPts val="800"/>
                        </a:spcBef>
                        <a:spcAft>
                          <a:spcPts val="800"/>
                        </a:spcAft>
                        <a:buNone/>
                      </a:pPr>
                      <a:r>
                        <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Juan</a:t>
                      </a:r>
                      <a:endParaRPr b="1"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La interfaz debe ser sencilla y fácil de usar para todos los clientes.</a:t>
                      </a:r>
                      <a:endParaRPr b="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34425">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Desarrollo web</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Sistema de Login y Registro</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Crear el sistema de autenticación de usuarios que permita el registro y login seguro</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Django, HTML, CSS</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1.5  semanas</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Juan</a:t>
                      </a:r>
                      <a:endParaRPr i="1"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El sistema debe validar los datos y gestionar sesiones seguras.</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34425">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Desarrollo web</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Búsqueda de producto </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1200"/>
                        </a:spcBef>
                        <a:spcAft>
                          <a:spcPts val="0"/>
                        </a:spcAft>
                        <a:buNone/>
                      </a:pPr>
                      <a:r>
                        <a:rPr i="1" lang="en-US" sz="1000">
                          <a:latin typeface="Calibri"/>
                          <a:ea typeface="Calibri"/>
                          <a:cs typeface="Calibri"/>
                          <a:sym typeface="Calibri"/>
                        </a:rPr>
                        <a:t>Desarrollar una barra de búsqueda que permita a los usuarios encontrar productos por nombre, descripción o categoría. Los resultados deben actualizarse dinámicamente y mostrar solo los productos que coincidan con los términos de búsqueda.</a:t>
                      </a:r>
                      <a:endParaRPr i="1" sz="1000">
                        <a:latin typeface="Calibri"/>
                        <a:ea typeface="Calibri"/>
                        <a:cs typeface="Calibri"/>
                        <a:sym typeface="Calibri"/>
                      </a:endParaRPr>
                    </a:p>
                    <a:p>
                      <a:pPr indent="0" lvl="0" marL="0" rtl="0" algn="just">
                        <a:lnSpc>
                          <a:spcPct val="107916"/>
                        </a:lnSpc>
                        <a:spcBef>
                          <a:spcPts val="1200"/>
                        </a:spcBef>
                        <a:spcAft>
                          <a:spcPts val="800"/>
                        </a:spcAft>
                        <a:buNone/>
                      </a:pPr>
                      <a:r>
                        <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0"/>
                        </a:spcAft>
                        <a:buNone/>
                      </a:pPr>
                      <a:r>
                        <a:rPr i="1" lang="en-US" sz="1000">
                          <a:latin typeface="Calibri"/>
                          <a:ea typeface="Calibri"/>
                          <a:cs typeface="Calibri"/>
                          <a:sym typeface="Calibri"/>
                        </a:rPr>
                        <a:t>Django (Backend)</a:t>
                      </a:r>
                      <a:endParaRPr i="1" sz="1000">
                        <a:latin typeface="Calibri"/>
                        <a:ea typeface="Calibri"/>
                        <a:cs typeface="Calibri"/>
                        <a:sym typeface="Calibri"/>
                      </a:endParaRPr>
                    </a:p>
                    <a:p>
                      <a:pPr indent="0" lvl="0" marL="0" rtl="0" algn="just">
                        <a:lnSpc>
                          <a:spcPct val="107916"/>
                        </a:lnSpc>
                        <a:spcBef>
                          <a:spcPts val="800"/>
                        </a:spcBef>
                        <a:spcAft>
                          <a:spcPts val="0"/>
                        </a:spcAft>
                        <a:buNone/>
                      </a:pPr>
                      <a:r>
                        <a:rPr i="1" lang="en-US" sz="1000">
                          <a:latin typeface="Calibri"/>
                          <a:ea typeface="Calibri"/>
                          <a:cs typeface="Calibri"/>
                          <a:sym typeface="Calibri"/>
                        </a:rPr>
                        <a:t>HTML, CSS, JavaScript (Frontend)</a:t>
                      </a:r>
                      <a:endParaRPr i="1" sz="1000">
                        <a:latin typeface="Calibri"/>
                        <a:ea typeface="Calibri"/>
                        <a:cs typeface="Calibri"/>
                        <a:sym typeface="Calibri"/>
                      </a:endParaRPr>
                    </a:p>
                    <a:p>
                      <a:pPr indent="0" lvl="0" marL="0" rtl="0" algn="just">
                        <a:lnSpc>
                          <a:spcPct val="107916"/>
                        </a:lnSpc>
                        <a:spcBef>
                          <a:spcPts val="800"/>
                        </a:spcBef>
                        <a:spcAft>
                          <a:spcPts val="800"/>
                        </a:spcAft>
                        <a:buNone/>
                      </a:pPr>
                      <a:r>
                        <a:rPr i="1" lang="en-US" sz="1000">
                          <a:latin typeface="Calibri"/>
                          <a:ea typeface="Calibri"/>
                          <a:cs typeface="Calibri"/>
                          <a:sym typeface="Calibri"/>
                        </a:rPr>
                        <a:t>MySQL (Base de Datos)</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1.5 semanas</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Juan</a:t>
                      </a:r>
                      <a:endParaRPr i="1"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Se debe asegurar que el buscador sea rápido y eficiente, incluso con grandes cantidades de productos en la base de datos</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g30b03ef13c2_0_116"/>
          <p:cNvSpPr txBox="1"/>
          <p:nvPr/>
        </p:nvSpPr>
        <p:spPr>
          <a:xfrm>
            <a:off x="3763350" y="332399"/>
            <a:ext cx="4653600" cy="76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600">
                <a:solidFill>
                  <a:schemeClr val="lt1"/>
                </a:solidFill>
                <a:latin typeface="Calibri"/>
                <a:ea typeface="Calibri"/>
                <a:cs typeface="Calibri"/>
                <a:sym typeface="Calibri"/>
              </a:rPr>
              <a:t>DEFINICIÓN DE PROYECTO ATP</a:t>
            </a:r>
            <a:endParaRPr sz="26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237" name="Google Shape;237;g30b03ef13c2_0_116"/>
          <p:cNvSpPr/>
          <p:nvPr/>
        </p:nvSpPr>
        <p:spPr>
          <a:xfrm>
            <a:off x="60338" y="2171188"/>
            <a:ext cx="14649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PLAN DE TRABAJO</a:t>
            </a:r>
            <a:endParaRPr sz="1700">
              <a:solidFill>
                <a:schemeClr val="lt1"/>
              </a:solidFill>
              <a:latin typeface="Calibri"/>
              <a:ea typeface="Calibri"/>
              <a:cs typeface="Calibri"/>
              <a:sym typeface="Calibri"/>
            </a:endParaRPr>
          </a:p>
        </p:txBody>
      </p:sp>
      <p:graphicFrame>
        <p:nvGraphicFramePr>
          <p:cNvPr id="238" name="Google Shape;238;g30b03ef13c2_0_116"/>
          <p:cNvGraphicFramePr/>
          <p:nvPr/>
        </p:nvGraphicFramePr>
        <p:xfrm>
          <a:off x="1525250" y="1279325"/>
          <a:ext cx="3000000" cy="3000000"/>
        </p:xfrm>
        <a:graphic>
          <a:graphicData uri="http://schemas.openxmlformats.org/drawingml/2006/table">
            <a:tbl>
              <a:tblPr>
                <a:noFill/>
                <a:tableStyleId>{11A20BEE-6278-428F-AC5C-54A853137301}</a:tableStyleId>
              </a:tblPr>
              <a:tblGrid>
                <a:gridCol w="741075"/>
                <a:gridCol w="960875"/>
                <a:gridCol w="1722875"/>
                <a:gridCol w="843650"/>
                <a:gridCol w="770375"/>
                <a:gridCol w="682450"/>
                <a:gridCol w="1385850"/>
              </a:tblGrid>
              <a:tr h="367400">
                <a:tc gridSpan="7">
                  <a:txBody>
                    <a:bodyPr/>
                    <a:lstStyle/>
                    <a:p>
                      <a:pPr indent="0" lvl="0" marL="0" rtl="0" algn="ctr">
                        <a:lnSpc>
                          <a:spcPct val="107916"/>
                        </a:lnSpc>
                        <a:spcBef>
                          <a:spcPts val="0"/>
                        </a:spcBef>
                        <a:spcAft>
                          <a:spcPts val="800"/>
                        </a:spcAft>
                        <a:buNone/>
                      </a:pPr>
                      <a:r>
                        <a:rPr b="1" lang="en-US" sz="1300">
                          <a:solidFill>
                            <a:srgbClr val="1F3864"/>
                          </a:solidFill>
                          <a:latin typeface="Calibri"/>
                          <a:ea typeface="Calibri"/>
                          <a:cs typeface="Calibri"/>
                          <a:sym typeface="Calibri"/>
                        </a:rPr>
                        <a:t>Plan de Trabajo Proyecto APT</a:t>
                      </a:r>
                      <a:endParaRPr sz="1600"/>
                    </a:p>
                  </a:txBody>
                  <a:tcPr marT="91425" marB="91425" marR="91425" marL="91425">
                    <a:lnB cap="flat" cmpd="sng" w="6350">
                      <a:solidFill>
                        <a:srgbClr val="BFBFBF"/>
                      </a:solidFill>
                      <a:prstDash val="solid"/>
                      <a:round/>
                      <a:headEnd len="sm" w="sm" type="none"/>
                      <a:tailEnd len="sm" w="sm" type="none"/>
                    </a:lnB>
                  </a:tcPr>
                </a:tc>
                <a:tc hMerge="1"/>
                <a:tc hMerge="1"/>
                <a:tc hMerge="1"/>
                <a:tc hMerge="1"/>
                <a:tc hMerge="1"/>
                <a:tc hMerge="1"/>
              </a:tr>
              <a:tr h="334425">
                <a:tc>
                  <a:txBody>
                    <a:bodyPr/>
                    <a:lstStyle/>
                    <a:p>
                      <a:pPr indent="0" lvl="0" marL="0" rtl="0" algn="ctr">
                        <a:lnSpc>
                          <a:spcPct val="107916"/>
                        </a:lnSpc>
                        <a:spcBef>
                          <a:spcPts val="0"/>
                        </a:spcBef>
                        <a:spcAft>
                          <a:spcPts val="800"/>
                        </a:spcAft>
                        <a:buNone/>
                      </a:pPr>
                      <a:r>
                        <a:rPr b="1" lang="en-US" sz="1000">
                          <a:solidFill>
                            <a:srgbClr val="1F3864"/>
                          </a:solidFill>
                          <a:latin typeface="Calibri"/>
                          <a:ea typeface="Calibri"/>
                          <a:cs typeface="Calibri"/>
                          <a:sym typeface="Calibri"/>
                        </a:rPr>
                        <a:t>Competencia o unidades de competencias</a:t>
                      </a:r>
                      <a:endParaRPr b="1" sz="10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Nombre de  Actividades/Tareas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Descripción Actividades/Tareas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Recursos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0"/>
                        </a:spcAft>
                        <a:buNone/>
                      </a:pPr>
                      <a:r>
                        <a:rPr b="1" lang="en-US" sz="1200">
                          <a:solidFill>
                            <a:srgbClr val="1F3864"/>
                          </a:solidFill>
                          <a:latin typeface="Calibri"/>
                          <a:ea typeface="Calibri"/>
                          <a:cs typeface="Calibri"/>
                          <a:sym typeface="Calibri"/>
                        </a:rPr>
                        <a:t>Duración de la actividad</a:t>
                      </a:r>
                      <a:endParaRPr b="1" sz="1200">
                        <a:solidFill>
                          <a:srgbClr val="1F3864"/>
                        </a:solidFill>
                        <a:latin typeface="Calibri"/>
                        <a:ea typeface="Calibri"/>
                        <a:cs typeface="Calibri"/>
                        <a:sym typeface="Calibri"/>
                      </a:endParaRPr>
                    </a:p>
                    <a:p>
                      <a:pPr indent="0" lvl="0" marL="0" rtl="0" algn="ctr">
                        <a:lnSpc>
                          <a:spcPct val="107916"/>
                        </a:lnSpc>
                        <a:spcBef>
                          <a:spcPts val="800"/>
                        </a:spcBef>
                        <a:spcAft>
                          <a:spcPts val="800"/>
                        </a:spcAft>
                        <a:buNone/>
                      </a:pPr>
                      <a:r>
                        <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Responsable</a:t>
                      </a:r>
                      <a:endParaRPr b="1" sz="1200">
                        <a:solidFill>
                          <a:srgbClr val="1F3864"/>
                        </a:solidFill>
                        <a:latin typeface="Calibri"/>
                        <a:ea typeface="Calibri"/>
                        <a:cs typeface="Calibri"/>
                        <a:sym typeface="Calibri"/>
                      </a:endParaRPr>
                    </a:p>
                  </a:txBody>
                  <a:tcPr marT="0" marB="0" marR="68575" marL="68575" anchor="ctr">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D9D9D9"/>
                    </a:solidFill>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Observaciones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334425">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Desarrollo web</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Implementación del Carrito de Compras</a:t>
                      </a:r>
                      <a:endParaRPr b="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Desarrollar la funcionalidad de añadir productos al carrito y gestionarlos hasta la compra</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DJANGO, HTML,, MYSQL</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4 semanas</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Juan</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El carrito debe permitir añadir, modificar y eliminar productos, además de calcular el total.</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34425">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Integración de Pasarelas de Pago</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Desarrollo de Integración con Transbank para Pagos en Línea</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1200"/>
                        </a:spcBef>
                        <a:spcAft>
                          <a:spcPts val="0"/>
                        </a:spcAft>
                        <a:buNone/>
                      </a:pPr>
                      <a:r>
                        <a:rPr lang="en-US" sz="1000">
                          <a:latin typeface="Calibri"/>
                          <a:ea typeface="Calibri"/>
                          <a:cs typeface="Calibri"/>
                          <a:sym typeface="Calibri"/>
                        </a:rPr>
                        <a:t>Implementar la integración con la API de Transbank, permitiendo a los usuarios realizar pagos en línea de manera segura y fiable. La funcionalidad debe permitir registrar transacciones exitosas y fallidas.</a:t>
                      </a:r>
                      <a:endParaRPr sz="1000">
                        <a:latin typeface="Calibri"/>
                        <a:ea typeface="Calibri"/>
                        <a:cs typeface="Calibri"/>
                        <a:sym typeface="Calibri"/>
                      </a:endParaRPr>
                    </a:p>
                    <a:p>
                      <a:pPr indent="0" lvl="0" marL="0" rtl="0" algn="just">
                        <a:lnSpc>
                          <a:spcPct val="107916"/>
                        </a:lnSpc>
                        <a:spcBef>
                          <a:spcPts val="1200"/>
                        </a:spcBef>
                        <a:spcAft>
                          <a:spcPts val="800"/>
                        </a:spcAft>
                        <a:buNone/>
                      </a:pPr>
                      <a:r>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0"/>
                        </a:spcAft>
                        <a:buNone/>
                      </a:pPr>
                      <a:r>
                        <a:rPr lang="en-US" sz="1000">
                          <a:latin typeface="Calibri"/>
                          <a:ea typeface="Calibri"/>
                          <a:cs typeface="Calibri"/>
                          <a:sym typeface="Calibri"/>
                        </a:rPr>
                        <a:t>Django (Backend)</a:t>
                      </a:r>
                      <a:endParaRPr sz="1000">
                        <a:latin typeface="Calibri"/>
                        <a:ea typeface="Calibri"/>
                        <a:cs typeface="Calibri"/>
                        <a:sym typeface="Calibri"/>
                      </a:endParaRPr>
                    </a:p>
                    <a:p>
                      <a:pPr indent="0" lvl="0" marL="0" rtl="0" algn="just">
                        <a:lnSpc>
                          <a:spcPct val="107916"/>
                        </a:lnSpc>
                        <a:spcBef>
                          <a:spcPts val="800"/>
                        </a:spcBef>
                        <a:spcAft>
                          <a:spcPts val="0"/>
                        </a:spcAft>
                        <a:buNone/>
                      </a:pPr>
                      <a:r>
                        <a:rPr lang="en-US" sz="1000">
                          <a:latin typeface="Calibri"/>
                          <a:ea typeface="Calibri"/>
                          <a:cs typeface="Calibri"/>
                          <a:sym typeface="Calibri"/>
                        </a:rPr>
                        <a:t>API de Transbank</a:t>
                      </a:r>
                      <a:endParaRPr sz="1000">
                        <a:latin typeface="Calibri"/>
                        <a:ea typeface="Calibri"/>
                        <a:cs typeface="Calibri"/>
                        <a:sym typeface="Calibri"/>
                      </a:endParaRPr>
                    </a:p>
                    <a:p>
                      <a:pPr indent="0" lvl="0" marL="0" rtl="0" algn="just">
                        <a:lnSpc>
                          <a:spcPct val="107916"/>
                        </a:lnSpc>
                        <a:spcBef>
                          <a:spcPts val="800"/>
                        </a:spcBef>
                        <a:spcAft>
                          <a:spcPts val="0"/>
                        </a:spcAft>
                        <a:buNone/>
                      </a:pPr>
                      <a:r>
                        <a:rPr lang="en-US" sz="1000">
                          <a:latin typeface="Calibri"/>
                          <a:ea typeface="Calibri"/>
                          <a:cs typeface="Calibri"/>
                          <a:sym typeface="Calibri"/>
                        </a:rPr>
                        <a:t>HTML, CSS, JavaScript </a:t>
                      </a:r>
                      <a:endParaRPr sz="1000">
                        <a:latin typeface="Calibri"/>
                        <a:ea typeface="Calibri"/>
                        <a:cs typeface="Calibri"/>
                        <a:sym typeface="Calibri"/>
                      </a:endParaRPr>
                    </a:p>
                    <a:p>
                      <a:pPr indent="0" lvl="0" marL="0" rtl="0" algn="just">
                        <a:lnSpc>
                          <a:spcPct val="107916"/>
                        </a:lnSpc>
                        <a:spcBef>
                          <a:spcPts val="800"/>
                        </a:spcBef>
                        <a:spcAft>
                          <a:spcPts val="800"/>
                        </a:spcAft>
                        <a:buNone/>
                      </a:pPr>
                      <a:r>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3 semanas</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Juan</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Es necesario realizar pruebas de extremo a extremo para garantizar que las transacciones se procesen correctamente y que los datos sensibles sean manejados de manera segura.</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34425">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Manejo de Inventario</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Desarrollo de la Funcionalidad de Gestión de Inventario</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1200"/>
                        </a:spcBef>
                        <a:spcAft>
                          <a:spcPts val="0"/>
                        </a:spcAft>
                        <a:buNone/>
                      </a:pPr>
                      <a:r>
                        <a:rPr lang="en-US" sz="1000">
                          <a:latin typeface="Calibri"/>
                          <a:ea typeface="Calibri"/>
                          <a:cs typeface="Calibri"/>
                          <a:sym typeface="Calibri"/>
                        </a:rPr>
                        <a:t>Crear un sistema que permita al administrador agregar, modificar y eliminar productos del inventario, además de ver el estado de stock de cada producto.</a:t>
                      </a:r>
                      <a:endParaRPr sz="1000">
                        <a:latin typeface="Calibri"/>
                        <a:ea typeface="Calibri"/>
                        <a:cs typeface="Calibri"/>
                        <a:sym typeface="Calibri"/>
                      </a:endParaRPr>
                    </a:p>
                    <a:p>
                      <a:pPr indent="0" lvl="0" marL="0" rtl="0" algn="just">
                        <a:lnSpc>
                          <a:spcPct val="107916"/>
                        </a:lnSpc>
                        <a:spcBef>
                          <a:spcPts val="1200"/>
                        </a:spcBef>
                        <a:spcAft>
                          <a:spcPts val="800"/>
                        </a:spcAft>
                        <a:buNone/>
                      </a:pPr>
                      <a:r>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0"/>
                        </a:spcAft>
                        <a:buNone/>
                      </a:pPr>
                      <a:r>
                        <a:rPr lang="en-US" sz="1000">
                          <a:latin typeface="Calibri"/>
                          <a:ea typeface="Calibri"/>
                          <a:cs typeface="Calibri"/>
                          <a:sym typeface="Calibri"/>
                        </a:rPr>
                        <a:t>Django (Backend)</a:t>
                      </a:r>
                      <a:endParaRPr sz="1000">
                        <a:latin typeface="Calibri"/>
                        <a:ea typeface="Calibri"/>
                        <a:cs typeface="Calibri"/>
                        <a:sym typeface="Calibri"/>
                      </a:endParaRPr>
                    </a:p>
                    <a:p>
                      <a:pPr indent="0" lvl="0" marL="0" rtl="0" algn="just">
                        <a:lnSpc>
                          <a:spcPct val="107916"/>
                        </a:lnSpc>
                        <a:spcBef>
                          <a:spcPts val="800"/>
                        </a:spcBef>
                        <a:spcAft>
                          <a:spcPts val="0"/>
                        </a:spcAft>
                        <a:buNone/>
                      </a:pPr>
                      <a:r>
                        <a:rPr lang="en-US" sz="1000">
                          <a:latin typeface="Calibri"/>
                          <a:ea typeface="Calibri"/>
                          <a:cs typeface="Calibri"/>
                          <a:sym typeface="Calibri"/>
                        </a:rPr>
                        <a:t>MySQL (Base de Datos)</a:t>
                      </a:r>
                      <a:endParaRPr sz="1000">
                        <a:latin typeface="Calibri"/>
                        <a:ea typeface="Calibri"/>
                        <a:cs typeface="Calibri"/>
                        <a:sym typeface="Calibri"/>
                      </a:endParaRPr>
                    </a:p>
                    <a:p>
                      <a:pPr indent="0" lvl="0" marL="0" rtl="0" algn="just">
                        <a:lnSpc>
                          <a:spcPct val="107916"/>
                        </a:lnSpc>
                        <a:spcBef>
                          <a:spcPts val="800"/>
                        </a:spcBef>
                        <a:spcAft>
                          <a:spcPts val="0"/>
                        </a:spcAft>
                        <a:buNone/>
                      </a:pPr>
                      <a:r>
                        <a:rPr lang="en-US" sz="1000">
                          <a:latin typeface="Calibri"/>
                          <a:ea typeface="Calibri"/>
                          <a:cs typeface="Calibri"/>
                          <a:sym typeface="Calibri"/>
                        </a:rPr>
                        <a:t>HTML, CSS (Frontend)</a:t>
                      </a:r>
                      <a:endParaRPr sz="1000">
                        <a:latin typeface="Calibri"/>
                        <a:ea typeface="Calibri"/>
                        <a:cs typeface="Calibri"/>
                        <a:sym typeface="Calibri"/>
                      </a:endParaRPr>
                    </a:p>
                    <a:p>
                      <a:pPr indent="0" lvl="0" marL="0" rtl="0" algn="just">
                        <a:lnSpc>
                          <a:spcPct val="107916"/>
                        </a:lnSpc>
                        <a:spcBef>
                          <a:spcPts val="800"/>
                        </a:spcBef>
                        <a:spcAft>
                          <a:spcPts val="800"/>
                        </a:spcAft>
                        <a:buNone/>
                      </a:pPr>
                      <a:r>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2 semanas</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Omar</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lang="en-US" sz="1000">
                          <a:latin typeface="Calibri"/>
                          <a:ea typeface="Calibri"/>
                          <a:cs typeface="Calibri"/>
                          <a:sym typeface="Calibri"/>
                        </a:rPr>
                        <a:t>El sistema de inventario debe alertar automáticamente al administrador cuando un producto esté por agotarse o necesite ser </a:t>
                      </a:r>
                      <a:r>
                        <a:rPr lang="en-US" sz="1000">
                          <a:latin typeface="Calibri"/>
                          <a:ea typeface="Calibri"/>
                          <a:cs typeface="Calibri"/>
                          <a:sym typeface="Calibri"/>
                        </a:rPr>
                        <a:t>abastecido</a:t>
                      </a:r>
                      <a:r>
                        <a:rPr lang="en-US" sz="1000">
                          <a:latin typeface="Calibri"/>
                          <a:ea typeface="Calibri"/>
                          <a:cs typeface="Calibri"/>
                          <a:sym typeface="Calibri"/>
                        </a:rPr>
                        <a:t>.</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g30b03ef13c2_0_123"/>
          <p:cNvSpPr txBox="1"/>
          <p:nvPr/>
        </p:nvSpPr>
        <p:spPr>
          <a:xfrm>
            <a:off x="3763350" y="332399"/>
            <a:ext cx="4653600" cy="76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600">
                <a:solidFill>
                  <a:schemeClr val="lt1"/>
                </a:solidFill>
                <a:latin typeface="Calibri"/>
                <a:ea typeface="Calibri"/>
                <a:cs typeface="Calibri"/>
                <a:sym typeface="Calibri"/>
              </a:rPr>
              <a:t>DEFINICIÓN DE PROYECTO ATP</a:t>
            </a:r>
            <a:endParaRPr sz="26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244" name="Google Shape;244;g30b03ef13c2_0_123"/>
          <p:cNvSpPr/>
          <p:nvPr/>
        </p:nvSpPr>
        <p:spPr>
          <a:xfrm>
            <a:off x="60338" y="2171188"/>
            <a:ext cx="14649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PLAN DE TRABAJO</a:t>
            </a:r>
            <a:endParaRPr sz="1700">
              <a:solidFill>
                <a:schemeClr val="lt1"/>
              </a:solidFill>
              <a:latin typeface="Calibri"/>
              <a:ea typeface="Calibri"/>
              <a:cs typeface="Calibri"/>
              <a:sym typeface="Calibri"/>
            </a:endParaRPr>
          </a:p>
        </p:txBody>
      </p:sp>
      <p:graphicFrame>
        <p:nvGraphicFramePr>
          <p:cNvPr id="245" name="Google Shape;245;g30b03ef13c2_0_123"/>
          <p:cNvGraphicFramePr/>
          <p:nvPr/>
        </p:nvGraphicFramePr>
        <p:xfrm>
          <a:off x="1525250" y="1279325"/>
          <a:ext cx="3000000" cy="3000000"/>
        </p:xfrm>
        <a:graphic>
          <a:graphicData uri="http://schemas.openxmlformats.org/drawingml/2006/table">
            <a:tbl>
              <a:tblPr>
                <a:noFill/>
                <a:tableStyleId>{11A20BEE-6278-428F-AC5C-54A853137301}</a:tableStyleId>
              </a:tblPr>
              <a:tblGrid>
                <a:gridCol w="902250"/>
                <a:gridCol w="1034150"/>
                <a:gridCol w="1297925"/>
                <a:gridCol w="770375"/>
                <a:gridCol w="1034150"/>
                <a:gridCol w="1034150"/>
                <a:gridCol w="1034150"/>
              </a:tblGrid>
              <a:tr h="367400">
                <a:tc gridSpan="7">
                  <a:txBody>
                    <a:bodyPr/>
                    <a:lstStyle/>
                    <a:p>
                      <a:pPr indent="0" lvl="0" marL="0" rtl="0" algn="ctr">
                        <a:lnSpc>
                          <a:spcPct val="107916"/>
                        </a:lnSpc>
                        <a:spcBef>
                          <a:spcPts val="0"/>
                        </a:spcBef>
                        <a:spcAft>
                          <a:spcPts val="800"/>
                        </a:spcAft>
                        <a:buNone/>
                      </a:pPr>
                      <a:r>
                        <a:rPr b="1" lang="en-US" sz="1300">
                          <a:solidFill>
                            <a:srgbClr val="1F3864"/>
                          </a:solidFill>
                          <a:latin typeface="Calibri"/>
                          <a:ea typeface="Calibri"/>
                          <a:cs typeface="Calibri"/>
                          <a:sym typeface="Calibri"/>
                        </a:rPr>
                        <a:t>Plan de Trabajo Proyecto APT</a:t>
                      </a:r>
                      <a:endParaRPr sz="1600"/>
                    </a:p>
                  </a:txBody>
                  <a:tcPr marT="91425" marB="91425" marR="91425" marL="91425">
                    <a:lnB cap="flat" cmpd="sng" w="6350">
                      <a:solidFill>
                        <a:srgbClr val="BFBFBF"/>
                      </a:solidFill>
                      <a:prstDash val="solid"/>
                      <a:round/>
                      <a:headEnd len="sm" w="sm" type="none"/>
                      <a:tailEnd len="sm" w="sm" type="none"/>
                    </a:lnB>
                  </a:tcPr>
                </a:tc>
                <a:tc hMerge="1"/>
                <a:tc hMerge="1"/>
                <a:tc hMerge="1"/>
                <a:tc hMerge="1"/>
                <a:tc hMerge="1"/>
                <a:tc hMerge="1"/>
              </a:tr>
              <a:tr h="334425">
                <a:tc>
                  <a:txBody>
                    <a:bodyPr/>
                    <a:lstStyle/>
                    <a:p>
                      <a:pPr indent="0" lvl="0" marL="0" rtl="0" algn="ctr">
                        <a:lnSpc>
                          <a:spcPct val="107916"/>
                        </a:lnSpc>
                        <a:spcBef>
                          <a:spcPts val="0"/>
                        </a:spcBef>
                        <a:spcAft>
                          <a:spcPts val="800"/>
                        </a:spcAft>
                        <a:buNone/>
                      </a:pPr>
                      <a:r>
                        <a:rPr b="1" lang="en-US" sz="1000">
                          <a:solidFill>
                            <a:srgbClr val="1F3864"/>
                          </a:solidFill>
                          <a:latin typeface="Calibri"/>
                          <a:ea typeface="Calibri"/>
                          <a:cs typeface="Calibri"/>
                          <a:sym typeface="Calibri"/>
                        </a:rPr>
                        <a:t>Competencia o unidades de competencias</a:t>
                      </a:r>
                      <a:endParaRPr b="1" sz="10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Nombre de  Actividades/Tareas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Descripción Actividades/Tareas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Recursos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0"/>
                        </a:spcAft>
                        <a:buNone/>
                      </a:pPr>
                      <a:r>
                        <a:rPr b="1" lang="en-US" sz="1200">
                          <a:solidFill>
                            <a:srgbClr val="1F3864"/>
                          </a:solidFill>
                          <a:latin typeface="Calibri"/>
                          <a:ea typeface="Calibri"/>
                          <a:cs typeface="Calibri"/>
                          <a:sym typeface="Calibri"/>
                        </a:rPr>
                        <a:t>Duración de la actividad</a:t>
                      </a:r>
                      <a:endParaRPr b="1" sz="1200">
                        <a:solidFill>
                          <a:srgbClr val="1F3864"/>
                        </a:solidFill>
                        <a:latin typeface="Calibri"/>
                        <a:ea typeface="Calibri"/>
                        <a:cs typeface="Calibri"/>
                        <a:sym typeface="Calibri"/>
                      </a:endParaRPr>
                    </a:p>
                    <a:p>
                      <a:pPr indent="0" lvl="0" marL="0" rtl="0" algn="ctr">
                        <a:lnSpc>
                          <a:spcPct val="107916"/>
                        </a:lnSpc>
                        <a:spcBef>
                          <a:spcPts val="800"/>
                        </a:spcBef>
                        <a:spcAft>
                          <a:spcPts val="800"/>
                        </a:spcAft>
                        <a:buNone/>
                      </a:pPr>
                      <a:r>
                        <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Responsable</a:t>
                      </a:r>
                      <a:endParaRPr b="1" sz="1200">
                        <a:solidFill>
                          <a:srgbClr val="1F3864"/>
                        </a:solidFill>
                        <a:latin typeface="Calibri"/>
                        <a:ea typeface="Calibri"/>
                        <a:cs typeface="Calibri"/>
                        <a:sym typeface="Calibri"/>
                      </a:endParaRPr>
                    </a:p>
                  </a:txBody>
                  <a:tcPr marT="0" marB="0" marR="68575" marL="68575" anchor="ctr">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D9D9D9"/>
                    </a:solidFill>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Observaciones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334425">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Manejo de bases de datos</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sz="1000">
                          <a:latin typeface="Calibri"/>
                          <a:ea typeface="Calibri"/>
                          <a:cs typeface="Calibri"/>
                          <a:sym typeface="Calibri"/>
                        </a:rPr>
                        <a:t>Configuración de la base de datos</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Configurar una base de datos en MySQL para almacenar información de productos, clientes y transacciones</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sz="1000">
                          <a:latin typeface="Calibri"/>
                          <a:ea typeface="Calibri"/>
                          <a:cs typeface="Calibri"/>
                          <a:sym typeface="Calibri"/>
                        </a:rPr>
                        <a:t>mysql workbench</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sz="1000">
                          <a:latin typeface="Calibri"/>
                          <a:ea typeface="Calibri"/>
                          <a:cs typeface="Calibri"/>
                          <a:sym typeface="Calibri"/>
                        </a:rPr>
                        <a:t>1 semana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sz="1000">
                          <a:latin typeface="Calibri"/>
                          <a:ea typeface="Calibri"/>
                          <a:cs typeface="Calibri"/>
                          <a:sym typeface="Calibri"/>
                        </a:rPr>
                        <a:t>omar</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sz="1000">
                          <a:latin typeface="Calibri"/>
                          <a:ea typeface="Calibri"/>
                          <a:cs typeface="Calibri"/>
                          <a:sym typeface="Calibri"/>
                        </a:rPr>
                        <a:t>La base de datos debe ser escalable para soportar el crecimiento del negocio</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34425">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Integración de sistemas</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Conexión del backend con la base de datos</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a:solidFill>
                        <a:srgbClr val="000000"/>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Conectar el sistema de backend de Django con la base de datos MySQL para gestionar el flujo de información entre el sistema y los usuarios</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a:solidFill>
                        <a:srgbClr val="000000"/>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Django, MySQL</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1.5 semanas</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omar</a:t>
                      </a:r>
                      <a:endParaRPr i="1"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Asegurar que las consultas a la base de datos sean eficientes para reducir tiempos de carga</a:t>
                      </a:r>
                      <a:endParaRPr i="1"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19775">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Calidad de software</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Pruebas unitarias</a:t>
                      </a:r>
                      <a:endParaRPr i="1" sz="1000">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None/>
                      </a:pPr>
                      <a:r>
                        <a:rPr i="1" lang="en-US" sz="1000">
                          <a:latin typeface="Calibri"/>
                          <a:ea typeface="Calibri"/>
                          <a:cs typeface="Calibri"/>
                          <a:sym typeface="Calibri"/>
                        </a:rPr>
                        <a:t>Crear pruebas unitarias para cada módulo del sistema nte</a:t>
                      </a:r>
                      <a:endParaRPr i="1" sz="1000">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1000">
                        <a:latin typeface="Calibri"/>
                        <a:ea typeface="Calibri"/>
                        <a:cs typeface="Calibri"/>
                        <a:sym typeface="Calibri"/>
                      </a:endParaRPr>
                    </a:p>
                  </a:txBody>
                  <a:tcPr marT="0" marB="0" marR="68575" marL="68575">
                    <a:lnL cap="flat" cmpd="sng">
                      <a:solidFill>
                        <a:srgbClr val="000000"/>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1.5 semanas</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US" sz="1000">
                          <a:latin typeface="Calibri"/>
                          <a:ea typeface="Calibri"/>
                          <a:cs typeface="Calibri"/>
                          <a:sym typeface="Calibri"/>
                        </a:rPr>
                        <a:t>Omar</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19775">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Calidad de software</a:t>
                      </a:r>
                      <a:endParaRPr i="1" sz="1000">
                        <a:solidFill>
                          <a:schemeClr val="dk1"/>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Pruebas de integración</a:t>
                      </a:r>
                      <a:endParaRPr i="1" sz="1000">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Realizar pruebas de integración para garantizar que todos los componentes del sistema interactúen </a:t>
                      </a:r>
                      <a:r>
                        <a:rPr i="1" lang="en-US" sz="1000">
                          <a:solidFill>
                            <a:schemeClr val="dk1"/>
                          </a:solidFill>
                          <a:latin typeface="Calibri"/>
                          <a:ea typeface="Calibri"/>
                          <a:cs typeface="Calibri"/>
                          <a:sym typeface="Calibri"/>
                        </a:rPr>
                        <a:t>correctamente</a:t>
                      </a:r>
                      <a:endParaRPr i="1" sz="1000">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Herramientas de testing de integración (Selenium, Postman)</a:t>
                      </a:r>
                      <a:endParaRPr sz="1000">
                        <a:latin typeface="Calibri"/>
                        <a:ea typeface="Calibri"/>
                        <a:cs typeface="Calibri"/>
                        <a:sym typeface="Calibri"/>
                      </a:endParaRPr>
                    </a:p>
                  </a:txBody>
                  <a:tcPr marT="0" marB="0" marR="68575" marL="68575">
                    <a:lnL cap="flat" cmpd="sng">
                      <a:solidFill>
                        <a:srgbClr val="000000"/>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1 semana</a:t>
                      </a:r>
                      <a:endParaRPr i="1" sz="1000">
                        <a:solidFill>
                          <a:schemeClr val="dk1"/>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Omar</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g30b03ef13c2_0_263"/>
          <p:cNvSpPr txBox="1"/>
          <p:nvPr/>
        </p:nvSpPr>
        <p:spPr>
          <a:xfrm>
            <a:off x="3763350" y="332399"/>
            <a:ext cx="4653600" cy="76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600">
                <a:solidFill>
                  <a:schemeClr val="lt1"/>
                </a:solidFill>
                <a:latin typeface="Calibri"/>
                <a:ea typeface="Calibri"/>
                <a:cs typeface="Calibri"/>
                <a:sym typeface="Calibri"/>
              </a:rPr>
              <a:t>DEFINICIÓN DE PROYECTO ATP</a:t>
            </a:r>
            <a:endParaRPr sz="26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251" name="Google Shape;251;g30b03ef13c2_0_263"/>
          <p:cNvSpPr/>
          <p:nvPr/>
        </p:nvSpPr>
        <p:spPr>
          <a:xfrm>
            <a:off x="60338" y="2171188"/>
            <a:ext cx="14649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PLAN DE TRABAJO</a:t>
            </a:r>
            <a:endParaRPr sz="1700">
              <a:solidFill>
                <a:schemeClr val="lt1"/>
              </a:solidFill>
              <a:latin typeface="Calibri"/>
              <a:ea typeface="Calibri"/>
              <a:cs typeface="Calibri"/>
              <a:sym typeface="Calibri"/>
            </a:endParaRPr>
          </a:p>
        </p:txBody>
      </p:sp>
      <p:graphicFrame>
        <p:nvGraphicFramePr>
          <p:cNvPr id="252" name="Google Shape;252;g30b03ef13c2_0_263"/>
          <p:cNvGraphicFramePr/>
          <p:nvPr/>
        </p:nvGraphicFramePr>
        <p:xfrm>
          <a:off x="1525250" y="1279325"/>
          <a:ext cx="3000000" cy="3000000"/>
        </p:xfrm>
        <a:graphic>
          <a:graphicData uri="http://schemas.openxmlformats.org/drawingml/2006/table">
            <a:tbl>
              <a:tblPr>
                <a:noFill/>
                <a:tableStyleId>{11A20BEE-6278-428F-AC5C-54A853137301}</a:tableStyleId>
              </a:tblPr>
              <a:tblGrid>
                <a:gridCol w="902250"/>
                <a:gridCol w="1034150"/>
                <a:gridCol w="1297925"/>
                <a:gridCol w="770375"/>
                <a:gridCol w="1034150"/>
                <a:gridCol w="1034150"/>
                <a:gridCol w="1034150"/>
              </a:tblGrid>
              <a:tr h="367400">
                <a:tc gridSpan="7">
                  <a:txBody>
                    <a:bodyPr/>
                    <a:lstStyle/>
                    <a:p>
                      <a:pPr indent="0" lvl="0" marL="0" rtl="0" algn="ctr">
                        <a:lnSpc>
                          <a:spcPct val="107916"/>
                        </a:lnSpc>
                        <a:spcBef>
                          <a:spcPts val="0"/>
                        </a:spcBef>
                        <a:spcAft>
                          <a:spcPts val="800"/>
                        </a:spcAft>
                        <a:buNone/>
                      </a:pPr>
                      <a:r>
                        <a:rPr b="1" lang="en-US" sz="1300">
                          <a:solidFill>
                            <a:srgbClr val="1F3864"/>
                          </a:solidFill>
                          <a:latin typeface="Calibri"/>
                          <a:ea typeface="Calibri"/>
                          <a:cs typeface="Calibri"/>
                          <a:sym typeface="Calibri"/>
                        </a:rPr>
                        <a:t>Plan de Trabajo Proyecto APT</a:t>
                      </a:r>
                      <a:endParaRPr sz="1600"/>
                    </a:p>
                  </a:txBody>
                  <a:tcPr marT="91425" marB="91425" marR="91425" marL="91425">
                    <a:lnB cap="flat" cmpd="sng" w="6350">
                      <a:solidFill>
                        <a:srgbClr val="BFBFBF"/>
                      </a:solidFill>
                      <a:prstDash val="solid"/>
                      <a:round/>
                      <a:headEnd len="sm" w="sm" type="none"/>
                      <a:tailEnd len="sm" w="sm" type="none"/>
                    </a:lnB>
                  </a:tcPr>
                </a:tc>
                <a:tc hMerge="1"/>
                <a:tc hMerge="1"/>
                <a:tc hMerge="1"/>
                <a:tc hMerge="1"/>
                <a:tc hMerge="1"/>
                <a:tc hMerge="1"/>
              </a:tr>
              <a:tr h="334425">
                <a:tc>
                  <a:txBody>
                    <a:bodyPr/>
                    <a:lstStyle/>
                    <a:p>
                      <a:pPr indent="0" lvl="0" marL="0" rtl="0" algn="ctr">
                        <a:lnSpc>
                          <a:spcPct val="107916"/>
                        </a:lnSpc>
                        <a:spcBef>
                          <a:spcPts val="0"/>
                        </a:spcBef>
                        <a:spcAft>
                          <a:spcPts val="800"/>
                        </a:spcAft>
                        <a:buNone/>
                      </a:pPr>
                      <a:r>
                        <a:rPr b="1" lang="en-US" sz="1000">
                          <a:solidFill>
                            <a:srgbClr val="1F3864"/>
                          </a:solidFill>
                          <a:latin typeface="Calibri"/>
                          <a:ea typeface="Calibri"/>
                          <a:cs typeface="Calibri"/>
                          <a:sym typeface="Calibri"/>
                        </a:rPr>
                        <a:t>Competencia o unidades de competencias</a:t>
                      </a:r>
                      <a:endParaRPr b="1" sz="10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Nombre de  Actividades/Tareas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Descripción Actividades/Tareas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Recursos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0"/>
                        </a:spcAft>
                        <a:buNone/>
                      </a:pPr>
                      <a:r>
                        <a:rPr b="1" lang="en-US" sz="1200">
                          <a:solidFill>
                            <a:srgbClr val="1F3864"/>
                          </a:solidFill>
                          <a:latin typeface="Calibri"/>
                          <a:ea typeface="Calibri"/>
                          <a:cs typeface="Calibri"/>
                          <a:sym typeface="Calibri"/>
                        </a:rPr>
                        <a:t>Duración de la actividad</a:t>
                      </a:r>
                      <a:endParaRPr b="1" sz="1200">
                        <a:solidFill>
                          <a:srgbClr val="1F3864"/>
                        </a:solidFill>
                        <a:latin typeface="Calibri"/>
                        <a:ea typeface="Calibri"/>
                        <a:cs typeface="Calibri"/>
                        <a:sym typeface="Calibri"/>
                      </a:endParaRPr>
                    </a:p>
                    <a:p>
                      <a:pPr indent="0" lvl="0" marL="0" rtl="0" algn="ctr">
                        <a:lnSpc>
                          <a:spcPct val="107916"/>
                        </a:lnSpc>
                        <a:spcBef>
                          <a:spcPts val="800"/>
                        </a:spcBef>
                        <a:spcAft>
                          <a:spcPts val="800"/>
                        </a:spcAft>
                        <a:buNone/>
                      </a:pPr>
                      <a:r>
                        <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Responsable</a:t>
                      </a:r>
                      <a:endParaRPr b="1" sz="1200">
                        <a:solidFill>
                          <a:srgbClr val="1F3864"/>
                        </a:solidFill>
                        <a:latin typeface="Calibri"/>
                        <a:ea typeface="Calibri"/>
                        <a:cs typeface="Calibri"/>
                        <a:sym typeface="Calibri"/>
                      </a:endParaRPr>
                    </a:p>
                  </a:txBody>
                  <a:tcPr marT="0" marB="0" marR="68575" marL="68575" anchor="ctr">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rgbClr val="D9D9D9"/>
                    </a:solidFill>
                  </a:tcPr>
                </a:tc>
                <a:tc>
                  <a:txBody>
                    <a:bodyPr/>
                    <a:lstStyle/>
                    <a:p>
                      <a:pPr indent="0" lvl="0" marL="0" rtl="0" algn="ctr">
                        <a:lnSpc>
                          <a:spcPct val="107916"/>
                        </a:lnSpc>
                        <a:spcBef>
                          <a:spcPts val="0"/>
                        </a:spcBef>
                        <a:spcAft>
                          <a:spcPts val="800"/>
                        </a:spcAft>
                        <a:buNone/>
                      </a:pPr>
                      <a:r>
                        <a:rPr b="1" lang="en-US" sz="1200">
                          <a:solidFill>
                            <a:srgbClr val="1F3864"/>
                          </a:solidFill>
                          <a:latin typeface="Calibri"/>
                          <a:ea typeface="Calibri"/>
                          <a:cs typeface="Calibri"/>
                          <a:sym typeface="Calibri"/>
                        </a:rPr>
                        <a:t>Observaciones</a:t>
                      </a:r>
                      <a:endParaRPr b="1" sz="1200">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tcPr>
                </a:tc>
              </a:tr>
              <a:tr h="334425">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Desarrollo web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Gestión de Órdenes de Compra</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Verificar que se realicen las órdenes correctamente y se guarden en la base de datos</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Django (Backend), MySQL (Base de Datos</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1.5 semanas</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Juan</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Revisar periódicamente las órdenes para evitar errores de duplicidad de </a:t>
                      </a:r>
                      <a:r>
                        <a:rPr i="1" lang="en-US" sz="1000">
                          <a:solidFill>
                            <a:schemeClr val="dk1"/>
                          </a:solidFill>
                          <a:latin typeface="Calibri"/>
                          <a:ea typeface="Calibri"/>
                          <a:cs typeface="Calibri"/>
                          <a:sym typeface="Calibri"/>
                        </a:rPr>
                        <a:t>órdenes</a:t>
                      </a:r>
                      <a:r>
                        <a:rPr i="1" lang="en-US" sz="1000">
                          <a:solidFill>
                            <a:schemeClr val="dk1"/>
                          </a:solidFill>
                          <a:latin typeface="Calibri"/>
                          <a:ea typeface="Calibri"/>
                          <a:cs typeface="Calibri"/>
                          <a:sym typeface="Calibri"/>
                        </a:rPr>
                        <a:t>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34425">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Desarrollo web</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Selección de Método de Entrega</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a:solidFill>
                        <a:srgbClr val="000000"/>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Crear que al momento de de pasar a la compra el usuario pueda elegir si quiere despacho a domicilio o retiro en tienda</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a:solidFill>
                        <a:srgbClr val="000000"/>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Django (Backend), HTML, CSS,</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2 semanas</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Juan</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La opción de "Retiro en tienda" debe redirigir inmediatamente al pago</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19775">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Desarrollo web</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Descuento de Stock Automático</a:t>
                      </a:r>
                      <a:endParaRPr sz="1000">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Desarrollar la lógica para descontar el stock de los productos una vez confirmada la orden de compra.</a:t>
                      </a:r>
                      <a:endParaRPr sz="1000">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Django (Backend), MySQL (Base de Datos)</a:t>
                      </a:r>
                      <a:endParaRPr sz="1000">
                        <a:latin typeface="Calibri"/>
                        <a:ea typeface="Calibri"/>
                        <a:cs typeface="Calibri"/>
                        <a:sym typeface="Calibri"/>
                      </a:endParaRPr>
                    </a:p>
                  </a:txBody>
                  <a:tcPr marT="0" marB="0" marR="68575" marL="68575">
                    <a:lnL cap="flat" cmpd="sng">
                      <a:solidFill>
                        <a:srgbClr val="000000"/>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1 semana</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Juan</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El stock debe ser actualizado </a:t>
                      </a:r>
                      <a:r>
                        <a:rPr i="1" lang="en-US" sz="1000">
                          <a:solidFill>
                            <a:schemeClr val="dk1"/>
                          </a:solidFill>
                          <a:latin typeface="Calibri"/>
                          <a:ea typeface="Calibri"/>
                          <a:cs typeface="Calibri"/>
                          <a:sym typeface="Calibri"/>
                        </a:rPr>
                        <a:t>automáticamente</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19775">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Desarrollo web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a:solidFill>
                        <a:srgbClr val="000000"/>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Listado de productos para el administrador </a:t>
                      </a:r>
                      <a:endParaRPr sz="1000">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Crear una interfaz que permite al administrador ver todos los productos con sus descripción y stock para llevar un registro de los productos actuales</a:t>
                      </a:r>
                      <a:endParaRPr sz="1000">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django y mysql </a:t>
                      </a:r>
                      <a:endParaRPr sz="1000">
                        <a:latin typeface="Calibri"/>
                        <a:ea typeface="Calibri"/>
                        <a:cs typeface="Calibri"/>
                        <a:sym typeface="Calibri"/>
                      </a:endParaRPr>
                    </a:p>
                  </a:txBody>
                  <a:tcPr marT="0" marB="0" marR="68575" marL="68575">
                    <a:lnL cap="flat" cmpd="sng">
                      <a:solidFill>
                        <a:srgbClr val="000000"/>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1 semana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Juan </a:t>
                      </a:r>
                      <a:endParaRPr sz="1000">
                        <a:latin typeface="Calibri"/>
                        <a:ea typeface="Calibri"/>
                        <a:cs typeface="Calibri"/>
                        <a:sym typeface="Calibri"/>
                      </a:endParaRPr>
                    </a:p>
                  </a:txBody>
                  <a:tcPr marT="0" marB="0" marR="68575" marL="68575">
                    <a:lnL cap="flat" cmpd="sng" w="6350">
                      <a:solidFill>
                        <a:srgbClr val="FFFFF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lnSpc>
                          <a:spcPct val="107916"/>
                        </a:lnSpc>
                        <a:spcBef>
                          <a:spcPts val="0"/>
                        </a:spcBef>
                        <a:spcAft>
                          <a:spcPts val="800"/>
                        </a:spcAft>
                        <a:buClr>
                          <a:schemeClr val="dk1"/>
                        </a:buClr>
                        <a:buSzPts val="1100"/>
                        <a:buFont typeface="Arial"/>
                        <a:buNone/>
                      </a:pPr>
                      <a:r>
                        <a:rPr i="1" lang="en-US" sz="1000">
                          <a:solidFill>
                            <a:schemeClr val="dk1"/>
                          </a:solidFill>
                          <a:latin typeface="Calibri"/>
                          <a:ea typeface="Calibri"/>
                          <a:cs typeface="Calibri"/>
                          <a:sym typeface="Calibri"/>
                        </a:rPr>
                        <a:t>El administrador debe poder ver el listado de produc</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g2fb66c39f3c_0_90"/>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258" name="Google Shape;258;g2fb66c39f3c_0_90"/>
          <p:cNvSpPr/>
          <p:nvPr/>
        </p:nvSpPr>
        <p:spPr>
          <a:xfrm>
            <a:off x="3089426" y="2139300"/>
            <a:ext cx="16332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CARTA GANTT</a:t>
            </a:r>
            <a:endParaRPr sz="1700">
              <a:solidFill>
                <a:schemeClr val="lt1"/>
              </a:solidFill>
              <a:latin typeface="Calibri"/>
              <a:ea typeface="Calibri"/>
              <a:cs typeface="Calibri"/>
              <a:sym typeface="Calibri"/>
            </a:endParaRPr>
          </a:p>
        </p:txBody>
      </p:sp>
      <p:pic>
        <p:nvPicPr>
          <p:cNvPr id="259" name="Google Shape;259;g2fb66c39f3c_0_90"/>
          <p:cNvPicPr preferRelativeResize="0"/>
          <p:nvPr/>
        </p:nvPicPr>
        <p:blipFill>
          <a:blip r:embed="rId4">
            <a:alphaModFix/>
          </a:blip>
          <a:stretch>
            <a:fillRect/>
          </a:stretch>
        </p:blipFill>
        <p:spPr>
          <a:xfrm>
            <a:off x="973675" y="3066675"/>
            <a:ext cx="5972175" cy="242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g2fb66c39f3c_0_2"/>
          <p:cNvSpPr txBox="1"/>
          <p:nvPr/>
        </p:nvSpPr>
        <p:spPr>
          <a:xfrm>
            <a:off x="2242025" y="434075"/>
            <a:ext cx="62061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DEFINICIÓN</a:t>
            </a:r>
            <a:r>
              <a:rPr lang="en-US" sz="2800">
                <a:solidFill>
                  <a:schemeClr val="lt1"/>
                </a:solidFill>
                <a:latin typeface="Calibri"/>
                <a:ea typeface="Calibri"/>
                <a:cs typeface="Calibri"/>
                <a:sym typeface="Calibri"/>
              </a:rPr>
              <a:t> DE PROYECTO ATP</a:t>
            </a:r>
            <a:endParaRPr sz="2800">
              <a:solidFill>
                <a:schemeClr val="lt1"/>
              </a:solidFill>
              <a:latin typeface="Calibri"/>
              <a:ea typeface="Calibri"/>
              <a:cs typeface="Calibri"/>
              <a:sym typeface="Calibri"/>
            </a:endParaRPr>
          </a:p>
        </p:txBody>
      </p:sp>
      <p:sp>
        <p:nvSpPr>
          <p:cNvPr id="164" name="Google Shape;164;g2fb66c39f3c_0_2"/>
          <p:cNvSpPr/>
          <p:nvPr/>
        </p:nvSpPr>
        <p:spPr>
          <a:xfrm>
            <a:off x="0" y="1949600"/>
            <a:ext cx="3437400" cy="922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800"/>
              </a:spcAft>
              <a:buNone/>
            </a:pPr>
            <a:r>
              <a:rPr lang="en-US">
                <a:solidFill>
                  <a:schemeClr val="dk1"/>
                </a:solidFill>
                <a:latin typeface="Calibri"/>
                <a:ea typeface="Calibri"/>
                <a:cs typeface="Calibri"/>
                <a:sym typeface="Calibri"/>
              </a:rPr>
              <a:t>Desarrollo web, Seguridad informática, Gestión de proyectos,modelamiento de base de datos</a:t>
            </a:r>
            <a:endParaRPr>
              <a:latin typeface="Calibri"/>
              <a:ea typeface="Calibri"/>
              <a:cs typeface="Calibri"/>
              <a:sym typeface="Calibri"/>
            </a:endParaRPr>
          </a:p>
        </p:txBody>
      </p:sp>
      <p:sp>
        <p:nvSpPr>
          <p:cNvPr id="165" name="Google Shape;165;g2fb66c39f3c_0_2"/>
          <p:cNvSpPr/>
          <p:nvPr/>
        </p:nvSpPr>
        <p:spPr>
          <a:xfrm>
            <a:off x="2777100" y="3048000"/>
            <a:ext cx="6366900" cy="31095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07916"/>
              </a:lnSpc>
              <a:spcBef>
                <a:spcPts val="0"/>
              </a:spcBef>
              <a:spcAft>
                <a:spcPts val="0"/>
              </a:spcAft>
              <a:buClr>
                <a:srgbClr val="1A1A1A"/>
              </a:buClr>
              <a:buSzPts val="1200"/>
              <a:buChar char="●"/>
            </a:pPr>
            <a:r>
              <a:rPr lang="en-US" sz="1200">
                <a:solidFill>
                  <a:srgbClr val="1A1A1A"/>
                </a:solidFill>
                <a:latin typeface="Calibri"/>
                <a:ea typeface="Calibri"/>
                <a:cs typeface="Calibri"/>
                <a:sym typeface="Calibri"/>
              </a:rPr>
              <a:t>Construir el modelo arquitectónico de una solución sistémica que soporte los procesos de negocio de acuerdo los requerimientos de la organización y estándares industriales.</a:t>
            </a:r>
            <a:endParaRPr sz="12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rgbClr val="1A1A1A"/>
              </a:buClr>
              <a:buSzPts val="1200"/>
              <a:buChar char="●"/>
            </a:pPr>
            <a:r>
              <a:rPr lang="en-US" sz="1200">
                <a:solidFill>
                  <a:srgbClr val="1A1A1A"/>
                </a:solidFill>
                <a:latin typeface="Calibri"/>
                <a:ea typeface="Calibri"/>
                <a:cs typeface="Calibri"/>
                <a:sym typeface="Calibri"/>
              </a:rPr>
              <a:t>Implementar soluciones sistémicas integrales tales como una transformación digital para automatizar y optimizar procesos de negocio de acuerdo a las necesidades de Maestranza Unida.</a:t>
            </a:r>
            <a:endParaRPr sz="12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rgbClr val="1A1A1A"/>
              </a:buClr>
              <a:buSzPts val="1200"/>
              <a:buChar char="●"/>
            </a:pPr>
            <a:r>
              <a:rPr lang="en-US" sz="1200">
                <a:solidFill>
                  <a:srgbClr val="1A1A1A"/>
                </a:solidFill>
                <a:latin typeface="Calibri"/>
                <a:ea typeface="Calibri"/>
                <a:cs typeface="Calibri"/>
                <a:sym typeface="Calibri"/>
              </a:rPr>
              <a:t>Gestionar proyectos informáticos, ofreciendo alternativas para la toma de decisiones de acuerdo a los requerimientos que nos da Maestranza Unida</a:t>
            </a:r>
            <a:endParaRPr sz="1200">
              <a:solidFill>
                <a:schemeClr val="dk1"/>
              </a:solidFill>
              <a:latin typeface="Calibri"/>
              <a:ea typeface="Calibri"/>
              <a:cs typeface="Calibri"/>
              <a:sym typeface="Calibri"/>
            </a:endParaRPr>
          </a:p>
          <a:p>
            <a:pPr indent="-304800" lvl="0" marL="457200" rtl="0" algn="l">
              <a:lnSpc>
                <a:spcPct val="107916"/>
              </a:lnSpc>
              <a:spcBef>
                <a:spcPts val="0"/>
              </a:spcBef>
              <a:spcAft>
                <a:spcPts val="0"/>
              </a:spcAft>
              <a:buClr>
                <a:srgbClr val="1A1A1A"/>
              </a:buClr>
              <a:buSzPts val="1200"/>
              <a:buChar char="●"/>
            </a:pPr>
            <a:r>
              <a:rPr lang="en-US" sz="1200">
                <a:solidFill>
                  <a:srgbClr val="1A1A1A"/>
                </a:solidFill>
                <a:latin typeface="Calibri"/>
                <a:ea typeface="Calibri"/>
                <a:cs typeface="Calibri"/>
                <a:sym typeface="Calibri"/>
              </a:rPr>
              <a:t>Administrar la configuración de ambientes, servicios de aplicaciones y bases de datos en un entorno empresarial a fin de habilitar operatividad de la página web y asegurar la continuidad de los sistemas que apoyan los procesos de negocio de acuerdo a los estándares definidos por la industria, para mejorar el sistema de Maestranza Unida</a:t>
            </a:r>
            <a:endParaRPr sz="1200">
              <a:solidFill>
                <a:schemeClr val="dk1"/>
              </a:solidFill>
              <a:latin typeface="Calibri"/>
              <a:ea typeface="Calibri"/>
              <a:cs typeface="Calibri"/>
              <a:sym typeface="Calibri"/>
            </a:endParaRPr>
          </a:p>
          <a:p>
            <a:pPr indent="-304800" lvl="0" marL="457200" rtl="0" algn="l">
              <a:lnSpc>
                <a:spcPct val="107916"/>
              </a:lnSpc>
              <a:spcBef>
                <a:spcPts val="0"/>
              </a:spcBef>
              <a:spcAft>
                <a:spcPts val="1200"/>
              </a:spcAft>
              <a:buClr>
                <a:srgbClr val="1A1A1A"/>
              </a:buClr>
              <a:buSzPts val="1200"/>
              <a:buChar char="●"/>
            </a:pPr>
            <a:r>
              <a:rPr lang="en-US" sz="1200">
                <a:solidFill>
                  <a:srgbClr val="1A1A1A"/>
                </a:solidFill>
                <a:latin typeface="Calibri"/>
                <a:ea typeface="Calibri"/>
                <a:cs typeface="Calibri"/>
                <a:sym typeface="Calibri"/>
              </a:rPr>
              <a:t>Desarrollar una solución de software utilizando técnicas que permitan sistematizar el proceso de desarrollo y mantenimiento, asegurando el logro de los objetivos propuestos por Maestranza Unida.</a:t>
            </a:r>
            <a:endParaRPr sz="2000">
              <a:solidFill>
                <a:srgbClr val="1A1A1A"/>
              </a:solidFill>
              <a:latin typeface="Calibri"/>
              <a:ea typeface="Calibri"/>
              <a:cs typeface="Calibri"/>
              <a:sym typeface="Calibri"/>
            </a:endParaRPr>
          </a:p>
        </p:txBody>
      </p:sp>
      <p:sp>
        <p:nvSpPr>
          <p:cNvPr id="166" name="Google Shape;166;g2fb66c39f3c_0_2"/>
          <p:cNvSpPr/>
          <p:nvPr/>
        </p:nvSpPr>
        <p:spPr>
          <a:xfrm>
            <a:off x="4824350" y="2421463"/>
            <a:ext cx="2971800" cy="72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COMPETENCIAS</a:t>
            </a:r>
            <a:endParaRPr>
              <a:latin typeface="Calibri"/>
              <a:ea typeface="Calibri"/>
              <a:cs typeface="Calibri"/>
              <a:sym typeface="Calibri"/>
            </a:endParaRPr>
          </a:p>
        </p:txBody>
      </p:sp>
      <p:sp>
        <p:nvSpPr>
          <p:cNvPr id="167" name="Google Shape;167;g2fb66c39f3c_0_2"/>
          <p:cNvSpPr/>
          <p:nvPr/>
        </p:nvSpPr>
        <p:spPr>
          <a:xfrm>
            <a:off x="269275" y="1422350"/>
            <a:ext cx="2565300" cy="57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ÁREAS</a:t>
            </a:r>
            <a:r>
              <a:rPr lang="en-US" sz="1900">
                <a:solidFill>
                  <a:schemeClr val="lt1"/>
                </a:solidFill>
                <a:latin typeface="Calibri"/>
                <a:ea typeface="Calibri"/>
                <a:cs typeface="Calibri"/>
                <a:sym typeface="Calibri"/>
              </a:rPr>
              <a:t> DE DESEMPEÑO</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2fb66c39f3c_0_23"/>
          <p:cNvSpPr txBox="1"/>
          <p:nvPr/>
        </p:nvSpPr>
        <p:spPr>
          <a:xfrm>
            <a:off x="2242025" y="434075"/>
            <a:ext cx="62061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p:txBody>
      </p:sp>
      <p:sp>
        <p:nvSpPr>
          <p:cNvPr id="174" name="Google Shape;174;g2fb66c39f3c_0_23"/>
          <p:cNvSpPr/>
          <p:nvPr/>
        </p:nvSpPr>
        <p:spPr>
          <a:xfrm>
            <a:off x="0" y="1856475"/>
            <a:ext cx="6393600" cy="1893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n-US">
                <a:solidFill>
                  <a:schemeClr val="dk1"/>
                </a:solidFill>
                <a:latin typeface="Calibri"/>
                <a:ea typeface="Calibri"/>
                <a:cs typeface="Calibri"/>
                <a:sym typeface="Calibri"/>
              </a:rPr>
              <a:t>El proyecto de digitalización para la ferretería Maestranza Unido en Santiago moderniza su gestión y presencia en el mercado. Permite una gestión más eficiente de inventarios y ventas, mejora la experiencia del cliente con una plataforma en línea y refuerza la seguridad de la información, expandiendo el alcance del negocio.</a:t>
            </a:r>
            <a:endParaRPr>
              <a:solidFill>
                <a:schemeClr val="dk1"/>
              </a:solidFill>
              <a:latin typeface="Calibri"/>
              <a:ea typeface="Calibri"/>
              <a:cs typeface="Calibri"/>
              <a:sym typeface="Calibri"/>
            </a:endParaRPr>
          </a:p>
          <a:p>
            <a:pPr indent="0" lvl="0" marL="0" rtl="0" algn="l">
              <a:lnSpc>
                <a:spcPct val="107916"/>
              </a:lnSpc>
              <a:spcBef>
                <a:spcPts val="800"/>
              </a:spcBef>
              <a:spcAft>
                <a:spcPts val="800"/>
              </a:spcAft>
              <a:buNone/>
            </a:pPr>
            <a:r>
              <a:t/>
            </a:r>
            <a:endParaRPr>
              <a:solidFill>
                <a:schemeClr val="dk1"/>
              </a:solidFill>
              <a:latin typeface="Calibri"/>
              <a:ea typeface="Calibri"/>
              <a:cs typeface="Calibri"/>
              <a:sym typeface="Calibri"/>
            </a:endParaRPr>
          </a:p>
        </p:txBody>
      </p:sp>
      <p:sp>
        <p:nvSpPr>
          <p:cNvPr id="175" name="Google Shape;175;g2fb66c39f3c_0_23"/>
          <p:cNvSpPr/>
          <p:nvPr/>
        </p:nvSpPr>
        <p:spPr>
          <a:xfrm>
            <a:off x="296325" y="4566500"/>
            <a:ext cx="2978700" cy="1074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1200"/>
              </a:spcAft>
              <a:buNone/>
            </a:pPr>
            <a:r>
              <a:rPr lang="en-US">
                <a:solidFill>
                  <a:srgbClr val="1A1A1A"/>
                </a:solidFill>
                <a:latin typeface="Calibri"/>
                <a:ea typeface="Calibri"/>
                <a:cs typeface="Calibri"/>
                <a:sym typeface="Calibri"/>
              </a:rPr>
              <a:t>Este proyecto </a:t>
            </a:r>
            <a:r>
              <a:rPr lang="en-US">
                <a:solidFill>
                  <a:srgbClr val="1A1A1A"/>
                </a:solidFill>
                <a:latin typeface="Calibri"/>
                <a:ea typeface="Calibri"/>
                <a:cs typeface="Calibri"/>
                <a:sym typeface="Calibri"/>
              </a:rPr>
              <a:t>abarca</a:t>
            </a:r>
            <a:r>
              <a:rPr lang="en-US">
                <a:solidFill>
                  <a:srgbClr val="1A1A1A"/>
                </a:solidFill>
                <a:latin typeface="Calibri"/>
                <a:ea typeface="Calibri"/>
                <a:cs typeface="Calibri"/>
                <a:sym typeface="Calibri"/>
              </a:rPr>
              <a:t> principalmente la </a:t>
            </a:r>
            <a:r>
              <a:rPr lang="en-US">
                <a:solidFill>
                  <a:srgbClr val="1A1A1A"/>
                </a:solidFill>
                <a:latin typeface="Calibri"/>
                <a:ea typeface="Calibri"/>
                <a:cs typeface="Calibri"/>
                <a:sym typeface="Calibri"/>
              </a:rPr>
              <a:t>región</a:t>
            </a:r>
            <a:r>
              <a:rPr lang="en-US">
                <a:solidFill>
                  <a:srgbClr val="1A1A1A"/>
                </a:solidFill>
                <a:latin typeface="Calibri"/>
                <a:ea typeface="Calibri"/>
                <a:cs typeface="Calibri"/>
                <a:sym typeface="Calibri"/>
              </a:rPr>
              <a:t> </a:t>
            </a:r>
            <a:r>
              <a:rPr lang="en-US">
                <a:solidFill>
                  <a:srgbClr val="1A1A1A"/>
                </a:solidFill>
                <a:latin typeface="Calibri"/>
                <a:ea typeface="Calibri"/>
                <a:cs typeface="Calibri"/>
                <a:sym typeface="Calibri"/>
              </a:rPr>
              <a:t>metropolitana</a:t>
            </a:r>
            <a:r>
              <a:rPr lang="en-US">
                <a:solidFill>
                  <a:srgbClr val="1A1A1A"/>
                </a:solidFill>
                <a:latin typeface="Calibri"/>
                <a:ea typeface="Calibri"/>
                <a:cs typeface="Calibri"/>
                <a:sym typeface="Calibri"/>
              </a:rPr>
              <a:t> de santiago</a:t>
            </a:r>
            <a:endParaRPr>
              <a:solidFill>
                <a:srgbClr val="1A1A1A"/>
              </a:solidFill>
              <a:latin typeface="Calibri"/>
              <a:ea typeface="Calibri"/>
              <a:cs typeface="Calibri"/>
              <a:sym typeface="Calibri"/>
            </a:endParaRPr>
          </a:p>
        </p:txBody>
      </p:sp>
      <p:sp>
        <p:nvSpPr>
          <p:cNvPr id="176" name="Google Shape;176;g2fb66c39f3c_0_23"/>
          <p:cNvSpPr/>
          <p:nvPr/>
        </p:nvSpPr>
        <p:spPr>
          <a:xfrm>
            <a:off x="1091325" y="3979375"/>
            <a:ext cx="1388700" cy="72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UBICACIÓN</a:t>
            </a:r>
            <a:endParaRPr>
              <a:latin typeface="Calibri"/>
              <a:ea typeface="Calibri"/>
              <a:cs typeface="Calibri"/>
              <a:sym typeface="Calibri"/>
            </a:endParaRPr>
          </a:p>
        </p:txBody>
      </p:sp>
      <p:sp>
        <p:nvSpPr>
          <p:cNvPr id="177" name="Google Shape;177;g2fb66c39f3c_0_23"/>
          <p:cNvSpPr/>
          <p:nvPr/>
        </p:nvSpPr>
        <p:spPr>
          <a:xfrm>
            <a:off x="2893925" y="1396950"/>
            <a:ext cx="2565300" cy="57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RELEVANCIA DEL PROYECTO</a:t>
            </a:r>
            <a:endParaRPr>
              <a:latin typeface="Calibri"/>
              <a:ea typeface="Calibri"/>
              <a:cs typeface="Calibri"/>
              <a:sym typeface="Calibri"/>
            </a:endParaRPr>
          </a:p>
        </p:txBody>
      </p:sp>
      <p:sp>
        <p:nvSpPr>
          <p:cNvPr id="178" name="Google Shape;178;g2fb66c39f3c_0_23"/>
          <p:cNvSpPr/>
          <p:nvPr/>
        </p:nvSpPr>
        <p:spPr>
          <a:xfrm>
            <a:off x="4809075" y="4495800"/>
            <a:ext cx="3444300" cy="1074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1200"/>
              </a:spcBef>
              <a:spcAft>
                <a:spcPts val="1200"/>
              </a:spcAft>
              <a:buClr>
                <a:schemeClr val="dk1"/>
              </a:buClr>
              <a:buSzPts val="1100"/>
              <a:buFont typeface="Arial"/>
              <a:buNone/>
            </a:pPr>
            <a:r>
              <a:rPr i="1" lang="en-US">
                <a:solidFill>
                  <a:schemeClr val="dk1"/>
                </a:solidFill>
                <a:latin typeface="Calibri"/>
                <a:ea typeface="Calibri"/>
                <a:cs typeface="Calibri"/>
                <a:sym typeface="Calibri"/>
              </a:rPr>
              <a:t>Este proyecto afecta tanto al personal de la ferretería como a los clientes y potenciales clientes , también a los dueños de la empresa Maestranza Unida </a:t>
            </a:r>
            <a:endParaRPr sz="1800">
              <a:solidFill>
                <a:srgbClr val="1A1A1A"/>
              </a:solidFill>
              <a:latin typeface="Calibri"/>
              <a:ea typeface="Calibri"/>
              <a:cs typeface="Calibri"/>
              <a:sym typeface="Calibri"/>
            </a:endParaRPr>
          </a:p>
        </p:txBody>
      </p:sp>
      <p:sp>
        <p:nvSpPr>
          <p:cNvPr id="179" name="Google Shape;179;g2fb66c39f3c_0_23"/>
          <p:cNvSpPr/>
          <p:nvPr/>
        </p:nvSpPr>
        <p:spPr>
          <a:xfrm>
            <a:off x="5789400" y="3838400"/>
            <a:ext cx="1388700" cy="72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IMPACTO</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4"/>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185" name="Google Shape;185;p4"/>
          <p:cNvSpPr/>
          <p:nvPr/>
        </p:nvSpPr>
        <p:spPr>
          <a:xfrm>
            <a:off x="237075" y="1873425"/>
            <a:ext cx="4653600" cy="36273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lnSpc>
                <a:spcPct val="107916"/>
              </a:lnSpc>
              <a:spcBef>
                <a:spcPts val="800"/>
              </a:spcBef>
              <a:spcAft>
                <a:spcPts val="0"/>
              </a:spcAft>
              <a:buClr>
                <a:schemeClr val="dk1"/>
              </a:buClr>
              <a:buSzPts val="1100"/>
              <a:buFont typeface="Arial"/>
              <a:buNone/>
            </a:pPr>
            <a:r>
              <a:rPr lang="en-US" sz="1800">
                <a:solidFill>
                  <a:schemeClr val="dk1"/>
                </a:solidFill>
                <a:latin typeface="Calibri"/>
                <a:ea typeface="Calibri"/>
                <a:cs typeface="Calibri"/>
                <a:sym typeface="Calibri"/>
              </a:rPr>
              <a:t>Consistirá en la creación de una página web donde se podrá encontrar todos los productos ofrecidos por la ferretería Maestranza Unido, ya sea, herramientas, artículos de gasfitería y de construcción. Con el proyecto se espera lograr la automatización para la ferretería maestranza unido y la cobertura a una mayor área de la población de la región metropolitana.</a:t>
            </a:r>
            <a:endParaRPr sz="1800">
              <a:solidFill>
                <a:schemeClr val="dk1"/>
              </a:solidFill>
              <a:latin typeface="Calibri"/>
              <a:ea typeface="Calibri"/>
              <a:cs typeface="Calibri"/>
              <a:sym typeface="Calibri"/>
            </a:endParaRPr>
          </a:p>
          <a:p>
            <a:pPr indent="0" lvl="0" marL="0" rtl="0" algn="l">
              <a:lnSpc>
                <a:spcPct val="107916"/>
              </a:lnSpc>
              <a:spcBef>
                <a:spcPts val="800"/>
              </a:spcBef>
              <a:spcAft>
                <a:spcPts val="800"/>
              </a:spcAft>
              <a:buNone/>
            </a:pPr>
            <a:r>
              <a:t/>
            </a:r>
            <a:endParaRPr sz="1800">
              <a:solidFill>
                <a:schemeClr val="dk1"/>
              </a:solidFill>
              <a:latin typeface="Calibri"/>
              <a:ea typeface="Calibri"/>
              <a:cs typeface="Calibri"/>
              <a:sym typeface="Calibri"/>
            </a:endParaRPr>
          </a:p>
        </p:txBody>
      </p:sp>
      <p:sp>
        <p:nvSpPr>
          <p:cNvPr id="186" name="Google Shape;186;p4"/>
          <p:cNvSpPr/>
          <p:nvPr/>
        </p:nvSpPr>
        <p:spPr>
          <a:xfrm>
            <a:off x="3512000" y="1422350"/>
            <a:ext cx="1786500" cy="5781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DESCRIPCIÓN</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g2fb66c39f3c_0_41"/>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192" name="Google Shape;192;g2fb66c39f3c_0_41"/>
          <p:cNvSpPr/>
          <p:nvPr/>
        </p:nvSpPr>
        <p:spPr>
          <a:xfrm>
            <a:off x="237075" y="2423750"/>
            <a:ext cx="8397300" cy="2633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just">
              <a:lnSpc>
                <a:spcPct val="107916"/>
              </a:lnSpc>
              <a:spcBef>
                <a:spcPts val="800"/>
              </a:spcBef>
              <a:spcAft>
                <a:spcPts val="0"/>
              </a:spcAft>
              <a:buNone/>
            </a:pPr>
            <a:r>
              <a:rPr lang="en-US" sz="1800">
                <a:solidFill>
                  <a:schemeClr val="dk1"/>
                </a:solidFill>
                <a:latin typeface="Calibri"/>
                <a:ea typeface="Calibri"/>
                <a:cs typeface="Calibri"/>
                <a:sym typeface="Calibri"/>
              </a:rPr>
              <a:t>El proyecto APT se relaciona de buena forma con las competencias ya mencionadas anteriormente,ya que, desarrollamos una solución de software </a:t>
            </a:r>
            <a:r>
              <a:rPr lang="en-US" sz="1800">
                <a:solidFill>
                  <a:srgbClr val="1A1A1A"/>
                </a:solidFill>
                <a:latin typeface="Calibri"/>
                <a:ea typeface="Calibri"/>
                <a:cs typeface="Calibri"/>
                <a:sym typeface="Calibri"/>
              </a:rPr>
              <a:t>Administrando la configuración de ambientes, servicios de aplicaciones y bases de datos en un entorno empresarial así como la página web para maestranza unida dandole una buena gestión de sus productos y la generación de informes con la base de datos, estas son necesarias para poder desarrollar de buena manera el proyecto y poder realizar todos los requerimientos solicitados por el cliente.</a:t>
            </a:r>
            <a:endParaRPr sz="1800">
              <a:solidFill>
                <a:srgbClr val="1A1A1A"/>
              </a:solidFill>
              <a:latin typeface="Calibri"/>
              <a:ea typeface="Calibri"/>
              <a:cs typeface="Calibri"/>
              <a:sym typeface="Calibri"/>
            </a:endParaRPr>
          </a:p>
          <a:p>
            <a:pPr indent="0" lvl="0" marL="0" rtl="0" algn="just">
              <a:lnSpc>
                <a:spcPct val="107916"/>
              </a:lnSpc>
              <a:spcBef>
                <a:spcPts val="800"/>
              </a:spcBef>
              <a:spcAft>
                <a:spcPts val="0"/>
              </a:spcAft>
              <a:buNone/>
            </a:pPr>
            <a:r>
              <a:t/>
            </a:r>
            <a:endParaRPr sz="1800">
              <a:solidFill>
                <a:schemeClr val="dk1"/>
              </a:solidFill>
              <a:latin typeface="Calibri"/>
              <a:ea typeface="Calibri"/>
              <a:cs typeface="Calibri"/>
              <a:sym typeface="Calibri"/>
            </a:endParaRPr>
          </a:p>
          <a:p>
            <a:pPr indent="0" lvl="0" marL="0" rtl="0" algn="l">
              <a:lnSpc>
                <a:spcPct val="107916"/>
              </a:lnSpc>
              <a:spcBef>
                <a:spcPts val="800"/>
              </a:spcBef>
              <a:spcAft>
                <a:spcPts val="800"/>
              </a:spcAft>
              <a:buNone/>
            </a:pPr>
            <a:r>
              <a:t/>
            </a:r>
            <a:endParaRPr sz="1800">
              <a:solidFill>
                <a:schemeClr val="dk1"/>
              </a:solidFill>
              <a:latin typeface="Calibri"/>
              <a:ea typeface="Calibri"/>
              <a:cs typeface="Calibri"/>
              <a:sym typeface="Calibri"/>
            </a:endParaRPr>
          </a:p>
        </p:txBody>
      </p:sp>
      <p:sp>
        <p:nvSpPr>
          <p:cNvPr id="193" name="Google Shape;193;g2fb66c39f3c_0_41"/>
          <p:cNvSpPr/>
          <p:nvPr/>
        </p:nvSpPr>
        <p:spPr>
          <a:xfrm>
            <a:off x="3080225" y="1589850"/>
            <a:ext cx="2836200" cy="884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US" sz="1900">
                <a:solidFill>
                  <a:schemeClr val="lt1"/>
                </a:solidFill>
                <a:latin typeface="Calibri"/>
                <a:ea typeface="Calibri"/>
                <a:cs typeface="Calibri"/>
                <a:sym typeface="Calibri"/>
              </a:rPr>
              <a:t>PERTINENCIAS</a:t>
            </a:r>
            <a:r>
              <a:rPr lang="en-US" sz="1900">
                <a:solidFill>
                  <a:schemeClr val="lt1"/>
                </a:solidFill>
                <a:latin typeface="Calibri"/>
                <a:ea typeface="Calibri"/>
                <a:cs typeface="Calibri"/>
                <a:sym typeface="Calibri"/>
              </a:rPr>
              <a:t> DEL PROYECTO CON </a:t>
            </a:r>
            <a:r>
              <a:rPr lang="en-US" sz="1900">
                <a:solidFill>
                  <a:schemeClr val="lt1"/>
                </a:solidFill>
                <a:latin typeface="Calibri"/>
                <a:ea typeface="Calibri"/>
                <a:cs typeface="Calibri"/>
                <a:sym typeface="Calibri"/>
              </a:rPr>
              <a:t>EL PERFIL</a:t>
            </a:r>
            <a:r>
              <a:rPr lang="en-US" sz="1900">
                <a:solidFill>
                  <a:schemeClr val="lt1"/>
                </a:solidFill>
                <a:latin typeface="Calibri"/>
                <a:ea typeface="Calibri"/>
                <a:cs typeface="Calibri"/>
                <a:sym typeface="Calibri"/>
              </a:rPr>
              <a:t> DE EGRESO</a:t>
            </a:r>
            <a:endParaRPr sz="17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g2fb66c39f3c_0_52"/>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199" name="Google Shape;199;g2fb66c39f3c_0_52"/>
          <p:cNvSpPr/>
          <p:nvPr/>
        </p:nvSpPr>
        <p:spPr>
          <a:xfrm>
            <a:off x="237075" y="2364475"/>
            <a:ext cx="4570500" cy="2159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0"/>
              </a:spcAft>
              <a:buNone/>
            </a:pPr>
            <a:r>
              <a:t/>
            </a:r>
            <a:endParaRPr sz="2200">
              <a:solidFill>
                <a:schemeClr val="dk1"/>
              </a:solidFill>
              <a:latin typeface="Calibri"/>
              <a:ea typeface="Calibri"/>
              <a:cs typeface="Calibri"/>
              <a:sym typeface="Calibri"/>
            </a:endParaRPr>
          </a:p>
          <a:p>
            <a:pPr indent="0" lvl="0" marL="0" rtl="0" algn="just">
              <a:lnSpc>
                <a:spcPct val="107916"/>
              </a:lnSpc>
              <a:spcBef>
                <a:spcPts val="1200"/>
              </a:spcBef>
              <a:spcAft>
                <a:spcPts val="0"/>
              </a:spcAft>
              <a:buNone/>
            </a:pPr>
            <a:r>
              <a:rPr b="1" lang="en-US">
                <a:solidFill>
                  <a:schemeClr val="dk1"/>
                </a:solidFill>
                <a:latin typeface="Calibri"/>
                <a:ea typeface="Calibri"/>
                <a:cs typeface="Calibri"/>
                <a:sym typeface="Calibri"/>
              </a:rPr>
              <a:t>Nuestros intereses profesionales se centran en el desarrollo de diseño web, la modelación de bases de datos, la implementación de ciberseguridad efectiva y la generación de informes detallados que satisfagan las necesidades del cliente. Estos aspectos se reflejan claramente en la creación de una plataforma web integral</a:t>
            </a:r>
            <a:endParaRPr sz="2200">
              <a:solidFill>
                <a:schemeClr val="dk1"/>
              </a:solidFill>
              <a:latin typeface="Calibri"/>
              <a:ea typeface="Calibri"/>
              <a:cs typeface="Calibri"/>
              <a:sym typeface="Calibri"/>
            </a:endParaRPr>
          </a:p>
          <a:p>
            <a:pPr indent="0" lvl="0" marL="0" rtl="0" algn="l">
              <a:lnSpc>
                <a:spcPct val="107916"/>
              </a:lnSpc>
              <a:spcBef>
                <a:spcPts val="1200"/>
              </a:spcBef>
              <a:spcAft>
                <a:spcPts val="800"/>
              </a:spcAft>
              <a:buNone/>
            </a:pPr>
            <a:r>
              <a:t/>
            </a:r>
            <a:endParaRPr sz="2200">
              <a:solidFill>
                <a:schemeClr val="dk1"/>
              </a:solidFill>
              <a:latin typeface="Calibri"/>
              <a:ea typeface="Calibri"/>
              <a:cs typeface="Calibri"/>
              <a:sym typeface="Calibri"/>
            </a:endParaRPr>
          </a:p>
        </p:txBody>
      </p:sp>
      <p:sp>
        <p:nvSpPr>
          <p:cNvPr id="200" name="Google Shape;200;g2fb66c39f3c_0_52"/>
          <p:cNvSpPr/>
          <p:nvPr/>
        </p:nvSpPr>
        <p:spPr>
          <a:xfrm>
            <a:off x="927150" y="1547525"/>
            <a:ext cx="2836200" cy="884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RELACIONES CON EL PERFIL DE EGRESO</a:t>
            </a:r>
            <a:endParaRPr sz="1700">
              <a:solidFill>
                <a:schemeClr val="lt1"/>
              </a:solidFill>
              <a:latin typeface="Calibri"/>
              <a:ea typeface="Calibri"/>
              <a:cs typeface="Calibri"/>
              <a:sym typeface="Calibri"/>
            </a:endParaRPr>
          </a:p>
        </p:txBody>
      </p:sp>
      <p:sp>
        <p:nvSpPr>
          <p:cNvPr id="201" name="Google Shape;201;g2fb66c39f3c_0_52"/>
          <p:cNvSpPr/>
          <p:nvPr/>
        </p:nvSpPr>
        <p:spPr>
          <a:xfrm>
            <a:off x="5010625" y="1949600"/>
            <a:ext cx="3920100" cy="281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7916"/>
              </a:lnSpc>
              <a:spcBef>
                <a:spcPts val="1200"/>
              </a:spcBef>
              <a:spcAft>
                <a:spcPts val="1200"/>
              </a:spcAft>
              <a:buClr>
                <a:schemeClr val="dk1"/>
              </a:buClr>
              <a:buSzPts val="1100"/>
              <a:buFont typeface="Arial"/>
              <a:buNone/>
            </a:pPr>
            <a:r>
              <a:rPr b="1" lang="en-US" sz="1300">
                <a:solidFill>
                  <a:schemeClr val="dk1"/>
                </a:solidFill>
                <a:latin typeface="Calibri"/>
                <a:ea typeface="Calibri"/>
                <a:cs typeface="Calibri"/>
                <a:sym typeface="Calibri"/>
              </a:rPr>
              <a:t>Estos intereses se reflejan en el Proyecto APT a través del desarrollo de una plataforma web que integra todas estas áreas. La creación de la página web incluye el diseño de una interfaz intuitiva y funcional. La modelación de una base de datos asegura una gestión adecuada de la información, mientras que la implementación de medidas de ciberseguridad protege los datos sensibles. Además, el sistema permitirá generar informes detallados y personalizados que satisfagan las necesidades del cliente, contribuyendo a una gestión más efectiva y segura de la empresa.</a:t>
            </a:r>
            <a:endParaRPr b="1" sz="1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g2fb66c39f3c_0_65"/>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207" name="Google Shape;207;g2fb66c39f3c_0_65"/>
          <p:cNvSpPr/>
          <p:nvPr/>
        </p:nvSpPr>
        <p:spPr>
          <a:xfrm>
            <a:off x="3446850" y="4489601"/>
            <a:ext cx="4970100" cy="2229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1200"/>
              </a:spcBef>
              <a:spcAft>
                <a:spcPts val="1200"/>
              </a:spcAft>
              <a:buNone/>
            </a:pPr>
            <a:r>
              <a:rPr b="1" i="1" lang="en-US" sz="1200">
                <a:solidFill>
                  <a:schemeClr val="dk1"/>
                </a:solidFill>
                <a:latin typeface="Calibri"/>
                <a:ea typeface="Calibri"/>
                <a:cs typeface="Calibri"/>
                <a:sym typeface="Calibri"/>
              </a:rPr>
              <a:t>Desarrollar el Proyecto APT es viable gracias a varios factores clave. El desarrollo del proyecto tendrá como duración 210 horas, esto se divide en 21 horas semanales,donde serán 3 horas diarias dado que por temas de prácticas sólo podremos 3 horas en el día , pero con buena comunicación y planificación,el proyecto será llevado a cabo  desde el diseño inicial hasta la implementación y pruebas. Los materiales requeridos, como Python con el framework Django y MySQL para la gestión de bases de datos, son accesibles y adecuados para el desarrollo de la plataforma web propuesta.</a:t>
            </a:r>
            <a:endParaRPr sz="2200">
              <a:solidFill>
                <a:schemeClr val="dk1"/>
              </a:solidFill>
              <a:latin typeface="Calibri"/>
              <a:ea typeface="Calibri"/>
              <a:cs typeface="Calibri"/>
              <a:sym typeface="Calibri"/>
            </a:endParaRPr>
          </a:p>
        </p:txBody>
      </p:sp>
      <p:sp>
        <p:nvSpPr>
          <p:cNvPr id="208" name="Google Shape;208;g2fb66c39f3c_0_65"/>
          <p:cNvSpPr/>
          <p:nvPr/>
        </p:nvSpPr>
        <p:spPr>
          <a:xfrm>
            <a:off x="1491175" y="4671350"/>
            <a:ext cx="16881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FACTIBILIDAD</a:t>
            </a:r>
            <a:endParaRPr sz="1700">
              <a:solidFill>
                <a:schemeClr val="lt1"/>
              </a:solidFill>
              <a:latin typeface="Calibri"/>
              <a:ea typeface="Calibri"/>
              <a:cs typeface="Calibri"/>
              <a:sym typeface="Calibri"/>
            </a:endParaRPr>
          </a:p>
        </p:txBody>
      </p:sp>
      <p:sp>
        <p:nvSpPr>
          <p:cNvPr id="209" name="Google Shape;209;g2fb66c39f3c_0_65"/>
          <p:cNvSpPr/>
          <p:nvPr/>
        </p:nvSpPr>
        <p:spPr>
          <a:xfrm>
            <a:off x="0" y="1719950"/>
            <a:ext cx="8608500" cy="27696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1200"/>
              </a:spcBef>
              <a:spcAft>
                <a:spcPts val="0"/>
              </a:spcAft>
              <a:buClr>
                <a:schemeClr val="dk1"/>
              </a:buClr>
              <a:buSzPts val="1100"/>
              <a:buFont typeface="Arial"/>
              <a:buNone/>
            </a:pPr>
            <a:r>
              <a:rPr b="1" lang="en-US" sz="1100">
                <a:solidFill>
                  <a:schemeClr val="dk1"/>
                </a:solidFill>
              </a:rPr>
              <a:t>Objetivo General: Desarrollar una plataforma web integral para Maestranza Unidos que mejore su capacidad en el mercado del retail.</a:t>
            </a:r>
            <a:endParaRPr b="1" sz="11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b="1" lang="en-US" sz="1100">
                <a:solidFill>
                  <a:schemeClr val="dk1"/>
                </a:solidFill>
              </a:rPr>
              <a:t>Desarrollo del Sitio Web: Crear un sitio web funcional y atractivo para facilitar la gestión de ventas e inventarios.</a:t>
            </a:r>
            <a:endParaRPr b="1" sz="11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b="1" lang="en-US" sz="1100">
                <a:solidFill>
                  <a:schemeClr val="dk1"/>
                </a:solidFill>
              </a:rPr>
              <a:t>Base de Datos: Implementar una base de datos robusta con MySQL para gestionar productos, clientes y transacciones.</a:t>
            </a:r>
            <a:endParaRPr b="1" sz="11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b="1" lang="en-US" sz="1100">
                <a:solidFill>
                  <a:schemeClr val="dk1"/>
                </a:solidFill>
              </a:rPr>
              <a:t>Seguridad: Integrar medidas de ciberseguridad para proteger datos sensibles y transacciones en línea.</a:t>
            </a:r>
            <a:endParaRPr b="1" sz="11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b="1" lang="en-US" sz="1100">
                <a:solidFill>
                  <a:schemeClr val="dk1"/>
                </a:solidFill>
              </a:rPr>
              <a:t>Optimización de la Experiencia del Usuario: Mejorar la experiencia de usuario en el entorno digital.</a:t>
            </a:r>
            <a:endParaRPr b="1" sz="11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b="1" lang="en-US" sz="1100">
                <a:solidFill>
                  <a:schemeClr val="dk1"/>
                </a:solidFill>
              </a:rPr>
              <a:t>Cumplimiento de Normativas de Seguridad: Asegurar la integridad de los datos y el cumplimiento de las normativas de seguridad.</a:t>
            </a:r>
            <a:endParaRPr b="1" sz="1100">
              <a:solidFill>
                <a:schemeClr val="dk1"/>
              </a:solidFill>
            </a:endParaRPr>
          </a:p>
          <a:p>
            <a:pPr indent="0" lvl="0" marL="0" rtl="0" algn="l">
              <a:lnSpc>
                <a:spcPct val="107916"/>
              </a:lnSpc>
              <a:spcBef>
                <a:spcPts val="1200"/>
              </a:spcBef>
              <a:spcAft>
                <a:spcPts val="0"/>
              </a:spcAft>
              <a:buClr>
                <a:schemeClr val="dk1"/>
              </a:buClr>
              <a:buSzPts val="1100"/>
              <a:buFont typeface="Arial"/>
              <a:buNone/>
            </a:pPr>
            <a:r>
              <a:rPr b="1" lang="en-US" sz="1100">
                <a:solidFill>
                  <a:schemeClr val="dk1"/>
                </a:solidFill>
              </a:rPr>
              <a:t>Contribución al Éxito: Apoyar el éxito de la ferretería en un entorno digital competitivo.</a:t>
            </a:r>
            <a:endParaRPr b="1" sz="1100">
              <a:solidFill>
                <a:schemeClr val="dk1"/>
              </a:solidFill>
            </a:endParaRPr>
          </a:p>
          <a:p>
            <a:pPr indent="0" lvl="0" marL="0" rtl="0" algn="l">
              <a:lnSpc>
                <a:spcPct val="107916"/>
              </a:lnSpc>
              <a:spcBef>
                <a:spcPts val="1200"/>
              </a:spcBef>
              <a:spcAft>
                <a:spcPts val="1200"/>
              </a:spcAft>
              <a:buNone/>
            </a:pPr>
            <a:r>
              <a:t/>
            </a:r>
            <a:endParaRPr b="1" i="1" sz="700">
              <a:solidFill>
                <a:schemeClr val="dk1"/>
              </a:solidFill>
              <a:latin typeface="Calibri"/>
              <a:ea typeface="Calibri"/>
              <a:cs typeface="Calibri"/>
              <a:sym typeface="Calibri"/>
            </a:endParaRPr>
          </a:p>
        </p:txBody>
      </p:sp>
      <p:sp>
        <p:nvSpPr>
          <p:cNvPr id="210" name="Google Shape;210;g2fb66c39f3c_0_65"/>
          <p:cNvSpPr/>
          <p:nvPr/>
        </p:nvSpPr>
        <p:spPr>
          <a:xfrm>
            <a:off x="3312325" y="978825"/>
            <a:ext cx="22233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OBJETIVO GENERAL Y </a:t>
            </a:r>
            <a:r>
              <a:rPr lang="en-US" sz="1900">
                <a:solidFill>
                  <a:schemeClr val="lt1"/>
                </a:solidFill>
                <a:latin typeface="Calibri"/>
                <a:ea typeface="Calibri"/>
                <a:cs typeface="Calibri"/>
                <a:sym typeface="Calibri"/>
              </a:rPr>
              <a:t>ESPECÍFICOS</a:t>
            </a:r>
            <a:endParaRPr sz="17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g2fb66c39f3c_0_75"/>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216" name="Google Shape;216;g2fb66c39f3c_0_75"/>
          <p:cNvSpPr/>
          <p:nvPr/>
        </p:nvSpPr>
        <p:spPr>
          <a:xfrm>
            <a:off x="294700" y="2533800"/>
            <a:ext cx="8649000" cy="35148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None/>
            </a:pPr>
            <a:r>
              <a:rPr b="1" lang="en-US" sz="1200">
                <a:solidFill>
                  <a:schemeClr val="dk1"/>
                </a:solidFill>
                <a:latin typeface="Calibri"/>
                <a:ea typeface="Calibri"/>
                <a:cs typeface="Calibri"/>
                <a:sym typeface="Calibri"/>
              </a:rPr>
              <a:t>La metodología a usar en este proyecto será la metodología Scrum, se basa en gestionar y completar un proyecto de  trabajos en ciclos cortos e iterativos llamados sprints, donde se realiza un trabajo incremental que se revisa y ajusta de manera continua.</a:t>
            </a:r>
            <a:endParaRPr b="1" sz="1200">
              <a:solidFill>
                <a:schemeClr val="dk1"/>
              </a:solidFill>
              <a:latin typeface="Calibri"/>
              <a:ea typeface="Calibri"/>
              <a:cs typeface="Calibri"/>
              <a:sym typeface="Calibri"/>
            </a:endParaRPr>
          </a:p>
          <a:p>
            <a:pPr indent="-304800" lvl="0" marL="457200" rtl="0" algn="just">
              <a:lnSpc>
                <a:spcPct val="107916"/>
              </a:lnSpc>
              <a:spcBef>
                <a:spcPts val="800"/>
              </a:spcBef>
              <a:spcAft>
                <a:spcPts val="0"/>
              </a:spcAft>
              <a:buClr>
                <a:schemeClr val="dk1"/>
              </a:buClr>
              <a:buSzPts val="1200"/>
              <a:buFont typeface="Calibri"/>
              <a:buChar char="●"/>
            </a:pPr>
            <a:r>
              <a:rPr b="1" lang="en-US" sz="1200">
                <a:solidFill>
                  <a:schemeClr val="dk1"/>
                </a:solidFill>
                <a:latin typeface="Calibri"/>
                <a:ea typeface="Calibri"/>
                <a:cs typeface="Calibri"/>
                <a:sym typeface="Calibri"/>
              </a:rPr>
              <a:t>Product Owner: Juan Muñoz</a:t>
            </a:r>
            <a:endParaRPr b="1" sz="12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rPr lang="en-US" sz="1200">
                <a:solidFill>
                  <a:schemeClr val="dk1"/>
                </a:solidFill>
                <a:latin typeface="Calibri"/>
                <a:ea typeface="Calibri"/>
                <a:cs typeface="Calibri"/>
                <a:sym typeface="Calibri"/>
              </a:rPr>
              <a:t>Es el responsable de definir las características del producto, priorizar las tareas en el </a:t>
            </a:r>
            <a:r>
              <a:rPr i="1" lang="en-US" sz="1200">
                <a:solidFill>
                  <a:schemeClr val="dk1"/>
                </a:solidFill>
                <a:latin typeface="Calibri"/>
                <a:ea typeface="Calibri"/>
                <a:cs typeface="Calibri"/>
                <a:sym typeface="Calibri"/>
              </a:rPr>
              <a:t>Product Backlog</a:t>
            </a:r>
            <a:r>
              <a:rPr lang="en-US" sz="1200">
                <a:solidFill>
                  <a:schemeClr val="dk1"/>
                </a:solidFill>
                <a:latin typeface="Calibri"/>
                <a:ea typeface="Calibri"/>
                <a:cs typeface="Calibri"/>
                <a:sym typeface="Calibri"/>
              </a:rPr>
              <a:t> y asegurar que el equipo esté trabajando en lo más valioso.</a:t>
            </a:r>
            <a:endParaRPr sz="1200">
              <a:solidFill>
                <a:schemeClr val="dk1"/>
              </a:solidFill>
              <a:latin typeface="Calibri"/>
              <a:ea typeface="Calibri"/>
              <a:cs typeface="Calibri"/>
              <a:sym typeface="Calibri"/>
            </a:endParaRPr>
          </a:p>
          <a:p>
            <a:pPr indent="-304800" lvl="0" marL="457200" rtl="0" algn="just">
              <a:lnSpc>
                <a:spcPct val="107916"/>
              </a:lnSpc>
              <a:spcBef>
                <a:spcPts val="800"/>
              </a:spcBef>
              <a:spcAft>
                <a:spcPts val="0"/>
              </a:spcAft>
              <a:buClr>
                <a:schemeClr val="dk1"/>
              </a:buClr>
              <a:buSzPts val="1200"/>
              <a:buFont typeface="Calibri"/>
              <a:buChar char="●"/>
            </a:pPr>
            <a:r>
              <a:rPr b="1" lang="en-US" sz="1200">
                <a:solidFill>
                  <a:schemeClr val="dk1"/>
                </a:solidFill>
                <a:latin typeface="Calibri"/>
                <a:ea typeface="Calibri"/>
                <a:cs typeface="Calibri"/>
                <a:sym typeface="Calibri"/>
              </a:rPr>
              <a:t>Scrum Master: Omar Carbonel </a:t>
            </a:r>
            <a:endParaRPr b="1" sz="12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rPr lang="en-US" sz="1200">
                <a:solidFill>
                  <a:schemeClr val="dk1"/>
                </a:solidFill>
                <a:latin typeface="Calibri"/>
                <a:ea typeface="Calibri"/>
                <a:cs typeface="Calibri"/>
                <a:sym typeface="Calibri"/>
              </a:rPr>
              <a:t>Facilita el proceso Scrum, ayuda al equipo a eliminar obstáculos, y asegura que las prácticas de Scrum se sigan correctamente.</a:t>
            </a:r>
            <a:endParaRPr sz="1200">
              <a:solidFill>
                <a:schemeClr val="dk1"/>
              </a:solidFill>
              <a:latin typeface="Calibri"/>
              <a:ea typeface="Calibri"/>
              <a:cs typeface="Calibri"/>
              <a:sym typeface="Calibri"/>
            </a:endParaRPr>
          </a:p>
          <a:p>
            <a:pPr indent="-304800" lvl="0" marL="457200" rtl="0" algn="just">
              <a:lnSpc>
                <a:spcPct val="107916"/>
              </a:lnSpc>
              <a:spcBef>
                <a:spcPts val="800"/>
              </a:spcBef>
              <a:spcAft>
                <a:spcPts val="0"/>
              </a:spcAft>
              <a:buClr>
                <a:schemeClr val="dk1"/>
              </a:buClr>
              <a:buSzPts val="1200"/>
              <a:buFont typeface="Calibri"/>
              <a:buChar char="●"/>
            </a:pPr>
            <a:r>
              <a:rPr b="1" lang="en-US" sz="1200">
                <a:solidFill>
                  <a:schemeClr val="dk1"/>
                </a:solidFill>
                <a:latin typeface="Calibri"/>
                <a:ea typeface="Calibri"/>
                <a:cs typeface="Calibri"/>
                <a:sym typeface="Calibri"/>
              </a:rPr>
              <a:t>Equipo de Desarrollo: Juan Muñoz y Omar Carbonel</a:t>
            </a:r>
            <a:endParaRPr b="1" sz="1200">
              <a:solidFill>
                <a:schemeClr val="dk1"/>
              </a:solidFill>
              <a:latin typeface="Calibri"/>
              <a:ea typeface="Calibri"/>
              <a:cs typeface="Calibri"/>
              <a:sym typeface="Calibri"/>
            </a:endParaRPr>
          </a:p>
          <a:p>
            <a:pPr indent="0" lvl="0" marL="457200" rtl="0" algn="just">
              <a:lnSpc>
                <a:spcPct val="107916"/>
              </a:lnSpc>
              <a:spcBef>
                <a:spcPts val="800"/>
              </a:spcBef>
              <a:spcAft>
                <a:spcPts val="0"/>
              </a:spcAft>
              <a:buNone/>
            </a:pPr>
            <a:r>
              <a:rPr lang="en-US" sz="1200">
                <a:solidFill>
                  <a:schemeClr val="dk1"/>
                </a:solidFill>
                <a:latin typeface="Calibri"/>
                <a:ea typeface="Calibri"/>
                <a:cs typeface="Calibri"/>
                <a:sym typeface="Calibri"/>
              </a:rPr>
              <a:t>Son los responsables de entregar el incremento del producto al final de cada sprint. Este equipo es multifuncional y puede incluir desarrolladores, diseñadores, testers, etc.</a:t>
            </a:r>
            <a:endParaRPr b="1" sz="1200">
              <a:solidFill>
                <a:schemeClr val="dk1"/>
              </a:solidFill>
            </a:endParaRPr>
          </a:p>
          <a:p>
            <a:pPr indent="0" lvl="0" marL="0" rtl="0" algn="l">
              <a:lnSpc>
                <a:spcPct val="107916"/>
              </a:lnSpc>
              <a:spcBef>
                <a:spcPts val="1200"/>
              </a:spcBef>
              <a:spcAft>
                <a:spcPts val="1200"/>
              </a:spcAft>
              <a:buNone/>
            </a:pPr>
            <a:r>
              <a:t/>
            </a:r>
            <a:endParaRPr b="1" i="1" sz="700">
              <a:solidFill>
                <a:schemeClr val="dk1"/>
              </a:solidFill>
              <a:latin typeface="Calibri"/>
              <a:ea typeface="Calibri"/>
              <a:cs typeface="Calibri"/>
              <a:sym typeface="Calibri"/>
            </a:endParaRPr>
          </a:p>
        </p:txBody>
      </p:sp>
      <p:sp>
        <p:nvSpPr>
          <p:cNvPr id="217" name="Google Shape;217;g2fb66c39f3c_0_75"/>
          <p:cNvSpPr/>
          <p:nvPr/>
        </p:nvSpPr>
        <p:spPr>
          <a:xfrm>
            <a:off x="3610900" y="1693525"/>
            <a:ext cx="18714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METODOLOGIA</a:t>
            </a:r>
            <a:endParaRPr sz="17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g2fb66c39f3c_0_83"/>
          <p:cNvSpPr txBox="1"/>
          <p:nvPr/>
        </p:nvSpPr>
        <p:spPr>
          <a:xfrm>
            <a:off x="3763350" y="332397"/>
            <a:ext cx="4653600" cy="80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Calibri"/>
                <a:ea typeface="Calibri"/>
                <a:cs typeface="Calibri"/>
                <a:sym typeface="Calibri"/>
              </a:rPr>
              <a:t>DEFINICIÓN DE PROYECTO ATP</a:t>
            </a:r>
            <a:endParaRPr sz="2800">
              <a:solidFill>
                <a:schemeClr val="lt1"/>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1800"/>
              <a:buFont typeface="Arial"/>
              <a:buNone/>
            </a:pPr>
            <a:r>
              <a:t/>
            </a:r>
            <a:endParaRPr sz="1800">
              <a:solidFill>
                <a:srgbClr val="FFFFFF"/>
              </a:solidFill>
              <a:latin typeface="Calibri"/>
              <a:ea typeface="Calibri"/>
              <a:cs typeface="Calibri"/>
              <a:sym typeface="Calibri"/>
            </a:endParaRPr>
          </a:p>
        </p:txBody>
      </p:sp>
      <p:sp>
        <p:nvSpPr>
          <p:cNvPr id="223" name="Google Shape;223;g2fb66c39f3c_0_83"/>
          <p:cNvSpPr/>
          <p:nvPr/>
        </p:nvSpPr>
        <p:spPr>
          <a:xfrm>
            <a:off x="3676313" y="1132800"/>
            <a:ext cx="1464900" cy="8004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US" sz="1900">
                <a:solidFill>
                  <a:schemeClr val="lt1"/>
                </a:solidFill>
                <a:latin typeface="Calibri"/>
                <a:ea typeface="Calibri"/>
                <a:cs typeface="Calibri"/>
                <a:sym typeface="Calibri"/>
              </a:rPr>
              <a:t>EVIDENCIAS</a:t>
            </a:r>
            <a:endParaRPr sz="1700">
              <a:solidFill>
                <a:schemeClr val="lt1"/>
              </a:solidFill>
              <a:latin typeface="Calibri"/>
              <a:ea typeface="Calibri"/>
              <a:cs typeface="Calibri"/>
              <a:sym typeface="Calibri"/>
            </a:endParaRPr>
          </a:p>
        </p:txBody>
      </p:sp>
      <p:graphicFrame>
        <p:nvGraphicFramePr>
          <p:cNvPr id="224" name="Google Shape;224;g2fb66c39f3c_0_83"/>
          <p:cNvGraphicFramePr/>
          <p:nvPr/>
        </p:nvGraphicFramePr>
        <p:xfrm>
          <a:off x="952500" y="1933200"/>
          <a:ext cx="3000000" cy="3000000"/>
        </p:xfrm>
        <a:graphic>
          <a:graphicData uri="http://schemas.openxmlformats.org/drawingml/2006/table">
            <a:tbl>
              <a:tblPr>
                <a:noFill/>
                <a:tableStyleId>{11A20BEE-6278-428F-AC5C-54A853137301}</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US">
                          <a:solidFill>
                            <a:srgbClr val="1F3864"/>
                          </a:solidFill>
                          <a:latin typeface="Calibri"/>
                          <a:ea typeface="Calibri"/>
                          <a:cs typeface="Calibri"/>
                          <a:sym typeface="Calibri"/>
                        </a:rPr>
                        <a:t>Tipo de evidencia </a:t>
                      </a:r>
                      <a:endParaRPr b="1">
                        <a:solidFill>
                          <a:srgbClr val="1F3864"/>
                        </a:solidFill>
                        <a:latin typeface="Calibri"/>
                        <a:ea typeface="Calibri"/>
                        <a:cs typeface="Calibri"/>
                        <a:sym typeface="Calibri"/>
                      </a:endParaRPr>
                    </a:p>
                    <a:p>
                      <a:pPr indent="0" lvl="0" marL="0" rtl="0" algn="ctr">
                        <a:spcBef>
                          <a:spcPts val="0"/>
                        </a:spcBef>
                        <a:spcAft>
                          <a:spcPts val="0"/>
                        </a:spcAft>
                        <a:buNone/>
                      </a:pPr>
                      <a:r>
                        <a:rPr b="1" lang="en-US">
                          <a:solidFill>
                            <a:srgbClr val="1F3864"/>
                          </a:solidFill>
                          <a:latin typeface="Calibri"/>
                          <a:ea typeface="Calibri"/>
                          <a:cs typeface="Calibri"/>
                          <a:sym typeface="Calibri"/>
                        </a:rPr>
                        <a:t>(avance o final)</a:t>
                      </a:r>
                      <a:endParaRPr b="1">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US">
                          <a:solidFill>
                            <a:srgbClr val="1F3864"/>
                          </a:solidFill>
                          <a:latin typeface="Calibri"/>
                          <a:ea typeface="Calibri"/>
                          <a:cs typeface="Calibri"/>
                          <a:sym typeface="Calibri"/>
                        </a:rPr>
                        <a:t>Nombre de la evidencia</a:t>
                      </a:r>
                      <a:endParaRPr b="1">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US">
                          <a:solidFill>
                            <a:srgbClr val="1F3864"/>
                          </a:solidFill>
                          <a:latin typeface="Calibri"/>
                          <a:ea typeface="Calibri"/>
                          <a:cs typeface="Calibri"/>
                          <a:sym typeface="Calibri"/>
                        </a:rPr>
                        <a:t>Descripción</a:t>
                      </a:r>
                      <a:endParaRPr b="1">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US">
                          <a:solidFill>
                            <a:srgbClr val="1F3864"/>
                          </a:solidFill>
                          <a:latin typeface="Calibri"/>
                          <a:ea typeface="Calibri"/>
                          <a:cs typeface="Calibri"/>
                          <a:sym typeface="Calibri"/>
                        </a:rPr>
                        <a:t>Justificación</a:t>
                      </a:r>
                      <a:endParaRPr b="1">
                        <a:solidFill>
                          <a:srgbClr val="1F3864"/>
                        </a:solidFill>
                        <a:latin typeface="Calibri"/>
                        <a:ea typeface="Calibri"/>
                        <a:cs typeface="Calibri"/>
                        <a:sym typeface="Calibri"/>
                      </a:endParaRPr>
                    </a:p>
                  </a:txBody>
                  <a:tcPr marT="0" marB="0" marR="68575" marL="68575" anchor="ctr">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accent5"/>
                    </a:solidFill>
                  </a:tcPr>
                </a:tc>
              </a:tr>
              <a:tr h="381000">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avance</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Informe Guia del estudiante</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marR="123825" rtl="0" algn="just">
                        <a:spcBef>
                          <a:spcPts val="0"/>
                        </a:spcBef>
                        <a:spcAft>
                          <a:spcPts val="0"/>
                        </a:spcAft>
                        <a:buNone/>
                      </a:pPr>
                      <a:r>
                        <a:rPr lang="en-US" sz="1000">
                          <a:latin typeface="Calibri"/>
                          <a:ea typeface="Calibri"/>
                          <a:cs typeface="Calibri"/>
                          <a:sym typeface="Calibri"/>
                        </a:rPr>
                        <a:t>Este informe contiene el contexto del proyecto y sus justificaciones</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81000">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avance</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Documentación metodología scrum</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rPr lang="en-US" sz="1000">
                          <a:latin typeface="Calibri"/>
                          <a:ea typeface="Calibri"/>
                          <a:cs typeface="Calibri"/>
                          <a:sym typeface="Calibri"/>
                        </a:rPr>
                        <a:t>Se debe entregar el backlog,  los caso de uso además de reportes de los daily meeting</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81000">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avance</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sprint de desarrollo</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rPr lang="en-US" sz="1000">
                          <a:latin typeface="Calibri"/>
                          <a:ea typeface="Calibri"/>
                          <a:cs typeface="Calibri"/>
                          <a:sym typeface="Calibri"/>
                        </a:rPr>
                        <a:t>Se deben entregar avances del desarrollo de los sprint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En este apartado del primer sprint implementaremos los siguientes apartados (Login - registro- interfaz de administrador- crear categorías )</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81000">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avance</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sprint de desarrollo</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rPr lang="en-US" sz="1000">
                          <a:latin typeface="Calibri"/>
                          <a:ea typeface="Calibri"/>
                          <a:cs typeface="Calibri"/>
                          <a:sym typeface="Calibri"/>
                        </a:rPr>
                        <a:t>Se deben entregar avances del desarrollo de los sprint </a:t>
                      </a:r>
                      <a:endParaRPr sz="1000">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Para el segundo sprint implementaremos la función de agregar productos al carrito, que el usuario pueda elegir la opción de retiro en tienda y despacho  y la Api de transbank</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r h="381000">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avance</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sprint de desarrollo</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rPr lang="en-US" sz="1000">
                          <a:latin typeface="Calibri"/>
                          <a:ea typeface="Calibri"/>
                          <a:cs typeface="Calibri"/>
                          <a:sym typeface="Calibri"/>
                        </a:rPr>
                        <a:t>Se deben entregar avances del desarrollo de los sprint </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c>
                  <a:txBody>
                    <a:bodyPr/>
                    <a:lstStyle/>
                    <a:p>
                      <a:pPr indent="0" lvl="0" marL="0" rtl="0" algn="just">
                        <a:spcBef>
                          <a:spcPts val="0"/>
                        </a:spcBef>
                        <a:spcAft>
                          <a:spcPts val="0"/>
                        </a:spcAft>
                        <a:buNone/>
                      </a:pPr>
                      <a:r>
                        <a:rPr b="1" lang="en-US" sz="1100">
                          <a:solidFill>
                            <a:srgbClr val="1F3864"/>
                          </a:solidFill>
                          <a:latin typeface="Calibri"/>
                          <a:ea typeface="Calibri"/>
                          <a:cs typeface="Calibri"/>
                          <a:sym typeface="Calibri"/>
                        </a:rPr>
                        <a:t>En este último sprint implementaremos un chat bot de autoayuda para  que los usuarios puedan encontrar mejor los productos o algunas dudas que tengan </a:t>
                      </a:r>
                      <a:endParaRPr b="1" sz="1100">
                        <a:solidFill>
                          <a:srgbClr val="1F3864"/>
                        </a:solidFill>
                        <a:latin typeface="Calibri"/>
                        <a:ea typeface="Calibri"/>
                        <a:cs typeface="Calibri"/>
                        <a:sym typeface="Calibri"/>
                      </a:endParaRPr>
                    </a:p>
                  </a:txBody>
                  <a:tcPr marT="0" marB="0" marR="68575" marL="68575">
                    <a:lnL cap="flat" cmpd="sng" w="6350">
                      <a:solidFill>
                        <a:srgbClr val="BFBFBF"/>
                      </a:solidFill>
                      <a:prstDash val="solid"/>
                      <a:round/>
                      <a:headEnd len="sm" w="sm" type="none"/>
                      <a:tailEnd len="sm" w="sm" type="none"/>
                    </a:lnL>
                    <a:lnR cap="flat" cmpd="sng" w="6350">
                      <a:solidFill>
                        <a:srgbClr val="BFBFBF"/>
                      </a:solidFill>
                      <a:prstDash val="solid"/>
                      <a:round/>
                      <a:headEnd len="sm" w="sm" type="none"/>
                      <a:tailEnd len="sm" w="sm" type="none"/>
                    </a:lnR>
                    <a:lnT cap="flat" cmpd="sng" w="6350">
                      <a:solidFill>
                        <a:srgbClr val="BFBFBF"/>
                      </a:solidFill>
                      <a:prstDash val="solid"/>
                      <a:round/>
                      <a:headEnd len="sm" w="sm" type="none"/>
                      <a:tailEnd len="sm" w="sm" type="none"/>
                    </a:lnT>
                    <a:lnB cap="flat" cmpd="sng" w="6350">
                      <a:solidFill>
                        <a:srgbClr val="BFBFBF"/>
                      </a:solidFill>
                      <a:prstDash val="solid"/>
                      <a:round/>
                      <a:headEnd len="sm" w="sm" type="none"/>
                      <a:tailEnd len="sm" w="sm" type="none"/>
                    </a:lnB>
                    <a:solidFill>
                      <a:schemeClr val="lt2"/>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2014-04-29T13:43:09Z</dcterms:created>
  <dc:creator>Macarena Trujillo V.</dc:creator>
</cp:coreProperties>
</file>