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12" userDrawn="1">
          <p15:clr>
            <a:srgbClr val="A4A3A4"/>
          </p15:clr>
        </p15:guide>
        <p15:guide id="2" pos="3840" userDrawn="1">
          <p15:clr>
            <a:srgbClr val="A4A3A4"/>
          </p15:clr>
        </p15:guide>
        <p15:guide id="3" pos="7416" userDrawn="1">
          <p15:clr>
            <a:srgbClr val="A4A3A4"/>
          </p15:clr>
        </p15:guide>
        <p15:guide id="4" pos="264" userDrawn="1">
          <p15:clr>
            <a:srgbClr val="A4A3A4"/>
          </p15:clr>
        </p15:guide>
        <p15:guide id="5" orient="horz" pos="3984" userDrawn="1">
          <p15:clr>
            <a:srgbClr val="A4A3A4"/>
          </p15:clr>
        </p15:guide>
        <p15:guide id="6" orient="horz" pos="6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3020"/>
    <a:srgbClr val="6543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394" autoAdjust="0"/>
  </p:normalViewPr>
  <p:slideViewPr>
    <p:cSldViewPr snapToGrid="0">
      <p:cViewPr varScale="1">
        <p:scale>
          <a:sx n="74" d="100"/>
          <a:sy n="74" d="100"/>
        </p:scale>
        <p:origin x="576" y="60"/>
      </p:cViewPr>
      <p:guideLst>
        <p:guide orient="horz" pos="912"/>
        <p:guide pos="3840"/>
        <p:guide pos="7416"/>
        <p:guide pos="264"/>
        <p:guide orient="horz" pos="3984"/>
        <p:guide orient="horz" pos="6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EC5F75-527F-406B-891F-4882EA19BD50}" type="datetimeFigureOut">
              <a:rPr lang="en-US" smtClean="0"/>
              <a:t>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0715BA-F578-4C21-A3B0-CB1455E8E0AA}" type="slidenum">
              <a:rPr lang="en-US" smtClean="0"/>
              <a:t>‹#›</a:t>
            </a:fld>
            <a:endParaRPr lang="en-US"/>
          </a:p>
        </p:txBody>
      </p:sp>
    </p:spTree>
    <p:extLst>
      <p:ext uri="{BB962C8B-B14F-4D97-AF65-F5344CB8AC3E}">
        <p14:creationId xmlns:p14="http://schemas.microsoft.com/office/powerpoint/2010/main" val="2498926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ICPM Title">
    <p:bg>
      <p:bgPr>
        <a:solidFill>
          <a:srgbClr val="02302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E3F06-D687-53D9-494D-B9E9A87403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BE05FD-0E9A-0B60-206D-EF2074A63A07}"/>
              </a:ext>
            </a:extLst>
          </p:cNvPr>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1"/>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32CB1C-C126-DF73-E267-FE9BE2959F29}"/>
              </a:ext>
            </a:extLst>
          </p:cNvPr>
          <p:cNvSpPr>
            <a:spLocks noGrp="1"/>
          </p:cNvSpPr>
          <p:nvPr>
            <p:ph type="dt" sz="half" idx="10"/>
          </p:nvPr>
        </p:nvSpPr>
        <p:spPr/>
        <p:txBody>
          <a:bodyPr/>
          <a:lstStyle/>
          <a:p>
            <a:fld id="{27136ABF-D616-4363-B0BA-3B69AEDC28E1}" type="datetimeFigureOut">
              <a:rPr lang="en-US" smtClean="0"/>
              <a:t>1/3/2023</a:t>
            </a:fld>
            <a:endParaRPr lang="en-US"/>
          </a:p>
        </p:txBody>
      </p:sp>
      <p:sp>
        <p:nvSpPr>
          <p:cNvPr id="5" name="Footer Placeholder 4">
            <a:extLst>
              <a:ext uri="{FF2B5EF4-FFF2-40B4-BE49-F238E27FC236}">
                <a16:creationId xmlns:a16="http://schemas.microsoft.com/office/drawing/2014/main" id="{AA4016C8-F0C8-FD52-0BD7-3022442823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9ED580-4282-4523-6CC9-91EE1E85EBD4}"/>
              </a:ext>
            </a:extLst>
          </p:cNvPr>
          <p:cNvSpPr>
            <a:spLocks noGrp="1"/>
          </p:cNvSpPr>
          <p:nvPr>
            <p:ph type="sldNum" sz="quarter" idx="12"/>
          </p:nvPr>
        </p:nvSpPr>
        <p:spPr/>
        <p:txBody>
          <a:bodyPr/>
          <a:lstStyle/>
          <a:p>
            <a:fld id="{5CEBF14F-98FA-4B4E-8AFB-781DDFD4AA00}" type="slidenum">
              <a:rPr lang="en-US" smtClean="0"/>
              <a:t>‹#›</a:t>
            </a:fld>
            <a:endParaRPr lang="en-US"/>
          </a:p>
        </p:txBody>
      </p:sp>
    </p:spTree>
    <p:extLst>
      <p:ext uri="{BB962C8B-B14F-4D97-AF65-F5344CB8AC3E}">
        <p14:creationId xmlns:p14="http://schemas.microsoft.com/office/powerpoint/2010/main" val="534676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6BF52-540F-8F6E-1EDD-74812A16B0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CA117C-2326-6D83-F525-F34098B207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253E35-8303-1FD1-47DD-4C091CFBCDA1}"/>
              </a:ext>
            </a:extLst>
          </p:cNvPr>
          <p:cNvSpPr>
            <a:spLocks noGrp="1"/>
          </p:cNvSpPr>
          <p:nvPr>
            <p:ph type="dt" sz="half" idx="10"/>
          </p:nvPr>
        </p:nvSpPr>
        <p:spPr/>
        <p:txBody>
          <a:bodyPr/>
          <a:lstStyle/>
          <a:p>
            <a:fld id="{27136ABF-D616-4363-B0BA-3B69AEDC28E1}" type="datetimeFigureOut">
              <a:rPr lang="en-US" smtClean="0"/>
              <a:t>1/3/2023</a:t>
            </a:fld>
            <a:endParaRPr lang="en-US"/>
          </a:p>
        </p:txBody>
      </p:sp>
      <p:sp>
        <p:nvSpPr>
          <p:cNvPr id="5" name="Footer Placeholder 4">
            <a:extLst>
              <a:ext uri="{FF2B5EF4-FFF2-40B4-BE49-F238E27FC236}">
                <a16:creationId xmlns:a16="http://schemas.microsoft.com/office/drawing/2014/main" id="{9F981BD8-C0B3-3239-F4AC-F82026B2EB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E41E67-FFAC-FFEF-4C0A-7E0CF7363996}"/>
              </a:ext>
            </a:extLst>
          </p:cNvPr>
          <p:cNvSpPr>
            <a:spLocks noGrp="1"/>
          </p:cNvSpPr>
          <p:nvPr>
            <p:ph type="sldNum" sz="quarter" idx="12"/>
          </p:nvPr>
        </p:nvSpPr>
        <p:spPr/>
        <p:txBody>
          <a:bodyPr/>
          <a:lstStyle/>
          <a:p>
            <a:fld id="{5CEBF14F-98FA-4B4E-8AFB-781DDFD4AA00}" type="slidenum">
              <a:rPr lang="en-US" smtClean="0"/>
              <a:t>‹#›</a:t>
            </a:fld>
            <a:endParaRPr lang="en-US"/>
          </a:p>
        </p:txBody>
      </p:sp>
    </p:spTree>
    <p:extLst>
      <p:ext uri="{BB962C8B-B14F-4D97-AF65-F5344CB8AC3E}">
        <p14:creationId xmlns:p14="http://schemas.microsoft.com/office/powerpoint/2010/main" val="2581180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40177A-C3A9-B327-AFA5-F8FBDCF5B5DA}"/>
              </a:ext>
            </a:extLst>
          </p:cNvPr>
          <p:cNvSpPr>
            <a:spLocks noGrp="1"/>
          </p:cNvSpPr>
          <p:nvPr>
            <p:ph type="title" orient="vert"/>
          </p:nvPr>
        </p:nvSpPr>
        <p:spPr>
          <a:xfrm>
            <a:off x="8724899"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CEE277-69BA-AE8B-E851-7DE5BE534CA8}"/>
              </a:ext>
            </a:extLst>
          </p:cNvPr>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73F0AA-E4B6-764D-83CD-F781FD182BB8}"/>
              </a:ext>
            </a:extLst>
          </p:cNvPr>
          <p:cNvSpPr>
            <a:spLocks noGrp="1"/>
          </p:cNvSpPr>
          <p:nvPr>
            <p:ph type="dt" sz="half" idx="10"/>
          </p:nvPr>
        </p:nvSpPr>
        <p:spPr/>
        <p:txBody>
          <a:bodyPr/>
          <a:lstStyle/>
          <a:p>
            <a:fld id="{27136ABF-D616-4363-B0BA-3B69AEDC28E1}" type="datetimeFigureOut">
              <a:rPr lang="en-US" smtClean="0"/>
              <a:t>1/3/2023</a:t>
            </a:fld>
            <a:endParaRPr lang="en-US"/>
          </a:p>
        </p:txBody>
      </p:sp>
      <p:sp>
        <p:nvSpPr>
          <p:cNvPr id="5" name="Footer Placeholder 4">
            <a:extLst>
              <a:ext uri="{FF2B5EF4-FFF2-40B4-BE49-F238E27FC236}">
                <a16:creationId xmlns:a16="http://schemas.microsoft.com/office/drawing/2014/main" id="{F4DA4A6E-6BD4-7E2F-B441-8E98286551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AFB610-4929-9DB3-AB23-E6C75F5A52D0}"/>
              </a:ext>
            </a:extLst>
          </p:cNvPr>
          <p:cNvSpPr>
            <a:spLocks noGrp="1"/>
          </p:cNvSpPr>
          <p:nvPr>
            <p:ph type="sldNum" sz="quarter" idx="12"/>
          </p:nvPr>
        </p:nvSpPr>
        <p:spPr/>
        <p:txBody>
          <a:bodyPr/>
          <a:lstStyle/>
          <a:p>
            <a:fld id="{5CEBF14F-98FA-4B4E-8AFB-781DDFD4AA00}" type="slidenum">
              <a:rPr lang="en-US" smtClean="0"/>
              <a:t>‹#›</a:t>
            </a:fld>
            <a:endParaRPr lang="en-US"/>
          </a:p>
        </p:txBody>
      </p:sp>
    </p:spTree>
    <p:extLst>
      <p:ext uri="{BB962C8B-B14F-4D97-AF65-F5344CB8AC3E}">
        <p14:creationId xmlns:p14="http://schemas.microsoft.com/office/powerpoint/2010/main" val="2114242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75767-0C06-B178-5660-C72197751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C7440A-AA68-2185-7AAA-762AB6C6B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a:extLst>
              <a:ext uri="{FF2B5EF4-FFF2-40B4-BE49-F238E27FC236}">
                <a16:creationId xmlns:a16="http://schemas.microsoft.com/office/drawing/2014/main" id="{726A5936-90F7-DA49-F076-8102C344C67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09101" y="6270626"/>
            <a:ext cx="2717800" cy="587374"/>
          </a:xfrm>
          <a:prstGeom prst="rect">
            <a:avLst/>
          </a:prstGeom>
        </p:spPr>
      </p:pic>
    </p:spTree>
    <p:extLst>
      <p:ext uri="{BB962C8B-B14F-4D97-AF65-F5344CB8AC3E}">
        <p14:creationId xmlns:p14="http://schemas.microsoft.com/office/powerpoint/2010/main" val="2840573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6299E-C552-875F-7652-3EBB29315976}"/>
              </a:ext>
            </a:extLst>
          </p:cNvPr>
          <p:cNvSpPr>
            <a:spLocks noGrp="1"/>
          </p:cNvSpPr>
          <p:nvPr>
            <p:ph type="title"/>
          </p:nvPr>
        </p:nvSpPr>
        <p:spPr>
          <a:xfrm>
            <a:off x="831852"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87C21D-47EA-0FDC-1E62-F5D74B3740F1}"/>
              </a:ext>
            </a:extLst>
          </p:cNvPr>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1">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8EC19B-391F-EB8F-A3B3-86F0C6983391}"/>
              </a:ext>
            </a:extLst>
          </p:cNvPr>
          <p:cNvSpPr>
            <a:spLocks noGrp="1"/>
          </p:cNvSpPr>
          <p:nvPr>
            <p:ph type="dt" sz="half" idx="10"/>
          </p:nvPr>
        </p:nvSpPr>
        <p:spPr/>
        <p:txBody>
          <a:bodyPr/>
          <a:lstStyle/>
          <a:p>
            <a:fld id="{27136ABF-D616-4363-B0BA-3B69AEDC28E1}" type="datetimeFigureOut">
              <a:rPr lang="en-US" smtClean="0"/>
              <a:t>1/3/2023</a:t>
            </a:fld>
            <a:endParaRPr lang="en-US"/>
          </a:p>
        </p:txBody>
      </p:sp>
      <p:sp>
        <p:nvSpPr>
          <p:cNvPr id="5" name="Footer Placeholder 4">
            <a:extLst>
              <a:ext uri="{FF2B5EF4-FFF2-40B4-BE49-F238E27FC236}">
                <a16:creationId xmlns:a16="http://schemas.microsoft.com/office/drawing/2014/main" id="{C5EF20FD-6F9F-5233-1F55-3914F18A3F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ABC825-FDEA-9534-2E05-BFD4E39D8781}"/>
              </a:ext>
            </a:extLst>
          </p:cNvPr>
          <p:cNvSpPr>
            <a:spLocks noGrp="1"/>
          </p:cNvSpPr>
          <p:nvPr>
            <p:ph type="sldNum" sz="quarter" idx="12"/>
          </p:nvPr>
        </p:nvSpPr>
        <p:spPr/>
        <p:txBody>
          <a:bodyPr/>
          <a:lstStyle/>
          <a:p>
            <a:fld id="{5CEBF14F-98FA-4B4E-8AFB-781DDFD4AA00}" type="slidenum">
              <a:rPr lang="en-US" smtClean="0"/>
              <a:t>‹#›</a:t>
            </a:fld>
            <a:endParaRPr lang="en-US"/>
          </a:p>
        </p:txBody>
      </p:sp>
    </p:spTree>
    <p:extLst>
      <p:ext uri="{BB962C8B-B14F-4D97-AF65-F5344CB8AC3E}">
        <p14:creationId xmlns:p14="http://schemas.microsoft.com/office/powerpoint/2010/main" val="1480541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B989D-C142-AC15-F32E-A7F0590D44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5503D4-BC73-267A-A1FE-CACE4236C0B7}"/>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B1988F-86C2-467B-F262-DAB15833985F}"/>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080CA4-22E5-8213-AA06-0721D7B06940}"/>
              </a:ext>
            </a:extLst>
          </p:cNvPr>
          <p:cNvSpPr>
            <a:spLocks noGrp="1"/>
          </p:cNvSpPr>
          <p:nvPr>
            <p:ph type="dt" sz="half" idx="10"/>
          </p:nvPr>
        </p:nvSpPr>
        <p:spPr/>
        <p:txBody>
          <a:bodyPr/>
          <a:lstStyle/>
          <a:p>
            <a:fld id="{27136ABF-D616-4363-B0BA-3B69AEDC28E1}" type="datetimeFigureOut">
              <a:rPr lang="en-US" smtClean="0"/>
              <a:t>1/3/2023</a:t>
            </a:fld>
            <a:endParaRPr lang="en-US"/>
          </a:p>
        </p:txBody>
      </p:sp>
      <p:sp>
        <p:nvSpPr>
          <p:cNvPr id="6" name="Footer Placeholder 5">
            <a:extLst>
              <a:ext uri="{FF2B5EF4-FFF2-40B4-BE49-F238E27FC236}">
                <a16:creationId xmlns:a16="http://schemas.microsoft.com/office/drawing/2014/main" id="{6154D85B-4FA0-EE2B-928D-7D34A267F1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42CF24-EE39-4B46-8B7A-8F528F9F6AA1}"/>
              </a:ext>
            </a:extLst>
          </p:cNvPr>
          <p:cNvSpPr>
            <a:spLocks noGrp="1"/>
          </p:cNvSpPr>
          <p:nvPr>
            <p:ph type="sldNum" sz="quarter" idx="12"/>
          </p:nvPr>
        </p:nvSpPr>
        <p:spPr/>
        <p:txBody>
          <a:bodyPr/>
          <a:lstStyle/>
          <a:p>
            <a:fld id="{5CEBF14F-98FA-4B4E-8AFB-781DDFD4AA00}" type="slidenum">
              <a:rPr lang="en-US" smtClean="0"/>
              <a:t>‹#›</a:t>
            </a:fld>
            <a:endParaRPr lang="en-US"/>
          </a:p>
        </p:txBody>
      </p:sp>
    </p:spTree>
    <p:extLst>
      <p:ext uri="{BB962C8B-B14F-4D97-AF65-F5344CB8AC3E}">
        <p14:creationId xmlns:p14="http://schemas.microsoft.com/office/powerpoint/2010/main" val="1812969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2D852-61B2-6C3D-03DE-1070AF81A0B4}"/>
              </a:ext>
            </a:extLst>
          </p:cNvPr>
          <p:cNvSpPr>
            <a:spLocks noGrp="1"/>
          </p:cNvSpPr>
          <p:nvPr>
            <p:ph type="title"/>
          </p:nvPr>
        </p:nvSpPr>
        <p:spPr>
          <a:xfrm>
            <a:off x="839789"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3FEE31-7227-41F1-0AC1-66821144D758}"/>
              </a:ext>
            </a:extLst>
          </p:cNvPr>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C4D779-D60A-1A42-8907-2C52001D567F}"/>
              </a:ext>
            </a:extLst>
          </p:cNvPr>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897039-511F-D3DA-B412-82A7C6C69057}"/>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D626EF-1F75-D370-59D0-B57C2BC4FD1B}"/>
              </a:ext>
            </a:extLst>
          </p:cNvPr>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5BD4FD-4612-DA28-9848-332B1003AD2F}"/>
              </a:ext>
            </a:extLst>
          </p:cNvPr>
          <p:cNvSpPr>
            <a:spLocks noGrp="1"/>
          </p:cNvSpPr>
          <p:nvPr>
            <p:ph type="dt" sz="half" idx="10"/>
          </p:nvPr>
        </p:nvSpPr>
        <p:spPr/>
        <p:txBody>
          <a:bodyPr/>
          <a:lstStyle/>
          <a:p>
            <a:fld id="{27136ABF-D616-4363-B0BA-3B69AEDC28E1}" type="datetimeFigureOut">
              <a:rPr lang="en-US" smtClean="0"/>
              <a:t>1/3/2023</a:t>
            </a:fld>
            <a:endParaRPr lang="en-US"/>
          </a:p>
        </p:txBody>
      </p:sp>
      <p:sp>
        <p:nvSpPr>
          <p:cNvPr id="8" name="Footer Placeholder 7">
            <a:extLst>
              <a:ext uri="{FF2B5EF4-FFF2-40B4-BE49-F238E27FC236}">
                <a16:creationId xmlns:a16="http://schemas.microsoft.com/office/drawing/2014/main" id="{1B6E0C63-BD71-678F-3912-D07ED71D18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C09B52-AF31-5D6A-A14A-87EE51566174}"/>
              </a:ext>
            </a:extLst>
          </p:cNvPr>
          <p:cNvSpPr>
            <a:spLocks noGrp="1"/>
          </p:cNvSpPr>
          <p:nvPr>
            <p:ph type="sldNum" sz="quarter" idx="12"/>
          </p:nvPr>
        </p:nvSpPr>
        <p:spPr/>
        <p:txBody>
          <a:bodyPr/>
          <a:lstStyle/>
          <a:p>
            <a:fld id="{5CEBF14F-98FA-4B4E-8AFB-781DDFD4AA00}" type="slidenum">
              <a:rPr lang="en-US" smtClean="0"/>
              <a:t>‹#›</a:t>
            </a:fld>
            <a:endParaRPr lang="en-US"/>
          </a:p>
        </p:txBody>
      </p:sp>
    </p:spTree>
    <p:extLst>
      <p:ext uri="{BB962C8B-B14F-4D97-AF65-F5344CB8AC3E}">
        <p14:creationId xmlns:p14="http://schemas.microsoft.com/office/powerpoint/2010/main" val="3054520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064F5-959D-E3C8-9151-20AE4DDC11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92E258-71C0-171A-5B9F-EBEBC855265F}"/>
              </a:ext>
            </a:extLst>
          </p:cNvPr>
          <p:cNvSpPr>
            <a:spLocks noGrp="1"/>
          </p:cNvSpPr>
          <p:nvPr>
            <p:ph type="dt" sz="half" idx="10"/>
          </p:nvPr>
        </p:nvSpPr>
        <p:spPr/>
        <p:txBody>
          <a:bodyPr/>
          <a:lstStyle/>
          <a:p>
            <a:fld id="{27136ABF-D616-4363-B0BA-3B69AEDC28E1}" type="datetimeFigureOut">
              <a:rPr lang="en-US" smtClean="0"/>
              <a:t>1/3/2023</a:t>
            </a:fld>
            <a:endParaRPr lang="en-US"/>
          </a:p>
        </p:txBody>
      </p:sp>
      <p:sp>
        <p:nvSpPr>
          <p:cNvPr id="4" name="Footer Placeholder 3">
            <a:extLst>
              <a:ext uri="{FF2B5EF4-FFF2-40B4-BE49-F238E27FC236}">
                <a16:creationId xmlns:a16="http://schemas.microsoft.com/office/drawing/2014/main" id="{580A3128-99F4-FC4B-9874-8E01CEEE64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3AE093-B0A1-1B88-30AC-7B2B9D053447}"/>
              </a:ext>
            </a:extLst>
          </p:cNvPr>
          <p:cNvSpPr>
            <a:spLocks noGrp="1"/>
          </p:cNvSpPr>
          <p:nvPr>
            <p:ph type="sldNum" sz="quarter" idx="12"/>
          </p:nvPr>
        </p:nvSpPr>
        <p:spPr/>
        <p:txBody>
          <a:bodyPr/>
          <a:lstStyle/>
          <a:p>
            <a:fld id="{5CEBF14F-98FA-4B4E-8AFB-781DDFD4AA00}" type="slidenum">
              <a:rPr lang="en-US" smtClean="0"/>
              <a:t>‹#›</a:t>
            </a:fld>
            <a:endParaRPr lang="en-US"/>
          </a:p>
        </p:txBody>
      </p:sp>
    </p:spTree>
    <p:extLst>
      <p:ext uri="{BB962C8B-B14F-4D97-AF65-F5344CB8AC3E}">
        <p14:creationId xmlns:p14="http://schemas.microsoft.com/office/powerpoint/2010/main" val="561306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F2815B-39FB-C0DA-44D6-76CCEDE1DD99}"/>
              </a:ext>
            </a:extLst>
          </p:cNvPr>
          <p:cNvSpPr>
            <a:spLocks noGrp="1"/>
          </p:cNvSpPr>
          <p:nvPr>
            <p:ph type="dt" sz="half" idx="10"/>
          </p:nvPr>
        </p:nvSpPr>
        <p:spPr/>
        <p:txBody>
          <a:bodyPr/>
          <a:lstStyle/>
          <a:p>
            <a:fld id="{27136ABF-D616-4363-B0BA-3B69AEDC28E1}" type="datetimeFigureOut">
              <a:rPr lang="en-US" smtClean="0"/>
              <a:t>1/3/2023</a:t>
            </a:fld>
            <a:endParaRPr lang="en-US"/>
          </a:p>
        </p:txBody>
      </p:sp>
      <p:sp>
        <p:nvSpPr>
          <p:cNvPr id="3" name="Footer Placeholder 2">
            <a:extLst>
              <a:ext uri="{FF2B5EF4-FFF2-40B4-BE49-F238E27FC236}">
                <a16:creationId xmlns:a16="http://schemas.microsoft.com/office/drawing/2014/main" id="{870268B6-681F-3199-09A1-6F0642DDF5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CCBD34-1351-3D53-E3EC-0CB0D48309CF}"/>
              </a:ext>
            </a:extLst>
          </p:cNvPr>
          <p:cNvSpPr>
            <a:spLocks noGrp="1"/>
          </p:cNvSpPr>
          <p:nvPr>
            <p:ph type="sldNum" sz="quarter" idx="12"/>
          </p:nvPr>
        </p:nvSpPr>
        <p:spPr/>
        <p:txBody>
          <a:bodyPr/>
          <a:lstStyle/>
          <a:p>
            <a:fld id="{5CEBF14F-98FA-4B4E-8AFB-781DDFD4AA00}" type="slidenum">
              <a:rPr lang="en-US" smtClean="0"/>
              <a:t>‹#›</a:t>
            </a:fld>
            <a:endParaRPr lang="en-US"/>
          </a:p>
        </p:txBody>
      </p:sp>
    </p:spTree>
    <p:extLst>
      <p:ext uri="{BB962C8B-B14F-4D97-AF65-F5344CB8AC3E}">
        <p14:creationId xmlns:p14="http://schemas.microsoft.com/office/powerpoint/2010/main" val="300631213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311C0-7EA7-C91A-C3DA-8F668D72341A}"/>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8406B9-0680-E71D-5872-A647A3FAAF38}"/>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730D87-EB69-F7B2-B71E-8A15DCC6E5EB}"/>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A70189F6-F1BF-F5E0-FF0F-EC280E2FF18E}"/>
              </a:ext>
            </a:extLst>
          </p:cNvPr>
          <p:cNvSpPr>
            <a:spLocks noGrp="1"/>
          </p:cNvSpPr>
          <p:nvPr>
            <p:ph type="dt" sz="half" idx="10"/>
          </p:nvPr>
        </p:nvSpPr>
        <p:spPr/>
        <p:txBody>
          <a:bodyPr/>
          <a:lstStyle/>
          <a:p>
            <a:fld id="{27136ABF-D616-4363-B0BA-3B69AEDC28E1}" type="datetimeFigureOut">
              <a:rPr lang="en-US" smtClean="0"/>
              <a:t>1/3/2023</a:t>
            </a:fld>
            <a:endParaRPr lang="en-US"/>
          </a:p>
        </p:txBody>
      </p:sp>
      <p:sp>
        <p:nvSpPr>
          <p:cNvPr id="6" name="Footer Placeholder 5">
            <a:extLst>
              <a:ext uri="{FF2B5EF4-FFF2-40B4-BE49-F238E27FC236}">
                <a16:creationId xmlns:a16="http://schemas.microsoft.com/office/drawing/2014/main" id="{5570C4E7-D622-4AC9-8589-86FC10C8DB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6A6DE8-E556-871D-377D-F98BDB40367A}"/>
              </a:ext>
            </a:extLst>
          </p:cNvPr>
          <p:cNvSpPr>
            <a:spLocks noGrp="1"/>
          </p:cNvSpPr>
          <p:nvPr>
            <p:ph type="sldNum" sz="quarter" idx="12"/>
          </p:nvPr>
        </p:nvSpPr>
        <p:spPr/>
        <p:txBody>
          <a:bodyPr/>
          <a:lstStyle/>
          <a:p>
            <a:fld id="{5CEBF14F-98FA-4B4E-8AFB-781DDFD4AA00}" type="slidenum">
              <a:rPr lang="en-US" smtClean="0"/>
              <a:t>‹#›</a:t>
            </a:fld>
            <a:endParaRPr lang="en-US"/>
          </a:p>
        </p:txBody>
      </p:sp>
    </p:spTree>
    <p:extLst>
      <p:ext uri="{BB962C8B-B14F-4D97-AF65-F5344CB8AC3E}">
        <p14:creationId xmlns:p14="http://schemas.microsoft.com/office/powerpoint/2010/main" val="2329870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F5C4F-A4AD-9AC6-97DE-2EFE93EDEF36}"/>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461E2D-319C-AF27-BE29-476A26614D6C}"/>
              </a:ext>
            </a:extLst>
          </p:cNvPr>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US"/>
          </a:p>
        </p:txBody>
      </p:sp>
      <p:sp>
        <p:nvSpPr>
          <p:cNvPr id="4" name="Text Placeholder 3">
            <a:extLst>
              <a:ext uri="{FF2B5EF4-FFF2-40B4-BE49-F238E27FC236}">
                <a16:creationId xmlns:a16="http://schemas.microsoft.com/office/drawing/2014/main" id="{A4E7F257-60E6-D165-36C9-28C92F826976}"/>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AB2C7DC0-DA87-270B-AA85-0AB3565D4B14}"/>
              </a:ext>
            </a:extLst>
          </p:cNvPr>
          <p:cNvSpPr>
            <a:spLocks noGrp="1"/>
          </p:cNvSpPr>
          <p:nvPr>
            <p:ph type="dt" sz="half" idx="10"/>
          </p:nvPr>
        </p:nvSpPr>
        <p:spPr/>
        <p:txBody>
          <a:bodyPr/>
          <a:lstStyle/>
          <a:p>
            <a:fld id="{27136ABF-D616-4363-B0BA-3B69AEDC28E1}" type="datetimeFigureOut">
              <a:rPr lang="en-US" smtClean="0"/>
              <a:t>1/3/2023</a:t>
            </a:fld>
            <a:endParaRPr lang="en-US"/>
          </a:p>
        </p:txBody>
      </p:sp>
      <p:sp>
        <p:nvSpPr>
          <p:cNvPr id="6" name="Footer Placeholder 5">
            <a:extLst>
              <a:ext uri="{FF2B5EF4-FFF2-40B4-BE49-F238E27FC236}">
                <a16:creationId xmlns:a16="http://schemas.microsoft.com/office/drawing/2014/main" id="{82AEA04E-619B-2BFC-93C7-A29CA13B99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A18954-548D-26EF-ABDC-52BACD9B4A14}"/>
              </a:ext>
            </a:extLst>
          </p:cNvPr>
          <p:cNvSpPr>
            <a:spLocks noGrp="1"/>
          </p:cNvSpPr>
          <p:nvPr>
            <p:ph type="sldNum" sz="quarter" idx="12"/>
          </p:nvPr>
        </p:nvSpPr>
        <p:spPr/>
        <p:txBody>
          <a:bodyPr/>
          <a:lstStyle/>
          <a:p>
            <a:fld id="{5CEBF14F-98FA-4B4E-8AFB-781DDFD4AA00}" type="slidenum">
              <a:rPr lang="en-US" smtClean="0"/>
              <a:t>‹#›</a:t>
            </a:fld>
            <a:endParaRPr lang="en-US"/>
          </a:p>
        </p:txBody>
      </p:sp>
    </p:spTree>
    <p:extLst>
      <p:ext uri="{BB962C8B-B14F-4D97-AF65-F5344CB8AC3E}">
        <p14:creationId xmlns:p14="http://schemas.microsoft.com/office/powerpoint/2010/main" val="1846753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282108-C002-8A52-CB5A-25EFB85EE1D2}"/>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F7DEBA-8BB0-02D8-44FA-60C36C664265}"/>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02F964-84AF-A8BB-C82E-0EC5EDAC75FB}"/>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136ABF-D616-4363-B0BA-3B69AEDC28E1}" type="datetimeFigureOut">
              <a:rPr lang="en-US" smtClean="0"/>
              <a:t>1/3/2023</a:t>
            </a:fld>
            <a:endParaRPr lang="en-US"/>
          </a:p>
        </p:txBody>
      </p:sp>
      <p:sp>
        <p:nvSpPr>
          <p:cNvPr id="5" name="Footer Placeholder 4">
            <a:extLst>
              <a:ext uri="{FF2B5EF4-FFF2-40B4-BE49-F238E27FC236}">
                <a16:creationId xmlns:a16="http://schemas.microsoft.com/office/drawing/2014/main" id="{CA245952-2035-527B-67FE-5C866629E79D}"/>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9C0814-EBB1-A88B-18B1-8D8BEFF1239A}"/>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EBF14F-98FA-4B4E-8AFB-781DDFD4AA00}" type="slidenum">
              <a:rPr lang="en-US" smtClean="0"/>
              <a:t>‹#›</a:t>
            </a:fld>
            <a:endParaRPr lang="en-US"/>
          </a:p>
        </p:txBody>
      </p:sp>
    </p:spTree>
    <p:extLst>
      <p:ext uri="{BB962C8B-B14F-4D97-AF65-F5344CB8AC3E}">
        <p14:creationId xmlns:p14="http://schemas.microsoft.com/office/powerpoint/2010/main" val="2586584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4" indent="-228604" algn="l" defTabSz="914411"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09" indent="-228604"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5" indent="-228604"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1"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27"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364DBA4-7765-314B-222E-7402985244DD}"/>
              </a:ext>
            </a:extLst>
          </p:cNvPr>
          <p:cNvSpPr txBox="1"/>
          <p:nvPr/>
        </p:nvSpPr>
        <p:spPr>
          <a:xfrm>
            <a:off x="871472" y="4005176"/>
            <a:ext cx="11320530" cy="830997"/>
          </a:xfrm>
          <a:prstGeom prst="rect">
            <a:avLst/>
          </a:prstGeom>
          <a:noFill/>
        </p:spPr>
        <p:txBody>
          <a:bodyPr wrap="square" rtlCol="0">
            <a:spAutoFit/>
          </a:bodyPr>
          <a:lstStyle/>
          <a:p>
            <a:r>
              <a:rPr lang="en-US" sz="4800" dirty="0">
                <a:solidFill>
                  <a:schemeClr val="bg1"/>
                </a:solidFill>
              </a:rPr>
              <a:t>Feasibility Study For Establishing a 4-Hotel </a:t>
            </a:r>
          </a:p>
        </p:txBody>
      </p:sp>
      <p:pic>
        <p:nvPicPr>
          <p:cNvPr id="10" name="Picture 9">
            <a:extLst>
              <a:ext uri="{FF2B5EF4-FFF2-40B4-BE49-F238E27FC236}">
                <a16:creationId xmlns:a16="http://schemas.microsoft.com/office/drawing/2014/main" id="{A2B71C73-719C-74C4-EF55-6292154C80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7947" y="2852826"/>
            <a:ext cx="1295209" cy="115235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1" name="TextBox 10">
            <a:extLst>
              <a:ext uri="{FF2B5EF4-FFF2-40B4-BE49-F238E27FC236}">
                <a16:creationId xmlns:a16="http://schemas.microsoft.com/office/drawing/2014/main" id="{424A5891-8E18-9EF7-B26B-857CC17F0D24}"/>
              </a:ext>
            </a:extLst>
          </p:cNvPr>
          <p:cNvSpPr txBox="1"/>
          <p:nvPr/>
        </p:nvSpPr>
        <p:spPr>
          <a:xfrm>
            <a:off x="5793156" y="2877605"/>
            <a:ext cx="2892571" cy="1200329"/>
          </a:xfrm>
          <a:prstGeom prst="rect">
            <a:avLst/>
          </a:prstGeom>
          <a:noFill/>
        </p:spPr>
        <p:txBody>
          <a:bodyPr wrap="square" rtlCol="0">
            <a:spAutoFit/>
          </a:bodyPr>
          <a:lstStyle/>
          <a:p>
            <a:r>
              <a:rPr lang="en-US" sz="7200" b="1" dirty="0">
                <a:solidFill>
                  <a:schemeClr val="bg1"/>
                </a:solidFill>
                <a:latin typeface="Arial Black" panose="020B0A04020102020204" pitchFamily="34" charset="0"/>
              </a:rPr>
              <a:t>ICPM</a:t>
            </a:r>
          </a:p>
        </p:txBody>
      </p:sp>
    </p:spTree>
    <p:extLst>
      <p:ext uri="{BB962C8B-B14F-4D97-AF65-F5344CB8AC3E}">
        <p14:creationId xmlns:p14="http://schemas.microsoft.com/office/powerpoint/2010/main" val="3753183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127FF1B2-12DC-1B4E-B0E8-45274D5BF6CC}"/>
              </a:ext>
            </a:extLst>
          </p:cNvPr>
          <p:cNvCxnSpPr>
            <a:cxnSpLocks/>
          </p:cNvCxnSpPr>
          <p:nvPr/>
        </p:nvCxnSpPr>
        <p:spPr>
          <a:xfrm>
            <a:off x="0" y="990600"/>
            <a:ext cx="1828800" cy="0"/>
          </a:xfrm>
          <a:prstGeom prst="line">
            <a:avLst/>
          </a:prstGeom>
          <a:ln w="28575">
            <a:solidFill>
              <a:srgbClr val="023020"/>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F0E1600-7E93-5017-91C5-CF3A4606BC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0823" y="6324600"/>
            <a:ext cx="2391177" cy="533400"/>
          </a:xfrm>
          <a:prstGeom prst="rect">
            <a:avLst/>
          </a:prstGeom>
        </p:spPr>
      </p:pic>
      <p:sp>
        <p:nvSpPr>
          <p:cNvPr id="6" name="TextBox 5">
            <a:extLst>
              <a:ext uri="{FF2B5EF4-FFF2-40B4-BE49-F238E27FC236}">
                <a16:creationId xmlns:a16="http://schemas.microsoft.com/office/drawing/2014/main" id="{AE507D21-B607-C221-7D8F-E3BEE96475DA}"/>
              </a:ext>
            </a:extLst>
          </p:cNvPr>
          <p:cNvSpPr txBox="1"/>
          <p:nvPr/>
        </p:nvSpPr>
        <p:spPr>
          <a:xfrm>
            <a:off x="419100" y="532233"/>
            <a:ext cx="3580326" cy="457198"/>
          </a:xfrm>
          <a:prstGeom prst="rect">
            <a:avLst/>
          </a:prstGeom>
          <a:noFill/>
        </p:spPr>
        <p:txBody>
          <a:bodyPr wrap="square" rtlCol="0" anchor="ctr" anchorCtr="0">
            <a:noAutofit/>
          </a:bodyPr>
          <a:lstStyle/>
          <a:p>
            <a:r>
              <a:rPr lang="en-US" b="1" dirty="0">
                <a:latin typeface="Arial Black" panose="020B0A04020102020204" pitchFamily="34" charset="0"/>
              </a:rPr>
              <a:t>Overview </a:t>
            </a:r>
          </a:p>
        </p:txBody>
      </p:sp>
      <p:sp>
        <p:nvSpPr>
          <p:cNvPr id="7" name="TextBox 6">
            <a:extLst>
              <a:ext uri="{FF2B5EF4-FFF2-40B4-BE49-F238E27FC236}">
                <a16:creationId xmlns:a16="http://schemas.microsoft.com/office/drawing/2014/main" id="{FAD892E3-9BAA-4A00-C5D2-8386BC8B41D2}"/>
              </a:ext>
            </a:extLst>
          </p:cNvPr>
          <p:cNvSpPr txBox="1"/>
          <p:nvPr/>
        </p:nvSpPr>
        <p:spPr>
          <a:xfrm>
            <a:off x="419100" y="1078468"/>
            <a:ext cx="5676900" cy="369332"/>
          </a:xfrm>
          <a:prstGeom prst="rect">
            <a:avLst/>
          </a:prstGeom>
          <a:solidFill>
            <a:srgbClr val="023020"/>
          </a:solidFill>
        </p:spPr>
        <p:txBody>
          <a:bodyPr wrap="square" rtlCol="0">
            <a:spAutoFit/>
          </a:bodyPr>
          <a:lstStyle/>
          <a:p>
            <a:r>
              <a:rPr lang="en-US" dirty="0">
                <a:solidFill>
                  <a:schemeClr val="bg1"/>
                </a:solidFill>
              </a:rPr>
              <a:t>Project Overview</a:t>
            </a:r>
          </a:p>
        </p:txBody>
      </p:sp>
      <p:sp>
        <p:nvSpPr>
          <p:cNvPr id="8" name="TextBox 7">
            <a:extLst>
              <a:ext uri="{FF2B5EF4-FFF2-40B4-BE49-F238E27FC236}">
                <a16:creationId xmlns:a16="http://schemas.microsoft.com/office/drawing/2014/main" id="{589FC837-1DC8-C9D9-51FD-28762A8AC138}"/>
              </a:ext>
            </a:extLst>
          </p:cNvPr>
          <p:cNvSpPr txBox="1"/>
          <p:nvPr/>
        </p:nvSpPr>
        <p:spPr>
          <a:xfrm>
            <a:off x="419100" y="1512990"/>
            <a:ext cx="113538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This's a Feasibility Study for Establishing and Operating a 4-Star Hotel In The Western Central Region of Madinah, Plot 3097.</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Hotel is Called </a:t>
            </a:r>
            <a:r>
              <a:rPr lang="en-US" dirty="0" err="1"/>
              <a:t>Bishara</a:t>
            </a:r>
            <a:r>
              <a:rPr lang="en-US" dirty="0"/>
              <a:t> Hotel and Consists of 90 Rooms and 30 Suites, and The Price for The Night In the Room Is 600 SAR and The Suite is 900 SAR.</a:t>
            </a:r>
          </a:p>
        </p:txBody>
      </p:sp>
      <p:sp>
        <p:nvSpPr>
          <p:cNvPr id="9" name="TextBox 8">
            <a:extLst>
              <a:ext uri="{FF2B5EF4-FFF2-40B4-BE49-F238E27FC236}">
                <a16:creationId xmlns:a16="http://schemas.microsoft.com/office/drawing/2014/main" id="{9A0B225D-906B-4DA1-6FCE-5BEBCA6EE1C4}"/>
              </a:ext>
            </a:extLst>
          </p:cNvPr>
          <p:cNvSpPr txBox="1"/>
          <p:nvPr/>
        </p:nvSpPr>
        <p:spPr>
          <a:xfrm>
            <a:off x="419100" y="3445099"/>
            <a:ext cx="1135380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The Most Popular Landmarks Near To The Hotel are</a:t>
            </a:r>
          </a:p>
          <a:p>
            <a:r>
              <a:rPr lang="en-US" dirty="0"/>
              <a:t> </a:t>
            </a:r>
          </a:p>
          <a:p>
            <a:pPr marL="800100" lvl="1" indent="-342900">
              <a:buFont typeface="+mj-lt"/>
              <a:buAutoNum type="arabicPeriod"/>
            </a:pPr>
            <a:r>
              <a:rPr lang="en-US" dirty="0"/>
              <a:t>Prophet's Mosque : 500M </a:t>
            </a:r>
          </a:p>
          <a:p>
            <a:pPr marL="800100" lvl="1" indent="-342900">
              <a:buFont typeface="+mj-lt"/>
              <a:buAutoNum type="arabicPeriod"/>
            </a:pPr>
            <a:endParaRPr lang="en-US" dirty="0"/>
          </a:p>
          <a:p>
            <a:pPr marL="800100" lvl="1" indent="-342900">
              <a:buFont typeface="+mj-lt"/>
              <a:buAutoNum type="arabicPeriod"/>
            </a:pPr>
            <a:r>
              <a:rPr lang="en-US" dirty="0"/>
              <a:t>Al </a:t>
            </a:r>
            <a:r>
              <a:rPr lang="en-US" dirty="0" err="1"/>
              <a:t>Quba</a:t>
            </a:r>
            <a:r>
              <a:rPr lang="en-US" dirty="0"/>
              <a:t> Mosque : 5.9KM</a:t>
            </a:r>
          </a:p>
          <a:p>
            <a:pPr marL="800100" lvl="1" indent="-342900">
              <a:buFont typeface="+mj-lt"/>
              <a:buAutoNum type="arabicPeriod"/>
            </a:pPr>
            <a:endParaRPr lang="en-US" dirty="0"/>
          </a:p>
          <a:p>
            <a:pPr marL="800100" lvl="1" indent="-342900">
              <a:buFont typeface="+mj-lt"/>
              <a:buAutoNum type="arabicPeriod"/>
            </a:pPr>
            <a:r>
              <a:rPr lang="en-US" dirty="0"/>
              <a:t>Two Qibla Mosque : 5.5KM</a:t>
            </a:r>
          </a:p>
          <a:p>
            <a:pPr marL="800100" lvl="1" indent="-342900">
              <a:buFont typeface="+mj-lt"/>
              <a:buAutoNum type="arabicPeriod"/>
            </a:pPr>
            <a:endParaRPr lang="en-US" dirty="0"/>
          </a:p>
          <a:p>
            <a:pPr marL="800100" lvl="1" indent="-342900">
              <a:buFont typeface="+mj-lt"/>
              <a:buAutoNum type="arabicPeriod"/>
            </a:pPr>
            <a:r>
              <a:rPr lang="en-US" dirty="0"/>
              <a:t>Uhud Mountain : 7KM</a:t>
            </a:r>
          </a:p>
          <a:p>
            <a:endParaRPr lang="en-US" dirty="0"/>
          </a:p>
        </p:txBody>
      </p:sp>
    </p:spTree>
    <p:extLst>
      <p:ext uri="{BB962C8B-B14F-4D97-AF65-F5344CB8AC3E}">
        <p14:creationId xmlns:p14="http://schemas.microsoft.com/office/powerpoint/2010/main" val="3377463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127FF1B2-12DC-1B4E-B0E8-45274D5BF6CC}"/>
              </a:ext>
            </a:extLst>
          </p:cNvPr>
          <p:cNvCxnSpPr>
            <a:cxnSpLocks/>
          </p:cNvCxnSpPr>
          <p:nvPr/>
        </p:nvCxnSpPr>
        <p:spPr>
          <a:xfrm>
            <a:off x="0" y="990600"/>
            <a:ext cx="2286000" cy="0"/>
          </a:xfrm>
          <a:prstGeom prst="line">
            <a:avLst/>
          </a:prstGeom>
          <a:ln w="28575">
            <a:solidFill>
              <a:srgbClr val="023020"/>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F0E1600-7E93-5017-91C5-CF3A4606BC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0823" y="6324600"/>
            <a:ext cx="2391177" cy="533400"/>
          </a:xfrm>
          <a:prstGeom prst="rect">
            <a:avLst/>
          </a:prstGeom>
        </p:spPr>
      </p:pic>
      <p:sp>
        <p:nvSpPr>
          <p:cNvPr id="2" name="TextBox 1">
            <a:extLst>
              <a:ext uri="{FF2B5EF4-FFF2-40B4-BE49-F238E27FC236}">
                <a16:creationId xmlns:a16="http://schemas.microsoft.com/office/drawing/2014/main" id="{852FE8D0-C3B1-D45E-F26A-519AEF59B514}"/>
              </a:ext>
            </a:extLst>
          </p:cNvPr>
          <p:cNvSpPr txBox="1"/>
          <p:nvPr/>
        </p:nvSpPr>
        <p:spPr>
          <a:xfrm>
            <a:off x="419100" y="621268"/>
            <a:ext cx="2349858" cy="369332"/>
          </a:xfrm>
          <a:prstGeom prst="rect">
            <a:avLst/>
          </a:prstGeom>
          <a:noFill/>
        </p:spPr>
        <p:txBody>
          <a:bodyPr wrap="square" rtlCol="0">
            <a:spAutoFit/>
          </a:bodyPr>
          <a:lstStyle/>
          <a:p>
            <a:r>
              <a:rPr lang="en-US" b="1" dirty="0">
                <a:solidFill>
                  <a:srgbClr val="023020"/>
                </a:solidFill>
                <a:latin typeface="Arial Black" panose="020B0A04020102020204" pitchFamily="34" charset="0"/>
              </a:rPr>
              <a:t>Assumptions</a:t>
            </a:r>
          </a:p>
        </p:txBody>
      </p:sp>
      <p:sp>
        <p:nvSpPr>
          <p:cNvPr id="4" name="TextBox 3">
            <a:extLst>
              <a:ext uri="{FF2B5EF4-FFF2-40B4-BE49-F238E27FC236}">
                <a16:creationId xmlns:a16="http://schemas.microsoft.com/office/drawing/2014/main" id="{9C31DD41-D43B-1D12-12B1-9DD67552C503}"/>
              </a:ext>
            </a:extLst>
          </p:cNvPr>
          <p:cNvSpPr txBox="1"/>
          <p:nvPr/>
        </p:nvSpPr>
        <p:spPr>
          <a:xfrm>
            <a:off x="419100" y="1078468"/>
            <a:ext cx="5555086" cy="369332"/>
          </a:xfrm>
          <a:prstGeom prst="rect">
            <a:avLst/>
          </a:prstGeom>
          <a:solidFill>
            <a:srgbClr val="023020"/>
          </a:solidFill>
        </p:spPr>
        <p:txBody>
          <a:bodyPr wrap="square" rtlCol="0">
            <a:spAutoFit/>
          </a:bodyPr>
          <a:lstStyle/>
          <a:p>
            <a:r>
              <a:rPr lang="en-US" dirty="0">
                <a:solidFill>
                  <a:schemeClr val="bg1"/>
                </a:solidFill>
              </a:rPr>
              <a:t>Assumptions And Investment Costs</a:t>
            </a:r>
          </a:p>
        </p:txBody>
      </p:sp>
      <p:pic>
        <p:nvPicPr>
          <p:cNvPr id="6" name="Picture 5">
            <a:extLst>
              <a:ext uri="{FF2B5EF4-FFF2-40B4-BE49-F238E27FC236}">
                <a16:creationId xmlns:a16="http://schemas.microsoft.com/office/drawing/2014/main" id="{2EDA85DF-31BD-CBB8-9F97-086B0AA6CF94}"/>
              </a:ext>
            </a:extLst>
          </p:cNvPr>
          <p:cNvPicPr>
            <a:picLocks noChangeAspect="1"/>
          </p:cNvPicPr>
          <p:nvPr/>
        </p:nvPicPr>
        <p:blipFill>
          <a:blip r:embed="rId3"/>
          <a:stretch>
            <a:fillRect/>
          </a:stretch>
        </p:blipFill>
        <p:spPr>
          <a:xfrm>
            <a:off x="6542468" y="1447799"/>
            <a:ext cx="5230433" cy="2480257"/>
          </a:xfrm>
          <a:prstGeom prst="rect">
            <a:avLst/>
          </a:prstGeom>
        </p:spPr>
      </p:pic>
      <p:graphicFrame>
        <p:nvGraphicFramePr>
          <p:cNvPr id="9" name="Table 8">
            <a:extLst>
              <a:ext uri="{FF2B5EF4-FFF2-40B4-BE49-F238E27FC236}">
                <a16:creationId xmlns:a16="http://schemas.microsoft.com/office/drawing/2014/main" id="{49988EE7-979C-CE3E-9D26-DD00242A0A68}"/>
              </a:ext>
            </a:extLst>
          </p:cNvPr>
          <p:cNvGraphicFramePr>
            <a:graphicFrameLocks noGrp="1"/>
          </p:cNvGraphicFramePr>
          <p:nvPr>
            <p:extLst>
              <p:ext uri="{D42A27DB-BD31-4B8C-83A1-F6EECF244321}">
                <p14:modId xmlns:p14="http://schemas.microsoft.com/office/powerpoint/2010/main" val="1913042465"/>
              </p:ext>
            </p:extLst>
          </p:nvPr>
        </p:nvGraphicFramePr>
        <p:xfrm>
          <a:off x="6096001" y="4526478"/>
          <a:ext cx="5676900" cy="1767446"/>
        </p:xfrm>
        <a:graphic>
          <a:graphicData uri="http://schemas.openxmlformats.org/drawingml/2006/table">
            <a:tbl>
              <a:tblPr rtl="1"/>
              <a:tblGrid>
                <a:gridCol w="2544404">
                  <a:extLst>
                    <a:ext uri="{9D8B030D-6E8A-4147-A177-3AD203B41FA5}">
                      <a16:colId xmlns:a16="http://schemas.microsoft.com/office/drawing/2014/main" val="4077087976"/>
                    </a:ext>
                  </a:extLst>
                </a:gridCol>
                <a:gridCol w="1566248">
                  <a:extLst>
                    <a:ext uri="{9D8B030D-6E8A-4147-A177-3AD203B41FA5}">
                      <a16:colId xmlns:a16="http://schemas.microsoft.com/office/drawing/2014/main" val="3482603604"/>
                    </a:ext>
                  </a:extLst>
                </a:gridCol>
                <a:gridCol w="1566248">
                  <a:extLst>
                    <a:ext uri="{9D8B030D-6E8A-4147-A177-3AD203B41FA5}">
                      <a16:colId xmlns:a16="http://schemas.microsoft.com/office/drawing/2014/main" val="3870967280"/>
                    </a:ext>
                  </a:extLst>
                </a:gridCol>
              </a:tblGrid>
              <a:tr h="198181">
                <a:tc>
                  <a:txBody>
                    <a:bodyPr/>
                    <a:lstStyle/>
                    <a:p>
                      <a:pPr algn="r" rtl="0" fontAlgn="ctr"/>
                      <a:r>
                        <a:rPr lang="en-US" sz="1200" b="1" i="0" u="none" strike="noStrike">
                          <a:solidFill>
                            <a:srgbClr val="023020"/>
                          </a:solidFill>
                          <a:effectLst/>
                          <a:latin typeface="Calibri" panose="020F0502020204030204" pitchFamily="34" charset="0"/>
                        </a:rPr>
                        <a:t>SAR 75,159</a:t>
                      </a:r>
                    </a:p>
                  </a:txBody>
                  <a:tcPr marL="9525" marR="9525" marT="9525" marB="0" anchor="ctr">
                    <a:lnL>
                      <a:noFill/>
                    </a:lnL>
                    <a:lnR>
                      <a:noFill/>
                    </a:lnR>
                    <a:lnT>
                      <a:noFill/>
                    </a:lnT>
                    <a:lnB>
                      <a:noFill/>
                    </a:lnB>
                  </a:tcPr>
                </a:tc>
                <a:tc>
                  <a:txBody>
                    <a:bodyPr/>
                    <a:lstStyle/>
                    <a:p>
                      <a:pPr algn="l" rtl="0" fontAlgn="ctr"/>
                      <a:endParaRPr lang="en-US" sz="12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l" rtl="0" fontAlgn="ctr"/>
                      <a:r>
                        <a:rPr lang="en-US" sz="1200" b="1" i="0" u="none" strike="noStrike" dirty="0">
                          <a:solidFill>
                            <a:srgbClr val="023020"/>
                          </a:solidFill>
                          <a:effectLst/>
                          <a:latin typeface="Calibri" panose="020F0502020204030204" pitchFamily="34" charset="0"/>
                        </a:rPr>
                        <a:t>Fixed Assets </a:t>
                      </a:r>
                    </a:p>
                  </a:txBody>
                  <a:tcPr marL="9525" marR="9525" marT="9525" marB="0" anchor="ctr">
                    <a:lnL>
                      <a:noFill/>
                    </a:lnL>
                    <a:lnR>
                      <a:noFill/>
                    </a:lnR>
                    <a:lnT>
                      <a:noFill/>
                    </a:lnT>
                    <a:lnB>
                      <a:noFill/>
                    </a:lnB>
                  </a:tcPr>
                </a:tc>
                <a:extLst>
                  <a:ext uri="{0D108BD9-81ED-4DB2-BD59-A6C34878D82A}">
                    <a16:rowId xmlns:a16="http://schemas.microsoft.com/office/drawing/2014/main" val="4232754930"/>
                  </a:ext>
                </a:extLst>
              </a:tr>
              <a:tr h="741355">
                <a:tc>
                  <a:txBody>
                    <a:bodyPr/>
                    <a:lstStyle/>
                    <a:p>
                      <a:pPr algn="r" rtl="0" fontAlgn="ctr"/>
                      <a:r>
                        <a:rPr lang="en-US" sz="1200" b="0" i="0" u="none" strike="noStrike">
                          <a:solidFill>
                            <a:srgbClr val="023020"/>
                          </a:solidFill>
                          <a:effectLst/>
                          <a:latin typeface="Calibri" panose="020F0502020204030204" pitchFamily="34" charset="0"/>
                        </a:rPr>
                        <a:t>SAR 3,758</a:t>
                      </a:r>
                    </a:p>
                  </a:txBody>
                  <a:tcPr marL="9525" marR="9525" marT="9525" marB="0" anchor="ctr">
                    <a:lnL>
                      <a:noFill/>
                    </a:lnL>
                    <a:lnR>
                      <a:noFill/>
                    </a:lnR>
                    <a:lnT>
                      <a:noFill/>
                    </a:lnT>
                    <a:lnB>
                      <a:noFill/>
                    </a:lnB>
                  </a:tcPr>
                </a:tc>
                <a:tc>
                  <a:txBody>
                    <a:bodyPr/>
                    <a:lstStyle/>
                    <a:p>
                      <a:pPr algn="l" rtl="0" fontAlgn="ctr"/>
                      <a:endParaRPr lang="en-US" sz="12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l" rtl="0" fontAlgn="ctr"/>
                      <a:r>
                        <a:rPr lang="en-US" sz="1200" b="0" i="0" u="none" strike="noStrike" dirty="0">
                          <a:solidFill>
                            <a:srgbClr val="023020"/>
                          </a:solidFill>
                          <a:effectLst/>
                          <a:latin typeface="Calibri" panose="020F0502020204030204" pitchFamily="34" charset="0"/>
                        </a:rPr>
                        <a:t>Pre-operating expenses</a:t>
                      </a:r>
                    </a:p>
                  </a:txBody>
                  <a:tcPr marL="9525" marR="9525" marT="9525" marB="0" anchor="ctr">
                    <a:lnL>
                      <a:noFill/>
                    </a:lnL>
                    <a:lnR>
                      <a:noFill/>
                    </a:lnR>
                    <a:lnT>
                      <a:noFill/>
                    </a:lnT>
                    <a:lnB>
                      <a:noFill/>
                    </a:lnB>
                  </a:tcPr>
                </a:tc>
                <a:extLst>
                  <a:ext uri="{0D108BD9-81ED-4DB2-BD59-A6C34878D82A}">
                    <a16:rowId xmlns:a16="http://schemas.microsoft.com/office/drawing/2014/main" val="1672742941"/>
                  </a:ext>
                </a:extLst>
              </a:tr>
              <a:tr h="413955">
                <a:tc>
                  <a:txBody>
                    <a:bodyPr/>
                    <a:lstStyle/>
                    <a:p>
                      <a:pPr algn="r" rtl="0" fontAlgn="ctr"/>
                      <a:r>
                        <a:rPr lang="en-US" sz="1200" b="0" i="0" u="none" strike="noStrike">
                          <a:solidFill>
                            <a:srgbClr val="023020"/>
                          </a:solidFill>
                          <a:effectLst/>
                          <a:latin typeface="Calibri" panose="020F0502020204030204" pitchFamily="34" charset="0"/>
                        </a:rPr>
                        <a:t>SAR 3,756</a:t>
                      </a:r>
                    </a:p>
                  </a:txBody>
                  <a:tcPr marL="9525" marR="9525" marT="9525" marB="0" anchor="ctr">
                    <a:lnL>
                      <a:noFill/>
                    </a:lnL>
                    <a:lnR>
                      <a:noFill/>
                    </a:lnR>
                    <a:lnT>
                      <a:noFill/>
                    </a:lnT>
                    <a:lnB w="19050" cap="flat" cmpd="sng" algn="ctr">
                      <a:solidFill>
                        <a:srgbClr val="023020"/>
                      </a:solidFill>
                      <a:prstDash val="solid"/>
                      <a:round/>
                      <a:headEnd type="none" w="med" len="med"/>
                      <a:tailEnd type="none" w="med" len="med"/>
                    </a:lnB>
                  </a:tcPr>
                </a:tc>
                <a:tc>
                  <a:txBody>
                    <a:bodyPr/>
                    <a:lstStyle/>
                    <a:p>
                      <a:pPr algn="l" rtl="0" fontAlgn="ctr"/>
                      <a:endParaRPr lang="en-US" sz="12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19050" cap="flat" cmpd="sng" algn="ctr">
                      <a:solidFill>
                        <a:srgbClr val="023020"/>
                      </a:solidFill>
                      <a:prstDash val="solid"/>
                      <a:round/>
                      <a:headEnd type="none" w="med" len="med"/>
                      <a:tailEnd type="none" w="med" len="med"/>
                    </a:lnB>
                  </a:tcPr>
                </a:tc>
                <a:tc>
                  <a:txBody>
                    <a:bodyPr/>
                    <a:lstStyle/>
                    <a:p>
                      <a:pPr algn="l" rtl="0" fontAlgn="ctr"/>
                      <a:r>
                        <a:rPr lang="en-US" sz="1200" b="0" i="0" u="none" strike="noStrike" dirty="0">
                          <a:solidFill>
                            <a:srgbClr val="023020"/>
                          </a:solidFill>
                          <a:effectLst/>
                          <a:latin typeface="Calibri" panose="020F0502020204030204" pitchFamily="34" charset="0"/>
                        </a:rPr>
                        <a:t>Working Capital</a:t>
                      </a:r>
                    </a:p>
                  </a:txBody>
                  <a:tcPr marL="9525" marR="9525" marT="9525" marB="0" anchor="ctr">
                    <a:lnL>
                      <a:noFill/>
                    </a:lnL>
                    <a:lnR>
                      <a:noFill/>
                    </a:lnR>
                    <a:lnT>
                      <a:noFill/>
                    </a:lnT>
                    <a:lnB w="19050" cap="flat" cmpd="sng" algn="ctr">
                      <a:solidFill>
                        <a:srgbClr val="023020"/>
                      </a:solidFill>
                      <a:prstDash val="solid"/>
                      <a:round/>
                      <a:headEnd type="none" w="med" len="med"/>
                      <a:tailEnd type="none" w="med" len="med"/>
                    </a:lnB>
                  </a:tcPr>
                </a:tc>
                <a:extLst>
                  <a:ext uri="{0D108BD9-81ED-4DB2-BD59-A6C34878D82A}">
                    <a16:rowId xmlns:a16="http://schemas.microsoft.com/office/drawing/2014/main" val="3378070734"/>
                  </a:ext>
                </a:extLst>
              </a:tr>
              <a:tr h="413955">
                <a:tc>
                  <a:txBody>
                    <a:bodyPr/>
                    <a:lstStyle/>
                    <a:p>
                      <a:pPr algn="r" rtl="0" fontAlgn="ctr"/>
                      <a:r>
                        <a:rPr lang="en-US" sz="1200" b="1" i="0" u="none" strike="noStrike" dirty="0">
                          <a:solidFill>
                            <a:srgbClr val="023020"/>
                          </a:solidFill>
                          <a:effectLst/>
                          <a:latin typeface="Calibri" panose="020F0502020204030204" pitchFamily="34" charset="0"/>
                        </a:rPr>
                        <a:t>SAR 82,673</a:t>
                      </a:r>
                    </a:p>
                  </a:txBody>
                  <a:tcPr marL="9525" marR="9525" marT="9525" marB="0" anchor="ctr">
                    <a:lnL>
                      <a:noFill/>
                    </a:lnL>
                    <a:lnR>
                      <a:noFill/>
                    </a:lnR>
                    <a:lnT w="19050" cap="flat" cmpd="sng" algn="ctr">
                      <a:solidFill>
                        <a:srgbClr val="023020"/>
                      </a:solidFill>
                      <a:prstDash val="solid"/>
                      <a:round/>
                      <a:headEnd type="none" w="med" len="med"/>
                      <a:tailEnd type="none" w="med" len="med"/>
                    </a:lnT>
                    <a:lnB w="19050" cap="flat" cmpd="sng" algn="ctr">
                      <a:solidFill>
                        <a:srgbClr val="023020"/>
                      </a:solidFill>
                      <a:prstDash val="solid"/>
                      <a:round/>
                      <a:headEnd type="none" w="med" len="med"/>
                      <a:tailEnd type="none" w="med" len="med"/>
                    </a:lnB>
                  </a:tcPr>
                </a:tc>
                <a:tc>
                  <a:txBody>
                    <a:bodyPr/>
                    <a:lstStyle/>
                    <a:p>
                      <a:pPr algn="l" rtl="0" fontAlgn="ctr"/>
                      <a:r>
                        <a:rPr lang="en-US" sz="1200" b="0" i="0" u="none" strike="noStrike">
                          <a:solidFill>
                            <a:srgbClr val="000000"/>
                          </a:solidFill>
                          <a:effectLst/>
                          <a:latin typeface="Calibri" panose="020F0502020204030204" pitchFamily="34" charset="0"/>
                        </a:rPr>
                        <a:t> </a:t>
                      </a:r>
                    </a:p>
                  </a:txBody>
                  <a:tcPr marL="9525" marR="9525" marT="9525" marB="0" anchor="ctr">
                    <a:lnL>
                      <a:noFill/>
                    </a:lnL>
                    <a:lnR>
                      <a:noFill/>
                    </a:lnR>
                    <a:lnT w="19050" cap="flat" cmpd="sng" algn="ctr">
                      <a:solidFill>
                        <a:srgbClr val="023020"/>
                      </a:solidFill>
                      <a:prstDash val="solid"/>
                      <a:round/>
                      <a:headEnd type="none" w="med" len="med"/>
                      <a:tailEnd type="none" w="med" len="med"/>
                    </a:lnT>
                    <a:lnB w="19050" cap="flat" cmpd="sng" algn="ctr">
                      <a:solidFill>
                        <a:srgbClr val="023020"/>
                      </a:solidFill>
                      <a:prstDash val="solid"/>
                      <a:round/>
                      <a:headEnd type="none" w="med" len="med"/>
                      <a:tailEnd type="none" w="med" len="med"/>
                    </a:lnB>
                  </a:tcPr>
                </a:tc>
                <a:tc>
                  <a:txBody>
                    <a:bodyPr/>
                    <a:lstStyle/>
                    <a:p>
                      <a:pPr algn="l" rtl="0" fontAlgn="ctr"/>
                      <a:r>
                        <a:rPr lang="en-US" sz="1200" b="1" i="0" u="none" strike="noStrike" dirty="0">
                          <a:solidFill>
                            <a:srgbClr val="023020"/>
                          </a:solidFill>
                          <a:effectLst/>
                          <a:latin typeface="Calibri" panose="020F0502020204030204" pitchFamily="34" charset="0"/>
                        </a:rPr>
                        <a:t>Total </a:t>
                      </a:r>
                    </a:p>
                  </a:txBody>
                  <a:tcPr marL="9525" marR="9525" marT="9525" marB="0" anchor="ctr">
                    <a:lnL>
                      <a:noFill/>
                    </a:lnL>
                    <a:lnR>
                      <a:noFill/>
                    </a:lnR>
                    <a:lnT w="19050" cap="flat" cmpd="sng" algn="ctr">
                      <a:solidFill>
                        <a:srgbClr val="023020"/>
                      </a:solidFill>
                      <a:prstDash val="solid"/>
                      <a:round/>
                      <a:headEnd type="none" w="med" len="med"/>
                      <a:tailEnd type="none" w="med" len="med"/>
                    </a:lnT>
                    <a:lnB w="19050" cap="flat" cmpd="sng" algn="ctr">
                      <a:solidFill>
                        <a:srgbClr val="023020"/>
                      </a:solidFill>
                      <a:prstDash val="solid"/>
                      <a:round/>
                      <a:headEnd type="none" w="med" len="med"/>
                      <a:tailEnd type="none" w="med" len="med"/>
                    </a:lnB>
                  </a:tcPr>
                </a:tc>
                <a:extLst>
                  <a:ext uri="{0D108BD9-81ED-4DB2-BD59-A6C34878D82A}">
                    <a16:rowId xmlns:a16="http://schemas.microsoft.com/office/drawing/2014/main" val="422310839"/>
                  </a:ext>
                </a:extLst>
              </a:tr>
            </a:tbl>
          </a:graphicData>
        </a:graphic>
      </p:graphicFrame>
      <p:sp>
        <p:nvSpPr>
          <p:cNvPr id="13" name="TextBox 12">
            <a:extLst>
              <a:ext uri="{FF2B5EF4-FFF2-40B4-BE49-F238E27FC236}">
                <a16:creationId xmlns:a16="http://schemas.microsoft.com/office/drawing/2014/main" id="{B48C10BA-06BC-658A-3A92-AA8E08A9BC42}"/>
              </a:ext>
            </a:extLst>
          </p:cNvPr>
          <p:cNvSpPr txBox="1"/>
          <p:nvPr/>
        </p:nvSpPr>
        <p:spPr>
          <a:xfrm>
            <a:off x="419100" y="4477941"/>
            <a:ext cx="5676900" cy="1846659"/>
          </a:xfrm>
          <a:prstGeom prst="rect">
            <a:avLst/>
          </a:prstGeom>
          <a:noFill/>
        </p:spPr>
        <p:txBody>
          <a:bodyPr wrap="square">
            <a:spAutoFit/>
          </a:bodyPr>
          <a:lstStyle/>
          <a:p>
            <a:r>
              <a:rPr lang="en-US" sz="1400" b="0" i="0" u="none" strike="noStrike" baseline="0" dirty="0">
                <a:solidFill>
                  <a:srgbClr val="003300"/>
                </a:solidFill>
                <a:latin typeface="Calibri" panose="020F0502020204030204" pitchFamily="34" charset="0"/>
              </a:rPr>
              <a:t>4%</a:t>
            </a:r>
            <a:r>
              <a:rPr lang="en-US" sz="1400" b="0" i="0" u="none" strike="noStrike" baseline="0" dirty="0">
                <a:solidFill>
                  <a:srgbClr val="000000"/>
                </a:solidFill>
                <a:latin typeface="Calibri" panose="020F0502020204030204" pitchFamily="34" charset="0"/>
              </a:rPr>
              <a:t>	</a:t>
            </a:r>
            <a:r>
              <a:rPr lang="en-US" sz="1400" b="0" i="0" u="none" strike="noStrike" baseline="0" dirty="0">
                <a:solidFill>
                  <a:srgbClr val="003300"/>
                </a:solidFill>
                <a:latin typeface="Calibri" panose="020F0502020204030204" pitchFamily="34" charset="0"/>
              </a:rPr>
              <a:t>Annual growth rate of accommodation prices</a:t>
            </a:r>
          </a:p>
          <a:p>
            <a:endParaRPr lang="en-US" sz="1800" b="0" i="0" u="none" strike="noStrike" baseline="0" dirty="0">
              <a:solidFill>
                <a:srgbClr val="003300"/>
              </a:solidFill>
              <a:latin typeface="Calibri" panose="020F0502020204030204" pitchFamily="34" charset="0"/>
            </a:endParaRPr>
          </a:p>
          <a:p>
            <a:r>
              <a:rPr lang="en-US" sz="1400" b="0" i="0" u="none" strike="noStrike" baseline="0" dirty="0">
                <a:solidFill>
                  <a:srgbClr val="003300"/>
                </a:solidFill>
                <a:latin typeface="Calibri" panose="020F0502020204030204" pitchFamily="34" charset="0"/>
              </a:rPr>
              <a:t>2%</a:t>
            </a:r>
            <a:r>
              <a:rPr lang="en-US" sz="1400" b="0" i="0" u="none" strike="noStrike" baseline="0" dirty="0">
                <a:solidFill>
                  <a:srgbClr val="000000"/>
                </a:solidFill>
                <a:latin typeface="Calibri" panose="020F0502020204030204" pitchFamily="34" charset="0"/>
              </a:rPr>
              <a:t>	</a:t>
            </a:r>
            <a:r>
              <a:rPr lang="en-US" sz="1400" b="0" i="0" u="none" strike="noStrike" baseline="0" dirty="0">
                <a:solidFill>
                  <a:srgbClr val="003300"/>
                </a:solidFill>
                <a:latin typeface="Calibri" panose="020F0502020204030204" pitchFamily="34" charset="0"/>
              </a:rPr>
              <a:t>Annual growth rate of indirect costs</a:t>
            </a:r>
          </a:p>
          <a:p>
            <a:r>
              <a:rPr lang="en-US" sz="1800" b="0" i="0" u="none" strike="noStrike" baseline="0" dirty="0">
                <a:solidFill>
                  <a:srgbClr val="003300"/>
                </a:solidFill>
                <a:latin typeface="Calibri" panose="020F0502020204030204" pitchFamily="34" charset="0"/>
              </a:rPr>
              <a:t>	</a:t>
            </a:r>
          </a:p>
          <a:p>
            <a:r>
              <a:rPr lang="en-US" sz="1400" b="0" i="0" u="none" strike="noStrike" baseline="0" dirty="0">
                <a:solidFill>
                  <a:srgbClr val="003300"/>
                </a:solidFill>
                <a:latin typeface="Calibri" panose="020F0502020204030204" pitchFamily="34" charset="0"/>
              </a:rPr>
              <a:t>5%</a:t>
            </a:r>
            <a:r>
              <a:rPr lang="en-US" sz="1400" b="0" i="0" u="none" strike="noStrike" baseline="0" dirty="0">
                <a:solidFill>
                  <a:srgbClr val="000000"/>
                </a:solidFill>
                <a:latin typeface="Calibri" panose="020F0502020204030204" pitchFamily="34" charset="0"/>
              </a:rPr>
              <a:t>	</a:t>
            </a:r>
            <a:r>
              <a:rPr lang="en-US" sz="1400" b="0" i="0" u="none" strike="noStrike" baseline="0" dirty="0">
                <a:solidFill>
                  <a:srgbClr val="003300"/>
                </a:solidFill>
                <a:latin typeface="Calibri" panose="020F0502020204030204" pitchFamily="34" charset="0"/>
              </a:rPr>
              <a:t>discount rate	</a:t>
            </a:r>
          </a:p>
          <a:p>
            <a:endParaRPr lang="en-US" sz="1800" b="0" i="0" u="none" strike="noStrike" baseline="0" dirty="0">
              <a:solidFill>
                <a:srgbClr val="003300"/>
              </a:solidFill>
              <a:latin typeface="Calibri" panose="020F0502020204030204" pitchFamily="34" charset="0"/>
            </a:endParaRPr>
          </a:p>
          <a:p>
            <a:r>
              <a:rPr lang="en-US" sz="1400" b="0" i="0" u="none" strike="noStrike" baseline="0" dirty="0">
                <a:solidFill>
                  <a:srgbClr val="003300"/>
                </a:solidFill>
                <a:latin typeface="Calibri" panose="020F0502020204030204" pitchFamily="34" charset="0"/>
              </a:rPr>
              <a:t>20%</a:t>
            </a:r>
            <a:r>
              <a:rPr lang="en-US" sz="1400" b="0" i="0" u="none" strike="noStrike" baseline="0" dirty="0">
                <a:solidFill>
                  <a:srgbClr val="000000"/>
                </a:solidFill>
                <a:latin typeface="Calibri" panose="020F0502020204030204" pitchFamily="34" charset="0"/>
              </a:rPr>
              <a:t>	</a:t>
            </a:r>
            <a:r>
              <a:rPr lang="en-US" sz="1400" b="0" i="0" u="none" strike="noStrike" baseline="0" dirty="0">
                <a:solidFill>
                  <a:srgbClr val="003300"/>
                </a:solidFill>
                <a:latin typeface="Calibri" panose="020F0502020204030204" pitchFamily="34" charset="0"/>
              </a:rPr>
              <a:t>Tax	</a:t>
            </a:r>
          </a:p>
        </p:txBody>
      </p:sp>
      <p:sp>
        <p:nvSpPr>
          <p:cNvPr id="14" name="TextBox 13">
            <a:extLst>
              <a:ext uri="{FF2B5EF4-FFF2-40B4-BE49-F238E27FC236}">
                <a16:creationId xmlns:a16="http://schemas.microsoft.com/office/drawing/2014/main" id="{1E8014FA-9E97-CEA5-4189-2CD8A012D944}"/>
              </a:ext>
            </a:extLst>
          </p:cNvPr>
          <p:cNvSpPr txBox="1"/>
          <p:nvPr/>
        </p:nvSpPr>
        <p:spPr>
          <a:xfrm>
            <a:off x="419099" y="1491047"/>
            <a:ext cx="555508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As We Notice Most of Investment Costs From Fixed Assets and the rest from Pre-operating Expenses and Working Capital. </a:t>
            </a:r>
          </a:p>
          <a:p>
            <a:endParaRPr lang="en-US" dirty="0"/>
          </a:p>
          <a:p>
            <a:pPr marL="285750" indent="-285750">
              <a:buFont typeface="Arial" panose="020B0604020202020204" pitchFamily="34" charset="0"/>
              <a:buChar char="•"/>
            </a:pPr>
            <a:r>
              <a:rPr lang="en-US" dirty="0"/>
              <a:t>There are Assumptions For Growth and Discount Rates Annually Included Taxes </a:t>
            </a:r>
          </a:p>
        </p:txBody>
      </p:sp>
      <p:sp>
        <p:nvSpPr>
          <p:cNvPr id="15" name="TextBox 14">
            <a:extLst>
              <a:ext uri="{FF2B5EF4-FFF2-40B4-BE49-F238E27FC236}">
                <a16:creationId xmlns:a16="http://schemas.microsoft.com/office/drawing/2014/main" id="{342D3449-6A90-1119-3CD6-05A79668CFDD}"/>
              </a:ext>
            </a:extLst>
          </p:cNvPr>
          <p:cNvSpPr txBox="1"/>
          <p:nvPr/>
        </p:nvSpPr>
        <p:spPr>
          <a:xfrm>
            <a:off x="419099" y="4065362"/>
            <a:ext cx="5555087" cy="369332"/>
          </a:xfrm>
          <a:prstGeom prst="rect">
            <a:avLst/>
          </a:prstGeom>
          <a:solidFill>
            <a:srgbClr val="023020"/>
          </a:solidFill>
        </p:spPr>
        <p:txBody>
          <a:bodyPr wrap="square" rtlCol="0">
            <a:spAutoFit/>
          </a:bodyPr>
          <a:lstStyle/>
          <a:p>
            <a:r>
              <a:rPr lang="en-US" dirty="0">
                <a:solidFill>
                  <a:schemeClr val="bg1"/>
                </a:solidFill>
              </a:rPr>
              <a:t>Growth and Discount rates</a:t>
            </a:r>
          </a:p>
        </p:txBody>
      </p:sp>
      <p:sp>
        <p:nvSpPr>
          <p:cNvPr id="16" name="TextBox 15">
            <a:extLst>
              <a:ext uri="{FF2B5EF4-FFF2-40B4-BE49-F238E27FC236}">
                <a16:creationId xmlns:a16="http://schemas.microsoft.com/office/drawing/2014/main" id="{70721098-DA4B-BA80-02D6-D8B614832E55}"/>
              </a:ext>
            </a:extLst>
          </p:cNvPr>
          <p:cNvSpPr txBox="1"/>
          <p:nvPr/>
        </p:nvSpPr>
        <p:spPr>
          <a:xfrm>
            <a:off x="6095999" y="4077933"/>
            <a:ext cx="5676899" cy="369332"/>
          </a:xfrm>
          <a:prstGeom prst="rect">
            <a:avLst/>
          </a:prstGeom>
          <a:solidFill>
            <a:srgbClr val="023020"/>
          </a:solidFill>
        </p:spPr>
        <p:txBody>
          <a:bodyPr wrap="square" rtlCol="0">
            <a:spAutoFit/>
          </a:bodyPr>
          <a:lstStyle/>
          <a:p>
            <a:r>
              <a:rPr lang="en-US" dirty="0">
                <a:solidFill>
                  <a:schemeClr val="bg1"/>
                </a:solidFill>
              </a:rPr>
              <a:t>Investment Costs</a:t>
            </a:r>
          </a:p>
        </p:txBody>
      </p:sp>
    </p:spTree>
    <p:extLst>
      <p:ext uri="{BB962C8B-B14F-4D97-AF65-F5344CB8AC3E}">
        <p14:creationId xmlns:p14="http://schemas.microsoft.com/office/powerpoint/2010/main" val="1563516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127FF1B2-12DC-1B4E-B0E8-45274D5BF6CC}"/>
              </a:ext>
            </a:extLst>
          </p:cNvPr>
          <p:cNvCxnSpPr>
            <a:cxnSpLocks/>
          </p:cNvCxnSpPr>
          <p:nvPr/>
        </p:nvCxnSpPr>
        <p:spPr>
          <a:xfrm>
            <a:off x="0" y="990600"/>
            <a:ext cx="3200400" cy="0"/>
          </a:xfrm>
          <a:prstGeom prst="line">
            <a:avLst/>
          </a:prstGeom>
          <a:ln w="28575">
            <a:solidFill>
              <a:srgbClr val="023020"/>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F0E1600-7E93-5017-91C5-CF3A4606BC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0823" y="6324600"/>
            <a:ext cx="2391177" cy="533400"/>
          </a:xfrm>
          <a:prstGeom prst="rect">
            <a:avLst/>
          </a:prstGeom>
        </p:spPr>
      </p:pic>
      <p:sp>
        <p:nvSpPr>
          <p:cNvPr id="2" name="TextBox 1">
            <a:extLst>
              <a:ext uri="{FF2B5EF4-FFF2-40B4-BE49-F238E27FC236}">
                <a16:creationId xmlns:a16="http://schemas.microsoft.com/office/drawing/2014/main" id="{63B92936-8350-0E1E-62B9-033EE84DB666}"/>
              </a:ext>
            </a:extLst>
          </p:cNvPr>
          <p:cNvSpPr txBox="1"/>
          <p:nvPr/>
        </p:nvSpPr>
        <p:spPr>
          <a:xfrm>
            <a:off x="419100" y="621268"/>
            <a:ext cx="4358962" cy="369332"/>
          </a:xfrm>
          <a:prstGeom prst="rect">
            <a:avLst/>
          </a:prstGeom>
          <a:noFill/>
        </p:spPr>
        <p:txBody>
          <a:bodyPr wrap="square" rtlCol="0">
            <a:spAutoFit/>
          </a:bodyPr>
          <a:lstStyle/>
          <a:p>
            <a:r>
              <a:rPr lang="en-US" b="1" dirty="0">
                <a:solidFill>
                  <a:srgbClr val="023020"/>
                </a:solidFill>
                <a:latin typeface="Arial Black" panose="020B0A04020102020204" pitchFamily="34" charset="0"/>
              </a:rPr>
              <a:t>Assets Assessment </a:t>
            </a:r>
          </a:p>
        </p:txBody>
      </p:sp>
      <p:sp>
        <p:nvSpPr>
          <p:cNvPr id="4" name="TextBox 3">
            <a:extLst>
              <a:ext uri="{FF2B5EF4-FFF2-40B4-BE49-F238E27FC236}">
                <a16:creationId xmlns:a16="http://schemas.microsoft.com/office/drawing/2014/main" id="{C5B35889-D330-1768-C97A-2BC11E3FB2A4}"/>
              </a:ext>
            </a:extLst>
          </p:cNvPr>
          <p:cNvSpPr txBox="1"/>
          <p:nvPr/>
        </p:nvSpPr>
        <p:spPr>
          <a:xfrm>
            <a:off x="419100" y="1074312"/>
            <a:ext cx="5676900" cy="365975"/>
          </a:xfrm>
          <a:prstGeom prst="rect">
            <a:avLst/>
          </a:prstGeom>
          <a:solidFill>
            <a:srgbClr val="023020"/>
          </a:solidFill>
        </p:spPr>
        <p:txBody>
          <a:bodyPr wrap="square" rtlCol="0">
            <a:spAutoFit/>
          </a:bodyPr>
          <a:lstStyle/>
          <a:p>
            <a:r>
              <a:rPr lang="en-US" dirty="0">
                <a:solidFill>
                  <a:schemeClr val="bg1"/>
                </a:solidFill>
              </a:rPr>
              <a:t>Building Area </a:t>
            </a:r>
          </a:p>
        </p:txBody>
      </p:sp>
      <p:pic>
        <p:nvPicPr>
          <p:cNvPr id="7" name="Graphic 6">
            <a:extLst>
              <a:ext uri="{FF2B5EF4-FFF2-40B4-BE49-F238E27FC236}">
                <a16:creationId xmlns:a16="http://schemas.microsoft.com/office/drawing/2014/main" id="{4D4544E0-FD64-8053-A793-53FDAA01995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9100" y="3429000"/>
            <a:ext cx="11353800" cy="2895600"/>
          </a:xfrm>
          <a:prstGeom prst="rect">
            <a:avLst/>
          </a:prstGeom>
        </p:spPr>
      </p:pic>
      <p:graphicFrame>
        <p:nvGraphicFramePr>
          <p:cNvPr id="14" name="Table 13">
            <a:extLst>
              <a:ext uri="{FF2B5EF4-FFF2-40B4-BE49-F238E27FC236}">
                <a16:creationId xmlns:a16="http://schemas.microsoft.com/office/drawing/2014/main" id="{125B3A73-849C-02C8-2956-1AAB015FBD2E}"/>
              </a:ext>
            </a:extLst>
          </p:cNvPr>
          <p:cNvGraphicFramePr>
            <a:graphicFrameLocks noGrp="1"/>
          </p:cNvGraphicFramePr>
          <p:nvPr>
            <p:extLst>
              <p:ext uri="{D42A27DB-BD31-4B8C-83A1-F6EECF244321}">
                <p14:modId xmlns:p14="http://schemas.microsoft.com/office/powerpoint/2010/main" val="4142121461"/>
              </p:ext>
            </p:extLst>
          </p:nvPr>
        </p:nvGraphicFramePr>
        <p:xfrm>
          <a:off x="419100" y="1455312"/>
          <a:ext cx="5676900" cy="1956227"/>
        </p:xfrm>
        <a:graphic>
          <a:graphicData uri="http://schemas.openxmlformats.org/drawingml/2006/table">
            <a:tbl>
              <a:tblPr rtl="1">
                <a:tableStyleId>{5C22544A-7EE6-4342-B048-85BDC9FD1C3A}</a:tableStyleId>
              </a:tblPr>
              <a:tblGrid>
                <a:gridCol w="2704876">
                  <a:extLst>
                    <a:ext uri="{9D8B030D-6E8A-4147-A177-3AD203B41FA5}">
                      <a16:colId xmlns:a16="http://schemas.microsoft.com/office/drawing/2014/main" val="2525304393"/>
                    </a:ext>
                  </a:extLst>
                </a:gridCol>
                <a:gridCol w="2972024">
                  <a:extLst>
                    <a:ext uri="{9D8B030D-6E8A-4147-A177-3AD203B41FA5}">
                      <a16:colId xmlns:a16="http://schemas.microsoft.com/office/drawing/2014/main" val="4294494768"/>
                    </a:ext>
                  </a:extLst>
                </a:gridCol>
              </a:tblGrid>
              <a:tr h="506795">
                <a:tc>
                  <a:txBody>
                    <a:bodyPr/>
                    <a:lstStyle/>
                    <a:p>
                      <a:pPr algn="ctr" rtl="0" fontAlgn="ctr"/>
                      <a:r>
                        <a:rPr lang="en-US" sz="1600" u="none" strike="noStrike" kern="1200" dirty="0">
                          <a:solidFill>
                            <a:srgbClr val="023020"/>
                          </a:solidFill>
                          <a:effectLst/>
                          <a:latin typeface="+mn-lt"/>
                          <a:ea typeface="+mn-ea"/>
                          <a:cs typeface="+mn-cs"/>
                        </a:rPr>
                        <a:t>8842.26</a:t>
                      </a:r>
                    </a:p>
                  </a:txBody>
                  <a:tcPr marL="9525" marR="9525" marT="9525" marB="0" anchor="ctr">
                    <a:solidFill>
                      <a:schemeClr val="bg1"/>
                    </a:solidFill>
                  </a:tcPr>
                </a:tc>
                <a:tc>
                  <a:txBody>
                    <a:bodyPr/>
                    <a:lstStyle/>
                    <a:p>
                      <a:pPr algn="ctr" rtl="0" fontAlgn="ctr"/>
                      <a:r>
                        <a:rPr lang="en-US" sz="1600" u="none" strike="noStrike" kern="1200" dirty="0">
                          <a:solidFill>
                            <a:srgbClr val="023020"/>
                          </a:solidFill>
                          <a:effectLst/>
                          <a:latin typeface="+mn-lt"/>
                          <a:ea typeface="+mn-ea"/>
                          <a:cs typeface="+mn-cs"/>
                        </a:rPr>
                        <a:t>Building</a:t>
                      </a:r>
                      <a:r>
                        <a:rPr lang="en-US" sz="1600" u="none" strike="noStrike" dirty="0">
                          <a:solidFill>
                            <a:srgbClr val="023020"/>
                          </a:solidFill>
                          <a:effectLst/>
                        </a:rPr>
                        <a:t> Area </a:t>
                      </a:r>
                      <a:endParaRPr lang="en-US" sz="1600" b="0" i="0" u="none" strike="noStrike" dirty="0">
                        <a:solidFill>
                          <a:srgbClr val="023020"/>
                        </a:solidFill>
                        <a:effectLst/>
                        <a:latin typeface="Calibri" panose="020F0502020204030204" pitchFamily="34" charset="0"/>
                      </a:endParaRPr>
                    </a:p>
                  </a:txBody>
                  <a:tcPr marL="9525" marR="9525" marT="9525" marB="0" anchor="ctr">
                    <a:solidFill>
                      <a:schemeClr val="bg1"/>
                    </a:solidFill>
                  </a:tcPr>
                </a:tc>
                <a:extLst>
                  <a:ext uri="{0D108BD9-81ED-4DB2-BD59-A6C34878D82A}">
                    <a16:rowId xmlns:a16="http://schemas.microsoft.com/office/drawing/2014/main" val="1902024072"/>
                  </a:ext>
                </a:extLst>
              </a:tr>
              <a:tr h="917298">
                <a:tc>
                  <a:txBody>
                    <a:bodyPr/>
                    <a:lstStyle/>
                    <a:p>
                      <a:pPr algn="ctr" rtl="0" fontAlgn="ctr"/>
                      <a:r>
                        <a:rPr lang="en-US" sz="1600" u="none" strike="noStrike" dirty="0">
                          <a:solidFill>
                            <a:srgbClr val="023020"/>
                          </a:solidFill>
                          <a:effectLst/>
                        </a:rPr>
                        <a:t>SAR </a:t>
                      </a:r>
                      <a:r>
                        <a:rPr lang="en-US" sz="1600" u="none" strike="noStrike" kern="1200" dirty="0">
                          <a:solidFill>
                            <a:srgbClr val="023020"/>
                          </a:solidFill>
                          <a:effectLst/>
                          <a:latin typeface="+mn-lt"/>
                          <a:ea typeface="+mn-ea"/>
                          <a:cs typeface="+mn-cs"/>
                        </a:rPr>
                        <a:t>8,500</a:t>
                      </a:r>
                    </a:p>
                  </a:txBody>
                  <a:tcPr marL="9525" marR="9525" marT="9525" marB="0" anchor="ctr">
                    <a:solidFill>
                      <a:schemeClr val="bg1"/>
                    </a:solidFill>
                  </a:tcPr>
                </a:tc>
                <a:tc>
                  <a:txBody>
                    <a:bodyPr/>
                    <a:lstStyle/>
                    <a:p>
                      <a:pPr algn="ctr" rtl="0" fontAlgn="ctr"/>
                      <a:r>
                        <a:rPr lang="en-US" sz="1600" u="none" strike="noStrike" dirty="0">
                          <a:solidFill>
                            <a:srgbClr val="023020"/>
                          </a:solidFill>
                          <a:effectLst/>
                        </a:rPr>
                        <a:t>Average cost per square meter</a:t>
                      </a:r>
                      <a:endParaRPr lang="en-US" sz="1600" b="0" i="0" u="none" strike="noStrike" dirty="0">
                        <a:solidFill>
                          <a:srgbClr val="023020"/>
                        </a:solidFill>
                        <a:effectLst/>
                        <a:latin typeface="Calibri" panose="020F0502020204030204" pitchFamily="34" charset="0"/>
                      </a:endParaRPr>
                    </a:p>
                  </a:txBody>
                  <a:tcPr marL="9525" marR="9525" marT="9525" marB="0" anchor="ctr">
                    <a:solidFill>
                      <a:schemeClr val="bg1"/>
                    </a:solidFill>
                  </a:tcPr>
                </a:tc>
                <a:extLst>
                  <a:ext uri="{0D108BD9-81ED-4DB2-BD59-A6C34878D82A}">
                    <a16:rowId xmlns:a16="http://schemas.microsoft.com/office/drawing/2014/main" val="901620340"/>
                  </a:ext>
                </a:extLst>
              </a:tr>
              <a:tr h="532134">
                <a:tc>
                  <a:txBody>
                    <a:bodyPr/>
                    <a:lstStyle/>
                    <a:p>
                      <a:pPr algn="ctr" rtl="0" fontAlgn="ctr"/>
                      <a:r>
                        <a:rPr lang="en-US" sz="1600" b="1" u="none" strike="noStrike" dirty="0">
                          <a:solidFill>
                            <a:srgbClr val="023020"/>
                          </a:solidFill>
                          <a:effectLst/>
                        </a:rPr>
                        <a:t>SAR</a:t>
                      </a:r>
                      <a:r>
                        <a:rPr lang="en-US" sz="1100" b="1" u="none" strike="noStrike" dirty="0">
                          <a:solidFill>
                            <a:srgbClr val="023020"/>
                          </a:solidFill>
                          <a:effectLst/>
                        </a:rPr>
                        <a:t> </a:t>
                      </a:r>
                      <a:r>
                        <a:rPr lang="en-US" sz="1600" b="1" u="none" strike="noStrike" kern="1200" dirty="0">
                          <a:solidFill>
                            <a:srgbClr val="023020"/>
                          </a:solidFill>
                          <a:effectLst/>
                          <a:latin typeface="+mn-lt"/>
                          <a:ea typeface="+mn-ea"/>
                          <a:cs typeface="+mn-cs"/>
                        </a:rPr>
                        <a:t>75,159,210</a:t>
                      </a:r>
                    </a:p>
                  </a:txBody>
                  <a:tcPr marL="9525" marR="9525" marT="9525" marB="0" anchor="ctr">
                    <a:solidFill>
                      <a:schemeClr val="bg1"/>
                    </a:solidFill>
                  </a:tcPr>
                </a:tc>
                <a:tc>
                  <a:txBody>
                    <a:bodyPr/>
                    <a:lstStyle/>
                    <a:p>
                      <a:pPr algn="ctr" rtl="0" fontAlgn="ctr"/>
                      <a:r>
                        <a:rPr lang="en-US" sz="1600" b="1" u="none" strike="noStrike" dirty="0">
                          <a:solidFill>
                            <a:srgbClr val="023020"/>
                          </a:solidFill>
                          <a:effectLst/>
                        </a:rPr>
                        <a:t>Total Cost </a:t>
                      </a:r>
                      <a:endParaRPr lang="en-US" sz="1600" b="1" i="0" u="none" strike="noStrike" dirty="0">
                        <a:solidFill>
                          <a:srgbClr val="023020"/>
                        </a:solidFill>
                        <a:effectLst/>
                        <a:latin typeface="Calibri" panose="020F0502020204030204" pitchFamily="34" charset="0"/>
                      </a:endParaRPr>
                    </a:p>
                  </a:txBody>
                  <a:tcPr marL="9525" marR="9525" marT="9525" marB="0" anchor="ctr">
                    <a:solidFill>
                      <a:schemeClr val="bg1"/>
                    </a:solidFill>
                  </a:tcPr>
                </a:tc>
                <a:extLst>
                  <a:ext uri="{0D108BD9-81ED-4DB2-BD59-A6C34878D82A}">
                    <a16:rowId xmlns:a16="http://schemas.microsoft.com/office/drawing/2014/main" val="3103649517"/>
                  </a:ext>
                </a:extLst>
              </a:tr>
            </a:tbl>
          </a:graphicData>
        </a:graphic>
      </p:graphicFrame>
      <p:cxnSp>
        <p:nvCxnSpPr>
          <p:cNvPr id="21" name="Straight Connector 20">
            <a:extLst>
              <a:ext uri="{FF2B5EF4-FFF2-40B4-BE49-F238E27FC236}">
                <a16:creationId xmlns:a16="http://schemas.microsoft.com/office/drawing/2014/main" id="{CA336227-2C6D-FFF9-23DC-D2E0A24A2DC6}"/>
              </a:ext>
            </a:extLst>
          </p:cNvPr>
          <p:cNvCxnSpPr>
            <a:cxnSpLocks/>
          </p:cNvCxnSpPr>
          <p:nvPr/>
        </p:nvCxnSpPr>
        <p:spPr>
          <a:xfrm>
            <a:off x="419100" y="2870341"/>
            <a:ext cx="5676900" cy="0"/>
          </a:xfrm>
          <a:prstGeom prst="line">
            <a:avLst/>
          </a:prstGeom>
          <a:ln w="28575">
            <a:solidFill>
              <a:srgbClr val="02302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8513077-B195-45D1-8CEA-D1670A627C26}"/>
              </a:ext>
            </a:extLst>
          </p:cNvPr>
          <p:cNvCxnSpPr>
            <a:cxnSpLocks/>
          </p:cNvCxnSpPr>
          <p:nvPr/>
        </p:nvCxnSpPr>
        <p:spPr>
          <a:xfrm>
            <a:off x="419100" y="3411539"/>
            <a:ext cx="5676900" cy="0"/>
          </a:xfrm>
          <a:prstGeom prst="line">
            <a:avLst/>
          </a:prstGeom>
          <a:ln w="38100">
            <a:solidFill>
              <a:srgbClr val="023020"/>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E055A8B-BF39-9648-C123-CF48A7009EF9}"/>
              </a:ext>
            </a:extLst>
          </p:cNvPr>
          <p:cNvSpPr txBox="1"/>
          <p:nvPr/>
        </p:nvSpPr>
        <p:spPr>
          <a:xfrm>
            <a:off x="6134636" y="1490237"/>
            <a:ext cx="5500889"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Building Area Is 8842M and The Average Cost Per Square Is 8500 SAR, so The Total Cost is 75 Million SAR, we Can notice the repeated Floor that contains rooms and suites has the most capacity of 5469M That's Good Capacity and the rest of 3373M. </a:t>
            </a:r>
          </a:p>
        </p:txBody>
      </p:sp>
    </p:spTree>
    <p:extLst>
      <p:ext uri="{BB962C8B-B14F-4D97-AF65-F5344CB8AC3E}">
        <p14:creationId xmlns:p14="http://schemas.microsoft.com/office/powerpoint/2010/main" val="1485754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127FF1B2-12DC-1B4E-B0E8-45274D5BF6CC}"/>
              </a:ext>
            </a:extLst>
          </p:cNvPr>
          <p:cNvCxnSpPr>
            <a:cxnSpLocks/>
          </p:cNvCxnSpPr>
          <p:nvPr/>
        </p:nvCxnSpPr>
        <p:spPr>
          <a:xfrm>
            <a:off x="0" y="990600"/>
            <a:ext cx="2286000" cy="0"/>
          </a:xfrm>
          <a:prstGeom prst="line">
            <a:avLst/>
          </a:prstGeom>
          <a:ln w="28575">
            <a:solidFill>
              <a:srgbClr val="023020"/>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F0E1600-7E93-5017-91C5-CF3A4606BC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0823" y="6324600"/>
            <a:ext cx="2391177" cy="533400"/>
          </a:xfrm>
          <a:prstGeom prst="rect">
            <a:avLst/>
          </a:prstGeom>
        </p:spPr>
      </p:pic>
      <p:sp>
        <p:nvSpPr>
          <p:cNvPr id="2" name="TextBox 1">
            <a:extLst>
              <a:ext uri="{FF2B5EF4-FFF2-40B4-BE49-F238E27FC236}">
                <a16:creationId xmlns:a16="http://schemas.microsoft.com/office/drawing/2014/main" id="{FA71F6E0-7B3D-AB48-BB94-BDE274D201FD}"/>
              </a:ext>
            </a:extLst>
          </p:cNvPr>
          <p:cNvSpPr txBox="1"/>
          <p:nvPr/>
        </p:nvSpPr>
        <p:spPr>
          <a:xfrm>
            <a:off x="406219" y="621268"/>
            <a:ext cx="2440011" cy="369332"/>
          </a:xfrm>
          <a:prstGeom prst="rect">
            <a:avLst/>
          </a:prstGeom>
          <a:noFill/>
        </p:spPr>
        <p:txBody>
          <a:bodyPr wrap="square" rtlCol="0">
            <a:spAutoFit/>
          </a:bodyPr>
          <a:lstStyle/>
          <a:p>
            <a:r>
              <a:rPr lang="en-US" b="1" dirty="0">
                <a:solidFill>
                  <a:srgbClr val="023020"/>
                </a:solidFill>
                <a:latin typeface="Arial Black" panose="020B0A04020102020204" pitchFamily="34" charset="0"/>
              </a:rPr>
              <a:t>Income List</a:t>
            </a:r>
          </a:p>
        </p:txBody>
      </p:sp>
      <p:sp>
        <p:nvSpPr>
          <p:cNvPr id="4" name="TextBox 3">
            <a:extLst>
              <a:ext uri="{FF2B5EF4-FFF2-40B4-BE49-F238E27FC236}">
                <a16:creationId xmlns:a16="http://schemas.microsoft.com/office/drawing/2014/main" id="{89AAFB30-F710-DDC3-D0EE-B892F3C684BB}"/>
              </a:ext>
            </a:extLst>
          </p:cNvPr>
          <p:cNvSpPr txBox="1"/>
          <p:nvPr/>
        </p:nvSpPr>
        <p:spPr>
          <a:xfrm>
            <a:off x="406220" y="1078468"/>
            <a:ext cx="5689779" cy="369332"/>
          </a:xfrm>
          <a:prstGeom prst="rect">
            <a:avLst/>
          </a:prstGeom>
          <a:solidFill>
            <a:srgbClr val="023020"/>
          </a:solidFill>
        </p:spPr>
        <p:txBody>
          <a:bodyPr wrap="square" rtlCol="0">
            <a:spAutoFit/>
          </a:bodyPr>
          <a:lstStyle/>
          <a:p>
            <a:r>
              <a:rPr lang="en-US" dirty="0">
                <a:solidFill>
                  <a:schemeClr val="bg1"/>
                </a:solidFill>
              </a:rPr>
              <a:t>Revenue, Costs, and Expenses</a:t>
            </a:r>
          </a:p>
        </p:txBody>
      </p:sp>
      <p:pic>
        <p:nvPicPr>
          <p:cNvPr id="6" name="Graphic 5">
            <a:extLst>
              <a:ext uri="{FF2B5EF4-FFF2-40B4-BE49-F238E27FC236}">
                <a16:creationId xmlns:a16="http://schemas.microsoft.com/office/drawing/2014/main" id="{919352F6-2827-55A6-C4A3-A24447AA3C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83120" y="978726"/>
            <a:ext cx="5676899" cy="2438400"/>
          </a:xfrm>
          <a:prstGeom prst="rect">
            <a:avLst/>
          </a:prstGeom>
        </p:spPr>
      </p:pic>
      <p:pic>
        <p:nvPicPr>
          <p:cNvPr id="7" name="Graphic 6">
            <a:extLst>
              <a:ext uri="{FF2B5EF4-FFF2-40B4-BE49-F238E27FC236}">
                <a16:creationId xmlns:a16="http://schemas.microsoft.com/office/drawing/2014/main" id="{209CC6C2-9B76-D723-4CB6-82E61184CBC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96001" y="3429000"/>
            <a:ext cx="5676900" cy="2895600"/>
          </a:xfrm>
          <a:prstGeom prst="rect">
            <a:avLst/>
          </a:prstGeom>
        </p:spPr>
      </p:pic>
      <p:graphicFrame>
        <p:nvGraphicFramePr>
          <p:cNvPr id="16" name="Table 15">
            <a:extLst>
              <a:ext uri="{FF2B5EF4-FFF2-40B4-BE49-F238E27FC236}">
                <a16:creationId xmlns:a16="http://schemas.microsoft.com/office/drawing/2014/main" id="{52B97A0A-1916-288F-E2F2-A73675A17F5F}"/>
              </a:ext>
            </a:extLst>
          </p:cNvPr>
          <p:cNvGraphicFramePr>
            <a:graphicFrameLocks noGrp="1"/>
          </p:cNvGraphicFramePr>
          <p:nvPr>
            <p:extLst>
              <p:ext uri="{D42A27DB-BD31-4B8C-83A1-F6EECF244321}">
                <p14:modId xmlns:p14="http://schemas.microsoft.com/office/powerpoint/2010/main" val="3923987054"/>
              </p:ext>
            </p:extLst>
          </p:nvPr>
        </p:nvGraphicFramePr>
        <p:xfrm>
          <a:off x="1339" y="3610040"/>
          <a:ext cx="6094658" cy="2714561"/>
        </p:xfrm>
        <a:graphic>
          <a:graphicData uri="http://schemas.openxmlformats.org/drawingml/2006/table">
            <a:tbl>
              <a:tblPr>
                <a:tableStyleId>{5C22544A-7EE6-4342-B048-85BDC9FD1C3A}</a:tableStyleId>
              </a:tblPr>
              <a:tblGrid>
                <a:gridCol w="646995">
                  <a:extLst>
                    <a:ext uri="{9D8B030D-6E8A-4147-A177-3AD203B41FA5}">
                      <a16:colId xmlns:a16="http://schemas.microsoft.com/office/drawing/2014/main" val="661746662"/>
                    </a:ext>
                  </a:extLst>
                </a:gridCol>
                <a:gridCol w="961353">
                  <a:extLst>
                    <a:ext uri="{9D8B030D-6E8A-4147-A177-3AD203B41FA5}">
                      <a16:colId xmlns:a16="http://schemas.microsoft.com/office/drawing/2014/main" val="871595811"/>
                    </a:ext>
                  </a:extLst>
                </a:gridCol>
                <a:gridCol w="961353">
                  <a:extLst>
                    <a:ext uri="{9D8B030D-6E8A-4147-A177-3AD203B41FA5}">
                      <a16:colId xmlns:a16="http://schemas.microsoft.com/office/drawing/2014/main" val="4003936551"/>
                    </a:ext>
                  </a:extLst>
                </a:gridCol>
                <a:gridCol w="961353">
                  <a:extLst>
                    <a:ext uri="{9D8B030D-6E8A-4147-A177-3AD203B41FA5}">
                      <a16:colId xmlns:a16="http://schemas.microsoft.com/office/drawing/2014/main" val="3228737864"/>
                    </a:ext>
                  </a:extLst>
                </a:gridCol>
                <a:gridCol w="961353">
                  <a:extLst>
                    <a:ext uri="{9D8B030D-6E8A-4147-A177-3AD203B41FA5}">
                      <a16:colId xmlns:a16="http://schemas.microsoft.com/office/drawing/2014/main" val="2609685913"/>
                    </a:ext>
                  </a:extLst>
                </a:gridCol>
                <a:gridCol w="1602251">
                  <a:extLst>
                    <a:ext uri="{9D8B030D-6E8A-4147-A177-3AD203B41FA5}">
                      <a16:colId xmlns:a16="http://schemas.microsoft.com/office/drawing/2014/main" val="2739529250"/>
                    </a:ext>
                  </a:extLst>
                </a:gridCol>
              </a:tblGrid>
              <a:tr h="253365">
                <a:tc gridSpan="2">
                  <a:txBody>
                    <a:bodyPr/>
                    <a:lstStyle/>
                    <a:p>
                      <a:pPr algn="l" fontAlgn="b"/>
                      <a:r>
                        <a:rPr lang="en-US" sz="1200" b="1" u="none" strike="noStrike" dirty="0">
                          <a:solidFill>
                            <a:srgbClr val="023020"/>
                          </a:solidFill>
                          <a:effectLst/>
                        </a:rPr>
                        <a:t>Revenues</a:t>
                      </a:r>
                      <a:r>
                        <a:rPr lang="en-US" sz="1100" u="none" strike="noStrike" dirty="0">
                          <a:effectLst/>
                        </a:rPr>
                        <a:t> </a:t>
                      </a:r>
                      <a:endParaRPr lang="en-US" sz="1100" b="1" i="0" u="none" strike="noStrike" dirty="0">
                        <a:solidFill>
                          <a:srgbClr val="023020"/>
                        </a:solidFill>
                        <a:effectLst/>
                        <a:latin typeface="Calibri" panose="020F0502020204030204" pitchFamily="34" charset="0"/>
                      </a:endParaRPr>
                    </a:p>
                  </a:txBody>
                  <a:tcPr marL="9525" marR="9525" marT="9525" marB="0" anchor="b">
                    <a:solidFill>
                      <a:schemeClr val="bg1"/>
                    </a:solidFill>
                  </a:tcPr>
                </a:tc>
                <a:tc hMerge="1">
                  <a:txBody>
                    <a:bodyPr/>
                    <a:lstStyle/>
                    <a:p>
                      <a:endParaRPr lang="en-US"/>
                    </a:p>
                  </a:txBody>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r" fontAlgn="b"/>
                      <a:r>
                        <a:rPr lang="en-US" sz="1200" b="1" u="none" strike="noStrike" dirty="0">
                          <a:solidFill>
                            <a:srgbClr val="023020"/>
                          </a:solidFill>
                          <a:effectLst/>
                        </a:rPr>
                        <a:t>SAR 713,056</a:t>
                      </a:r>
                      <a:endParaRPr lang="en-US" sz="1200" b="1" i="0" u="none" strike="noStrike" dirty="0">
                        <a:solidFill>
                          <a:srgbClr val="02302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181736958"/>
                  </a:ext>
                </a:extLst>
              </a:tr>
              <a:tr h="253365">
                <a:tc>
                  <a:txBody>
                    <a:bodyPr/>
                    <a:lstStyle/>
                    <a:p>
                      <a:pPr algn="l" fontAlgn="b"/>
                      <a:r>
                        <a:rPr lang="en-US" sz="1200" u="none" strike="noStrike" dirty="0">
                          <a:solidFill>
                            <a:srgbClr val="023020"/>
                          </a:solidFill>
                          <a:effectLst/>
                        </a:rPr>
                        <a:t>Costs </a:t>
                      </a:r>
                      <a:endParaRPr lang="en-US" sz="1200" b="0" i="0" u="none" strike="noStrike" dirty="0">
                        <a:solidFill>
                          <a:srgbClr val="02302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r" fontAlgn="b"/>
                      <a:r>
                        <a:rPr lang="en-US" sz="1200" u="none" strike="noStrike" dirty="0">
                          <a:solidFill>
                            <a:srgbClr val="023020"/>
                          </a:solidFill>
                          <a:effectLst/>
                        </a:rPr>
                        <a:t>SAR 235,308</a:t>
                      </a:r>
                      <a:endParaRPr lang="en-US" sz="1200" b="0" i="0" u="none" strike="noStrike" dirty="0">
                        <a:solidFill>
                          <a:srgbClr val="02302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2610341579"/>
                  </a:ext>
                </a:extLst>
              </a:tr>
              <a:tr h="436246">
                <a:tc>
                  <a:txBody>
                    <a:bodyPr/>
                    <a:lstStyle/>
                    <a:p>
                      <a:pPr algn="l" fontAlgn="b"/>
                      <a:r>
                        <a:rPr lang="en-US" sz="1200" b="1" u="none" strike="noStrike" dirty="0">
                          <a:solidFill>
                            <a:srgbClr val="023020"/>
                          </a:solidFill>
                          <a:effectLst/>
                        </a:rPr>
                        <a:t>Expenses</a:t>
                      </a:r>
                      <a:endParaRPr lang="en-US" sz="1200" b="1" i="0" u="none" strike="noStrike" dirty="0">
                        <a:solidFill>
                          <a:srgbClr val="02302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2253198651"/>
                  </a:ext>
                </a:extLst>
              </a:tr>
              <a:tr h="244357">
                <a:tc gridSpan="2">
                  <a:txBody>
                    <a:bodyPr/>
                    <a:lstStyle/>
                    <a:p>
                      <a:pPr algn="l" fontAlgn="b"/>
                      <a:r>
                        <a:rPr lang="en-US" sz="1200" u="none" strike="noStrike" dirty="0">
                          <a:solidFill>
                            <a:srgbClr val="023020"/>
                          </a:solidFill>
                          <a:effectLst/>
                        </a:rPr>
                        <a:t>Salaries</a:t>
                      </a:r>
                      <a:r>
                        <a:rPr lang="en-US" sz="1100" u="none" strike="noStrike" dirty="0">
                          <a:solidFill>
                            <a:srgbClr val="023020"/>
                          </a:solidFill>
                          <a:effectLst/>
                        </a:rPr>
                        <a:t> </a:t>
                      </a:r>
                      <a:endParaRPr lang="en-US" sz="1100" b="0" i="0" u="none" strike="noStrike" dirty="0">
                        <a:solidFill>
                          <a:srgbClr val="023020"/>
                        </a:solidFill>
                        <a:effectLst/>
                        <a:latin typeface="Calibri" panose="020F0502020204030204" pitchFamily="34" charset="0"/>
                      </a:endParaRPr>
                    </a:p>
                  </a:txBody>
                  <a:tcPr marL="85725" marR="9525" marT="9525" marB="0" anchor="b">
                    <a:solidFill>
                      <a:schemeClr val="bg1"/>
                    </a:solidFill>
                  </a:tcPr>
                </a:tc>
                <a:tc hMerge="1">
                  <a:txBody>
                    <a:bodyPr/>
                    <a:lstStyle/>
                    <a:p>
                      <a:endParaRPr lang="en-US"/>
                    </a:p>
                  </a:txBody>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r" fontAlgn="b"/>
                      <a:r>
                        <a:rPr lang="en-US" sz="1200" u="none" strike="noStrike" dirty="0">
                          <a:solidFill>
                            <a:srgbClr val="023020"/>
                          </a:solidFill>
                          <a:effectLst/>
                        </a:rPr>
                        <a:t>SAR 69,595</a:t>
                      </a:r>
                      <a:endParaRPr lang="en-US" sz="1200" b="0" i="0" u="none" strike="noStrike" dirty="0">
                        <a:solidFill>
                          <a:srgbClr val="02302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3346106416"/>
                  </a:ext>
                </a:extLst>
              </a:tr>
              <a:tr h="244357">
                <a:tc gridSpan="3">
                  <a:txBody>
                    <a:bodyPr/>
                    <a:lstStyle/>
                    <a:p>
                      <a:pPr algn="l" fontAlgn="b"/>
                      <a:r>
                        <a:rPr lang="en-US" sz="1200" u="none" strike="noStrike" dirty="0">
                          <a:solidFill>
                            <a:srgbClr val="023020"/>
                          </a:solidFill>
                          <a:effectLst/>
                        </a:rPr>
                        <a:t>Repair and </a:t>
                      </a:r>
                      <a:r>
                        <a:rPr lang="en-US" sz="1200" u="none" strike="noStrike" kern="1200" dirty="0">
                          <a:solidFill>
                            <a:srgbClr val="023020"/>
                          </a:solidFill>
                          <a:effectLst/>
                          <a:latin typeface="+mn-lt"/>
                          <a:ea typeface="+mn-ea"/>
                          <a:cs typeface="+mn-cs"/>
                        </a:rPr>
                        <a:t>maintenance</a:t>
                      </a:r>
                    </a:p>
                  </a:txBody>
                  <a:tcPr marL="85725" marR="9525" marT="9525" marB="0" anchor="b">
                    <a:solidFill>
                      <a:schemeClr val="bg1"/>
                    </a:solidFill>
                  </a:tcPr>
                </a:tc>
                <a:tc hMerge="1">
                  <a:txBody>
                    <a:bodyPr/>
                    <a:lstStyle/>
                    <a:p>
                      <a:endParaRPr lang="en-US"/>
                    </a:p>
                  </a:txBody>
                  <a:tcPr/>
                </a:tc>
                <a:tc hMerge="1">
                  <a:txBody>
                    <a:bodyPr/>
                    <a:lstStyle/>
                    <a:p>
                      <a:endParaRPr lang="en-US"/>
                    </a:p>
                  </a:txBody>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r" fontAlgn="b"/>
                      <a:r>
                        <a:rPr lang="en-US" sz="1200" u="none" strike="noStrike" dirty="0">
                          <a:solidFill>
                            <a:srgbClr val="023020"/>
                          </a:solidFill>
                          <a:effectLst/>
                        </a:rPr>
                        <a:t>SAR</a:t>
                      </a:r>
                      <a:r>
                        <a:rPr lang="en-US" sz="1100" u="none" strike="noStrike" dirty="0">
                          <a:solidFill>
                            <a:srgbClr val="023020"/>
                          </a:solidFill>
                          <a:effectLst/>
                        </a:rPr>
                        <a:t> </a:t>
                      </a:r>
                      <a:r>
                        <a:rPr lang="en-US" sz="1200" u="none" strike="noStrike" kern="1200" dirty="0">
                          <a:solidFill>
                            <a:srgbClr val="023020"/>
                          </a:solidFill>
                          <a:effectLst/>
                          <a:latin typeface="+mn-lt"/>
                          <a:ea typeface="+mn-ea"/>
                          <a:cs typeface="+mn-cs"/>
                        </a:rPr>
                        <a:t>9,279</a:t>
                      </a:r>
                    </a:p>
                  </a:txBody>
                  <a:tcPr marL="9525" marR="9525" marT="9525" marB="0" anchor="b">
                    <a:solidFill>
                      <a:schemeClr val="bg1"/>
                    </a:solidFill>
                  </a:tcPr>
                </a:tc>
                <a:extLst>
                  <a:ext uri="{0D108BD9-81ED-4DB2-BD59-A6C34878D82A}">
                    <a16:rowId xmlns:a16="http://schemas.microsoft.com/office/drawing/2014/main" val="3372483459"/>
                  </a:ext>
                </a:extLst>
              </a:tr>
              <a:tr h="244357">
                <a:tc gridSpan="3">
                  <a:txBody>
                    <a:bodyPr/>
                    <a:lstStyle/>
                    <a:p>
                      <a:pPr algn="l" fontAlgn="b"/>
                      <a:r>
                        <a:rPr lang="en-US" sz="1200" u="none" strike="noStrike" dirty="0">
                          <a:solidFill>
                            <a:srgbClr val="023020"/>
                          </a:solidFill>
                          <a:effectLst/>
                        </a:rPr>
                        <a:t>Energy and </a:t>
                      </a:r>
                      <a:r>
                        <a:rPr lang="en-US" sz="1200" u="none" strike="noStrike" kern="1200" dirty="0">
                          <a:solidFill>
                            <a:srgbClr val="023020"/>
                          </a:solidFill>
                          <a:effectLst/>
                          <a:latin typeface="+mn-lt"/>
                          <a:ea typeface="+mn-ea"/>
                          <a:cs typeface="+mn-cs"/>
                        </a:rPr>
                        <a:t>Driving</a:t>
                      </a:r>
                      <a:r>
                        <a:rPr lang="en-US" sz="1200" u="none" strike="noStrike" dirty="0">
                          <a:effectLst/>
                        </a:rPr>
                        <a:t> forces</a:t>
                      </a:r>
                      <a:endParaRPr lang="en-US" sz="1200" b="0" i="0" u="none" strike="noStrike" dirty="0">
                        <a:solidFill>
                          <a:srgbClr val="023020"/>
                        </a:solidFill>
                        <a:effectLst/>
                        <a:latin typeface="Calibri" panose="020F0502020204030204" pitchFamily="34" charset="0"/>
                      </a:endParaRPr>
                    </a:p>
                  </a:txBody>
                  <a:tcPr marL="85725" marR="9525" marT="9525" marB="0" anchor="b">
                    <a:solidFill>
                      <a:schemeClr val="bg1"/>
                    </a:solidFill>
                  </a:tcPr>
                </a:tc>
                <a:tc hMerge="1">
                  <a:txBody>
                    <a:bodyPr/>
                    <a:lstStyle/>
                    <a:p>
                      <a:endParaRPr lang="en-US"/>
                    </a:p>
                  </a:txBody>
                  <a:tcPr/>
                </a:tc>
                <a:tc hMerge="1">
                  <a:txBody>
                    <a:bodyPr/>
                    <a:lstStyle/>
                    <a:p>
                      <a:endParaRPr lang="en-US"/>
                    </a:p>
                  </a:txBody>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r" fontAlgn="b"/>
                      <a:r>
                        <a:rPr lang="en-US" sz="1200" u="none" strike="noStrike" dirty="0">
                          <a:solidFill>
                            <a:srgbClr val="023020"/>
                          </a:solidFill>
                          <a:effectLst/>
                        </a:rPr>
                        <a:t>SAR 27,838</a:t>
                      </a:r>
                      <a:endParaRPr lang="en-US" sz="1200" b="0" i="0" u="none" strike="noStrike" dirty="0">
                        <a:solidFill>
                          <a:srgbClr val="02302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794818016"/>
                  </a:ext>
                </a:extLst>
              </a:tr>
              <a:tr h="256574">
                <a:tc gridSpan="2">
                  <a:txBody>
                    <a:bodyPr/>
                    <a:lstStyle/>
                    <a:p>
                      <a:pPr algn="l" fontAlgn="b"/>
                      <a:r>
                        <a:rPr lang="en-US" sz="1200" u="none" strike="noStrike" kern="1200" dirty="0">
                          <a:solidFill>
                            <a:srgbClr val="023020"/>
                          </a:solidFill>
                          <a:effectLst/>
                          <a:latin typeface="+mn-lt"/>
                          <a:ea typeface="+mn-ea"/>
                          <a:cs typeface="+mn-cs"/>
                        </a:rPr>
                        <a:t>Depreciation</a:t>
                      </a:r>
                    </a:p>
                  </a:txBody>
                  <a:tcPr marL="85725" marR="9525" marT="9525" marB="0" anchor="b">
                    <a:solidFill>
                      <a:schemeClr val="bg1"/>
                    </a:solidFill>
                  </a:tcPr>
                </a:tc>
                <a:tc hMerge="1">
                  <a:txBody>
                    <a:bodyPr/>
                    <a:lstStyle/>
                    <a:p>
                      <a:endParaRPr lang="en-US"/>
                    </a:p>
                  </a:txBody>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r" fontAlgn="b"/>
                      <a:r>
                        <a:rPr lang="en-US" sz="1200" u="none" strike="noStrike" dirty="0">
                          <a:solidFill>
                            <a:srgbClr val="023020"/>
                          </a:solidFill>
                          <a:effectLst/>
                        </a:rPr>
                        <a:t>SAR 26,306</a:t>
                      </a:r>
                      <a:endParaRPr lang="en-US" sz="1200" b="0" i="0" u="none" strike="noStrike" dirty="0">
                        <a:solidFill>
                          <a:srgbClr val="02302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153799627"/>
                  </a:ext>
                </a:extLst>
              </a:tr>
              <a:tr h="256574">
                <a:tc gridSpan="2">
                  <a:txBody>
                    <a:bodyPr/>
                    <a:lstStyle/>
                    <a:p>
                      <a:pPr marL="0" algn="l" defTabSz="914411" rtl="0" eaLnBrk="1" fontAlgn="b" latinLnBrk="0" hangingPunct="1"/>
                      <a:r>
                        <a:rPr lang="en-US" sz="1200" b="1" u="none" strike="noStrike" kern="1200" dirty="0">
                          <a:solidFill>
                            <a:srgbClr val="023020"/>
                          </a:solidFill>
                          <a:effectLst/>
                          <a:latin typeface="+mn-lt"/>
                          <a:ea typeface="+mn-ea"/>
                          <a:cs typeface="+mn-cs"/>
                        </a:rPr>
                        <a:t>Total Expenses </a:t>
                      </a:r>
                    </a:p>
                  </a:txBody>
                  <a:tcPr marL="9525" marR="9525" marT="9525" marB="0" anchor="b">
                    <a:solidFill>
                      <a:schemeClr val="bg1"/>
                    </a:solidFill>
                  </a:tcPr>
                </a:tc>
                <a:tc hMerge="1">
                  <a:txBody>
                    <a:bodyPr/>
                    <a:lstStyle/>
                    <a:p>
                      <a:endParaRPr lang="en-US"/>
                    </a:p>
                  </a:txBody>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r" fontAlgn="b"/>
                      <a:r>
                        <a:rPr lang="en-US" sz="1200" b="1" u="none" strike="noStrike" dirty="0">
                          <a:solidFill>
                            <a:srgbClr val="023020"/>
                          </a:solidFill>
                          <a:effectLst/>
                        </a:rPr>
                        <a:t>SAR 133,018</a:t>
                      </a:r>
                      <a:endParaRPr lang="en-US" sz="1200" b="1" i="0" u="none" strike="noStrike" dirty="0">
                        <a:solidFill>
                          <a:srgbClr val="02302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1913546363"/>
                  </a:ext>
                </a:extLst>
              </a:tr>
              <a:tr h="256574">
                <a:tc>
                  <a:txBody>
                    <a:bodyPr/>
                    <a:lstStyle/>
                    <a:p>
                      <a:pPr algn="l" fontAlgn="b"/>
                      <a:r>
                        <a:rPr lang="en-US" sz="1200" u="none" strike="noStrike" dirty="0">
                          <a:solidFill>
                            <a:srgbClr val="023020"/>
                          </a:solidFill>
                          <a:effectLst/>
                        </a:rPr>
                        <a:t>Taxes</a:t>
                      </a:r>
                      <a:endParaRPr lang="en-US" sz="1200" b="0" i="0" u="none" strike="noStrike" dirty="0">
                        <a:solidFill>
                          <a:srgbClr val="02302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r" fontAlgn="b"/>
                      <a:r>
                        <a:rPr lang="en-US" sz="1200" u="none" strike="noStrike" dirty="0">
                          <a:solidFill>
                            <a:srgbClr val="023020"/>
                          </a:solidFill>
                          <a:effectLst/>
                        </a:rPr>
                        <a:t>SAR 68,946</a:t>
                      </a:r>
                      <a:endParaRPr lang="en-US" sz="1200" b="0" i="0" u="none" strike="noStrike" dirty="0">
                        <a:solidFill>
                          <a:srgbClr val="02302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2941101315"/>
                  </a:ext>
                </a:extLst>
              </a:tr>
              <a:tr h="268792">
                <a:tc gridSpan="2">
                  <a:txBody>
                    <a:bodyPr/>
                    <a:lstStyle/>
                    <a:p>
                      <a:pPr algn="l" fontAlgn="b"/>
                      <a:r>
                        <a:rPr lang="en-US" sz="1200" b="1" u="none" strike="noStrike" dirty="0">
                          <a:solidFill>
                            <a:srgbClr val="023020"/>
                          </a:solidFill>
                          <a:effectLst/>
                        </a:rPr>
                        <a:t>Net Profit </a:t>
                      </a:r>
                      <a:endParaRPr lang="en-US" sz="1200" b="1" i="0" u="none" strike="noStrike" dirty="0">
                        <a:solidFill>
                          <a:srgbClr val="023020"/>
                        </a:solidFill>
                        <a:effectLst/>
                        <a:latin typeface="Calibri" panose="020F0502020204030204" pitchFamily="34" charset="0"/>
                      </a:endParaRPr>
                    </a:p>
                  </a:txBody>
                  <a:tcPr marL="9525" marR="9525" marT="9525" marB="0" anchor="b">
                    <a:solidFill>
                      <a:schemeClr val="bg1"/>
                    </a:solidFill>
                  </a:tcPr>
                </a:tc>
                <a:tc hMerge="1">
                  <a:txBody>
                    <a:bodyPr/>
                    <a:lstStyle/>
                    <a:p>
                      <a:endParaRPr lang="en-US"/>
                    </a:p>
                  </a:txBody>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r" fontAlgn="b"/>
                      <a:r>
                        <a:rPr lang="en-US" sz="1200" b="1" u="none" strike="noStrike" dirty="0">
                          <a:solidFill>
                            <a:srgbClr val="023020"/>
                          </a:solidFill>
                          <a:effectLst/>
                        </a:rPr>
                        <a:t>SAR 275,784</a:t>
                      </a:r>
                      <a:endParaRPr lang="en-US" sz="1200" b="1" i="0" u="none" strike="noStrike" dirty="0">
                        <a:solidFill>
                          <a:srgbClr val="02302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3378106650"/>
                  </a:ext>
                </a:extLst>
              </a:tr>
            </a:tbl>
          </a:graphicData>
        </a:graphic>
      </p:graphicFrame>
      <p:cxnSp>
        <p:nvCxnSpPr>
          <p:cNvPr id="18" name="Straight Connector 17">
            <a:extLst>
              <a:ext uri="{FF2B5EF4-FFF2-40B4-BE49-F238E27FC236}">
                <a16:creationId xmlns:a16="http://schemas.microsoft.com/office/drawing/2014/main" id="{EA75104A-D804-E3B3-24A2-F9DF29176C47}"/>
              </a:ext>
            </a:extLst>
          </p:cNvPr>
          <p:cNvCxnSpPr/>
          <p:nvPr/>
        </p:nvCxnSpPr>
        <p:spPr>
          <a:xfrm>
            <a:off x="0" y="5563673"/>
            <a:ext cx="6083120" cy="0"/>
          </a:xfrm>
          <a:prstGeom prst="line">
            <a:avLst/>
          </a:prstGeom>
          <a:ln w="28575">
            <a:solidFill>
              <a:srgbClr val="02302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543868B-3A8D-9814-7765-4A8C631AEDEF}"/>
              </a:ext>
            </a:extLst>
          </p:cNvPr>
          <p:cNvCxnSpPr/>
          <p:nvPr/>
        </p:nvCxnSpPr>
        <p:spPr>
          <a:xfrm>
            <a:off x="12880" y="6076681"/>
            <a:ext cx="6083120" cy="0"/>
          </a:xfrm>
          <a:prstGeom prst="line">
            <a:avLst/>
          </a:prstGeom>
          <a:ln w="28575">
            <a:solidFill>
              <a:srgbClr val="02302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82FA925-04FF-49FE-8615-9A246978ACC8}"/>
              </a:ext>
            </a:extLst>
          </p:cNvPr>
          <p:cNvCxnSpPr/>
          <p:nvPr/>
        </p:nvCxnSpPr>
        <p:spPr>
          <a:xfrm>
            <a:off x="12880" y="6324600"/>
            <a:ext cx="6083120" cy="0"/>
          </a:xfrm>
          <a:prstGeom prst="line">
            <a:avLst/>
          </a:prstGeom>
          <a:ln w="28575">
            <a:solidFill>
              <a:srgbClr val="023020"/>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42443BA-78FE-63BF-E3BB-D38A53EDF70A}"/>
              </a:ext>
            </a:extLst>
          </p:cNvPr>
          <p:cNvSpPr txBox="1"/>
          <p:nvPr/>
        </p:nvSpPr>
        <p:spPr>
          <a:xfrm>
            <a:off x="0" y="3268949"/>
            <a:ext cx="6070240" cy="369332"/>
          </a:xfrm>
          <a:prstGeom prst="rect">
            <a:avLst/>
          </a:prstGeom>
          <a:solidFill>
            <a:srgbClr val="023020"/>
          </a:solidFill>
        </p:spPr>
        <p:txBody>
          <a:bodyPr wrap="square" rtlCol="0">
            <a:spAutoFit/>
          </a:bodyPr>
          <a:lstStyle/>
          <a:p>
            <a:r>
              <a:rPr lang="en-US" dirty="0">
                <a:solidFill>
                  <a:schemeClr val="bg1"/>
                </a:solidFill>
              </a:rPr>
              <a:t>Income List Summary</a:t>
            </a:r>
          </a:p>
        </p:txBody>
      </p:sp>
      <p:sp>
        <p:nvSpPr>
          <p:cNvPr id="22" name="TextBox 21">
            <a:extLst>
              <a:ext uri="{FF2B5EF4-FFF2-40B4-BE49-F238E27FC236}">
                <a16:creationId xmlns:a16="http://schemas.microsoft.com/office/drawing/2014/main" id="{D3749E8B-FD37-745F-A092-E7142398AD43}"/>
              </a:ext>
            </a:extLst>
          </p:cNvPr>
          <p:cNvSpPr txBox="1"/>
          <p:nvPr/>
        </p:nvSpPr>
        <p:spPr>
          <a:xfrm>
            <a:off x="419100" y="1447800"/>
            <a:ext cx="565114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As We Noticed, The Trend Revenue Compares with Costs Trend Seems Good And Normal.</a:t>
            </a:r>
          </a:p>
          <a:p>
            <a:pPr marL="285750" indent="-285750">
              <a:buFont typeface="Arial" panose="020B0604020202020204" pitchFamily="34" charset="0"/>
              <a:buChar char="•"/>
            </a:pPr>
            <a:r>
              <a:rPr lang="en-US" dirty="0"/>
              <a:t>The Most of Expenses Are Paid on Salaries And That’s Pretty Normal.</a:t>
            </a:r>
          </a:p>
          <a:p>
            <a:pPr marL="285750" indent="-285750">
              <a:buFont typeface="Arial" panose="020B0604020202020204" pitchFamily="34" charset="0"/>
              <a:buChar char="•"/>
            </a:pPr>
            <a:r>
              <a:rPr lang="en-US" dirty="0"/>
              <a:t>In Income List Table, There is a good Net Profit after Paying all Costs, Expenses, and Taxes.</a:t>
            </a:r>
          </a:p>
        </p:txBody>
      </p:sp>
    </p:spTree>
    <p:extLst>
      <p:ext uri="{BB962C8B-B14F-4D97-AF65-F5344CB8AC3E}">
        <p14:creationId xmlns:p14="http://schemas.microsoft.com/office/powerpoint/2010/main" val="4138009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127FF1B2-12DC-1B4E-B0E8-45274D5BF6CC}"/>
              </a:ext>
            </a:extLst>
          </p:cNvPr>
          <p:cNvCxnSpPr>
            <a:cxnSpLocks/>
          </p:cNvCxnSpPr>
          <p:nvPr/>
        </p:nvCxnSpPr>
        <p:spPr>
          <a:xfrm>
            <a:off x="0" y="990600"/>
            <a:ext cx="1828800" cy="0"/>
          </a:xfrm>
          <a:prstGeom prst="line">
            <a:avLst/>
          </a:prstGeom>
          <a:ln w="28575">
            <a:solidFill>
              <a:srgbClr val="023020"/>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F0E1600-7E93-5017-91C5-CF3A4606BC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0823" y="6324600"/>
            <a:ext cx="2391177" cy="533400"/>
          </a:xfrm>
          <a:prstGeom prst="rect">
            <a:avLst/>
          </a:prstGeom>
        </p:spPr>
      </p:pic>
      <p:sp>
        <p:nvSpPr>
          <p:cNvPr id="2" name="TextBox 1">
            <a:extLst>
              <a:ext uri="{FF2B5EF4-FFF2-40B4-BE49-F238E27FC236}">
                <a16:creationId xmlns:a16="http://schemas.microsoft.com/office/drawing/2014/main" id="{328AD1FB-755B-1C82-C492-BD9588FD5F90}"/>
              </a:ext>
            </a:extLst>
          </p:cNvPr>
          <p:cNvSpPr txBox="1"/>
          <p:nvPr/>
        </p:nvSpPr>
        <p:spPr>
          <a:xfrm>
            <a:off x="419100" y="621268"/>
            <a:ext cx="2336979" cy="369332"/>
          </a:xfrm>
          <a:prstGeom prst="rect">
            <a:avLst/>
          </a:prstGeom>
          <a:noFill/>
        </p:spPr>
        <p:txBody>
          <a:bodyPr wrap="square" rtlCol="0">
            <a:spAutoFit/>
          </a:bodyPr>
          <a:lstStyle/>
          <a:p>
            <a:r>
              <a:rPr lang="en-US" b="1" dirty="0">
                <a:solidFill>
                  <a:srgbClr val="023020"/>
                </a:solidFill>
                <a:latin typeface="Arial Black" panose="020B0A04020102020204" pitchFamily="34" charset="0"/>
              </a:rPr>
              <a:t>Payback</a:t>
            </a:r>
            <a:r>
              <a:rPr lang="en-US" dirty="0"/>
              <a:t> </a:t>
            </a:r>
          </a:p>
        </p:txBody>
      </p:sp>
      <p:sp>
        <p:nvSpPr>
          <p:cNvPr id="4" name="TextBox 3">
            <a:extLst>
              <a:ext uri="{FF2B5EF4-FFF2-40B4-BE49-F238E27FC236}">
                <a16:creationId xmlns:a16="http://schemas.microsoft.com/office/drawing/2014/main" id="{49B0E23E-F4DE-F339-EA82-1C53403484F4}"/>
              </a:ext>
            </a:extLst>
          </p:cNvPr>
          <p:cNvSpPr txBox="1"/>
          <p:nvPr/>
        </p:nvSpPr>
        <p:spPr>
          <a:xfrm>
            <a:off x="419100" y="1081825"/>
            <a:ext cx="5676900" cy="369332"/>
          </a:xfrm>
          <a:prstGeom prst="rect">
            <a:avLst/>
          </a:prstGeom>
          <a:solidFill>
            <a:srgbClr val="023020"/>
          </a:solidFill>
        </p:spPr>
        <p:txBody>
          <a:bodyPr wrap="square" rtlCol="0">
            <a:spAutoFit/>
          </a:bodyPr>
          <a:lstStyle/>
          <a:p>
            <a:r>
              <a:rPr lang="en-US" dirty="0">
                <a:solidFill>
                  <a:schemeClr val="bg1"/>
                </a:solidFill>
              </a:rPr>
              <a:t>Forecasting and Financial Analysis</a:t>
            </a:r>
          </a:p>
        </p:txBody>
      </p:sp>
      <p:pic>
        <p:nvPicPr>
          <p:cNvPr id="6" name="Graphic 5">
            <a:extLst>
              <a:ext uri="{FF2B5EF4-FFF2-40B4-BE49-F238E27FC236}">
                <a16:creationId xmlns:a16="http://schemas.microsoft.com/office/drawing/2014/main" id="{0B217C9E-7BE5-934E-DCDA-17D7C45A3B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96000" y="3429000"/>
            <a:ext cx="5884640" cy="2895600"/>
          </a:xfrm>
          <a:prstGeom prst="rect">
            <a:avLst/>
          </a:prstGeom>
        </p:spPr>
      </p:pic>
      <p:cxnSp>
        <p:nvCxnSpPr>
          <p:cNvPr id="8" name="Straight Connector 7">
            <a:extLst>
              <a:ext uri="{FF2B5EF4-FFF2-40B4-BE49-F238E27FC236}">
                <a16:creationId xmlns:a16="http://schemas.microsoft.com/office/drawing/2014/main" id="{02DF3C9C-EF84-2ACD-F014-F739D9C3754A}"/>
              </a:ext>
            </a:extLst>
          </p:cNvPr>
          <p:cNvCxnSpPr/>
          <p:nvPr/>
        </p:nvCxnSpPr>
        <p:spPr>
          <a:xfrm>
            <a:off x="8641724" y="3554569"/>
            <a:ext cx="0" cy="2601532"/>
          </a:xfrm>
          <a:prstGeom prst="line">
            <a:avLst/>
          </a:prstGeom>
          <a:ln w="28575">
            <a:solidFill>
              <a:srgbClr val="654321"/>
            </a:solidFill>
            <a:prstDash val="sysDash"/>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4F3C7D6-616E-42AF-5270-05F23AA95D23}"/>
              </a:ext>
            </a:extLst>
          </p:cNvPr>
          <p:cNvSpPr txBox="1"/>
          <p:nvPr/>
        </p:nvSpPr>
        <p:spPr>
          <a:xfrm>
            <a:off x="8584910" y="4069724"/>
            <a:ext cx="1403798" cy="307777"/>
          </a:xfrm>
          <a:prstGeom prst="rect">
            <a:avLst/>
          </a:prstGeom>
          <a:noFill/>
        </p:spPr>
        <p:txBody>
          <a:bodyPr wrap="square" rtlCol="0">
            <a:spAutoFit/>
          </a:bodyPr>
          <a:lstStyle/>
          <a:p>
            <a:pPr algn="ctr"/>
            <a:r>
              <a:rPr lang="en-US" sz="1400" b="1" dirty="0">
                <a:solidFill>
                  <a:srgbClr val="654321"/>
                </a:solidFill>
              </a:rPr>
              <a:t>Payback year</a:t>
            </a:r>
          </a:p>
        </p:txBody>
      </p:sp>
      <p:graphicFrame>
        <p:nvGraphicFramePr>
          <p:cNvPr id="15" name="Table 14">
            <a:extLst>
              <a:ext uri="{FF2B5EF4-FFF2-40B4-BE49-F238E27FC236}">
                <a16:creationId xmlns:a16="http://schemas.microsoft.com/office/drawing/2014/main" id="{8972BFE3-9245-85D7-C598-4657F160BECB}"/>
              </a:ext>
            </a:extLst>
          </p:cNvPr>
          <p:cNvGraphicFramePr>
            <a:graphicFrameLocks noGrp="1"/>
          </p:cNvGraphicFramePr>
          <p:nvPr>
            <p:extLst>
              <p:ext uri="{D42A27DB-BD31-4B8C-83A1-F6EECF244321}">
                <p14:modId xmlns:p14="http://schemas.microsoft.com/office/powerpoint/2010/main" val="2187107058"/>
              </p:ext>
            </p:extLst>
          </p:nvPr>
        </p:nvGraphicFramePr>
        <p:xfrm>
          <a:off x="403115" y="3428999"/>
          <a:ext cx="5676901" cy="2895598"/>
        </p:xfrm>
        <a:graphic>
          <a:graphicData uri="http://schemas.openxmlformats.org/drawingml/2006/table">
            <a:tbl>
              <a:tblPr>
                <a:tableStyleId>{5C22544A-7EE6-4342-B048-85BDC9FD1C3A}</a:tableStyleId>
              </a:tblPr>
              <a:tblGrid>
                <a:gridCol w="899626">
                  <a:extLst>
                    <a:ext uri="{9D8B030D-6E8A-4147-A177-3AD203B41FA5}">
                      <a16:colId xmlns:a16="http://schemas.microsoft.com/office/drawing/2014/main" val="837912110"/>
                    </a:ext>
                  </a:extLst>
                </a:gridCol>
                <a:gridCol w="899626">
                  <a:extLst>
                    <a:ext uri="{9D8B030D-6E8A-4147-A177-3AD203B41FA5}">
                      <a16:colId xmlns:a16="http://schemas.microsoft.com/office/drawing/2014/main" val="3753396662"/>
                    </a:ext>
                  </a:extLst>
                </a:gridCol>
                <a:gridCol w="899626">
                  <a:extLst>
                    <a:ext uri="{9D8B030D-6E8A-4147-A177-3AD203B41FA5}">
                      <a16:colId xmlns:a16="http://schemas.microsoft.com/office/drawing/2014/main" val="4058753577"/>
                    </a:ext>
                  </a:extLst>
                </a:gridCol>
                <a:gridCol w="899626">
                  <a:extLst>
                    <a:ext uri="{9D8B030D-6E8A-4147-A177-3AD203B41FA5}">
                      <a16:colId xmlns:a16="http://schemas.microsoft.com/office/drawing/2014/main" val="339434650"/>
                    </a:ext>
                  </a:extLst>
                </a:gridCol>
                <a:gridCol w="899626">
                  <a:extLst>
                    <a:ext uri="{9D8B030D-6E8A-4147-A177-3AD203B41FA5}">
                      <a16:colId xmlns:a16="http://schemas.microsoft.com/office/drawing/2014/main" val="1603577684"/>
                    </a:ext>
                  </a:extLst>
                </a:gridCol>
                <a:gridCol w="1178771">
                  <a:extLst>
                    <a:ext uri="{9D8B030D-6E8A-4147-A177-3AD203B41FA5}">
                      <a16:colId xmlns:a16="http://schemas.microsoft.com/office/drawing/2014/main" val="836511510"/>
                    </a:ext>
                  </a:extLst>
                </a:gridCol>
              </a:tblGrid>
              <a:tr h="705539">
                <a:tc>
                  <a:txBody>
                    <a:bodyPr/>
                    <a:lstStyle/>
                    <a:p>
                      <a:pPr algn="l" rtl="1" fontAlgn="ctr"/>
                      <a:r>
                        <a:rPr lang="en-US" sz="1200" b="1" u="none" strike="noStrike" dirty="0">
                          <a:solidFill>
                            <a:srgbClr val="023020"/>
                          </a:solidFill>
                          <a:effectLst/>
                        </a:rPr>
                        <a:t>Cumulative  Return Over 10 Years </a:t>
                      </a:r>
                      <a:endParaRPr lang="en-US" sz="1200" b="1" i="0" u="none" strike="noStrike" dirty="0">
                        <a:solidFill>
                          <a:srgbClr val="023020"/>
                        </a:solidFill>
                        <a:effectLst/>
                        <a:latin typeface="Calibri" panose="020F0502020204030204" pitchFamily="34" charset="0"/>
                      </a:endParaRPr>
                    </a:p>
                  </a:txBody>
                  <a:tcPr marL="9525" marR="9525" marT="9525" marB="0" anchor="ctr">
                    <a:solidFill>
                      <a:schemeClr val="bg1"/>
                    </a:solidFill>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r" fontAlgn="b"/>
                      <a:r>
                        <a:rPr lang="en-US" sz="1200" b="1" u="none" strike="noStrike" dirty="0">
                          <a:solidFill>
                            <a:srgbClr val="023020"/>
                          </a:solidFill>
                          <a:effectLst/>
                        </a:rPr>
                        <a:t>SAR 174,680,908</a:t>
                      </a:r>
                      <a:endParaRPr lang="en-US" sz="1200" b="1" i="0" u="none" strike="noStrike" dirty="0">
                        <a:solidFill>
                          <a:srgbClr val="02302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2592115054"/>
                  </a:ext>
                </a:extLst>
              </a:tr>
              <a:tr h="275396">
                <a:tc gridSpan="2">
                  <a:txBody>
                    <a:bodyPr/>
                    <a:lstStyle/>
                    <a:p>
                      <a:pPr algn="l" fontAlgn="b"/>
                      <a:r>
                        <a:rPr lang="en-US" sz="1200" u="none" strike="noStrike" dirty="0">
                          <a:solidFill>
                            <a:srgbClr val="023020"/>
                          </a:solidFill>
                          <a:effectLst/>
                        </a:rPr>
                        <a:t>Investment Costs </a:t>
                      </a:r>
                      <a:endParaRPr lang="en-US" sz="1200" b="0" i="0" u="none" strike="noStrike" dirty="0">
                        <a:solidFill>
                          <a:srgbClr val="023020"/>
                        </a:solidFill>
                        <a:effectLst/>
                        <a:latin typeface="Calibri" panose="020F0502020204030204" pitchFamily="34" charset="0"/>
                      </a:endParaRPr>
                    </a:p>
                  </a:txBody>
                  <a:tcPr marL="9525" marR="9525" marT="9525" marB="0" anchor="b">
                    <a:solidFill>
                      <a:schemeClr val="bg1"/>
                    </a:solidFill>
                  </a:tcPr>
                </a:tc>
                <a:tc hMerge="1">
                  <a:txBody>
                    <a:bodyPr/>
                    <a:lstStyle/>
                    <a:p>
                      <a:endParaRPr lang="en-US"/>
                    </a:p>
                  </a:txBody>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r" fontAlgn="b"/>
                      <a:r>
                        <a:rPr lang="en-US" sz="1200" u="none" strike="noStrike" dirty="0">
                          <a:solidFill>
                            <a:srgbClr val="023020"/>
                          </a:solidFill>
                          <a:effectLst/>
                        </a:rPr>
                        <a:t>SAR 82,673,231</a:t>
                      </a:r>
                      <a:endParaRPr lang="en-US" sz="1200" b="0" i="0" u="none" strike="noStrike" dirty="0">
                        <a:solidFill>
                          <a:srgbClr val="02302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1078076340"/>
                  </a:ext>
                </a:extLst>
              </a:tr>
              <a:tr h="288511">
                <a:tc gridSpan="2">
                  <a:txBody>
                    <a:bodyPr/>
                    <a:lstStyle/>
                    <a:p>
                      <a:pPr algn="l" fontAlgn="b"/>
                      <a:r>
                        <a:rPr lang="en-US" sz="1200" b="1" u="none" strike="noStrike" dirty="0">
                          <a:solidFill>
                            <a:srgbClr val="023020"/>
                          </a:solidFill>
                          <a:effectLst/>
                        </a:rPr>
                        <a:t>Net Return</a:t>
                      </a:r>
                      <a:endParaRPr lang="en-US" sz="1200" b="1" i="0" u="none" strike="noStrike" dirty="0">
                        <a:solidFill>
                          <a:srgbClr val="023020"/>
                        </a:solidFill>
                        <a:effectLst/>
                        <a:latin typeface="Calibri" panose="020F0502020204030204" pitchFamily="34" charset="0"/>
                      </a:endParaRPr>
                    </a:p>
                  </a:txBody>
                  <a:tcPr marL="9525" marR="9525" marT="9525" marB="0" anchor="b">
                    <a:solidFill>
                      <a:schemeClr val="bg1"/>
                    </a:solidFill>
                  </a:tcPr>
                </a:tc>
                <a:tc hMerge="1">
                  <a:txBody>
                    <a:bodyPr/>
                    <a:lstStyle/>
                    <a:p>
                      <a:endParaRPr lang="en-US"/>
                    </a:p>
                  </a:txBody>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r" fontAlgn="b"/>
                      <a:r>
                        <a:rPr lang="en-US" sz="1200" b="1" u="none" strike="noStrike" dirty="0">
                          <a:solidFill>
                            <a:srgbClr val="023020"/>
                          </a:solidFill>
                          <a:effectLst/>
                        </a:rPr>
                        <a:t>SAR 92,007,677</a:t>
                      </a:r>
                      <a:endParaRPr lang="en-US" sz="1200" b="1" i="0" u="none" strike="noStrike" dirty="0">
                        <a:solidFill>
                          <a:srgbClr val="02302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3133864008"/>
                  </a:ext>
                </a:extLst>
              </a:tr>
              <a:tr h="275396">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3502691841"/>
                  </a:ext>
                </a:extLst>
              </a:tr>
              <a:tr h="262283">
                <a:tc gridSpan="3">
                  <a:txBody>
                    <a:bodyPr/>
                    <a:lstStyle/>
                    <a:p>
                      <a:pPr algn="l" fontAlgn="b"/>
                      <a:r>
                        <a:rPr lang="en-US" sz="1200" b="1" u="none" strike="noStrike" dirty="0">
                          <a:solidFill>
                            <a:srgbClr val="023020"/>
                          </a:solidFill>
                          <a:effectLst/>
                        </a:rPr>
                        <a:t>Payback Is Achieved </a:t>
                      </a:r>
                      <a:endParaRPr lang="en-US" sz="1200" b="1" i="0" u="none" strike="noStrike" dirty="0">
                        <a:solidFill>
                          <a:srgbClr val="023020"/>
                        </a:solidFill>
                        <a:effectLst/>
                        <a:latin typeface="Calibri" panose="020F0502020204030204" pitchFamily="34" charset="0"/>
                      </a:endParaRPr>
                    </a:p>
                  </a:txBody>
                  <a:tcPr marL="9525" marR="9525" marT="9525" marB="0" anchor="b">
                    <a:solidFill>
                      <a:schemeClr val="bg1"/>
                    </a:solidFill>
                  </a:tcPr>
                </a:tc>
                <a:tc hMerge="1">
                  <a:txBody>
                    <a:bodyPr/>
                    <a:lstStyle/>
                    <a:p>
                      <a:endParaRPr lang="en-US"/>
                    </a:p>
                  </a:txBody>
                  <a:tcPr/>
                </a:tc>
                <a:tc hMerge="1">
                  <a:txBody>
                    <a:bodyPr/>
                    <a:lstStyle/>
                    <a:p>
                      <a:endParaRPr lang="en-US"/>
                    </a:p>
                  </a:txBody>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r" fontAlgn="b"/>
                      <a:r>
                        <a:rPr lang="en-US" sz="1200" b="1" u="none" strike="noStrike" dirty="0">
                          <a:solidFill>
                            <a:srgbClr val="023020"/>
                          </a:solidFill>
                          <a:effectLst/>
                        </a:rPr>
                        <a:t>6</a:t>
                      </a:r>
                      <a:endParaRPr lang="en-US" sz="1200" b="1" i="0" u="none" strike="noStrike" dirty="0">
                        <a:solidFill>
                          <a:srgbClr val="02302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3964212834"/>
                  </a:ext>
                </a:extLst>
              </a:tr>
              <a:tr h="262283">
                <a:tc gridSpan="3">
                  <a:txBody>
                    <a:bodyPr/>
                    <a:lstStyle/>
                    <a:p>
                      <a:pPr algn="l" fontAlgn="b"/>
                      <a:r>
                        <a:rPr lang="en-US" sz="1200" u="none" strike="noStrike" dirty="0">
                          <a:solidFill>
                            <a:srgbClr val="023020"/>
                          </a:solidFill>
                          <a:effectLst/>
                        </a:rPr>
                        <a:t>Average Profit Margin </a:t>
                      </a:r>
                      <a:endParaRPr lang="en-US" sz="1200" b="0" i="0" u="none" strike="noStrike" dirty="0">
                        <a:solidFill>
                          <a:srgbClr val="023020"/>
                        </a:solidFill>
                        <a:effectLst/>
                        <a:latin typeface="Calibri" panose="020F0502020204030204" pitchFamily="34" charset="0"/>
                      </a:endParaRPr>
                    </a:p>
                  </a:txBody>
                  <a:tcPr marL="9525" marR="9525" marT="9525" marB="0" anchor="b">
                    <a:solidFill>
                      <a:schemeClr val="bg1"/>
                    </a:solidFill>
                  </a:tcPr>
                </a:tc>
                <a:tc hMerge="1">
                  <a:txBody>
                    <a:bodyPr/>
                    <a:lstStyle/>
                    <a:p>
                      <a:endParaRPr lang="en-US"/>
                    </a:p>
                  </a:txBody>
                  <a:tcPr/>
                </a:tc>
                <a:tc hMerge="1">
                  <a:txBody>
                    <a:bodyPr/>
                    <a:lstStyle/>
                    <a:p>
                      <a:endParaRPr lang="en-US"/>
                    </a:p>
                  </a:txBody>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r" fontAlgn="b"/>
                      <a:r>
                        <a:rPr lang="en-US" sz="1200" u="none" strike="noStrike" dirty="0">
                          <a:solidFill>
                            <a:srgbClr val="023020"/>
                          </a:solidFill>
                          <a:effectLst/>
                        </a:rPr>
                        <a:t>36%     </a:t>
                      </a:r>
                      <a:endParaRPr lang="en-US" sz="1200" b="0" i="0" u="none" strike="noStrike" dirty="0">
                        <a:solidFill>
                          <a:srgbClr val="02302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3429669418"/>
                  </a:ext>
                </a:extLst>
              </a:tr>
              <a:tr h="262283">
                <a:tc gridSpan="2">
                  <a:txBody>
                    <a:bodyPr/>
                    <a:lstStyle/>
                    <a:p>
                      <a:pPr algn="l" fontAlgn="b"/>
                      <a:r>
                        <a:rPr lang="en-US" sz="1200" u="none" strike="noStrike" dirty="0">
                          <a:solidFill>
                            <a:srgbClr val="023020"/>
                          </a:solidFill>
                          <a:effectLst/>
                        </a:rPr>
                        <a:t>Average of ROI </a:t>
                      </a:r>
                      <a:endParaRPr lang="en-US" sz="1200" b="0" i="0" u="none" strike="noStrike" dirty="0">
                        <a:solidFill>
                          <a:srgbClr val="023020"/>
                        </a:solidFill>
                        <a:effectLst/>
                        <a:latin typeface="Calibri" panose="020F0502020204030204" pitchFamily="34" charset="0"/>
                      </a:endParaRPr>
                    </a:p>
                  </a:txBody>
                  <a:tcPr marL="9525" marR="9525" marT="9525" marB="0" anchor="b">
                    <a:solidFill>
                      <a:schemeClr val="bg1"/>
                    </a:solidFill>
                  </a:tcPr>
                </a:tc>
                <a:tc hMerge="1">
                  <a:txBody>
                    <a:bodyPr/>
                    <a:lstStyle/>
                    <a:p>
                      <a:endParaRPr lang="en-US"/>
                    </a:p>
                  </a:txBody>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r" fontAlgn="b"/>
                      <a:r>
                        <a:rPr lang="en-US" sz="1200" u="none" strike="noStrike" dirty="0">
                          <a:solidFill>
                            <a:srgbClr val="023020"/>
                          </a:solidFill>
                          <a:effectLst/>
                        </a:rPr>
                        <a:t>21%</a:t>
                      </a:r>
                      <a:endParaRPr lang="en-US" sz="1200" b="0" i="0" u="none" strike="noStrike" dirty="0">
                        <a:solidFill>
                          <a:srgbClr val="02302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915580944"/>
                  </a:ext>
                </a:extLst>
              </a:tr>
              <a:tr h="275396">
                <a:tc>
                  <a:txBody>
                    <a:bodyPr/>
                    <a:lstStyle/>
                    <a:p>
                      <a:pPr algn="l" fontAlgn="b"/>
                      <a:r>
                        <a:rPr lang="en-US" sz="1200" u="none" strike="noStrike" dirty="0">
                          <a:solidFill>
                            <a:srgbClr val="023020"/>
                          </a:solidFill>
                          <a:effectLst/>
                        </a:rPr>
                        <a:t>IRR </a:t>
                      </a:r>
                      <a:endParaRPr lang="en-US" sz="1200" b="0" i="0" u="none" strike="noStrike" dirty="0">
                        <a:solidFill>
                          <a:srgbClr val="02302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r" fontAlgn="b"/>
                      <a:r>
                        <a:rPr lang="en-US" sz="1200" u="none" strike="noStrike" dirty="0">
                          <a:solidFill>
                            <a:srgbClr val="023020"/>
                          </a:solidFill>
                          <a:effectLst/>
                        </a:rPr>
                        <a:t>14%</a:t>
                      </a:r>
                      <a:endParaRPr lang="en-US" sz="1200" b="0" i="0" u="none" strike="noStrike" dirty="0">
                        <a:solidFill>
                          <a:srgbClr val="02302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2745353740"/>
                  </a:ext>
                </a:extLst>
              </a:tr>
              <a:tr h="288511">
                <a:tc gridSpan="2">
                  <a:txBody>
                    <a:bodyPr/>
                    <a:lstStyle/>
                    <a:p>
                      <a:pPr algn="l" fontAlgn="b"/>
                      <a:r>
                        <a:rPr lang="en-US" sz="1200" b="1" u="none" strike="noStrike" dirty="0">
                          <a:solidFill>
                            <a:srgbClr val="023020"/>
                          </a:solidFill>
                          <a:effectLst/>
                        </a:rPr>
                        <a:t>Net Present Value</a:t>
                      </a:r>
                      <a:endParaRPr lang="en-US" sz="1200" b="1" i="0" u="none" strike="noStrike" dirty="0">
                        <a:solidFill>
                          <a:srgbClr val="023020"/>
                        </a:solidFill>
                        <a:effectLst/>
                        <a:latin typeface="Calibri" panose="020F0502020204030204" pitchFamily="34" charset="0"/>
                      </a:endParaRPr>
                    </a:p>
                  </a:txBody>
                  <a:tcPr marL="9525" marR="9525" marT="9525" marB="0" anchor="b">
                    <a:solidFill>
                      <a:schemeClr val="bg1"/>
                    </a:solidFill>
                  </a:tcPr>
                </a:tc>
                <a:tc hMerge="1">
                  <a:txBody>
                    <a:bodyPr/>
                    <a:lstStyle/>
                    <a:p>
                      <a:endParaRPr lang="en-US"/>
                    </a:p>
                  </a:txBody>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r" fontAlgn="b"/>
                      <a:r>
                        <a:rPr lang="en-US" sz="1200" b="1" u="none" strike="noStrike" dirty="0">
                          <a:solidFill>
                            <a:srgbClr val="023020"/>
                          </a:solidFill>
                          <a:effectLst/>
                        </a:rPr>
                        <a:t>SAR 50,408,603</a:t>
                      </a:r>
                      <a:endParaRPr lang="en-US" sz="1200" b="1" i="0" u="none" strike="noStrike" dirty="0">
                        <a:solidFill>
                          <a:srgbClr val="02302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1309778100"/>
                  </a:ext>
                </a:extLst>
              </a:tr>
            </a:tbl>
          </a:graphicData>
        </a:graphic>
      </p:graphicFrame>
      <p:cxnSp>
        <p:nvCxnSpPr>
          <p:cNvPr id="17" name="Straight Connector 16">
            <a:extLst>
              <a:ext uri="{FF2B5EF4-FFF2-40B4-BE49-F238E27FC236}">
                <a16:creationId xmlns:a16="http://schemas.microsoft.com/office/drawing/2014/main" id="{D4039853-3EE8-8BDC-124C-47293E9F5F27}"/>
              </a:ext>
            </a:extLst>
          </p:cNvPr>
          <p:cNvCxnSpPr/>
          <p:nvPr/>
        </p:nvCxnSpPr>
        <p:spPr>
          <a:xfrm>
            <a:off x="403115" y="6027312"/>
            <a:ext cx="5660916" cy="0"/>
          </a:xfrm>
          <a:prstGeom prst="line">
            <a:avLst/>
          </a:prstGeom>
          <a:ln w="28575">
            <a:solidFill>
              <a:srgbClr val="02302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2B41184-4BF4-C387-DC8B-B4FD978BF5C0}"/>
              </a:ext>
            </a:extLst>
          </p:cNvPr>
          <p:cNvCxnSpPr>
            <a:cxnSpLocks/>
          </p:cNvCxnSpPr>
          <p:nvPr/>
        </p:nvCxnSpPr>
        <p:spPr>
          <a:xfrm>
            <a:off x="403115" y="6324597"/>
            <a:ext cx="5813316" cy="0"/>
          </a:xfrm>
          <a:prstGeom prst="line">
            <a:avLst/>
          </a:prstGeom>
          <a:ln w="28575">
            <a:solidFill>
              <a:srgbClr val="02302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04F8D67-4674-13C5-1119-3F9877C6BAB4}"/>
              </a:ext>
            </a:extLst>
          </p:cNvPr>
          <p:cNvCxnSpPr/>
          <p:nvPr/>
        </p:nvCxnSpPr>
        <p:spPr>
          <a:xfrm>
            <a:off x="435084" y="4737278"/>
            <a:ext cx="5660916" cy="0"/>
          </a:xfrm>
          <a:prstGeom prst="line">
            <a:avLst/>
          </a:prstGeom>
          <a:ln w="28575">
            <a:solidFill>
              <a:srgbClr val="02302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2D53CE6-94A0-4107-6B8F-3F8A16D73BC8}"/>
              </a:ext>
            </a:extLst>
          </p:cNvPr>
          <p:cNvCxnSpPr/>
          <p:nvPr/>
        </p:nvCxnSpPr>
        <p:spPr>
          <a:xfrm>
            <a:off x="435084" y="4477554"/>
            <a:ext cx="5660916" cy="0"/>
          </a:xfrm>
          <a:prstGeom prst="line">
            <a:avLst/>
          </a:prstGeom>
          <a:ln w="28575">
            <a:solidFill>
              <a:srgbClr val="023020"/>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38CD92A-D322-33D5-2FB4-CDC2C9988689}"/>
              </a:ext>
            </a:extLst>
          </p:cNvPr>
          <p:cNvSpPr txBox="1"/>
          <p:nvPr/>
        </p:nvSpPr>
        <p:spPr>
          <a:xfrm>
            <a:off x="435084" y="3078051"/>
            <a:ext cx="5660915" cy="369332"/>
          </a:xfrm>
          <a:prstGeom prst="rect">
            <a:avLst/>
          </a:prstGeom>
          <a:solidFill>
            <a:srgbClr val="023020"/>
          </a:solidFill>
        </p:spPr>
        <p:txBody>
          <a:bodyPr wrap="square" rtlCol="0">
            <a:spAutoFit/>
          </a:bodyPr>
          <a:lstStyle/>
          <a:p>
            <a:r>
              <a:rPr lang="en-US" dirty="0">
                <a:solidFill>
                  <a:schemeClr val="bg1"/>
                </a:solidFill>
              </a:rPr>
              <a:t>Financial Analysis Summary </a:t>
            </a:r>
          </a:p>
        </p:txBody>
      </p:sp>
      <p:sp>
        <p:nvSpPr>
          <p:cNvPr id="23" name="TextBox 22">
            <a:extLst>
              <a:ext uri="{FF2B5EF4-FFF2-40B4-BE49-F238E27FC236}">
                <a16:creationId xmlns:a16="http://schemas.microsoft.com/office/drawing/2014/main" id="{1E95682D-5195-56F7-9AE9-6CFD33310223}"/>
              </a:ext>
            </a:extLst>
          </p:cNvPr>
          <p:cNvSpPr txBox="1"/>
          <p:nvPr/>
        </p:nvSpPr>
        <p:spPr>
          <a:xfrm>
            <a:off x="410791" y="1441606"/>
            <a:ext cx="1136211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It is expected that the capital, estimated at 82 Million SAR, will be repaid in the sixth year after the construction of the hotel, with a surplus of 8 million, estimated at 92 Million SAR.</a:t>
            </a:r>
          </a:p>
          <a:p>
            <a:endParaRPr lang="en-US" dirty="0"/>
          </a:p>
          <a:p>
            <a:pPr marL="285750" indent="-285750">
              <a:buFont typeface="Arial" panose="020B0604020202020204" pitchFamily="34" charset="0"/>
              <a:buChar char="•"/>
            </a:pPr>
            <a:r>
              <a:rPr lang="en-US" dirty="0"/>
              <a:t>In Financial Analysis Summary table, we can notice after 10 years from the construction, the Cumulative Return will estimated at 174 Million SAR.</a:t>
            </a:r>
          </a:p>
          <a:p>
            <a:endParaRPr lang="en-US" dirty="0"/>
          </a:p>
          <a:p>
            <a:endParaRPr lang="en-US" dirty="0"/>
          </a:p>
          <a:p>
            <a:endParaRPr lang="en-US" dirty="0"/>
          </a:p>
        </p:txBody>
      </p:sp>
    </p:spTree>
    <p:extLst>
      <p:ext uri="{BB962C8B-B14F-4D97-AF65-F5344CB8AC3E}">
        <p14:creationId xmlns:p14="http://schemas.microsoft.com/office/powerpoint/2010/main" val="3871673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B2984-265C-878B-E8AF-1827E1AD672C}"/>
              </a:ext>
            </a:extLst>
          </p:cNvPr>
          <p:cNvSpPr>
            <a:spLocks noGrp="1"/>
          </p:cNvSpPr>
          <p:nvPr>
            <p:ph type="ctrTitle"/>
          </p:nvPr>
        </p:nvSpPr>
        <p:spPr>
          <a:xfrm>
            <a:off x="1524000" y="1447800"/>
            <a:ext cx="9144000" cy="2387600"/>
          </a:xfrm>
        </p:spPr>
        <p:txBody>
          <a:bodyPr/>
          <a:lstStyle/>
          <a:p>
            <a:r>
              <a:rPr lang="en-US" b="1" dirty="0">
                <a:solidFill>
                  <a:schemeClr val="bg1"/>
                </a:solidFill>
              </a:rPr>
              <a:t>Thank You </a:t>
            </a:r>
          </a:p>
        </p:txBody>
      </p:sp>
    </p:spTree>
    <p:extLst>
      <p:ext uri="{BB962C8B-B14F-4D97-AF65-F5344CB8AC3E}">
        <p14:creationId xmlns:p14="http://schemas.microsoft.com/office/powerpoint/2010/main" val="457231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805</TotalTime>
  <Words>520</Words>
  <Application>Microsoft Office PowerPoint</Application>
  <PresentationFormat>Widescreen</PresentationFormat>
  <Paragraphs>157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 Black</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Omar Salah</dc:creator>
  <cp:lastModifiedBy>Omar Salah</cp:lastModifiedBy>
  <cp:revision>3</cp:revision>
  <dcterms:created xsi:type="dcterms:W3CDTF">2023-01-02T15:29:31Z</dcterms:created>
  <dcterms:modified xsi:type="dcterms:W3CDTF">2023-01-03T15:40:33Z</dcterms:modified>
</cp:coreProperties>
</file>