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72" r:id="rId11"/>
    <p:sldId id="274" r:id="rId12"/>
    <p:sldId id="273" r:id="rId13"/>
    <p:sldId id="266" r:id="rId14"/>
    <p:sldId id="267" r:id="rId15"/>
    <p:sldId id="268" r:id="rId16"/>
    <p:sldId id="269" r:id="rId17"/>
    <p:sldId id="270" r:id="rId18"/>
    <p:sldId id="271" r:id="rId19"/>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Canva Sans" panose="020B0503030501040103" pitchFamily="34" charset="0"/>
      <p:regular r:id="rId25"/>
    </p:embeddedFont>
    <p:embeddedFont>
      <p:font typeface="Poppins Bold" panose="02000000000000000000" pitchFamily="2" charset="77"/>
      <p:regular r:id="rId26"/>
      <p:bold r:id="rId27"/>
    </p:embeddedFont>
    <p:embeddedFont>
      <p:font typeface="Poppins Light" panose="020B0604020202020204" pitchFamily="34" charset="0"/>
      <p:regular r:id="rId28"/>
      <p:italic r:id="rId29"/>
    </p:embeddedFont>
    <p:embeddedFont>
      <p:font typeface="Poppins Light Bold" panose="02000000000000000000" pitchFamily="2" charset="77"/>
      <p:regular r:id="rId30"/>
    </p:embeddedFont>
    <p:embeddedFont>
      <p:font typeface="Poppins Medium" panose="020B0604020202020204" pitchFamily="34" charset="0"/>
      <p:regular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48" autoAdjust="0"/>
  </p:normalViewPr>
  <p:slideViewPr>
    <p:cSldViewPr>
      <p:cViewPr varScale="1">
        <p:scale>
          <a:sx n="81" d="100"/>
          <a:sy n="81" d="100"/>
        </p:scale>
        <p:origin x="20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dk2" tx2="lt2" accent1="accent1" accent2="accent2" accent3="accent3" accent4="accent4" accent5="accent5" accent6="accent6" hlink="hlink" folHlink="folHlink"/>
  <c:chart>
    <c:autoTitleDeleted val="1"/>
    <c:view3D>
      <c:rotX val="30"/>
      <c:rotY val="0"/>
      <c:rAngAx val="0"/>
    </c:view3D>
    <c:floor>
      <c:thickness val="0"/>
    </c:floor>
    <c:sideWall>
      <c:thickness val="0"/>
    </c:sideWall>
    <c:backWall>
      <c:thickness val="0"/>
    </c:backWall>
    <c:plotArea>
      <c:layout>
        <c:manualLayout>
          <c:layoutTarget val="inner"/>
          <c:xMode val="edge"/>
          <c:yMode val="edge"/>
          <c:x val="7.7659403355910386E-2"/>
          <c:y val="0.10910503631900839"/>
          <c:w val="0.83331159880669992"/>
          <c:h val="0.80664602012609576"/>
        </c:manualLayout>
      </c:layout>
      <c:pie3DChart>
        <c:varyColors val="1"/>
        <c:ser>
          <c:idx val="0"/>
          <c:order val="0"/>
          <c:tx>
            <c:strRef>
              <c:f>Sheet3!$B$5</c:f>
              <c:strCache>
                <c:ptCount val="1"/>
                <c:pt idx="0">
                  <c:v>No of Respondent</c:v>
                </c:pt>
              </c:strCache>
            </c:strRef>
          </c:tx>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Sheet3!$A$6:$A$10</c:f>
              <c:strCache>
                <c:ptCount val="5"/>
                <c:pt idx="0">
                  <c:v>Rarely</c:v>
                </c:pt>
                <c:pt idx="1">
                  <c:v>Occasionally</c:v>
                </c:pt>
                <c:pt idx="2">
                  <c:v>Frequently</c:v>
                </c:pt>
                <c:pt idx="3">
                  <c:v>Very frequently</c:v>
                </c:pt>
                <c:pt idx="4">
                  <c:v>I don't purchase customized water bottles</c:v>
                </c:pt>
              </c:strCache>
            </c:strRef>
          </c:cat>
          <c:val>
            <c:numRef>
              <c:f>Sheet3!$B$6:$B$10</c:f>
              <c:numCache>
                <c:formatCode>General</c:formatCode>
                <c:ptCount val="5"/>
                <c:pt idx="0">
                  <c:v>47</c:v>
                </c:pt>
                <c:pt idx="1">
                  <c:v>36</c:v>
                </c:pt>
                <c:pt idx="2">
                  <c:v>28</c:v>
                </c:pt>
                <c:pt idx="3">
                  <c:v>12</c:v>
                </c:pt>
                <c:pt idx="4">
                  <c:v>27</c:v>
                </c:pt>
              </c:numCache>
            </c:numRef>
          </c:val>
          <c:extLst>
            <c:ext xmlns:c16="http://schemas.microsoft.com/office/drawing/2014/chart" uri="{C3380CC4-5D6E-409C-BE32-E72D297353CC}">
              <c16:uniqueId val="{00000000-FFD4-714E-8CE4-053DD9549A24}"/>
            </c:ext>
          </c:extLst>
        </c:ser>
        <c:dLbls>
          <c:showLegendKey val="0"/>
          <c:showVal val="0"/>
          <c:showCatName val="0"/>
          <c:showSerName val="0"/>
          <c:showPercent val="1"/>
          <c:showBubbleSize val="0"/>
          <c:showLeaderLines val="1"/>
        </c:dLbls>
      </c:pie3DChart>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dk2" tx2="lt2" accent1="accent1" accent2="accent2" accent3="accent3" accent4="accent4" accent5="accent5" accent6="accent6" hlink="hlink" folHlink="folHlink"/>
  <c:chart>
    <c:autoTitleDeleted val="1"/>
    <c:view3D>
      <c:rotX val="30"/>
      <c:rotY val="0"/>
      <c:rAngAx val="0"/>
    </c:view3D>
    <c:floor>
      <c:thickness val="0"/>
    </c:floor>
    <c:sideWall>
      <c:thickness val="0"/>
    </c:sideWall>
    <c:backWall>
      <c:thickness val="0"/>
    </c:backWall>
    <c:plotArea>
      <c:layout/>
      <c:pie3DChart>
        <c:varyColors val="1"/>
        <c:ser>
          <c:idx val="0"/>
          <c:order val="0"/>
          <c:tx>
            <c:strRef>
              <c:f>Sheet4!$B$5</c:f>
              <c:strCache>
                <c:ptCount val="1"/>
                <c:pt idx="0">
                  <c:v>No of Respondent</c:v>
                </c:pt>
              </c:strCache>
            </c:strRef>
          </c:tx>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Sheet4!$A$6:$A$10</c:f>
              <c:strCache>
                <c:ptCount val="5"/>
                <c:pt idx="0">
                  <c:v>Strongly Disagree</c:v>
                </c:pt>
                <c:pt idx="1">
                  <c:v>Disagree</c:v>
                </c:pt>
                <c:pt idx="2">
                  <c:v>Neutral</c:v>
                </c:pt>
                <c:pt idx="3">
                  <c:v>Agree</c:v>
                </c:pt>
                <c:pt idx="4">
                  <c:v>Strongly Agree</c:v>
                </c:pt>
              </c:strCache>
            </c:strRef>
          </c:cat>
          <c:val>
            <c:numRef>
              <c:f>Sheet4!$B$6:$B$10</c:f>
              <c:numCache>
                <c:formatCode>General</c:formatCode>
                <c:ptCount val="5"/>
                <c:pt idx="0">
                  <c:v>8</c:v>
                </c:pt>
                <c:pt idx="1">
                  <c:v>17</c:v>
                </c:pt>
                <c:pt idx="2">
                  <c:v>28</c:v>
                </c:pt>
                <c:pt idx="3">
                  <c:v>87</c:v>
                </c:pt>
                <c:pt idx="4">
                  <c:v>10</c:v>
                </c:pt>
              </c:numCache>
            </c:numRef>
          </c:val>
          <c:extLst>
            <c:ext xmlns:c16="http://schemas.microsoft.com/office/drawing/2014/chart" uri="{C3380CC4-5D6E-409C-BE32-E72D297353CC}">
              <c16:uniqueId val="{00000000-0AC3-A746-878B-5DA26CDD9E56}"/>
            </c:ext>
          </c:extLst>
        </c:ser>
        <c:dLbls>
          <c:showLegendKey val="0"/>
          <c:showVal val="0"/>
          <c:showCatName val="0"/>
          <c:showSerName val="0"/>
          <c:showPercent val="1"/>
          <c:showBubbleSize val="0"/>
          <c:showLeaderLines val="1"/>
        </c:dLbls>
      </c:pie3DChart>
    </c:plotArea>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22A60-FA02-4944-BB18-C84D07BD9C48}" type="datetimeFigureOut">
              <a:rPr lang="en-US" smtClean="0"/>
              <a:t>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B9565-E9D3-BC4D-B9D6-3A4E6B1BA199}" type="slidenum">
              <a:rPr lang="en-US" smtClean="0"/>
              <a:t>‹#›</a:t>
            </a:fld>
            <a:endParaRPr lang="en-US"/>
          </a:p>
        </p:txBody>
      </p:sp>
    </p:spTree>
    <p:extLst>
      <p:ext uri="{BB962C8B-B14F-4D97-AF65-F5344CB8AC3E}">
        <p14:creationId xmlns:p14="http://schemas.microsoft.com/office/powerpoint/2010/main" val="1301441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CB9565-E9D3-BC4D-B9D6-3A4E6B1BA199}" type="slidenum">
              <a:rPr lang="en-US" smtClean="0"/>
              <a:t>3</a:t>
            </a:fld>
            <a:endParaRPr lang="en-US"/>
          </a:p>
        </p:txBody>
      </p:sp>
    </p:spTree>
    <p:extLst>
      <p:ext uri="{BB962C8B-B14F-4D97-AF65-F5344CB8AC3E}">
        <p14:creationId xmlns:p14="http://schemas.microsoft.com/office/powerpoint/2010/main" val="1585027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7371269"/>
            <a:ext cx="18288000" cy="2981023"/>
            <a:chOff x="0" y="0"/>
            <a:chExt cx="6186311" cy="1008395"/>
          </a:xfrm>
        </p:grpSpPr>
        <p:sp>
          <p:nvSpPr>
            <p:cNvPr id="3" name="Freeform 3"/>
            <p:cNvSpPr/>
            <p:nvPr/>
          </p:nvSpPr>
          <p:spPr>
            <a:xfrm>
              <a:off x="0" y="0"/>
              <a:ext cx="6186311" cy="1008395"/>
            </a:xfrm>
            <a:custGeom>
              <a:avLst/>
              <a:gdLst/>
              <a:ahLst/>
              <a:cxnLst/>
              <a:rect l="l" t="t" r="r" b="b"/>
              <a:pathLst>
                <a:path w="6186311" h="1008395">
                  <a:moveTo>
                    <a:pt x="0" y="0"/>
                  </a:moveTo>
                  <a:lnTo>
                    <a:pt x="6186311" y="0"/>
                  </a:lnTo>
                  <a:lnTo>
                    <a:pt x="6186311" y="1008395"/>
                  </a:lnTo>
                  <a:lnTo>
                    <a:pt x="0" y="1008395"/>
                  </a:lnTo>
                  <a:close/>
                </a:path>
              </a:pathLst>
            </a:custGeom>
            <a:solidFill>
              <a:srgbClr val="EEEEEE"/>
            </a:solidFill>
          </p:spPr>
        </p:sp>
      </p:grpSp>
      <p:sp>
        <p:nvSpPr>
          <p:cNvPr id="4" name="Freeform 4"/>
          <p:cNvSpPr/>
          <p:nvPr/>
        </p:nvSpPr>
        <p:spPr>
          <a:xfrm>
            <a:off x="2289811" y="753984"/>
            <a:ext cx="13708378" cy="2713116"/>
          </a:xfrm>
          <a:custGeom>
            <a:avLst/>
            <a:gdLst/>
            <a:ahLst/>
            <a:cxnLst/>
            <a:rect l="l" t="t" r="r" b="b"/>
            <a:pathLst>
              <a:path w="13708378" h="2713116">
                <a:moveTo>
                  <a:pt x="0" y="0"/>
                </a:moveTo>
                <a:lnTo>
                  <a:pt x="13708378" y="0"/>
                </a:lnTo>
                <a:lnTo>
                  <a:pt x="13708378" y="2713116"/>
                </a:lnTo>
                <a:lnTo>
                  <a:pt x="0" y="2713116"/>
                </a:lnTo>
                <a:lnTo>
                  <a:pt x="0" y="0"/>
                </a:lnTo>
                <a:close/>
              </a:path>
            </a:pathLst>
          </a:custGeom>
          <a:blipFill>
            <a:blip r:embed="rId2"/>
            <a:stretch>
              <a:fillRect/>
            </a:stretch>
          </a:blipFill>
        </p:spPr>
      </p:sp>
      <p:sp>
        <p:nvSpPr>
          <p:cNvPr id="5" name="TextBox 5"/>
          <p:cNvSpPr txBox="1"/>
          <p:nvPr/>
        </p:nvSpPr>
        <p:spPr>
          <a:xfrm>
            <a:off x="1028700" y="7789428"/>
            <a:ext cx="2903533" cy="448310"/>
          </a:xfrm>
          <a:prstGeom prst="rect">
            <a:avLst/>
          </a:prstGeom>
        </p:spPr>
        <p:txBody>
          <a:bodyPr lIns="0" tIns="0" rIns="0" bIns="0" rtlCol="0" anchor="t">
            <a:spAutoFit/>
          </a:bodyPr>
          <a:lstStyle/>
          <a:p>
            <a:pPr>
              <a:lnSpc>
                <a:spcPts val="3639"/>
              </a:lnSpc>
            </a:pPr>
            <a:r>
              <a:rPr lang="en-US" sz="2599">
                <a:solidFill>
                  <a:srgbClr val="2D4263"/>
                </a:solidFill>
                <a:latin typeface="Poppins Medium"/>
              </a:rPr>
              <a:t>STUDENT</a:t>
            </a:r>
          </a:p>
        </p:txBody>
      </p:sp>
      <p:sp>
        <p:nvSpPr>
          <p:cNvPr id="6" name="TextBox 6"/>
          <p:cNvSpPr txBox="1"/>
          <p:nvPr/>
        </p:nvSpPr>
        <p:spPr>
          <a:xfrm>
            <a:off x="1028700" y="8392678"/>
            <a:ext cx="4948287" cy="1471930"/>
          </a:xfrm>
          <a:prstGeom prst="rect">
            <a:avLst/>
          </a:prstGeom>
        </p:spPr>
        <p:txBody>
          <a:bodyPr lIns="0" tIns="0" rIns="0" bIns="0" rtlCol="0" anchor="t">
            <a:spAutoFit/>
          </a:bodyPr>
          <a:lstStyle/>
          <a:p>
            <a:pPr>
              <a:lnSpc>
                <a:spcPts val="3919"/>
              </a:lnSpc>
            </a:pPr>
            <a:r>
              <a:rPr lang="en-US" sz="2799">
                <a:solidFill>
                  <a:srgbClr val="191919"/>
                </a:solidFill>
                <a:latin typeface="Poppins Light"/>
              </a:rPr>
              <a:t>Name : Syed Omar Ahmed</a:t>
            </a:r>
          </a:p>
          <a:p>
            <a:pPr>
              <a:lnSpc>
                <a:spcPts val="3919"/>
              </a:lnSpc>
            </a:pPr>
            <a:r>
              <a:rPr lang="en-US" sz="2799">
                <a:solidFill>
                  <a:srgbClr val="191919"/>
                </a:solidFill>
                <a:latin typeface="Poppins Light"/>
              </a:rPr>
              <a:t>Student ID : PN10191136</a:t>
            </a:r>
          </a:p>
          <a:p>
            <a:pPr>
              <a:lnSpc>
                <a:spcPts val="3919"/>
              </a:lnSpc>
            </a:pPr>
            <a:r>
              <a:rPr lang="en-US" sz="2799">
                <a:solidFill>
                  <a:srgbClr val="191919"/>
                </a:solidFill>
                <a:latin typeface="Poppins Light"/>
              </a:rPr>
              <a:t>Module code : UPLSAHM1</a:t>
            </a:r>
          </a:p>
        </p:txBody>
      </p:sp>
      <p:sp>
        <p:nvSpPr>
          <p:cNvPr id="7" name="TextBox 7"/>
          <p:cNvSpPr txBox="1"/>
          <p:nvPr/>
        </p:nvSpPr>
        <p:spPr>
          <a:xfrm>
            <a:off x="7175385" y="7789428"/>
            <a:ext cx="2903533" cy="448310"/>
          </a:xfrm>
          <a:prstGeom prst="rect">
            <a:avLst/>
          </a:prstGeom>
        </p:spPr>
        <p:txBody>
          <a:bodyPr lIns="0" tIns="0" rIns="0" bIns="0" rtlCol="0" anchor="t">
            <a:spAutoFit/>
          </a:bodyPr>
          <a:lstStyle/>
          <a:p>
            <a:pPr>
              <a:lnSpc>
                <a:spcPts val="3639"/>
              </a:lnSpc>
            </a:pPr>
            <a:r>
              <a:rPr lang="en-US" sz="2599">
                <a:solidFill>
                  <a:srgbClr val="2D4263"/>
                </a:solidFill>
                <a:latin typeface="Poppins Medium"/>
              </a:rPr>
              <a:t>ADVISOR</a:t>
            </a:r>
          </a:p>
        </p:txBody>
      </p:sp>
      <p:sp>
        <p:nvSpPr>
          <p:cNvPr id="8" name="TextBox 8"/>
          <p:cNvSpPr txBox="1"/>
          <p:nvPr/>
        </p:nvSpPr>
        <p:spPr>
          <a:xfrm>
            <a:off x="7175385" y="8346958"/>
            <a:ext cx="6761161" cy="481330"/>
          </a:xfrm>
          <a:prstGeom prst="rect">
            <a:avLst/>
          </a:prstGeom>
        </p:spPr>
        <p:txBody>
          <a:bodyPr lIns="0" tIns="0" rIns="0" bIns="0" rtlCol="0" anchor="t">
            <a:spAutoFit/>
          </a:bodyPr>
          <a:lstStyle/>
          <a:p>
            <a:pPr>
              <a:lnSpc>
                <a:spcPts val="3919"/>
              </a:lnSpc>
            </a:pPr>
            <a:r>
              <a:rPr lang="en-US" sz="2799">
                <a:solidFill>
                  <a:srgbClr val="191919"/>
                </a:solidFill>
                <a:latin typeface="Poppins Light"/>
              </a:rPr>
              <a:t>Name : Dr. Saravana Kumar Selvaraj</a:t>
            </a:r>
          </a:p>
        </p:txBody>
      </p:sp>
      <p:sp>
        <p:nvSpPr>
          <p:cNvPr id="9" name="TextBox 9"/>
          <p:cNvSpPr txBox="1"/>
          <p:nvPr/>
        </p:nvSpPr>
        <p:spPr>
          <a:xfrm>
            <a:off x="6638677" y="4200224"/>
            <a:ext cx="5010645"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Final thesis report on :</a:t>
            </a:r>
          </a:p>
        </p:txBody>
      </p:sp>
      <p:sp>
        <p:nvSpPr>
          <p:cNvPr id="10" name="TextBox 10"/>
          <p:cNvSpPr txBox="1"/>
          <p:nvPr/>
        </p:nvSpPr>
        <p:spPr>
          <a:xfrm>
            <a:off x="1286410" y="5019675"/>
            <a:ext cx="15715181" cy="1289685"/>
          </a:xfrm>
          <a:prstGeom prst="rect">
            <a:avLst/>
          </a:prstGeom>
        </p:spPr>
        <p:txBody>
          <a:bodyPr lIns="0" tIns="0" rIns="0" bIns="0" rtlCol="0" anchor="t">
            <a:spAutoFit/>
          </a:bodyPr>
          <a:lstStyle/>
          <a:p>
            <a:pPr algn="ctr">
              <a:lnSpc>
                <a:spcPts val="5279"/>
              </a:lnSpc>
              <a:spcBef>
                <a:spcPct val="0"/>
              </a:spcBef>
            </a:pPr>
            <a:r>
              <a:rPr lang="en-US" sz="3299">
                <a:solidFill>
                  <a:srgbClr val="2D4263"/>
                </a:solidFill>
                <a:latin typeface="Poppins Bold"/>
              </a:rPr>
              <a:t>SUPPLY CHAIN MANAGEMENT OF CUSTOMISED WATER BOTTLES AND ITS IMPACT ON BRAND PERCEPTION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847771"/>
            <a:chOff x="0" y="0"/>
            <a:chExt cx="6186311" cy="286777"/>
          </a:xfrm>
        </p:grpSpPr>
        <p:sp>
          <p:nvSpPr>
            <p:cNvPr id="3" name="Freeform 3"/>
            <p:cNvSpPr/>
            <p:nvPr/>
          </p:nvSpPr>
          <p:spPr>
            <a:xfrm>
              <a:off x="0" y="0"/>
              <a:ext cx="6186311" cy="286777"/>
            </a:xfrm>
            <a:custGeom>
              <a:avLst/>
              <a:gdLst/>
              <a:ahLst/>
              <a:cxnLst/>
              <a:rect l="l" t="t" r="r" b="b"/>
              <a:pathLst>
                <a:path w="6186311" h="286777">
                  <a:moveTo>
                    <a:pt x="0" y="0"/>
                  </a:moveTo>
                  <a:lnTo>
                    <a:pt x="6186311" y="0"/>
                  </a:lnTo>
                  <a:lnTo>
                    <a:pt x="6186311" y="286777"/>
                  </a:lnTo>
                  <a:lnTo>
                    <a:pt x="0" y="286777"/>
                  </a:lnTo>
                  <a:close/>
                </a:path>
              </a:pathLst>
            </a:custGeom>
            <a:solidFill>
              <a:srgbClr val="EEEEEE"/>
            </a:solidFill>
          </p:spPr>
        </p:sp>
      </p:grpSp>
      <p:grpSp>
        <p:nvGrpSpPr>
          <p:cNvPr id="4" name="Group 4"/>
          <p:cNvGrpSpPr/>
          <p:nvPr/>
        </p:nvGrpSpPr>
        <p:grpSpPr>
          <a:xfrm>
            <a:off x="0" y="0"/>
            <a:ext cx="847771" cy="8477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C84B31"/>
            </a:solidFill>
          </p:spPr>
        </p:sp>
      </p:grpSp>
      <p:sp>
        <p:nvSpPr>
          <p:cNvPr id="6" name="TextBox 6"/>
          <p:cNvSpPr txBox="1"/>
          <p:nvPr/>
        </p:nvSpPr>
        <p:spPr>
          <a:xfrm>
            <a:off x="7277653" y="242910"/>
            <a:ext cx="3732695" cy="461601"/>
          </a:xfrm>
          <a:prstGeom prst="rect">
            <a:avLst/>
          </a:prstGeom>
        </p:spPr>
        <p:txBody>
          <a:bodyPr wrap="square" lIns="0" tIns="0" rIns="0" bIns="0" rtlCol="0" anchor="t">
            <a:spAutoFit/>
          </a:bodyPr>
          <a:lstStyle/>
          <a:p>
            <a:pPr algn="ctr">
              <a:lnSpc>
                <a:spcPts val="3599"/>
              </a:lnSpc>
            </a:pPr>
            <a:r>
              <a:rPr lang="en-US" sz="2999" spc="92" dirty="0">
                <a:solidFill>
                  <a:srgbClr val="2D4263"/>
                </a:solidFill>
                <a:latin typeface="Poppins Medium"/>
              </a:rPr>
              <a:t>Research Results</a:t>
            </a:r>
          </a:p>
        </p:txBody>
      </p:sp>
      <p:sp>
        <p:nvSpPr>
          <p:cNvPr id="7" name="TextBox 7"/>
          <p:cNvSpPr txBox="1"/>
          <p:nvPr/>
        </p:nvSpPr>
        <p:spPr>
          <a:xfrm>
            <a:off x="154759" y="242910"/>
            <a:ext cx="538253" cy="371255"/>
          </a:xfrm>
          <a:prstGeom prst="rect">
            <a:avLst/>
          </a:prstGeom>
        </p:spPr>
        <p:txBody>
          <a:bodyPr lIns="0" tIns="0" rIns="0" bIns="0" rtlCol="0" anchor="t">
            <a:spAutoFit/>
          </a:bodyPr>
          <a:lstStyle/>
          <a:p>
            <a:pPr algn="ctr">
              <a:lnSpc>
                <a:spcPts val="2879"/>
              </a:lnSpc>
            </a:pPr>
            <a:r>
              <a:rPr lang="en-US" sz="2400" spc="74" dirty="0">
                <a:solidFill>
                  <a:srgbClr val="EEEEEE"/>
                </a:solidFill>
                <a:latin typeface="Poppins Medium"/>
              </a:rPr>
              <a:t>V</a:t>
            </a:r>
          </a:p>
        </p:txBody>
      </p:sp>
      <p:sp>
        <p:nvSpPr>
          <p:cNvPr id="8" name="TextBox 8"/>
          <p:cNvSpPr txBox="1"/>
          <p:nvPr/>
        </p:nvSpPr>
        <p:spPr>
          <a:xfrm>
            <a:off x="8802847" y="9153525"/>
            <a:ext cx="682307" cy="503984"/>
          </a:xfrm>
          <a:prstGeom prst="rect">
            <a:avLst/>
          </a:prstGeom>
        </p:spPr>
        <p:txBody>
          <a:bodyPr lIns="0" tIns="0" rIns="0" bIns="0" rtlCol="0" anchor="t">
            <a:spAutoFit/>
          </a:bodyPr>
          <a:lstStyle/>
          <a:p>
            <a:pPr algn="ctr">
              <a:lnSpc>
                <a:spcPts val="4160"/>
              </a:lnSpc>
            </a:pPr>
            <a:r>
              <a:rPr lang="en-US" sz="2600" dirty="0">
                <a:solidFill>
                  <a:srgbClr val="2D4263"/>
                </a:solidFill>
                <a:latin typeface="Poppins Medium"/>
              </a:rPr>
              <a:t>10</a:t>
            </a:r>
          </a:p>
        </p:txBody>
      </p:sp>
      <p:sp>
        <p:nvSpPr>
          <p:cNvPr id="10" name="Freeform 10"/>
          <p:cNvSpPr/>
          <p:nvPr/>
        </p:nvSpPr>
        <p:spPr>
          <a:xfrm rot="2603768">
            <a:off x="497574" y="1344138"/>
            <a:ext cx="690870" cy="685688"/>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sp>
      <p:sp>
        <p:nvSpPr>
          <p:cNvPr id="15" name="AutoShape 15"/>
          <p:cNvSpPr/>
          <p:nvPr/>
        </p:nvSpPr>
        <p:spPr>
          <a:xfrm>
            <a:off x="1028700" y="9028166"/>
            <a:ext cx="16230600" cy="9525"/>
          </a:xfrm>
          <a:prstGeom prst="rect">
            <a:avLst/>
          </a:prstGeom>
          <a:solidFill>
            <a:srgbClr val="323232"/>
          </a:solidFill>
        </p:spPr>
      </p:sp>
      <p:sp>
        <p:nvSpPr>
          <p:cNvPr id="16" name="TextBox 16"/>
          <p:cNvSpPr txBox="1"/>
          <p:nvPr/>
        </p:nvSpPr>
        <p:spPr>
          <a:xfrm>
            <a:off x="1028700" y="9280820"/>
            <a:ext cx="6702086" cy="314325"/>
          </a:xfrm>
          <a:prstGeom prst="rect">
            <a:avLst/>
          </a:prstGeom>
        </p:spPr>
        <p:txBody>
          <a:bodyPr lIns="0" tIns="0" rIns="0" bIns="0" rtlCol="0" anchor="t">
            <a:spAutoFit/>
          </a:bodyPr>
          <a:lstStyle/>
          <a:p>
            <a:pPr>
              <a:lnSpc>
                <a:spcPts val="2519"/>
              </a:lnSpc>
            </a:pPr>
            <a:r>
              <a:rPr lang="en-US" sz="2099" spc="104">
                <a:solidFill>
                  <a:srgbClr val="191919"/>
                </a:solidFill>
                <a:latin typeface="Poppins Light Bold"/>
              </a:rPr>
              <a:t>Liverpool john moores university</a:t>
            </a:r>
          </a:p>
        </p:txBody>
      </p:sp>
      <p:sp>
        <p:nvSpPr>
          <p:cNvPr id="17" name="TextBox 17"/>
          <p:cNvSpPr txBox="1"/>
          <p:nvPr/>
        </p:nvSpPr>
        <p:spPr>
          <a:xfrm>
            <a:off x="12603259" y="9309395"/>
            <a:ext cx="4656041" cy="285750"/>
          </a:xfrm>
          <a:prstGeom prst="rect">
            <a:avLst/>
          </a:prstGeom>
        </p:spPr>
        <p:txBody>
          <a:bodyPr lIns="0" tIns="0" rIns="0" bIns="0" rtlCol="0" anchor="t">
            <a:spAutoFit/>
          </a:bodyPr>
          <a:lstStyle/>
          <a:p>
            <a:pPr algn="r">
              <a:lnSpc>
                <a:spcPts val="2399"/>
              </a:lnSpc>
            </a:pPr>
            <a:r>
              <a:rPr lang="en-US" sz="1999" spc="59">
                <a:solidFill>
                  <a:srgbClr val="191919"/>
                </a:solidFill>
                <a:latin typeface="Poppins Light Bold"/>
              </a:rPr>
              <a:t>Final thesis report</a:t>
            </a:r>
          </a:p>
        </p:txBody>
      </p:sp>
      <p:sp>
        <p:nvSpPr>
          <p:cNvPr id="19" name="TextBox 14">
            <a:extLst>
              <a:ext uri="{FF2B5EF4-FFF2-40B4-BE49-F238E27FC236}">
                <a16:creationId xmlns:a16="http://schemas.microsoft.com/office/drawing/2014/main" id="{2EB3FE6C-6A23-A435-BBD0-970728A1923F}"/>
              </a:ext>
            </a:extLst>
          </p:cNvPr>
          <p:cNvSpPr txBox="1"/>
          <p:nvPr/>
        </p:nvSpPr>
        <p:spPr>
          <a:xfrm>
            <a:off x="1521469" y="1367655"/>
            <a:ext cx="12956531" cy="517449"/>
          </a:xfrm>
          <a:prstGeom prst="rect">
            <a:avLst/>
          </a:prstGeom>
        </p:spPr>
        <p:txBody>
          <a:bodyPr wrap="square" lIns="0" tIns="0" rIns="0" bIns="0" rtlCol="0" anchor="t">
            <a:spAutoFit/>
          </a:bodyPr>
          <a:lstStyle/>
          <a:p>
            <a:pPr>
              <a:lnSpc>
                <a:spcPts val="4320"/>
              </a:lnSpc>
              <a:spcBef>
                <a:spcPct val="0"/>
              </a:spcBef>
            </a:pPr>
            <a:r>
              <a:rPr lang="en-US" sz="2700" dirty="0">
                <a:solidFill>
                  <a:srgbClr val="000000"/>
                </a:solidFill>
                <a:latin typeface="Poppins Light"/>
              </a:rPr>
              <a:t>Customization options are important to me when purchasing water bottles</a:t>
            </a:r>
          </a:p>
        </p:txBody>
      </p:sp>
      <p:sp>
        <p:nvSpPr>
          <p:cNvPr id="21" name="TextBox 14">
            <a:extLst>
              <a:ext uri="{FF2B5EF4-FFF2-40B4-BE49-F238E27FC236}">
                <a16:creationId xmlns:a16="http://schemas.microsoft.com/office/drawing/2014/main" id="{C9C4BDA0-5F55-1CD7-ADD5-336D013AE280}"/>
              </a:ext>
            </a:extLst>
          </p:cNvPr>
          <p:cNvSpPr txBox="1"/>
          <p:nvPr/>
        </p:nvSpPr>
        <p:spPr>
          <a:xfrm>
            <a:off x="1726043" y="2404988"/>
            <a:ext cx="3984524" cy="1068882"/>
          </a:xfrm>
          <a:prstGeom prst="rect">
            <a:avLst/>
          </a:prstGeom>
        </p:spPr>
        <p:txBody>
          <a:bodyPr wrap="square" lIns="0" tIns="0" rIns="0" bIns="0" rtlCol="0" anchor="t">
            <a:spAutoFit/>
          </a:bodyPr>
          <a:lstStyle/>
          <a:p>
            <a:pPr algn="ctr">
              <a:lnSpc>
                <a:spcPts val="4320"/>
              </a:lnSpc>
            </a:pPr>
            <a:r>
              <a:rPr lang="en-US" sz="2700" dirty="0">
                <a:solidFill>
                  <a:srgbClr val="000000"/>
                </a:solidFill>
                <a:latin typeface="Poppins Light"/>
              </a:rPr>
              <a:t>Customization options </a:t>
            </a:r>
          </a:p>
          <a:p>
            <a:pPr algn="ctr">
              <a:lnSpc>
                <a:spcPts val="4320"/>
              </a:lnSpc>
              <a:spcBef>
                <a:spcPct val="0"/>
              </a:spcBef>
            </a:pPr>
            <a:endParaRPr lang="en-US" sz="2700" dirty="0">
              <a:solidFill>
                <a:srgbClr val="000000"/>
              </a:solidFill>
              <a:latin typeface="Poppins Light"/>
            </a:endParaRPr>
          </a:p>
        </p:txBody>
      </p:sp>
      <p:sp>
        <p:nvSpPr>
          <p:cNvPr id="23" name="TextBox 9">
            <a:extLst>
              <a:ext uri="{FF2B5EF4-FFF2-40B4-BE49-F238E27FC236}">
                <a16:creationId xmlns:a16="http://schemas.microsoft.com/office/drawing/2014/main" id="{14DBCE12-B4ED-794F-B4C3-D62582351596}"/>
              </a:ext>
            </a:extLst>
          </p:cNvPr>
          <p:cNvSpPr txBox="1"/>
          <p:nvPr/>
        </p:nvSpPr>
        <p:spPr>
          <a:xfrm>
            <a:off x="1253726" y="7128707"/>
            <a:ext cx="16005574" cy="1612621"/>
          </a:xfrm>
          <a:prstGeom prst="rect">
            <a:avLst/>
          </a:prstGeom>
        </p:spPr>
        <p:txBody>
          <a:bodyPr lIns="0" tIns="0" rIns="0" bIns="0" rtlCol="0" anchor="t">
            <a:spAutoFit/>
          </a:bodyPr>
          <a:lstStyle/>
          <a:p>
            <a:pPr>
              <a:lnSpc>
                <a:spcPts val="4320"/>
              </a:lnSpc>
              <a:spcBef>
                <a:spcPct val="0"/>
              </a:spcBef>
            </a:pPr>
            <a:r>
              <a:rPr lang="en-US" sz="2300" b="1" dirty="0">
                <a:solidFill>
                  <a:srgbClr val="000000"/>
                </a:solidFill>
                <a:latin typeface="Poppins Light"/>
              </a:rPr>
              <a:t>Interpretation </a:t>
            </a:r>
          </a:p>
          <a:p>
            <a:pPr>
              <a:lnSpc>
                <a:spcPts val="4320"/>
              </a:lnSpc>
              <a:spcBef>
                <a:spcPct val="0"/>
              </a:spcBef>
            </a:pPr>
            <a:r>
              <a:rPr lang="en-US" sz="2300" dirty="0">
                <a:solidFill>
                  <a:srgbClr val="000000"/>
                </a:solidFill>
                <a:latin typeface="Poppins Light"/>
              </a:rPr>
              <a:t>The above chart shows that 8% respondents strongly disagree, 17% disagree, 28% are Neutral, 87% agree and 10%strongly agree about customized water bottles</a:t>
            </a:r>
          </a:p>
        </p:txBody>
      </p:sp>
      <p:sp>
        <p:nvSpPr>
          <p:cNvPr id="24" name="TextBox 14">
            <a:extLst>
              <a:ext uri="{FF2B5EF4-FFF2-40B4-BE49-F238E27FC236}">
                <a16:creationId xmlns:a16="http://schemas.microsoft.com/office/drawing/2014/main" id="{F0F43223-FFD4-0841-0902-3319028A921C}"/>
              </a:ext>
            </a:extLst>
          </p:cNvPr>
          <p:cNvSpPr txBox="1"/>
          <p:nvPr/>
        </p:nvSpPr>
        <p:spPr>
          <a:xfrm>
            <a:off x="6758294" y="3044923"/>
            <a:ext cx="3819816" cy="1068882"/>
          </a:xfrm>
          <a:prstGeom prst="rect">
            <a:avLst/>
          </a:prstGeom>
        </p:spPr>
        <p:txBody>
          <a:bodyPr wrap="square" lIns="0" tIns="0" rIns="0" bIns="0" rtlCol="0" anchor="t">
            <a:spAutoFit/>
          </a:bodyPr>
          <a:lstStyle/>
          <a:p>
            <a:pPr algn="ctr">
              <a:lnSpc>
                <a:spcPts val="4320"/>
              </a:lnSpc>
            </a:pPr>
            <a:r>
              <a:rPr lang="en-US" sz="2700" dirty="0">
                <a:solidFill>
                  <a:srgbClr val="000000"/>
                </a:solidFill>
                <a:latin typeface="Poppins Light"/>
              </a:rPr>
              <a:t>Strongly </a:t>
            </a:r>
            <a:r>
              <a:rPr lang="en-US" sz="2500" dirty="0">
                <a:solidFill>
                  <a:srgbClr val="000000"/>
                </a:solidFill>
                <a:latin typeface="Poppins Light"/>
              </a:rPr>
              <a:t>disagree</a:t>
            </a:r>
            <a:r>
              <a:rPr lang="en-US" sz="2700" dirty="0">
                <a:solidFill>
                  <a:srgbClr val="000000"/>
                </a:solidFill>
                <a:latin typeface="Poppins Light"/>
              </a:rPr>
              <a:t> </a:t>
            </a:r>
          </a:p>
          <a:p>
            <a:pPr algn="ctr">
              <a:lnSpc>
                <a:spcPts val="4320"/>
              </a:lnSpc>
              <a:spcBef>
                <a:spcPct val="0"/>
              </a:spcBef>
            </a:pPr>
            <a:endParaRPr lang="en-US" sz="2700" dirty="0">
              <a:solidFill>
                <a:srgbClr val="000000"/>
              </a:solidFill>
              <a:latin typeface="Poppins Light"/>
            </a:endParaRPr>
          </a:p>
        </p:txBody>
      </p:sp>
      <p:sp>
        <p:nvSpPr>
          <p:cNvPr id="25" name="TextBox 14">
            <a:extLst>
              <a:ext uri="{FF2B5EF4-FFF2-40B4-BE49-F238E27FC236}">
                <a16:creationId xmlns:a16="http://schemas.microsoft.com/office/drawing/2014/main" id="{5D43CE58-FCAA-11C8-9E5C-CE882144ABF4}"/>
              </a:ext>
            </a:extLst>
          </p:cNvPr>
          <p:cNvSpPr txBox="1"/>
          <p:nvPr/>
        </p:nvSpPr>
        <p:spPr>
          <a:xfrm>
            <a:off x="6834952" y="3805613"/>
            <a:ext cx="2357778" cy="1068882"/>
          </a:xfrm>
          <a:prstGeom prst="rect">
            <a:avLst/>
          </a:prstGeom>
        </p:spPr>
        <p:txBody>
          <a:bodyPr wrap="square" lIns="0" tIns="0" rIns="0" bIns="0" rtlCol="0" anchor="t">
            <a:spAutoFit/>
          </a:bodyPr>
          <a:lstStyle/>
          <a:p>
            <a:pPr algn="ctr">
              <a:lnSpc>
                <a:spcPts val="4320"/>
              </a:lnSpc>
            </a:pPr>
            <a:r>
              <a:rPr lang="en-US" sz="2500" dirty="0">
                <a:solidFill>
                  <a:srgbClr val="000000"/>
                </a:solidFill>
                <a:latin typeface="Poppins Light"/>
              </a:rPr>
              <a:t>Disagree </a:t>
            </a:r>
          </a:p>
          <a:p>
            <a:pPr algn="ctr">
              <a:lnSpc>
                <a:spcPts val="4320"/>
              </a:lnSpc>
              <a:spcBef>
                <a:spcPct val="0"/>
              </a:spcBef>
            </a:pPr>
            <a:endParaRPr lang="en-US" sz="2500" dirty="0">
              <a:solidFill>
                <a:srgbClr val="000000"/>
              </a:solidFill>
              <a:latin typeface="Poppins Light"/>
            </a:endParaRPr>
          </a:p>
        </p:txBody>
      </p:sp>
      <p:sp>
        <p:nvSpPr>
          <p:cNvPr id="26" name="TextBox 14">
            <a:extLst>
              <a:ext uri="{FF2B5EF4-FFF2-40B4-BE49-F238E27FC236}">
                <a16:creationId xmlns:a16="http://schemas.microsoft.com/office/drawing/2014/main" id="{5A677B8B-BB37-8B54-1D26-47D4B64F3245}"/>
              </a:ext>
            </a:extLst>
          </p:cNvPr>
          <p:cNvSpPr txBox="1"/>
          <p:nvPr/>
        </p:nvSpPr>
        <p:spPr>
          <a:xfrm>
            <a:off x="6864243" y="5312214"/>
            <a:ext cx="2018819" cy="1068882"/>
          </a:xfrm>
          <a:prstGeom prst="rect">
            <a:avLst/>
          </a:prstGeom>
        </p:spPr>
        <p:txBody>
          <a:bodyPr wrap="square" lIns="0" tIns="0" rIns="0" bIns="0" rtlCol="0" anchor="t">
            <a:spAutoFit/>
          </a:bodyPr>
          <a:lstStyle/>
          <a:p>
            <a:pPr algn="ctr">
              <a:lnSpc>
                <a:spcPts val="4320"/>
              </a:lnSpc>
            </a:pPr>
            <a:r>
              <a:rPr lang="en-US" sz="2500" dirty="0">
                <a:solidFill>
                  <a:srgbClr val="000000"/>
                </a:solidFill>
                <a:latin typeface="Poppins Light"/>
              </a:rPr>
              <a:t>Agree </a:t>
            </a:r>
          </a:p>
          <a:p>
            <a:pPr algn="ctr">
              <a:lnSpc>
                <a:spcPts val="4320"/>
              </a:lnSpc>
              <a:spcBef>
                <a:spcPct val="0"/>
              </a:spcBef>
            </a:pPr>
            <a:endParaRPr lang="en-US" sz="2500" dirty="0">
              <a:solidFill>
                <a:srgbClr val="000000"/>
              </a:solidFill>
              <a:latin typeface="Poppins Light"/>
            </a:endParaRPr>
          </a:p>
        </p:txBody>
      </p:sp>
      <p:sp>
        <p:nvSpPr>
          <p:cNvPr id="27" name="TextBox 14">
            <a:extLst>
              <a:ext uri="{FF2B5EF4-FFF2-40B4-BE49-F238E27FC236}">
                <a16:creationId xmlns:a16="http://schemas.microsoft.com/office/drawing/2014/main" id="{7D596AE1-979E-2671-8F2D-CCAF4130FB9A}"/>
              </a:ext>
            </a:extLst>
          </p:cNvPr>
          <p:cNvSpPr txBox="1"/>
          <p:nvPr/>
        </p:nvSpPr>
        <p:spPr>
          <a:xfrm>
            <a:off x="6994356" y="6057721"/>
            <a:ext cx="3013841" cy="1068882"/>
          </a:xfrm>
          <a:prstGeom prst="rect">
            <a:avLst/>
          </a:prstGeom>
        </p:spPr>
        <p:txBody>
          <a:bodyPr wrap="square" lIns="0" tIns="0" rIns="0" bIns="0" rtlCol="0" anchor="t">
            <a:spAutoFit/>
          </a:bodyPr>
          <a:lstStyle/>
          <a:p>
            <a:pPr algn="ctr">
              <a:lnSpc>
                <a:spcPts val="4320"/>
              </a:lnSpc>
            </a:pPr>
            <a:r>
              <a:rPr lang="en-US" sz="2500" dirty="0">
                <a:solidFill>
                  <a:srgbClr val="000000"/>
                </a:solidFill>
                <a:latin typeface="Poppins Light"/>
              </a:rPr>
              <a:t>Strongly Agree </a:t>
            </a:r>
          </a:p>
          <a:p>
            <a:pPr algn="ctr">
              <a:lnSpc>
                <a:spcPts val="4320"/>
              </a:lnSpc>
              <a:spcBef>
                <a:spcPct val="0"/>
              </a:spcBef>
            </a:pPr>
            <a:endParaRPr lang="en-US" sz="2500" dirty="0">
              <a:solidFill>
                <a:srgbClr val="000000"/>
              </a:solidFill>
              <a:latin typeface="Poppins Light"/>
            </a:endParaRPr>
          </a:p>
        </p:txBody>
      </p:sp>
      <p:graphicFrame>
        <p:nvGraphicFramePr>
          <p:cNvPr id="29" name="Table 28">
            <a:extLst>
              <a:ext uri="{FF2B5EF4-FFF2-40B4-BE49-F238E27FC236}">
                <a16:creationId xmlns:a16="http://schemas.microsoft.com/office/drawing/2014/main" id="{CFBA7FE7-11B1-B285-5EFE-A3D0E97BF4DE}"/>
              </a:ext>
            </a:extLst>
          </p:cNvPr>
          <p:cNvGraphicFramePr>
            <a:graphicFrameLocks noGrp="1"/>
          </p:cNvGraphicFramePr>
          <p:nvPr>
            <p:extLst>
              <p:ext uri="{D42A27DB-BD31-4B8C-83A1-F6EECF244321}">
                <p14:modId xmlns:p14="http://schemas.microsoft.com/office/powerpoint/2010/main" val="3406875340"/>
              </p:ext>
            </p:extLst>
          </p:nvPr>
        </p:nvGraphicFramePr>
        <p:xfrm>
          <a:off x="10320646" y="2548522"/>
          <a:ext cx="7378461" cy="4364724"/>
        </p:xfrm>
        <a:graphic>
          <a:graphicData uri="http://schemas.openxmlformats.org/drawingml/2006/table">
            <a:tbl>
              <a:tblPr firstRow="1" bandRow="1">
                <a:tableStyleId>{5C22544A-7EE6-4342-B048-85BDC9FD1C3A}</a:tableStyleId>
              </a:tblPr>
              <a:tblGrid>
                <a:gridCol w="2459487">
                  <a:extLst>
                    <a:ext uri="{9D8B030D-6E8A-4147-A177-3AD203B41FA5}">
                      <a16:colId xmlns:a16="http://schemas.microsoft.com/office/drawing/2014/main" val="3262723355"/>
                    </a:ext>
                  </a:extLst>
                </a:gridCol>
                <a:gridCol w="2459487">
                  <a:extLst>
                    <a:ext uri="{9D8B030D-6E8A-4147-A177-3AD203B41FA5}">
                      <a16:colId xmlns:a16="http://schemas.microsoft.com/office/drawing/2014/main" val="2835458273"/>
                    </a:ext>
                  </a:extLst>
                </a:gridCol>
                <a:gridCol w="2459487">
                  <a:extLst>
                    <a:ext uri="{9D8B030D-6E8A-4147-A177-3AD203B41FA5}">
                      <a16:colId xmlns:a16="http://schemas.microsoft.com/office/drawing/2014/main" val="2625721165"/>
                    </a:ext>
                  </a:extLst>
                </a:gridCol>
              </a:tblGrid>
              <a:tr h="623532">
                <a:tc>
                  <a:txBody>
                    <a:bodyPr/>
                    <a:lstStyle/>
                    <a:p>
                      <a:pPr algn="ctr"/>
                      <a:r>
                        <a:rPr lang="en-US" sz="2300" b="0" i="0" dirty="0">
                          <a:latin typeface="Times New Roman" panose="02020603050405020304" pitchFamily="18" charset="0"/>
                          <a:cs typeface="Times New Roman" panose="02020603050405020304" pitchFamily="18" charset="0"/>
                        </a:rPr>
                        <a:t>Option</a:t>
                      </a:r>
                    </a:p>
                  </a:txBody>
                  <a:tcPr/>
                </a:tc>
                <a:tc>
                  <a:txBody>
                    <a:bodyPr/>
                    <a:lstStyle/>
                    <a:p>
                      <a:pPr algn="ctr"/>
                      <a:r>
                        <a:rPr lang="en-US" sz="2300" b="0" i="0" dirty="0">
                          <a:latin typeface="Times New Roman" panose="02020603050405020304" pitchFamily="18" charset="0"/>
                          <a:cs typeface="Times New Roman" panose="02020603050405020304" pitchFamily="18" charset="0"/>
                        </a:rPr>
                        <a:t>No. of Respondent</a:t>
                      </a:r>
                    </a:p>
                  </a:txBody>
                  <a:tcPr/>
                </a:tc>
                <a:tc>
                  <a:txBody>
                    <a:bodyPr/>
                    <a:lstStyle/>
                    <a:p>
                      <a:pPr algn="ctr"/>
                      <a:r>
                        <a:rPr lang="en-US" sz="2300" b="0" i="0" dirty="0">
                          <a:latin typeface="Times New Roman" panose="02020603050405020304" pitchFamily="18" charset="0"/>
                          <a:cs typeface="Times New Roman" panose="02020603050405020304" pitchFamily="18" charset="0"/>
                        </a:rPr>
                        <a:t>% of Respondent</a:t>
                      </a:r>
                    </a:p>
                  </a:txBody>
                  <a:tcPr/>
                </a:tc>
                <a:extLst>
                  <a:ext uri="{0D108BD9-81ED-4DB2-BD59-A6C34878D82A}">
                    <a16:rowId xmlns:a16="http://schemas.microsoft.com/office/drawing/2014/main" val="3909452717"/>
                  </a:ext>
                </a:extLst>
              </a:tr>
              <a:tr h="623532">
                <a:tc>
                  <a:txBody>
                    <a:bodyPr/>
                    <a:lstStyle/>
                    <a:p>
                      <a:pPr algn="ctr"/>
                      <a:r>
                        <a:rPr lang="en-US" sz="2300" b="0" i="0" dirty="0">
                          <a:latin typeface="Times New Roman" panose="02020603050405020304" pitchFamily="18" charset="0"/>
                          <a:cs typeface="Times New Roman" panose="02020603050405020304" pitchFamily="18" charset="0"/>
                        </a:rPr>
                        <a:t>Strongly disagree</a:t>
                      </a:r>
                    </a:p>
                  </a:txBody>
                  <a:tcPr/>
                </a:tc>
                <a:tc>
                  <a:txBody>
                    <a:bodyPr/>
                    <a:lstStyle/>
                    <a:p>
                      <a:pPr algn="ctr"/>
                      <a:r>
                        <a:rPr lang="en-US" sz="2300" b="0" i="0" dirty="0">
                          <a:latin typeface="Times New Roman" panose="02020603050405020304" pitchFamily="18" charset="0"/>
                          <a:cs typeface="Times New Roman" panose="02020603050405020304" pitchFamily="18" charset="0"/>
                        </a:rPr>
                        <a:t>8</a:t>
                      </a:r>
                    </a:p>
                  </a:txBody>
                  <a:tcPr/>
                </a:tc>
                <a:tc>
                  <a:txBody>
                    <a:bodyPr/>
                    <a:lstStyle/>
                    <a:p>
                      <a:pPr algn="ctr"/>
                      <a:r>
                        <a:rPr lang="en-US" sz="2300" b="0" i="0"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509915413"/>
                  </a:ext>
                </a:extLst>
              </a:tr>
              <a:tr h="623532">
                <a:tc>
                  <a:txBody>
                    <a:bodyPr/>
                    <a:lstStyle/>
                    <a:p>
                      <a:pPr algn="ctr"/>
                      <a:r>
                        <a:rPr lang="en-US" sz="2300" b="0" i="0" dirty="0">
                          <a:latin typeface="Times New Roman" panose="02020603050405020304" pitchFamily="18" charset="0"/>
                          <a:cs typeface="Times New Roman" panose="02020603050405020304" pitchFamily="18" charset="0"/>
                        </a:rPr>
                        <a:t>Disagree</a:t>
                      </a:r>
                    </a:p>
                  </a:txBody>
                  <a:tcPr/>
                </a:tc>
                <a:tc>
                  <a:txBody>
                    <a:bodyPr/>
                    <a:lstStyle/>
                    <a:p>
                      <a:pPr algn="ctr"/>
                      <a:r>
                        <a:rPr lang="en-US" sz="2300" b="0" i="0" dirty="0">
                          <a:latin typeface="Times New Roman" panose="02020603050405020304" pitchFamily="18" charset="0"/>
                          <a:cs typeface="Times New Roman" panose="02020603050405020304" pitchFamily="18" charset="0"/>
                        </a:rPr>
                        <a:t>17</a:t>
                      </a:r>
                    </a:p>
                  </a:txBody>
                  <a:tcPr/>
                </a:tc>
                <a:tc>
                  <a:txBody>
                    <a:bodyPr/>
                    <a:lstStyle/>
                    <a:p>
                      <a:pPr algn="ctr"/>
                      <a:r>
                        <a:rPr lang="en-US" sz="2300" b="0" i="0"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3527958625"/>
                  </a:ext>
                </a:extLst>
              </a:tr>
              <a:tr h="623532">
                <a:tc>
                  <a:txBody>
                    <a:bodyPr/>
                    <a:lstStyle/>
                    <a:p>
                      <a:pPr algn="ctr"/>
                      <a:r>
                        <a:rPr lang="en-US" sz="2300" b="0" i="0" dirty="0">
                          <a:latin typeface="Times New Roman" panose="02020603050405020304" pitchFamily="18" charset="0"/>
                          <a:cs typeface="Times New Roman" panose="02020603050405020304" pitchFamily="18" charset="0"/>
                        </a:rPr>
                        <a:t>Neutral</a:t>
                      </a:r>
                    </a:p>
                  </a:txBody>
                  <a:tcPr/>
                </a:tc>
                <a:tc>
                  <a:txBody>
                    <a:bodyPr/>
                    <a:lstStyle/>
                    <a:p>
                      <a:pPr algn="ctr"/>
                      <a:r>
                        <a:rPr lang="en-US" sz="2300" b="0" i="0" dirty="0">
                          <a:latin typeface="Times New Roman" panose="02020603050405020304" pitchFamily="18" charset="0"/>
                          <a:cs typeface="Times New Roman" panose="02020603050405020304" pitchFamily="18" charset="0"/>
                        </a:rPr>
                        <a:t>28</a:t>
                      </a:r>
                    </a:p>
                  </a:txBody>
                  <a:tcPr/>
                </a:tc>
                <a:tc>
                  <a:txBody>
                    <a:bodyPr/>
                    <a:lstStyle/>
                    <a:p>
                      <a:pPr algn="ctr"/>
                      <a:r>
                        <a:rPr lang="en-US" sz="2300" b="0" i="0" dirty="0">
                          <a:latin typeface="Times New Roman" panose="02020603050405020304" pitchFamily="18" charset="0"/>
                          <a:cs typeface="Times New Roman" panose="02020603050405020304" pitchFamily="18" charset="0"/>
                        </a:rPr>
                        <a:t>19%</a:t>
                      </a:r>
                    </a:p>
                  </a:txBody>
                  <a:tcPr/>
                </a:tc>
                <a:extLst>
                  <a:ext uri="{0D108BD9-81ED-4DB2-BD59-A6C34878D82A}">
                    <a16:rowId xmlns:a16="http://schemas.microsoft.com/office/drawing/2014/main" val="3767601534"/>
                  </a:ext>
                </a:extLst>
              </a:tr>
              <a:tr h="623532">
                <a:tc>
                  <a:txBody>
                    <a:bodyPr/>
                    <a:lstStyle/>
                    <a:p>
                      <a:pPr algn="ctr"/>
                      <a:r>
                        <a:rPr lang="en-US" sz="2300" b="0" i="0" dirty="0">
                          <a:latin typeface="Times New Roman" panose="02020603050405020304" pitchFamily="18" charset="0"/>
                          <a:cs typeface="Times New Roman" panose="02020603050405020304" pitchFamily="18" charset="0"/>
                        </a:rPr>
                        <a:t>Agree</a:t>
                      </a:r>
                    </a:p>
                  </a:txBody>
                  <a:tcPr/>
                </a:tc>
                <a:tc>
                  <a:txBody>
                    <a:bodyPr/>
                    <a:lstStyle/>
                    <a:p>
                      <a:pPr algn="ctr"/>
                      <a:r>
                        <a:rPr lang="en-US" sz="2300" b="0" i="0" dirty="0">
                          <a:latin typeface="Times New Roman" panose="02020603050405020304" pitchFamily="18" charset="0"/>
                          <a:cs typeface="Times New Roman" panose="02020603050405020304" pitchFamily="18" charset="0"/>
                        </a:rPr>
                        <a:t>87</a:t>
                      </a:r>
                    </a:p>
                  </a:txBody>
                  <a:tcPr/>
                </a:tc>
                <a:tc>
                  <a:txBody>
                    <a:bodyPr/>
                    <a:lstStyle/>
                    <a:p>
                      <a:pPr algn="ctr"/>
                      <a:r>
                        <a:rPr lang="en-US" sz="2300" b="0" i="0" dirty="0">
                          <a:latin typeface="Times New Roman" panose="02020603050405020304" pitchFamily="18" charset="0"/>
                          <a:cs typeface="Times New Roman" panose="02020603050405020304" pitchFamily="18" charset="0"/>
                        </a:rPr>
                        <a:t>58%</a:t>
                      </a:r>
                    </a:p>
                  </a:txBody>
                  <a:tcPr/>
                </a:tc>
                <a:extLst>
                  <a:ext uri="{0D108BD9-81ED-4DB2-BD59-A6C34878D82A}">
                    <a16:rowId xmlns:a16="http://schemas.microsoft.com/office/drawing/2014/main" val="3635042412"/>
                  </a:ext>
                </a:extLst>
              </a:tr>
              <a:tr h="623532">
                <a:tc>
                  <a:txBody>
                    <a:bodyPr/>
                    <a:lstStyle/>
                    <a:p>
                      <a:pPr algn="ctr"/>
                      <a:r>
                        <a:rPr lang="en-US" sz="2300" b="0" i="0" dirty="0">
                          <a:latin typeface="Times New Roman" panose="02020603050405020304" pitchFamily="18" charset="0"/>
                          <a:cs typeface="Times New Roman" panose="02020603050405020304" pitchFamily="18" charset="0"/>
                        </a:rPr>
                        <a:t>Strongly Agree</a:t>
                      </a:r>
                    </a:p>
                  </a:txBody>
                  <a:tcPr/>
                </a:tc>
                <a:tc>
                  <a:txBody>
                    <a:bodyPr/>
                    <a:lstStyle/>
                    <a:p>
                      <a:pPr algn="ctr"/>
                      <a:r>
                        <a:rPr lang="en-US" sz="2300" b="0" i="0" dirty="0">
                          <a:latin typeface="Times New Roman" panose="02020603050405020304" pitchFamily="18" charset="0"/>
                          <a:cs typeface="Times New Roman" panose="02020603050405020304" pitchFamily="18" charset="0"/>
                        </a:rPr>
                        <a:t>10</a:t>
                      </a:r>
                    </a:p>
                  </a:txBody>
                  <a:tcPr/>
                </a:tc>
                <a:tc>
                  <a:txBody>
                    <a:bodyPr/>
                    <a:lstStyle/>
                    <a:p>
                      <a:pPr algn="ctr"/>
                      <a:r>
                        <a:rPr lang="en-US" sz="2300" b="0" i="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679236873"/>
                  </a:ext>
                </a:extLst>
              </a:tr>
              <a:tr h="623532">
                <a:tc>
                  <a:txBody>
                    <a:bodyPr/>
                    <a:lstStyle/>
                    <a:p>
                      <a:pPr algn="ctr"/>
                      <a:r>
                        <a:rPr lang="en-US" sz="2300" b="0" i="0" dirty="0">
                          <a:latin typeface="Times New Roman" panose="02020603050405020304" pitchFamily="18" charset="0"/>
                          <a:cs typeface="Times New Roman" panose="02020603050405020304" pitchFamily="18" charset="0"/>
                        </a:rPr>
                        <a:t>Total</a:t>
                      </a:r>
                    </a:p>
                  </a:txBody>
                  <a:tcPr/>
                </a:tc>
                <a:tc>
                  <a:txBody>
                    <a:bodyPr/>
                    <a:lstStyle/>
                    <a:p>
                      <a:pPr algn="ctr"/>
                      <a:r>
                        <a:rPr lang="en-US" sz="2300" b="0" i="0" dirty="0">
                          <a:latin typeface="Times New Roman" panose="02020603050405020304" pitchFamily="18" charset="0"/>
                          <a:cs typeface="Times New Roman" panose="02020603050405020304" pitchFamily="18" charset="0"/>
                        </a:rPr>
                        <a:t>150</a:t>
                      </a:r>
                    </a:p>
                  </a:txBody>
                  <a:tcPr/>
                </a:tc>
                <a:tc>
                  <a:txBody>
                    <a:bodyPr/>
                    <a:lstStyle/>
                    <a:p>
                      <a:pPr algn="ctr"/>
                      <a:r>
                        <a:rPr lang="en-US" sz="2300" b="0" i="0"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2241675638"/>
                  </a:ext>
                </a:extLst>
              </a:tr>
            </a:tbl>
          </a:graphicData>
        </a:graphic>
      </p:graphicFrame>
      <p:graphicFrame>
        <p:nvGraphicFramePr>
          <p:cNvPr id="28" name="Chart 27">
            <a:extLst>
              <a:ext uri="{FF2B5EF4-FFF2-40B4-BE49-F238E27FC236}">
                <a16:creationId xmlns:a16="http://schemas.microsoft.com/office/drawing/2014/main" id="{207A7E31-CE48-EE32-3989-A03A6387245E}"/>
              </a:ext>
            </a:extLst>
          </p:cNvPr>
          <p:cNvGraphicFramePr/>
          <p:nvPr>
            <p:extLst>
              <p:ext uri="{D42A27DB-BD31-4B8C-83A1-F6EECF244321}">
                <p14:modId xmlns:p14="http://schemas.microsoft.com/office/powerpoint/2010/main" val="4284564574"/>
              </p:ext>
            </p:extLst>
          </p:nvPr>
        </p:nvGraphicFramePr>
        <p:xfrm>
          <a:off x="368005" y="2755226"/>
          <a:ext cx="6721146" cy="4606157"/>
        </p:xfrm>
        <a:graphic>
          <a:graphicData uri="http://schemas.openxmlformats.org/drawingml/2006/chart">
            <c:chart xmlns:c="http://schemas.openxmlformats.org/drawingml/2006/chart" xmlns:r="http://schemas.openxmlformats.org/officeDocument/2006/relationships" r:id="rId3"/>
          </a:graphicData>
        </a:graphic>
      </p:graphicFrame>
      <p:pic>
        <p:nvPicPr>
          <p:cNvPr id="30" name="Picture 29">
            <a:extLst>
              <a:ext uri="{FF2B5EF4-FFF2-40B4-BE49-F238E27FC236}">
                <a16:creationId xmlns:a16="http://schemas.microsoft.com/office/drawing/2014/main" id="{F2621ACE-0C6B-96D3-9DBA-A8420AB39F5F}"/>
              </a:ext>
            </a:extLst>
          </p:cNvPr>
          <p:cNvPicPr>
            <a:picLocks noChangeAspect="1"/>
          </p:cNvPicPr>
          <p:nvPr/>
        </p:nvPicPr>
        <p:blipFill rotWithShape="1">
          <a:blip r:embed="rId4">
            <a:extLst>
              <a:ext uri="{28A0092B-C50C-407E-A947-70E740481C1C}">
                <a14:useLocalDpi xmlns:a14="http://schemas.microsoft.com/office/drawing/2010/main" val="0"/>
              </a:ext>
            </a:extLst>
          </a:blip>
          <a:srcRect l="72165" t="38254" r="25078" b="22528"/>
          <a:stretch/>
        </p:blipFill>
        <p:spPr>
          <a:xfrm>
            <a:off x="6681907" y="3063014"/>
            <a:ext cx="477856" cy="3755801"/>
          </a:xfrm>
          <a:prstGeom prst="rect">
            <a:avLst/>
          </a:prstGeom>
        </p:spPr>
      </p:pic>
      <p:sp>
        <p:nvSpPr>
          <p:cNvPr id="31" name="TextBox 14">
            <a:extLst>
              <a:ext uri="{FF2B5EF4-FFF2-40B4-BE49-F238E27FC236}">
                <a16:creationId xmlns:a16="http://schemas.microsoft.com/office/drawing/2014/main" id="{ED0A7B94-B79B-0E7E-6ED5-4C8C9898484F}"/>
              </a:ext>
            </a:extLst>
          </p:cNvPr>
          <p:cNvSpPr txBox="1"/>
          <p:nvPr/>
        </p:nvSpPr>
        <p:spPr>
          <a:xfrm>
            <a:off x="6918976" y="4552374"/>
            <a:ext cx="2018819" cy="1068882"/>
          </a:xfrm>
          <a:prstGeom prst="rect">
            <a:avLst/>
          </a:prstGeom>
        </p:spPr>
        <p:txBody>
          <a:bodyPr wrap="square" lIns="0" tIns="0" rIns="0" bIns="0" rtlCol="0" anchor="t">
            <a:spAutoFit/>
          </a:bodyPr>
          <a:lstStyle/>
          <a:p>
            <a:pPr algn="ctr">
              <a:lnSpc>
                <a:spcPts val="4320"/>
              </a:lnSpc>
            </a:pPr>
            <a:r>
              <a:rPr lang="en-US" sz="2500" dirty="0">
                <a:solidFill>
                  <a:srgbClr val="000000"/>
                </a:solidFill>
                <a:latin typeface="Poppins Light"/>
              </a:rPr>
              <a:t>Neutral </a:t>
            </a:r>
          </a:p>
          <a:p>
            <a:pPr algn="ctr">
              <a:lnSpc>
                <a:spcPts val="4320"/>
              </a:lnSpc>
              <a:spcBef>
                <a:spcPct val="0"/>
              </a:spcBef>
            </a:pPr>
            <a:endParaRPr lang="en-US" sz="2500" dirty="0">
              <a:solidFill>
                <a:srgbClr val="000000"/>
              </a:solidFill>
              <a:latin typeface="Poppins Light"/>
            </a:endParaRPr>
          </a:p>
        </p:txBody>
      </p:sp>
    </p:spTree>
    <p:extLst>
      <p:ext uri="{BB962C8B-B14F-4D97-AF65-F5344CB8AC3E}">
        <p14:creationId xmlns:p14="http://schemas.microsoft.com/office/powerpoint/2010/main" val="3750880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847771"/>
            <a:chOff x="0" y="0"/>
            <a:chExt cx="6186311" cy="286777"/>
          </a:xfrm>
        </p:grpSpPr>
        <p:sp>
          <p:nvSpPr>
            <p:cNvPr id="3" name="Freeform 3"/>
            <p:cNvSpPr/>
            <p:nvPr/>
          </p:nvSpPr>
          <p:spPr>
            <a:xfrm>
              <a:off x="0" y="0"/>
              <a:ext cx="6186311" cy="286777"/>
            </a:xfrm>
            <a:custGeom>
              <a:avLst/>
              <a:gdLst/>
              <a:ahLst/>
              <a:cxnLst/>
              <a:rect l="l" t="t" r="r" b="b"/>
              <a:pathLst>
                <a:path w="6186311" h="286777">
                  <a:moveTo>
                    <a:pt x="0" y="0"/>
                  </a:moveTo>
                  <a:lnTo>
                    <a:pt x="6186311" y="0"/>
                  </a:lnTo>
                  <a:lnTo>
                    <a:pt x="6186311" y="286777"/>
                  </a:lnTo>
                  <a:lnTo>
                    <a:pt x="0" y="286777"/>
                  </a:lnTo>
                  <a:close/>
                </a:path>
              </a:pathLst>
            </a:custGeom>
            <a:solidFill>
              <a:srgbClr val="EEEEEE"/>
            </a:solidFill>
          </p:spPr>
        </p:sp>
      </p:grpSp>
      <p:grpSp>
        <p:nvGrpSpPr>
          <p:cNvPr id="4" name="Group 4"/>
          <p:cNvGrpSpPr/>
          <p:nvPr/>
        </p:nvGrpSpPr>
        <p:grpSpPr>
          <a:xfrm>
            <a:off x="0" y="0"/>
            <a:ext cx="847771" cy="8477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C84B31"/>
            </a:solidFill>
          </p:spPr>
        </p:sp>
      </p:grpSp>
      <p:sp>
        <p:nvSpPr>
          <p:cNvPr id="6" name="TextBox 6"/>
          <p:cNvSpPr txBox="1"/>
          <p:nvPr/>
        </p:nvSpPr>
        <p:spPr>
          <a:xfrm>
            <a:off x="4705627" y="242910"/>
            <a:ext cx="8876747" cy="461601"/>
          </a:xfrm>
          <a:prstGeom prst="rect">
            <a:avLst/>
          </a:prstGeom>
        </p:spPr>
        <p:txBody>
          <a:bodyPr wrap="square" lIns="0" tIns="0" rIns="0" bIns="0" rtlCol="0" anchor="t">
            <a:spAutoFit/>
          </a:bodyPr>
          <a:lstStyle/>
          <a:p>
            <a:pPr algn="ctr">
              <a:lnSpc>
                <a:spcPts val="3599"/>
              </a:lnSpc>
            </a:pPr>
            <a:r>
              <a:rPr lang="en-US" sz="2999" spc="92" dirty="0">
                <a:solidFill>
                  <a:srgbClr val="2D4263"/>
                </a:solidFill>
                <a:latin typeface="Poppins Medium"/>
              </a:rPr>
              <a:t>Research Results – Hypothesis testing</a:t>
            </a:r>
          </a:p>
        </p:txBody>
      </p:sp>
      <p:sp>
        <p:nvSpPr>
          <p:cNvPr id="7" name="TextBox 7"/>
          <p:cNvSpPr txBox="1"/>
          <p:nvPr/>
        </p:nvSpPr>
        <p:spPr>
          <a:xfrm>
            <a:off x="154759" y="242910"/>
            <a:ext cx="538253" cy="371255"/>
          </a:xfrm>
          <a:prstGeom prst="rect">
            <a:avLst/>
          </a:prstGeom>
        </p:spPr>
        <p:txBody>
          <a:bodyPr lIns="0" tIns="0" rIns="0" bIns="0" rtlCol="0" anchor="t">
            <a:spAutoFit/>
          </a:bodyPr>
          <a:lstStyle/>
          <a:p>
            <a:pPr algn="ctr">
              <a:lnSpc>
                <a:spcPts val="2879"/>
              </a:lnSpc>
            </a:pPr>
            <a:r>
              <a:rPr lang="en-US" sz="2400" spc="74" dirty="0">
                <a:solidFill>
                  <a:srgbClr val="EEEEEE"/>
                </a:solidFill>
                <a:latin typeface="Poppins Medium"/>
              </a:rPr>
              <a:t>V</a:t>
            </a:r>
          </a:p>
        </p:txBody>
      </p:sp>
      <p:sp>
        <p:nvSpPr>
          <p:cNvPr id="8" name="TextBox 8"/>
          <p:cNvSpPr txBox="1"/>
          <p:nvPr/>
        </p:nvSpPr>
        <p:spPr>
          <a:xfrm>
            <a:off x="8805475" y="9563863"/>
            <a:ext cx="682307" cy="503984"/>
          </a:xfrm>
          <a:prstGeom prst="rect">
            <a:avLst/>
          </a:prstGeom>
        </p:spPr>
        <p:txBody>
          <a:bodyPr lIns="0" tIns="0" rIns="0" bIns="0" rtlCol="0" anchor="t">
            <a:spAutoFit/>
          </a:bodyPr>
          <a:lstStyle/>
          <a:p>
            <a:pPr algn="ctr">
              <a:lnSpc>
                <a:spcPts val="4160"/>
              </a:lnSpc>
            </a:pPr>
            <a:r>
              <a:rPr lang="en-US" sz="2600" dirty="0">
                <a:solidFill>
                  <a:srgbClr val="2D4263"/>
                </a:solidFill>
                <a:latin typeface="Poppins Medium"/>
              </a:rPr>
              <a:t>11</a:t>
            </a:r>
          </a:p>
        </p:txBody>
      </p:sp>
      <p:sp>
        <p:nvSpPr>
          <p:cNvPr id="15" name="AutoShape 15"/>
          <p:cNvSpPr/>
          <p:nvPr/>
        </p:nvSpPr>
        <p:spPr>
          <a:xfrm>
            <a:off x="1031328" y="9438504"/>
            <a:ext cx="16230600" cy="9525"/>
          </a:xfrm>
          <a:prstGeom prst="rect">
            <a:avLst/>
          </a:prstGeom>
          <a:solidFill>
            <a:srgbClr val="323232"/>
          </a:solidFill>
        </p:spPr>
      </p:sp>
      <p:sp>
        <p:nvSpPr>
          <p:cNvPr id="16" name="TextBox 16"/>
          <p:cNvSpPr txBox="1"/>
          <p:nvPr/>
        </p:nvSpPr>
        <p:spPr>
          <a:xfrm>
            <a:off x="1031328" y="9691158"/>
            <a:ext cx="6702086" cy="314325"/>
          </a:xfrm>
          <a:prstGeom prst="rect">
            <a:avLst/>
          </a:prstGeom>
        </p:spPr>
        <p:txBody>
          <a:bodyPr lIns="0" tIns="0" rIns="0" bIns="0" rtlCol="0" anchor="t">
            <a:spAutoFit/>
          </a:bodyPr>
          <a:lstStyle/>
          <a:p>
            <a:pPr>
              <a:lnSpc>
                <a:spcPts val="2519"/>
              </a:lnSpc>
            </a:pPr>
            <a:r>
              <a:rPr lang="en-US" sz="2099" spc="104" dirty="0">
                <a:solidFill>
                  <a:srgbClr val="191919"/>
                </a:solidFill>
                <a:latin typeface="Poppins Light Bold"/>
              </a:rPr>
              <a:t>Liverpool john </a:t>
            </a:r>
            <a:r>
              <a:rPr lang="en-US" sz="2099" spc="104" dirty="0" err="1">
                <a:solidFill>
                  <a:srgbClr val="191919"/>
                </a:solidFill>
                <a:latin typeface="Poppins Light Bold"/>
              </a:rPr>
              <a:t>moores</a:t>
            </a:r>
            <a:r>
              <a:rPr lang="en-US" sz="2099" spc="104" dirty="0">
                <a:solidFill>
                  <a:srgbClr val="191919"/>
                </a:solidFill>
                <a:latin typeface="Poppins Light Bold"/>
              </a:rPr>
              <a:t> university</a:t>
            </a:r>
          </a:p>
        </p:txBody>
      </p:sp>
      <p:sp>
        <p:nvSpPr>
          <p:cNvPr id="17" name="TextBox 17"/>
          <p:cNvSpPr txBox="1"/>
          <p:nvPr/>
        </p:nvSpPr>
        <p:spPr>
          <a:xfrm>
            <a:off x="12605887" y="9719733"/>
            <a:ext cx="4656041" cy="285750"/>
          </a:xfrm>
          <a:prstGeom prst="rect">
            <a:avLst/>
          </a:prstGeom>
        </p:spPr>
        <p:txBody>
          <a:bodyPr lIns="0" tIns="0" rIns="0" bIns="0" rtlCol="0" anchor="t">
            <a:spAutoFit/>
          </a:bodyPr>
          <a:lstStyle/>
          <a:p>
            <a:pPr algn="r">
              <a:lnSpc>
                <a:spcPts val="2399"/>
              </a:lnSpc>
            </a:pPr>
            <a:r>
              <a:rPr lang="en-US" sz="1999" spc="59" dirty="0">
                <a:solidFill>
                  <a:srgbClr val="191919"/>
                </a:solidFill>
                <a:latin typeface="Poppins Light Bold"/>
              </a:rPr>
              <a:t>Final thesis report</a:t>
            </a:r>
          </a:p>
        </p:txBody>
      </p:sp>
      <p:pic>
        <p:nvPicPr>
          <p:cNvPr id="9" name="Picture 8">
            <a:extLst>
              <a:ext uri="{FF2B5EF4-FFF2-40B4-BE49-F238E27FC236}">
                <a16:creationId xmlns:a16="http://schemas.microsoft.com/office/drawing/2014/main" id="{A646A41D-9363-8633-AF2B-7A4776399E28}"/>
              </a:ext>
            </a:extLst>
          </p:cNvPr>
          <p:cNvPicPr>
            <a:picLocks noChangeAspect="1"/>
          </p:cNvPicPr>
          <p:nvPr/>
        </p:nvPicPr>
        <p:blipFill>
          <a:blip r:embed="rId2"/>
          <a:stretch>
            <a:fillRect/>
          </a:stretch>
        </p:blipFill>
        <p:spPr>
          <a:xfrm>
            <a:off x="888781" y="1261133"/>
            <a:ext cx="16510438" cy="7934242"/>
          </a:xfrm>
          <a:prstGeom prst="rect">
            <a:avLst/>
          </a:prstGeom>
        </p:spPr>
      </p:pic>
    </p:spTree>
    <p:extLst>
      <p:ext uri="{BB962C8B-B14F-4D97-AF65-F5344CB8AC3E}">
        <p14:creationId xmlns:p14="http://schemas.microsoft.com/office/powerpoint/2010/main" val="1705955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847771"/>
            <a:chOff x="0" y="0"/>
            <a:chExt cx="6186311" cy="286777"/>
          </a:xfrm>
        </p:grpSpPr>
        <p:sp>
          <p:nvSpPr>
            <p:cNvPr id="3" name="Freeform 3"/>
            <p:cNvSpPr/>
            <p:nvPr/>
          </p:nvSpPr>
          <p:spPr>
            <a:xfrm>
              <a:off x="0" y="0"/>
              <a:ext cx="6186311" cy="286777"/>
            </a:xfrm>
            <a:custGeom>
              <a:avLst/>
              <a:gdLst/>
              <a:ahLst/>
              <a:cxnLst/>
              <a:rect l="l" t="t" r="r" b="b"/>
              <a:pathLst>
                <a:path w="6186311" h="286777">
                  <a:moveTo>
                    <a:pt x="0" y="0"/>
                  </a:moveTo>
                  <a:lnTo>
                    <a:pt x="6186311" y="0"/>
                  </a:lnTo>
                  <a:lnTo>
                    <a:pt x="6186311" y="286777"/>
                  </a:lnTo>
                  <a:lnTo>
                    <a:pt x="0" y="286777"/>
                  </a:lnTo>
                  <a:close/>
                </a:path>
              </a:pathLst>
            </a:custGeom>
            <a:solidFill>
              <a:srgbClr val="EEEEEE"/>
            </a:solidFill>
          </p:spPr>
        </p:sp>
      </p:grpSp>
      <p:grpSp>
        <p:nvGrpSpPr>
          <p:cNvPr id="4" name="Group 4"/>
          <p:cNvGrpSpPr/>
          <p:nvPr/>
        </p:nvGrpSpPr>
        <p:grpSpPr>
          <a:xfrm>
            <a:off x="0" y="0"/>
            <a:ext cx="847771" cy="8477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C84B31"/>
            </a:solidFill>
          </p:spPr>
        </p:sp>
      </p:grpSp>
      <p:sp>
        <p:nvSpPr>
          <p:cNvPr id="6" name="TextBox 6"/>
          <p:cNvSpPr txBox="1"/>
          <p:nvPr/>
        </p:nvSpPr>
        <p:spPr>
          <a:xfrm>
            <a:off x="4705627" y="242910"/>
            <a:ext cx="8876747" cy="461601"/>
          </a:xfrm>
          <a:prstGeom prst="rect">
            <a:avLst/>
          </a:prstGeom>
        </p:spPr>
        <p:txBody>
          <a:bodyPr wrap="square" lIns="0" tIns="0" rIns="0" bIns="0" rtlCol="0" anchor="t">
            <a:spAutoFit/>
          </a:bodyPr>
          <a:lstStyle/>
          <a:p>
            <a:pPr algn="ctr">
              <a:lnSpc>
                <a:spcPts val="3599"/>
              </a:lnSpc>
            </a:pPr>
            <a:r>
              <a:rPr lang="en-US" sz="2999" spc="92" dirty="0">
                <a:solidFill>
                  <a:srgbClr val="2D4263"/>
                </a:solidFill>
                <a:latin typeface="Poppins Medium"/>
              </a:rPr>
              <a:t>Research Results – Hypothesis testing</a:t>
            </a:r>
          </a:p>
        </p:txBody>
      </p:sp>
      <p:sp>
        <p:nvSpPr>
          <p:cNvPr id="7" name="TextBox 7"/>
          <p:cNvSpPr txBox="1"/>
          <p:nvPr/>
        </p:nvSpPr>
        <p:spPr>
          <a:xfrm>
            <a:off x="154759" y="242910"/>
            <a:ext cx="538253" cy="371255"/>
          </a:xfrm>
          <a:prstGeom prst="rect">
            <a:avLst/>
          </a:prstGeom>
        </p:spPr>
        <p:txBody>
          <a:bodyPr lIns="0" tIns="0" rIns="0" bIns="0" rtlCol="0" anchor="t">
            <a:spAutoFit/>
          </a:bodyPr>
          <a:lstStyle/>
          <a:p>
            <a:pPr algn="ctr">
              <a:lnSpc>
                <a:spcPts val="2879"/>
              </a:lnSpc>
            </a:pPr>
            <a:r>
              <a:rPr lang="en-US" sz="2400" spc="74" dirty="0">
                <a:solidFill>
                  <a:srgbClr val="EEEEEE"/>
                </a:solidFill>
                <a:latin typeface="Poppins Medium"/>
              </a:rPr>
              <a:t>V</a:t>
            </a:r>
          </a:p>
        </p:txBody>
      </p:sp>
      <p:sp>
        <p:nvSpPr>
          <p:cNvPr id="8" name="TextBox 8"/>
          <p:cNvSpPr txBox="1"/>
          <p:nvPr/>
        </p:nvSpPr>
        <p:spPr>
          <a:xfrm>
            <a:off x="8802847" y="9153525"/>
            <a:ext cx="682307" cy="503984"/>
          </a:xfrm>
          <a:prstGeom prst="rect">
            <a:avLst/>
          </a:prstGeom>
        </p:spPr>
        <p:txBody>
          <a:bodyPr lIns="0" tIns="0" rIns="0" bIns="0" rtlCol="0" anchor="t">
            <a:spAutoFit/>
          </a:bodyPr>
          <a:lstStyle/>
          <a:p>
            <a:pPr algn="ctr">
              <a:lnSpc>
                <a:spcPts val="4160"/>
              </a:lnSpc>
            </a:pPr>
            <a:r>
              <a:rPr lang="en-US" sz="2600" dirty="0">
                <a:solidFill>
                  <a:srgbClr val="2D4263"/>
                </a:solidFill>
                <a:latin typeface="Poppins Medium"/>
              </a:rPr>
              <a:t>12</a:t>
            </a:r>
          </a:p>
        </p:txBody>
      </p:sp>
      <p:sp>
        <p:nvSpPr>
          <p:cNvPr id="10" name="Freeform 10"/>
          <p:cNvSpPr/>
          <p:nvPr/>
        </p:nvSpPr>
        <p:spPr>
          <a:xfrm rot="2603768">
            <a:off x="497574" y="1344138"/>
            <a:ext cx="690870" cy="685688"/>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sp>
      <p:sp>
        <p:nvSpPr>
          <p:cNvPr id="15" name="AutoShape 15"/>
          <p:cNvSpPr/>
          <p:nvPr/>
        </p:nvSpPr>
        <p:spPr>
          <a:xfrm>
            <a:off x="1028700" y="9028166"/>
            <a:ext cx="16230600" cy="9525"/>
          </a:xfrm>
          <a:prstGeom prst="rect">
            <a:avLst/>
          </a:prstGeom>
          <a:solidFill>
            <a:srgbClr val="323232"/>
          </a:solidFill>
        </p:spPr>
      </p:sp>
      <p:sp>
        <p:nvSpPr>
          <p:cNvPr id="16" name="TextBox 16"/>
          <p:cNvSpPr txBox="1"/>
          <p:nvPr/>
        </p:nvSpPr>
        <p:spPr>
          <a:xfrm>
            <a:off x="1028700" y="9280820"/>
            <a:ext cx="6702086" cy="314325"/>
          </a:xfrm>
          <a:prstGeom prst="rect">
            <a:avLst/>
          </a:prstGeom>
        </p:spPr>
        <p:txBody>
          <a:bodyPr lIns="0" tIns="0" rIns="0" bIns="0" rtlCol="0" anchor="t">
            <a:spAutoFit/>
          </a:bodyPr>
          <a:lstStyle/>
          <a:p>
            <a:pPr>
              <a:lnSpc>
                <a:spcPts val="2519"/>
              </a:lnSpc>
            </a:pPr>
            <a:r>
              <a:rPr lang="en-US" sz="2099" spc="104">
                <a:solidFill>
                  <a:srgbClr val="191919"/>
                </a:solidFill>
                <a:latin typeface="Poppins Light Bold"/>
              </a:rPr>
              <a:t>Liverpool john moores university</a:t>
            </a:r>
          </a:p>
        </p:txBody>
      </p:sp>
      <p:sp>
        <p:nvSpPr>
          <p:cNvPr id="17" name="TextBox 17"/>
          <p:cNvSpPr txBox="1"/>
          <p:nvPr/>
        </p:nvSpPr>
        <p:spPr>
          <a:xfrm>
            <a:off x="12603259" y="9309395"/>
            <a:ext cx="4656041" cy="285750"/>
          </a:xfrm>
          <a:prstGeom prst="rect">
            <a:avLst/>
          </a:prstGeom>
        </p:spPr>
        <p:txBody>
          <a:bodyPr lIns="0" tIns="0" rIns="0" bIns="0" rtlCol="0" anchor="t">
            <a:spAutoFit/>
          </a:bodyPr>
          <a:lstStyle/>
          <a:p>
            <a:pPr algn="r">
              <a:lnSpc>
                <a:spcPts val="2399"/>
              </a:lnSpc>
            </a:pPr>
            <a:r>
              <a:rPr lang="en-US" sz="1999" spc="59">
                <a:solidFill>
                  <a:srgbClr val="191919"/>
                </a:solidFill>
                <a:latin typeface="Poppins Light Bold"/>
              </a:rPr>
              <a:t>Final thesis report</a:t>
            </a:r>
          </a:p>
        </p:txBody>
      </p:sp>
      <p:sp>
        <p:nvSpPr>
          <p:cNvPr id="19" name="TextBox 14">
            <a:extLst>
              <a:ext uri="{FF2B5EF4-FFF2-40B4-BE49-F238E27FC236}">
                <a16:creationId xmlns:a16="http://schemas.microsoft.com/office/drawing/2014/main" id="{2EB3FE6C-6A23-A435-BBD0-970728A1923F}"/>
              </a:ext>
            </a:extLst>
          </p:cNvPr>
          <p:cNvSpPr txBox="1"/>
          <p:nvPr/>
        </p:nvSpPr>
        <p:spPr>
          <a:xfrm>
            <a:off x="1521469" y="1367655"/>
            <a:ext cx="16410070" cy="2171748"/>
          </a:xfrm>
          <a:prstGeom prst="rect">
            <a:avLst/>
          </a:prstGeom>
        </p:spPr>
        <p:txBody>
          <a:bodyPr wrap="square" lIns="0" tIns="0" rIns="0" bIns="0" rtlCol="0" anchor="t">
            <a:spAutoFit/>
          </a:bodyPr>
          <a:lstStyle/>
          <a:p>
            <a:pPr>
              <a:lnSpc>
                <a:spcPts val="4320"/>
              </a:lnSpc>
              <a:spcBef>
                <a:spcPct val="0"/>
              </a:spcBef>
            </a:pPr>
            <a:r>
              <a:rPr lang="en-US" sz="2500" b="1" dirty="0">
                <a:solidFill>
                  <a:srgbClr val="000000"/>
                </a:solidFill>
                <a:latin typeface="Poppins Light"/>
              </a:rPr>
              <a:t>Ho: </a:t>
            </a:r>
            <a:r>
              <a:rPr lang="en-US" sz="2500" dirty="0">
                <a:solidFill>
                  <a:srgbClr val="000000"/>
                </a:solidFill>
                <a:latin typeface="Poppins Light"/>
              </a:rPr>
              <a:t>There is no impact of supply chain management of customized water bottles on brand perception.</a:t>
            </a:r>
          </a:p>
          <a:p>
            <a:pPr>
              <a:lnSpc>
                <a:spcPts val="4320"/>
              </a:lnSpc>
              <a:spcBef>
                <a:spcPct val="0"/>
              </a:spcBef>
            </a:pPr>
            <a:r>
              <a:rPr lang="en-US" sz="2500" b="1" dirty="0">
                <a:solidFill>
                  <a:srgbClr val="000000"/>
                </a:solidFill>
                <a:latin typeface="Poppins Light"/>
              </a:rPr>
              <a:t>H1: </a:t>
            </a:r>
            <a:r>
              <a:rPr lang="en-US" sz="2500" dirty="0">
                <a:solidFill>
                  <a:srgbClr val="000000"/>
                </a:solidFill>
                <a:latin typeface="Poppins Light"/>
              </a:rPr>
              <a:t>There is a significant impact of supply chain management of customized water bottles on brand perception.</a:t>
            </a:r>
          </a:p>
          <a:p>
            <a:pPr>
              <a:lnSpc>
                <a:spcPts val="4320"/>
              </a:lnSpc>
              <a:spcBef>
                <a:spcPct val="0"/>
              </a:spcBef>
            </a:pPr>
            <a:endParaRPr lang="en-US" sz="2700" dirty="0">
              <a:solidFill>
                <a:srgbClr val="000000"/>
              </a:solidFill>
              <a:latin typeface="Poppins Light"/>
            </a:endParaRPr>
          </a:p>
        </p:txBody>
      </p:sp>
      <p:sp>
        <p:nvSpPr>
          <p:cNvPr id="23" name="TextBox 9">
            <a:extLst>
              <a:ext uri="{FF2B5EF4-FFF2-40B4-BE49-F238E27FC236}">
                <a16:creationId xmlns:a16="http://schemas.microsoft.com/office/drawing/2014/main" id="{14DBCE12-B4ED-794F-B4C3-D62582351596}"/>
              </a:ext>
            </a:extLst>
          </p:cNvPr>
          <p:cNvSpPr txBox="1"/>
          <p:nvPr/>
        </p:nvSpPr>
        <p:spPr>
          <a:xfrm>
            <a:off x="1531979" y="5696764"/>
            <a:ext cx="16005574" cy="2715487"/>
          </a:xfrm>
          <a:prstGeom prst="rect">
            <a:avLst/>
          </a:prstGeom>
        </p:spPr>
        <p:txBody>
          <a:bodyPr lIns="0" tIns="0" rIns="0" bIns="0" rtlCol="0" anchor="t">
            <a:spAutoFit/>
          </a:bodyPr>
          <a:lstStyle/>
          <a:p>
            <a:pPr>
              <a:lnSpc>
                <a:spcPts val="4320"/>
              </a:lnSpc>
              <a:spcBef>
                <a:spcPct val="0"/>
              </a:spcBef>
            </a:pPr>
            <a:r>
              <a:rPr lang="en-US" sz="2500" b="1" dirty="0">
                <a:solidFill>
                  <a:srgbClr val="000000"/>
                </a:solidFill>
                <a:latin typeface="Poppins Light"/>
              </a:rPr>
              <a:t>Interpretation : </a:t>
            </a:r>
          </a:p>
          <a:p>
            <a:pPr>
              <a:lnSpc>
                <a:spcPts val="4320"/>
              </a:lnSpc>
              <a:spcBef>
                <a:spcPct val="0"/>
              </a:spcBef>
            </a:pPr>
            <a:r>
              <a:rPr lang="en-US" sz="2500" dirty="0">
                <a:solidFill>
                  <a:srgbClr val="000000"/>
                </a:solidFill>
                <a:latin typeface="Poppins Light"/>
              </a:rPr>
              <a:t>Since Calculated value is more than table value, the null hypothesis(Ho) is rejected. Which means there is a significant impact of supply chain management of customized water bottles on brand perception.</a:t>
            </a:r>
          </a:p>
          <a:p>
            <a:pPr>
              <a:lnSpc>
                <a:spcPts val="4320"/>
              </a:lnSpc>
              <a:spcBef>
                <a:spcPct val="0"/>
              </a:spcBef>
            </a:pPr>
            <a:endParaRPr lang="en-US" sz="2500" dirty="0">
              <a:solidFill>
                <a:srgbClr val="000000"/>
              </a:solidFill>
              <a:latin typeface="Poppins Light"/>
            </a:endParaRPr>
          </a:p>
        </p:txBody>
      </p:sp>
      <p:sp>
        <p:nvSpPr>
          <p:cNvPr id="11" name="TextBox 14">
            <a:extLst>
              <a:ext uri="{FF2B5EF4-FFF2-40B4-BE49-F238E27FC236}">
                <a16:creationId xmlns:a16="http://schemas.microsoft.com/office/drawing/2014/main" id="{A5DFD5EB-5233-F8B6-346B-094A6F5922D1}"/>
              </a:ext>
            </a:extLst>
          </p:cNvPr>
          <p:cNvSpPr txBox="1"/>
          <p:nvPr/>
        </p:nvSpPr>
        <p:spPr>
          <a:xfrm>
            <a:off x="1521469" y="3172745"/>
            <a:ext cx="6555731" cy="2723181"/>
          </a:xfrm>
          <a:prstGeom prst="rect">
            <a:avLst/>
          </a:prstGeom>
        </p:spPr>
        <p:txBody>
          <a:bodyPr wrap="square" lIns="0" tIns="0" rIns="0" bIns="0" rtlCol="0" anchor="t">
            <a:spAutoFit/>
          </a:bodyPr>
          <a:lstStyle/>
          <a:p>
            <a:pPr>
              <a:lnSpc>
                <a:spcPts val="4320"/>
              </a:lnSpc>
              <a:spcBef>
                <a:spcPct val="0"/>
              </a:spcBef>
            </a:pPr>
            <a:r>
              <a:rPr lang="en-US" sz="2700" b="1" dirty="0" err="1">
                <a:solidFill>
                  <a:srgbClr val="000000"/>
                </a:solidFill>
                <a:latin typeface="Poppins Light"/>
              </a:rPr>
              <a:t>Chisquare</a:t>
            </a:r>
            <a:r>
              <a:rPr lang="en-US" sz="2700" b="1" dirty="0">
                <a:solidFill>
                  <a:srgbClr val="000000"/>
                </a:solidFill>
                <a:latin typeface="Poppins Light"/>
              </a:rPr>
              <a:t> Testing:</a:t>
            </a:r>
          </a:p>
          <a:p>
            <a:pPr>
              <a:lnSpc>
                <a:spcPts val="4320"/>
              </a:lnSpc>
              <a:spcBef>
                <a:spcPct val="0"/>
              </a:spcBef>
            </a:pPr>
            <a:r>
              <a:rPr lang="en-US" sz="2700" dirty="0">
                <a:solidFill>
                  <a:srgbClr val="000000"/>
                </a:solidFill>
                <a:latin typeface="Poppins Light"/>
              </a:rPr>
              <a:t>Degree of Freedom : R-1*C-1 = 24</a:t>
            </a:r>
          </a:p>
          <a:p>
            <a:pPr>
              <a:lnSpc>
                <a:spcPts val="4320"/>
              </a:lnSpc>
              <a:spcBef>
                <a:spcPct val="0"/>
              </a:spcBef>
            </a:pPr>
            <a:r>
              <a:rPr lang="en-US" sz="2700" dirty="0">
                <a:solidFill>
                  <a:srgbClr val="000000"/>
                </a:solidFill>
                <a:latin typeface="Poppins Light"/>
              </a:rPr>
              <a:t>Significance value = 95% or 0.05</a:t>
            </a:r>
          </a:p>
          <a:p>
            <a:pPr>
              <a:lnSpc>
                <a:spcPts val="4320"/>
              </a:lnSpc>
              <a:spcBef>
                <a:spcPct val="0"/>
              </a:spcBef>
            </a:pPr>
            <a:r>
              <a:rPr lang="en-US" sz="2700" dirty="0">
                <a:solidFill>
                  <a:srgbClr val="000000"/>
                </a:solidFill>
                <a:latin typeface="Poppins Light"/>
              </a:rPr>
              <a:t>Table Value = 36.415</a:t>
            </a:r>
          </a:p>
          <a:p>
            <a:pPr>
              <a:lnSpc>
                <a:spcPts val="4320"/>
              </a:lnSpc>
              <a:spcBef>
                <a:spcPct val="0"/>
              </a:spcBef>
            </a:pPr>
            <a:endParaRPr lang="en-US" sz="2700" dirty="0">
              <a:solidFill>
                <a:srgbClr val="000000"/>
              </a:solidFill>
              <a:latin typeface="Poppins Light"/>
            </a:endParaRPr>
          </a:p>
        </p:txBody>
      </p:sp>
      <p:sp>
        <p:nvSpPr>
          <p:cNvPr id="12" name="Freeform 10">
            <a:extLst>
              <a:ext uri="{FF2B5EF4-FFF2-40B4-BE49-F238E27FC236}">
                <a16:creationId xmlns:a16="http://schemas.microsoft.com/office/drawing/2014/main" id="{54B7AE21-28E3-4972-CD26-A8CC678CE0A7}"/>
              </a:ext>
            </a:extLst>
          </p:cNvPr>
          <p:cNvSpPr/>
          <p:nvPr/>
        </p:nvSpPr>
        <p:spPr>
          <a:xfrm rot="2603768">
            <a:off x="497573" y="3158950"/>
            <a:ext cx="690870" cy="685688"/>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txBody>
          <a:bodyPr/>
          <a:lstStyle/>
          <a:p>
            <a:endParaRPr lang="en-US" dirty="0"/>
          </a:p>
        </p:txBody>
      </p:sp>
      <p:sp>
        <p:nvSpPr>
          <p:cNvPr id="13" name="Freeform 10">
            <a:extLst>
              <a:ext uri="{FF2B5EF4-FFF2-40B4-BE49-F238E27FC236}">
                <a16:creationId xmlns:a16="http://schemas.microsoft.com/office/drawing/2014/main" id="{F9C59B96-48C4-7C10-EBF4-3181389C5084}"/>
              </a:ext>
            </a:extLst>
          </p:cNvPr>
          <p:cNvSpPr/>
          <p:nvPr/>
        </p:nvSpPr>
        <p:spPr>
          <a:xfrm rot="2603768">
            <a:off x="564997" y="5678913"/>
            <a:ext cx="690870" cy="685688"/>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txBody>
          <a:bodyPr/>
          <a:lstStyle/>
          <a:p>
            <a:endParaRPr lang="en-US" dirty="0"/>
          </a:p>
        </p:txBody>
      </p:sp>
    </p:spTree>
    <p:extLst>
      <p:ext uri="{BB962C8B-B14F-4D97-AF65-F5344CB8AC3E}">
        <p14:creationId xmlns:p14="http://schemas.microsoft.com/office/powerpoint/2010/main" val="1145516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847771"/>
            <a:chOff x="0" y="0"/>
            <a:chExt cx="6186311" cy="286777"/>
          </a:xfrm>
        </p:grpSpPr>
        <p:sp>
          <p:nvSpPr>
            <p:cNvPr id="3" name="Freeform 3"/>
            <p:cNvSpPr/>
            <p:nvPr/>
          </p:nvSpPr>
          <p:spPr>
            <a:xfrm>
              <a:off x="0" y="0"/>
              <a:ext cx="6186311" cy="286777"/>
            </a:xfrm>
            <a:custGeom>
              <a:avLst/>
              <a:gdLst/>
              <a:ahLst/>
              <a:cxnLst/>
              <a:rect l="l" t="t" r="r" b="b"/>
              <a:pathLst>
                <a:path w="6186311" h="286777">
                  <a:moveTo>
                    <a:pt x="0" y="0"/>
                  </a:moveTo>
                  <a:lnTo>
                    <a:pt x="6186311" y="0"/>
                  </a:lnTo>
                  <a:lnTo>
                    <a:pt x="6186311" y="286777"/>
                  </a:lnTo>
                  <a:lnTo>
                    <a:pt x="0" y="286777"/>
                  </a:lnTo>
                  <a:close/>
                </a:path>
              </a:pathLst>
            </a:custGeom>
            <a:solidFill>
              <a:srgbClr val="EEEEEE"/>
            </a:solidFill>
          </p:spPr>
        </p:sp>
      </p:grpSp>
      <p:grpSp>
        <p:nvGrpSpPr>
          <p:cNvPr id="4" name="Group 4"/>
          <p:cNvGrpSpPr/>
          <p:nvPr/>
        </p:nvGrpSpPr>
        <p:grpSpPr>
          <a:xfrm>
            <a:off x="0" y="0"/>
            <a:ext cx="847771" cy="8477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C84B31"/>
            </a:solidFill>
          </p:spPr>
        </p:sp>
      </p:grpSp>
      <p:sp>
        <p:nvSpPr>
          <p:cNvPr id="6" name="TextBox 6"/>
          <p:cNvSpPr txBox="1"/>
          <p:nvPr/>
        </p:nvSpPr>
        <p:spPr>
          <a:xfrm>
            <a:off x="8000051" y="242910"/>
            <a:ext cx="2287898" cy="447675"/>
          </a:xfrm>
          <a:prstGeom prst="rect">
            <a:avLst/>
          </a:prstGeom>
        </p:spPr>
        <p:txBody>
          <a:bodyPr lIns="0" tIns="0" rIns="0" bIns="0" rtlCol="0" anchor="t">
            <a:spAutoFit/>
          </a:bodyPr>
          <a:lstStyle/>
          <a:p>
            <a:pPr algn="ctr">
              <a:lnSpc>
                <a:spcPts val="3599"/>
              </a:lnSpc>
            </a:pPr>
            <a:r>
              <a:rPr lang="en-US" sz="2999" spc="92">
                <a:solidFill>
                  <a:srgbClr val="2D4263"/>
                </a:solidFill>
                <a:latin typeface="Poppins Medium"/>
              </a:rPr>
              <a:t>Discussion</a:t>
            </a:r>
          </a:p>
        </p:txBody>
      </p:sp>
      <p:sp>
        <p:nvSpPr>
          <p:cNvPr id="7" name="TextBox 7"/>
          <p:cNvSpPr txBox="1"/>
          <p:nvPr/>
        </p:nvSpPr>
        <p:spPr>
          <a:xfrm>
            <a:off x="154759" y="242910"/>
            <a:ext cx="538253" cy="371255"/>
          </a:xfrm>
          <a:prstGeom prst="rect">
            <a:avLst/>
          </a:prstGeom>
        </p:spPr>
        <p:txBody>
          <a:bodyPr lIns="0" tIns="0" rIns="0" bIns="0" rtlCol="0" anchor="t">
            <a:spAutoFit/>
          </a:bodyPr>
          <a:lstStyle/>
          <a:p>
            <a:pPr algn="ctr">
              <a:lnSpc>
                <a:spcPts val="2879"/>
              </a:lnSpc>
            </a:pPr>
            <a:r>
              <a:rPr lang="en-US" sz="2400" spc="74" dirty="0">
                <a:solidFill>
                  <a:srgbClr val="EEEEEE"/>
                </a:solidFill>
                <a:latin typeface="Poppins Medium"/>
              </a:rPr>
              <a:t>V</a:t>
            </a:r>
          </a:p>
        </p:txBody>
      </p:sp>
      <p:sp>
        <p:nvSpPr>
          <p:cNvPr id="8" name="TextBox 8"/>
          <p:cNvSpPr txBox="1"/>
          <p:nvPr/>
        </p:nvSpPr>
        <p:spPr>
          <a:xfrm>
            <a:off x="8802847" y="9153525"/>
            <a:ext cx="682307" cy="503984"/>
          </a:xfrm>
          <a:prstGeom prst="rect">
            <a:avLst/>
          </a:prstGeom>
        </p:spPr>
        <p:txBody>
          <a:bodyPr lIns="0" tIns="0" rIns="0" bIns="0" rtlCol="0" anchor="t">
            <a:spAutoFit/>
          </a:bodyPr>
          <a:lstStyle/>
          <a:p>
            <a:pPr algn="ctr">
              <a:lnSpc>
                <a:spcPts val="4160"/>
              </a:lnSpc>
            </a:pPr>
            <a:r>
              <a:rPr lang="en-US" sz="2600" dirty="0">
                <a:solidFill>
                  <a:srgbClr val="2D4263"/>
                </a:solidFill>
                <a:latin typeface="Poppins Medium"/>
              </a:rPr>
              <a:t>13</a:t>
            </a:r>
          </a:p>
        </p:txBody>
      </p:sp>
      <p:grpSp>
        <p:nvGrpSpPr>
          <p:cNvPr id="9" name="Group 9"/>
          <p:cNvGrpSpPr/>
          <p:nvPr/>
        </p:nvGrpSpPr>
        <p:grpSpPr>
          <a:xfrm>
            <a:off x="1533148" y="1304327"/>
            <a:ext cx="16243996" cy="7826098"/>
            <a:chOff x="-14514" y="-95250"/>
            <a:chExt cx="21658661" cy="10434797"/>
          </a:xfrm>
        </p:grpSpPr>
        <p:sp>
          <p:nvSpPr>
            <p:cNvPr id="10" name="TextBox 10"/>
            <p:cNvSpPr txBox="1"/>
            <p:nvPr/>
          </p:nvSpPr>
          <p:spPr>
            <a:xfrm>
              <a:off x="0" y="-95250"/>
              <a:ext cx="21340765" cy="1420047"/>
            </a:xfrm>
            <a:prstGeom prst="rect">
              <a:avLst/>
            </a:prstGeom>
          </p:spPr>
          <p:txBody>
            <a:bodyPr lIns="0" tIns="0" rIns="0" bIns="0" rtlCol="0" anchor="t">
              <a:spAutoFit/>
            </a:bodyPr>
            <a:lstStyle/>
            <a:p>
              <a:pPr>
                <a:lnSpc>
                  <a:spcPts val="4320"/>
                </a:lnSpc>
                <a:spcBef>
                  <a:spcPct val="0"/>
                </a:spcBef>
              </a:pPr>
              <a:r>
                <a:rPr lang="en-US" sz="2600" dirty="0">
                  <a:solidFill>
                    <a:srgbClr val="000000"/>
                  </a:solidFill>
                  <a:latin typeface="Poppins Light"/>
                </a:rPr>
                <a:t>The survey findings support the idea that customization matters when it comes to shaping consumer perceptions. </a:t>
              </a:r>
            </a:p>
          </p:txBody>
        </p:sp>
        <p:sp>
          <p:nvSpPr>
            <p:cNvPr id="11" name="TextBox 11"/>
            <p:cNvSpPr txBox="1"/>
            <p:nvPr/>
          </p:nvSpPr>
          <p:spPr>
            <a:xfrm>
              <a:off x="-14514" y="1622126"/>
              <a:ext cx="21658661" cy="1420047"/>
            </a:xfrm>
            <a:prstGeom prst="rect">
              <a:avLst/>
            </a:prstGeom>
          </p:spPr>
          <p:txBody>
            <a:bodyPr lIns="0" tIns="0" rIns="0" bIns="0" rtlCol="0" anchor="t">
              <a:spAutoFit/>
            </a:bodyPr>
            <a:lstStyle/>
            <a:p>
              <a:pPr>
                <a:lnSpc>
                  <a:spcPts val="4320"/>
                </a:lnSpc>
                <a:spcBef>
                  <a:spcPct val="0"/>
                </a:spcBef>
              </a:pPr>
              <a:r>
                <a:rPr lang="en-US" sz="2600" dirty="0">
                  <a:solidFill>
                    <a:srgbClr val="000000"/>
                  </a:solidFill>
                  <a:latin typeface="Poppins Light"/>
                </a:rPr>
                <a:t>The vast majority of participants stated that they firmly believe that the ability to customize water bottles is essential when making purchases.</a:t>
              </a:r>
            </a:p>
          </p:txBody>
        </p:sp>
        <p:sp>
          <p:nvSpPr>
            <p:cNvPr id="12" name="TextBox 12"/>
            <p:cNvSpPr txBox="1"/>
            <p:nvPr/>
          </p:nvSpPr>
          <p:spPr>
            <a:xfrm>
              <a:off x="0" y="3460932"/>
              <a:ext cx="20992071" cy="2155291"/>
            </a:xfrm>
            <a:prstGeom prst="rect">
              <a:avLst/>
            </a:prstGeom>
          </p:spPr>
          <p:txBody>
            <a:bodyPr lIns="0" tIns="0" rIns="0" bIns="0" rtlCol="0" anchor="t">
              <a:spAutoFit/>
            </a:bodyPr>
            <a:lstStyle/>
            <a:p>
              <a:pPr>
                <a:lnSpc>
                  <a:spcPts val="4320"/>
                </a:lnSpc>
                <a:spcBef>
                  <a:spcPct val="0"/>
                </a:spcBef>
              </a:pPr>
              <a:r>
                <a:rPr lang="en-US" sz="2600" dirty="0">
                  <a:solidFill>
                    <a:srgbClr val="000000"/>
                  </a:solidFill>
                  <a:latin typeface="Poppins Light"/>
                </a:rPr>
                <a:t>This aligns with existing literature emphasizing the psychological benefits of customization, where consumers perceive personalized items as more meaningful and reflective of their individuality (Smith, 2018)</a:t>
              </a:r>
            </a:p>
          </p:txBody>
        </p:sp>
        <p:sp>
          <p:nvSpPr>
            <p:cNvPr id="13" name="TextBox 13"/>
            <p:cNvSpPr txBox="1"/>
            <p:nvPr/>
          </p:nvSpPr>
          <p:spPr>
            <a:xfrm>
              <a:off x="43842" y="5790343"/>
              <a:ext cx="21296924" cy="2155291"/>
            </a:xfrm>
            <a:prstGeom prst="rect">
              <a:avLst/>
            </a:prstGeom>
          </p:spPr>
          <p:txBody>
            <a:bodyPr lIns="0" tIns="0" rIns="0" bIns="0" rtlCol="0" anchor="t">
              <a:spAutoFit/>
            </a:bodyPr>
            <a:lstStyle/>
            <a:p>
              <a:pPr>
                <a:lnSpc>
                  <a:spcPts val="4320"/>
                </a:lnSpc>
                <a:spcBef>
                  <a:spcPct val="0"/>
                </a:spcBef>
              </a:pPr>
              <a:r>
                <a:rPr lang="en-US" sz="2600" dirty="0">
                  <a:solidFill>
                    <a:srgbClr val="000000"/>
                  </a:solidFill>
                  <a:latin typeface="Poppins Light"/>
                </a:rPr>
                <a:t>The positive connection between a desire for unique, personalized products and a brand's attractiveness emphasizes the strategic importance of incorporating customization into the product offering.</a:t>
              </a:r>
            </a:p>
          </p:txBody>
        </p:sp>
        <p:sp>
          <p:nvSpPr>
            <p:cNvPr id="14" name="TextBox 14"/>
            <p:cNvSpPr txBox="1"/>
            <p:nvPr/>
          </p:nvSpPr>
          <p:spPr>
            <a:xfrm>
              <a:off x="94642" y="8184256"/>
              <a:ext cx="21454613" cy="2155291"/>
            </a:xfrm>
            <a:prstGeom prst="rect">
              <a:avLst/>
            </a:prstGeom>
          </p:spPr>
          <p:txBody>
            <a:bodyPr lIns="0" tIns="0" rIns="0" bIns="0" rtlCol="0" anchor="t">
              <a:spAutoFit/>
            </a:bodyPr>
            <a:lstStyle/>
            <a:p>
              <a:pPr>
                <a:lnSpc>
                  <a:spcPts val="4320"/>
                </a:lnSpc>
              </a:pPr>
              <a:r>
                <a:rPr lang="en-US" sz="2600" dirty="0">
                  <a:solidFill>
                    <a:srgbClr val="000000"/>
                  </a:solidFill>
                  <a:latin typeface="Poppins Light"/>
                </a:rPr>
                <a:t>Furthermore, the study reveals that consumers see customization as more than a superficial feature; it is intricately linked to their perception of a brand's authenticity.</a:t>
              </a:r>
            </a:p>
            <a:p>
              <a:pPr>
                <a:lnSpc>
                  <a:spcPts val="4320"/>
                </a:lnSpc>
                <a:spcBef>
                  <a:spcPct val="0"/>
                </a:spcBef>
              </a:pPr>
              <a:endParaRPr lang="en-US" sz="2600" dirty="0">
                <a:solidFill>
                  <a:srgbClr val="000000"/>
                </a:solidFill>
                <a:latin typeface="Poppins Light"/>
              </a:endParaRPr>
            </a:p>
          </p:txBody>
        </p:sp>
      </p:grpSp>
      <p:grpSp>
        <p:nvGrpSpPr>
          <p:cNvPr id="15" name="Group 15"/>
          <p:cNvGrpSpPr/>
          <p:nvPr/>
        </p:nvGrpSpPr>
        <p:grpSpPr>
          <a:xfrm>
            <a:off x="502073" y="1256025"/>
            <a:ext cx="691133" cy="6875735"/>
            <a:chOff x="194148" y="73984"/>
            <a:chExt cx="921511" cy="9167647"/>
          </a:xfrm>
        </p:grpSpPr>
        <p:sp>
          <p:nvSpPr>
            <p:cNvPr id="16" name="Freeform 16"/>
            <p:cNvSpPr/>
            <p:nvPr/>
          </p:nvSpPr>
          <p:spPr>
            <a:xfrm rot="2603768">
              <a:off x="194499" y="73984"/>
              <a:ext cx="921160"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sp>
        <p:sp>
          <p:nvSpPr>
            <p:cNvPr id="17" name="Freeform 17"/>
            <p:cNvSpPr/>
            <p:nvPr/>
          </p:nvSpPr>
          <p:spPr>
            <a:xfrm rot="2603768">
              <a:off x="194499" y="1859091"/>
              <a:ext cx="921160"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txBody>
            <a:bodyPr/>
            <a:lstStyle/>
            <a:p>
              <a:endParaRPr lang="en-US" dirty="0"/>
            </a:p>
          </p:txBody>
        </p:sp>
        <p:sp>
          <p:nvSpPr>
            <p:cNvPr id="18" name="Freeform 18"/>
            <p:cNvSpPr/>
            <p:nvPr/>
          </p:nvSpPr>
          <p:spPr>
            <a:xfrm rot="2603768">
              <a:off x="194148" y="3644196"/>
              <a:ext cx="921160" cy="914251"/>
            </a:xfrm>
            <a:custGeom>
              <a:avLst/>
              <a:gdLst/>
              <a:ahLst/>
              <a:cxnLst/>
              <a:rect l="l" t="t" r="r" b="b"/>
              <a:pathLst>
                <a:path w="921160" h="914251">
                  <a:moveTo>
                    <a:pt x="0" y="0"/>
                  </a:moveTo>
                  <a:lnTo>
                    <a:pt x="921160" y="0"/>
                  </a:lnTo>
                  <a:lnTo>
                    <a:pt x="921160" y="914252"/>
                  </a:lnTo>
                  <a:lnTo>
                    <a:pt x="0" y="914252"/>
                  </a:lnTo>
                  <a:lnTo>
                    <a:pt x="0" y="0"/>
                  </a:lnTo>
                  <a:close/>
                </a:path>
              </a:pathLst>
            </a:custGeom>
            <a:blipFill>
              <a:blip r:embed="rId2"/>
              <a:stretch>
                <a:fillRect/>
              </a:stretch>
            </a:blipFill>
          </p:spPr>
          <p:txBody>
            <a:bodyPr/>
            <a:lstStyle/>
            <a:p>
              <a:endParaRPr lang="en-US" dirty="0"/>
            </a:p>
          </p:txBody>
        </p:sp>
        <p:sp>
          <p:nvSpPr>
            <p:cNvPr id="19" name="Freeform 19"/>
            <p:cNvSpPr/>
            <p:nvPr/>
          </p:nvSpPr>
          <p:spPr>
            <a:xfrm rot="2603768">
              <a:off x="194148" y="5973391"/>
              <a:ext cx="921161" cy="914251"/>
            </a:xfrm>
            <a:custGeom>
              <a:avLst/>
              <a:gdLst/>
              <a:ahLst/>
              <a:cxnLst/>
              <a:rect l="l" t="t" r="r" b="b"/>
              <a:pathLst>
                <a:path w="921160" h="914251">
                  <a:moveTo>
                    <a:pt x="0" y="0"/>
                  </a:moveTo>
                  <a:lnTo>
                    <a:pt x="921160" y="0"/>
                  </a:lnTo>
                  <a:lnTo>
                    <a:pt x="921160" y="914252"/>
                  </a:lnTo>
                  <a:lnTo>
                    <a:pt x="0" y="914252"/>
                  </a:lnTo>
                  <a:lnTo>
                    <a:pt x="0" y="0"/>
                  </a:lnTo>
                  <a:close/>
                </a:path>
              </a:pathLst>
            </a:custGeom>
            <a:blipFill>
              <a:blip r:embed="rId2"/>
              <a:stretch>
                <a:fillRect/>
              </a:stretch>
            </a:blipFill>
          </p:spPr>
        </p:sp>
        <p:sp>
          <p:nvSpPr>
            <p:cNvPr id="20" name="Freeform 20"/>
            <p:cNvSpPr/>
            <p:nvPr/>
          </p:nvSpPr>
          <p:spPr>
            <a:xfrm rot="2603768">
              <a:off x="194148" y="8327380"/>
              <a:ext cx="921161"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sp>
      </p:grpSp>
      <p:sp>
        <p:nvSpPr>
          <p:cNvPr id="21" name="AutoShape 21"/>
          <p:cNvSpPr/>
          <p:nvPr/>
        </p:nvSpPr>
        <p:spPr>
          <a:xfrm>
            <a:off x="1028700" y="9028166"/>
            <a:ext cx="16230600" cy="9525"/>
          </a:xfrm>
          <a:prstGeom prst="rect">
            <a:avLst/>
          </a:prstGeom>
          <a:solidFill>
            <a:srgbClr val="323232"/>
          </a:solidFill>
        </p:spPr>
      </p:sp>
      <p:sp>
        <p:nvSpPr>
          <p:cNvPr id="22" name="TextBox 22"/>
          <p:cNvSpPr txBox="1"/>
          <p:nvPr/>
        </p:nvSpPr>
        <p:spPr>
          <a:xfrm>
            <a:off x="1028700" y="9280820"/>
            <a:ext cx="6702086" cy="314325"/>
          </a:xfrm>
          <a:prstGeom prst="rect">
            <a:avLst/>
          </a:prstGeom>
        </p:spPr>
        <p:txBody>
          <a:bodyPr lIns="0" tIns="0" rIns="0" bIns="0" rtlCol="0" anchor="t">
            <a:spAutoFit/>
          </a:bodyPr>
          <a:lstStyle/>
          <a:p>
            <a:pPr>
              <a:lnSpc>
                <a:spcPts val="2519"/>
              </a:lnSpc>
            </a:pPr>
            <a:r>
              <a:rPr lang="en-US" sz="2099" spc="104">
                <a:solidFill>
                  <a:srgbClr val="191919"/>
                </a:solidFill>
                <a:latin typeface="Poppins Light Bold"/>
              </a:rPr>
              <a:t>Liverpool john moores university</a:t>
            </a:r>
          </a:p>
        </p:txBody>
      </p:sp>
      <p:sp>
        <p:nvSpPr>
          <p:cNvPr id="23" name="TextBox 23"/>
          <p:cNvSpPr txBox="1"/>
          <p:nvPr/>
        </p:nvSpPr>
        <p:spPr>
          <a:xfrm>
            <a:off x="12603259" y="9309395"/>
            <a:ext cx="4656041" cy="285750"/>
          </a:xfrm>
          <a:prstGeom prst="rect">
            <a:avLst/>
          </a:prstGeom>
        </p:spPr>
        <p:txBody>
          <a:bodyPr lIns="0" tIns="0" rIns="0" bIns="0" rtlCol="0" anchor="t">
            <a:spAutoFit/>
          </a:bodyPr>
          <a:lstStyle/>
          <a:p>
            <a:pPr algn="r">
              <a:lnSpc>
                <a:spcPts val="2399"/>
              </a:lnSpc>
            </a:pPr>
            <a:r>
              <a:rPr lang="en-US" sz="1999" spc="59">
                <a:solidFill>
                  <a:srgbClr val="191919"/>
                </a:solidFill>
                <a:latin typeface="Poppins Light Bold"/>
              </a:rPr>
              <a:t>Final thesis report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847771"/>
            <a:chOff x="0" y="0"/>
            <a:chExt cx="6186311" cy="286777"/>
          </a:xfrm>
        </p:grpSpPr>
        <p:sp>
          <p:nvSpPr>
            <p:cNvPr id="3" name="Freeform 3"/>
            <p:cNvSpPr/>
            <p:nvPr/>
          </p:nvSpPr>
          <p:spPr>
            <a:xfrm>
              <a:off x="0" y="0"/>
              <a:ext cx="6186311" cy="286777"/>
            </a:xfrm>
            <a:custGeom>
              <a:avLst/>
              <a:gdLst/>
              <a:ahLst/>
              <a:cxnLst/>
              <a:rect l="l" t="t" r="r" b="b"/>
              <a:pathLst>
                <a:path w="6186311" h="286777">
                  <a:moveTo>
                    <a:pt x="0" y="0"/>
                  </a:moveTo>
                  <a:lnTo>
                    <a:pt x="6186311" y="0"/>
                  </a:lnTo>
                  <a:lnTo>
                    <a:pt x="6186311" y="286777"/>
                  </a:lnTo>
                  <a:lnTo>
                    <a:pt x="0" y="286777"/>
                  </a:lnTo>
                  <a:close/>
                </a:path>
              </a:pathLst>
            </a:custGeom>
            <a:solidFill>
              <a:srgbClr val="EEEEEE"/>
            </a:solidFill>
          </p:spPr>
        </p:sp>
      </p:grpSp>
      <p:grpSp>
        <p:nvGrpSpPr>
          <p:cNvPr id="4" name="Group 4"/>
          <p:cNvGrpSpPr/>
          <p:nvPr/>
        </p:nvGrpSpPr>
        <p:grpSpPr>
          <a:xfrm>
            <a:off x="0" y="0"/>
            <a:ext cx="847771" cy="8477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C84B31"/>
            </a:solidFill>
          </p:spPr>
        </p:sp>
      </p:grpSp>
      <p:sp>
        <p:nvSpPr>
          <p:cNvPr id="6" name="TextBox 6"/>
          <p:cNvSpPr txBox="1"/>
          <p:nvPr/>
        </p:nvSpPr>
        <p:spPr>
          <a:xfrm>
            <a:off x="7970839" y="242910"/>
            <a:ext cx="2346321" cy="447675"/>
          </a:xfrm>
          <a:prstGeom prst="rect">
            <a:avLst/>
          </a:prstGeom>
        </p:spPr>
        <p:txBody>
          <a:bodyPr lIns="0" tIns="0" rIns="0" bIns="0" rtlCol="0" anchor="t">
            <a:spAutoFit/>
          </a:bodyPr>
          <a:lstStyle/>
          <a:p>
            <a:pPr>
              <a:lnSpc>
                <a:spcPts val="3599"/>
              </a:lnSpc>
            </a:pPr>
            <a:r>
              <a:rPr lang="en-US" sz="2999" spc="92">
                <a:solidFill>
                  <a:srgbClr val="2D4263"/>
                </a:solidFill>
                <a:latin typeface="Poppins Medium"/>
              </a:rPr>
              <a:t>Conclusion </a:t>
            </a:r>
          </a:p>
        </p:txBody>
      </p:sp>
      <p:sp>
        <p:nvSpPr>
          <p:cNvPr id="7" name="TextBox 7"/>
          <p:cNvSpPr txBox="1"/>
          <p:nvPr/>
        </p:nvSpPr>
        <p:spPr>
          <a:xfrm>
            <a:off x="154759" y="242910"/>
            <a:ext cx="538253" cy="371255"/>
          </a:xfrm>
          <a:prstGeom prst="rect">
            <a:avLst/>
          </a:prstGeom>
        </p:spPr>
        <p:txBody>
          <a:bodyPr lIns="0" tIns="0" rIns="0" bIns="0" rtlCol="0" anchor="t">
            <a:spAutoFit/>
          </a:bodyPr>
          <a:lstStyle/>
          <a:p>
            <a:pPr algn="ctr">
              <a:lnSpc>
                <a:spcPts val="2879"/>
              </a:lnSpc>
            </a:pPr>
            <a:r>
              <a:rPr lang="en-US" sz="2400" spc="74" dirty="0">
                <a:solidFill>
                  <a:srgbClr val="EEEEEE"/>
                </a:solidFill>
                <a:latin typeface="Poppins Medium"/>
              </a:rPr>
              <a:t>VI</a:t>
            </a:r>
          </a:p>
        </p:txBody>
      </p:sp>
      <p:sp>
        <p:nvSpPr>
          <p:cNvPr id="8" name="TextBox 8"/>
          <p:cNvSpPr txBox="1"/>
          <p:nvPr/>
        </p:nvSpPr>
        <p:spPr>
          <a:xfrm>
            <a:off x="8802847" y="9153525"/>
            <a:ext cx="682307" cy="503984"/>
          </a:xfrm>
          <a:prstGeom prst="rect">
            <a:avLst/>
          </a:prstGeom>
        </p:spPr>
        <p:txBody>
          <a:bodyPr lIns="0" tIns="0" rIns="0" bIns="0" rtlCol="0" anchor="t">
            <a:spAutoFit/>
          </a:bodyPr>
          <a:lstStyle/>
          <a:p>
            <a:pPr algn="ctr">
              <a:lnSpc>
                <a:spcPts val="4160"/>
              </a:lnSpc>
            </a:pPr>
            <a:r>
              <a:rPr lang="en-US" sz="2600" dirty="0">
                <a:solidFill>
                  <a:srgbClr val="2D4263"/>
                </a:solidFill>
                <a:latin typeface="Poppins Medium"/>
              </a:rPr>
              <a:t>14</a:t>
            </a:r>
          </a:p>
        </p:txBody>
      </p:sp>
      <p:grpSp>
        <p:nvGrpSpPr>
          <p:cNvPr id="9" name="Group 9"/>
          <p:cNvGrpSpPr/>
          <p:nvPr/>
        </p:nvGrpSpPr>
        <p:grpSpPr>
          <a:xfrm>
            <a:off x="1544034" y="1304327"/>
            <a:ext cx="16591566" cy="7089988"/>
            <a:chOff x="0" y="-95249"/>
            <a:chExt cx="22122086" cy="9453317"/>
          </a:xfrm>
        </p:grpSpPr>
        <p:sp>
          <p:nvSpPr>
            <p:cNvPr id="10" name="TextBox 10"/>
            <p:cNvSpPr txBox="1"/>
            <p:nvPr/>
          </p:nvSpPr>
          <p:spPr>
            <a:xfrm>
              <a:off x="0" y="-95249"/>
              <a:ext cx="21340765" cy="1414917"/>
            </a:xfrm>
            <a:prstGeom prst="rect">
              <a:avLst/>
            </a:prstGeom>
          </p:spPr>
          <p:txBody>
            <a:bodyPr lIns="0" tIns="0" rIns="0" bIns="0" rtlCol="0" anchor="t">
              <a:spAutoFit/>
            </a:bodyPr>
            <a:lstStyle/>
            <a:p>
              <a:pPr>
                <a:lnSpc>
                  <a:spcPts val="4320"/>
                </a:lnSpc>
                <a:spcBef>
                  <a:spcPct val="0"/>
                </a:spcBef>
              </a:pPr>
              <a:r>
                <a:rPr lang="en-US" sz="2500" dirty="0">
                  <a:solidFill>
                    <a:srgbClr val="000000"/>
                  </a:solidFill>
                  <a:latin typeface="Poppins Light"/>
                </a:rPr>
                <a:t>This study provides insightful information into the complex dynamics of supply chain management, customization, and brand perception in the water bottle industry. </a:t>
              </a:r>
            </a:p>
          </p:txBody>
        </p:sp>
        <p:sp>
          <p:nvSpPr>
            <p:cNvPr id="11" name="TextBox 11"/>
            <p:cNvSpPr txBox="1"/>
            <p:nvPr/>
          </p:nvSpPr>
          <p:spPr>
            <a:xfrm>
              <a:off x="20149" y="1834732"/>
              <a:ext cx="22101937" cy="1414917"/>
            </a:xfrm>
            <a:prstGeom prst="rect">
              <a:avLst/>
            </a:prstGeom>
          </p:spPr>
          <p:txBody>
            <a:bodyPr wrap="square" lIns="0" tIns="0" rIns="0" bIns="0" rtlCol="0" anchor="t">
              <a:spAutoFit/>
            </a:bodyPr>
            <a:lstStyle/>
            <a:p>
              <a:pPr>
                <a:lnSpc>
                  <a:spcPts val="4320"/>
                </a:lnSpc>
                <a:spcBef>
                  <a:spcPct val="0"/>
                </a:spcBef>
              </a:pPr>
              <a:r>
                <a:rPr lang="en-US" sz="2500" dirty="0">
                  <a:solidFill>
                    <a:srgbClr val="000000"/>
                  </a:solidFill>
                  <a:latin typeface="Poppins Light"/>
                </a:rPr>
                <a:t>The overwhelming opinion among participants on the importance of customization emphasizes its strategic significance, portraying it as more than just a trend influencing consumer purchasing decisions. </a:t>
              </a:r>
            </a:p>
          </p:txBody>
        </p:sp>
        <p:sp>
          <p:nvSpPr>
            <p:cNvPr id="12" name="TextBox 12"/>
            <p:cNvSpPr txBox="1"/>
            <p:nvPr/>
          </p:nvSpPr>
          <p:spPr>
            <a:xfrm>
              <a:off x="20149" y="3713132"/>
              <a:ext cx="20992071" cy="1414917"/>
            </a:xfrm>
            <a:prstGeom prst="rect">
              <a:avLst/>
            </a:prstGeom>
          </p:spPr>
          <p:txBody>
            <a:bodyPr lIns="0" tIns="0" rIns="0" bIns="0" rtlCol="0" anchor="t">
              <a:spAutoFit/>
            </a:bodyPr>
            <a:lstStyle/>
            <a:p>
              <a:pPr>
                <a:lnSpc>
                  <a:spcPts val="4320"/>
                </a:lnSpc>
                <a:spcBef>
                  <a:spcPct val="0"/>
                </a:spcBef>
              </a:pPr>
              <a:r>
                <a:rPr lang="en-US" sz="2500" dirty="0">
                  <a:solidFill>
                    <a:srgbClr val="000000"/>
                  </a:solidFill>
                  <a:latin typeface="Poppins Light"/>
                </a:rPr>
                <a:t>Businesses in this industry must recognize the intrinsic value that consumers place on personalized products and align their strategies accordingly in order to increase brand attractiveness.</a:t>
              </a:r>
            </a:p>
          </p:txBody>
        </p:sp>
        <p:sp>
          <p:nvSpPr>
            <p:cNvPr id="13" name="TextBox 13"/>
            <p:cNvSpPr txBox="1"/>
            <p:nvPr/>
          </p:nvSpPr>
          <p:spPr>
            <a:xfrm>
              <a:off x="0" y="5485333"/>
              <a:ext cx="21296923" cy="2150161"/>
            </a:xfrm>
            <a:prstGeom prst="rect">
              <a:avLst/>
            </a:prstGeom>
          </p:spPr>
          <p:txBody>
            <a:bodyPr lIns="0" tIns="0" rIns="0" bIns="0" rtlCol="0" anchor="t">
              <a:spAutoFit/>
            </a:bodyPr>
            <a:lstStyle/>
            <a:p>
              <a:pPr>
                <a:lnSpc>
                  <a:spcPts val="4320"/>
                </a:lnSpc>
                <a:spcBef>
                  <a:spcPct val="0"/>
                </a:spcBef>
              </a:pPr>
              <a:r>
                <a:rPr lang="en-US" sz="2500" dirty="0">
                  <a:solidFill>
                    <a:srgbClr val="000000"/>
                  </a:solidFill>
                  <a:latin typeface="Poppins Light"/>
                </a:rPr>
                <a:t>Transparency in the supply chain emerges as a critical component in establishing consumer trust. The clear preference for brands that openly communicate their sourcing practices reflects a changing consumer landscape in which ethical considerations are crucial in decision-making. </a:t>
              </a:r>
            </a:p>
          </p:txBody>
        </p:sp>
        <p:sp>
          <p:nvSpPr>
            <p:cNvPr id="14" name="TextBox 14"/>
            <p:cNvSpPr txBox="1"/>
            <p:nvPr/>
          </p:nvSpPr>
          <p:spPr>
            <a:xfrm>
              <a:off x="20149" y="7943151"/>
              <a:ext cx="19866738" cy="1414917"/>
            </a:xfrm>
            <a:prstGeom prst="rect">
              <a:avLst/>
            </a:prstGeom>
          </p:spPr>
          <p:txBody>
            <a:bodyPr wrap="square" lIns="0" tIns="0" rIns="0" bIns="0" rtlCol="0" anchor="t">
              <a:spAutoFit/>
            </a:bodyPr>
            <a:lstStyle/>
            <a:p>
              <a:pPr>
                <a:lnSpc>
                  <a:spcPts val="4320"/>
                </a:lnSpc>
                <a:spcBef>
                  <a:spcPct val="0"/>
                </a:spcBef>
              </a:pPr>
              <a:r>
                <a:rPr lang="en-US" sz="2500" dirty="0">
                  <a:solidFill>
                    <a:srgbClr val="000000"/>
                  </a:solidFill>
                  <a:latin typeface="Poppins Light"/>
                </a:rPr>
                <a:t>Brands will be able to gain more profit from a customized water bottle than a standard water bottle and also use the bottles to market about their company and services.</a:t>
              </a:r>
            </a:p>
          </p:txBody>
        </p:sp>
      </p:grpSp>
      <p:grpSp>
        <p:nvGrpSpPr>
          <p:cNvPr id="15" name="Group 15"/>
          <p:cNvGrpSpPr/>
          <p:nvPr/>
        </p:nvGrpSpPr>
        <p:grpSpPr>
          <a:xfrm>
            <a:off x="502336" y="1316530"/>
            <a:ext cx="690872" cy="6661861"/>
            <a:chOff x="194499" y="154657"/>
            <a:chExt cx="921163" cy="8882481"/>
          </a:xfrm>
        </p:grpSpPr>
        <p:sp>
          <p:nvSpPr>
            <p:cNvPr id="16" name="Freeform 16"/>
            <p:cNvSpPr/>
            <p:nvPr/>
          </p:nvSpPr>
          <p:spPr>
            <a:xfrm rot="2603768">
              <a:off x="194499" y="154657"/>
              <a:ext cx="921160"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sp>
        <p:sp>
          <p:nvSpPr>
            <p:cNvPr id="17" name="Freeform 17"/>
            <p:cNvSpPr/>
            <p:nvPr/>
          </p:nvSpPr>
          <p:spPr>
            <a:xfrm rot="2603768">
              <a:off x="194502" y="2013810"/>
              <a:ext cx="921160"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sp>
        <p:sp>
          <p:nvSpPr>
            <p:cNvPr id="18" name="Freeform 18"/>
            <p:cNvSpPr/>
            <p:nvPr/>
          </p:nvSpPr>
          <p:spPr>
            <a:xfrm rot="2603768">
              <a:off x="194500" y="3971337"/>
              <a:ext cx="921160" cy="914251"/>
            </a:xfrm>
            <a:custGeom>
              <a:avLst/>
              <a:gdLst/>
              <a:ahLst/>
              <a:cxnLst/>
              <a:rect l="l" t="t" r="r" b="b"/>
              <a:pathLst>
                <a:path w="921160" h="914251">
                  <a:moveTo>
                    <a:pt x="0" y="0"/>
                  </a:moveTo>
                  <a:lnTo>
                    <a:pt x="921160" y="0"/>
                  </a:lnTo>
                  <a:lnTo>
                    <a:pt x="921160" y="914252"/>
                  </a:lnTo>
                  <a:lnTo>
                    <a:pt x="0" y="914252"/>
                  </a:lnTo>
                  <a:lnTo>
                    <a:pt x="0" y="0"/>
                  </a:lnTo>
                  <a:close/>
                </a:path>
              </a:pathLst>
            </a:custGeom>
            <a:blipFill>
              <a:blip r:embed="rId2"/>
              <a:stretch>
                <a:fillRect/>
              </a:stretch>
            </a:blipFill>
          </p:spPr>
        </p:sp>
        <p:sp>
          <p:nvSpPr>
            <p:cNvPr id="19" name="Freeform 19"/>
            <p:cNvSpPr/>
            <p:nvPr/>
          </p:nvSpPr>
          <p:spPr>
            <a:xfrm rot="2603768">
              <a:off x="194500" y="5725075"/>
              <a:ext cx="921160" cy="914251"/>
            </a:xfrm>
            <a:custGeom>
              <a:avLst/>
              <a:gdLst/>
              <a:ahLst/>
              <a:cxnLst/>
              <a:rect l="l" t="t" r="r" b="b"/>
              <a:pathLst>
                <a:path w="921160" h="914251">
                  <a:moveTo>
                    <a:pt x="0" y="0"/>
                  </a:moveTo>
                  <a:lnTo>
                    <a:pt x="921160" y="0"/>
                  </a:lnTo>
                  <a:lnTo>
                    <a:pt x="921160" y="914252"/>
                  </a:lnTo>
                  <a:lnTo>
                    <a:pt x="0" y="914252"/>
                  </a:lnTo>
                  <a:lnTo>
                    <a:pt x="0" y="0"/>
                  </a:lnTo>
                  <a:close/>
                </a:path>
              </a:pathLst>
            </a:custGeom>
            <a:blipFill>
              <a:blip r:embed="rId2"/>
              <a:stretch>
                <a:fillRect/>
              </a:stretch>
            </a:blipFill>
          </p:spPr>
        </p:sp>
        <p:sp>
          <p:nvSpPr>
            <p:cNvPr id="20" name="Freeform 20"/>
            <p:cNvSpPr/>
            <p:nvPr/>
          </p:nvSpPr>
          <p:spPr>
            <a:xfrm rot="2603768">
              <a:off x="194499" y="8122887"/>
              <a:ext cx="921161"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txBody>
            <a:bodyPr/>
            <a:lstStyle/>
            <a:p>
              <a:endParaRPr lang="en-US" dirty="0"/>
            </a:p>
          </p:txBody>
        </p:sp>
      </p:grpSp>
      <p:sp>
        <p:nvSpPr>
          <p:cNvPr id="21" name="AutoShape 21"/>
          <p:cNvSpPr/>
          <p:nvPr/>
        </p:nvSpPr>
        <p:spPr>
          <a:xfrm>
            <a:off x="1028700" y="9028166"/>
            <a:ext cx="16230600" cy="9525"/>
          </a:xfrm>
          <a:prstGeom prst="rect">
            <a:avLst/>
          </a:prstGeom>
          <a:solidFill>
            <a:srgbClr val="323232"/>
          </a:solidFill>
        </p:spPr>
      </p:sp>
      <p:sp>
        <p:nvSpPr>
          <p:cNvPr id="22" name="TextBox 22"/>
          <p:cNvSpPr txBox="1"/>
          <p:nvPr/>
        </p:nvSpPr>
        <p:spPr>
          <a:xfrm>
            <a:off x="1028700" y="9280820"/>
            <a:ext cx="6702086" cy="314325"/>
          </a:xfrm>
          <a:prstGeom prst="rect">
            <a:avLst/>
          </a:prstGeom>
        </p:spPr>
        <p:txBody>
          <a:bodyPr lIns="0" tIns="0" rIns="0" bIns="0" rtlCol="0" anchor="t">
            <a:spAutoFit/>
          </a:bodyPr>
          <a:lstStyle/>
          <a:p>
            <a:pPr>
              <a:lnSpc>
                <a:spcPts val="2519"/>
              </a:lnSpc>
            </a:pPr>
            <a:r>
              <a:rPr lang="en-US" sz="2099" spc="104" dirty="0">
                <a:solidFill>
                  <a:srgbClr val="191919"/>
                </a:solidFill>
                <a:latin typeface="Poppins Light Bold"/>
              </a:rPr>
              <a:t>Liverpool john </a:t>
            </a:r>
            <a:r>
              <a:rPr lang="en-US" sz="2099" spc="104" dirty="0" err="1">
                <a:solidFill>
                  <a:srgbClr val="191919"/>
                </a:solidFill>
                <a:latin typeface="Poppins Light Bold"/>
              </a:rPr>
              <a:t>moores</a:t>
            </a:r>
            <a:r>
              <a:rPr lang="en-US" sz="2099" spc="104" dirty="0">
                <a:solidFill>
                  <a:srgbClr val="191919"/>
                </a:solidFill>
                <a:latin typeface="Poppins Light Bold"/>
              </a:rPr>
              <a:t> university</a:t>
            </a:r>
          </a:p>
        </p:txBody>
      </p:sp>
      <p:sp>
        <p:nvSpPr>
          <p:cNvPr id="23" name="TextBox 23"/>
          <p:cNvSpPr txBox="1"/>
          <p:nvPr/>
        </p:nvSpPr>
        <p:spPr>
          <a:xfrm>
            <a:off x="12603259" y="9309395"/>
            <a:ext cx="4656041" cy="285750"/>
          </a:xfrm>
          <a:prstGeom prst="rect">
            <a:avLst/>
          </a:prstGeom>
        </p:spPr>
        <p:txBody>
          <a:bodyPr lIns="0" tIns="0" rIns="0" bIns="0" rtlCol="0" anchor="t">
            <a:spAutoFit/>
          </a:bodyPr>
          <a:lstStyle/>
          <a:p>
            <a:pPr algn="r">
              <a:lnSpc>
                <a:spcPts val="2399"/>
              </a:lnSpc>
            </a:pPr>
            <a:r>
              <a:rPr lang="en-US" sz="1999" spc="59">
                <a:solidFill>
                  <a:srgbClr val="191919"/>
                </a:solidFill>
                <a:latin typeface="Poppins Light Bold"/>
              </a:rPr>
              <a:t>Final thesis report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847771"/>
            <a:chOff x="0" y="0"/>
            <a:chExt cx="6186311" cy="286777"/>
          </a:xfrm>
        </p:grpSpPr>
        <p:sp>
          <p:nvSpPr>
            <p:cNvPr id="3" name="Freeform 3"/>
            <p:cNvSpPr/>
            <p:nvPr/>
          </p:nvSpPr>
          <p:spPr>
            <a:xfrm>
              <a:off x="0" y="0"/>
              <a:ext cx="6186311" cy="286777"/>
            </a:xfrm>
            <a:custGeom>
              <a:avLst/>
              <a:gdLst/>
              <a:ahLst/>
              <a:cxnLst/>
              <a:rect l="l" t="t" r="r" b="b"/>
              <a:pathLst>
                <a:path w="6186311" h="286777">
                  <a:moveTo>
                    <a:pt x="0" y="0"/>
                  </a:moveTo>
                  <a:lnTo>
                    <a:pt x="6186311" y="0"/>
                  </a:lnTo>
                  <a:lnTo>
                    <a:pt x="6186311" y="286777"/>
                  </a:lnTo>
                  <a:lnTo>
                    <a:pt x="0" y="286777"/>
                  </a:lnTo>
                  <a:close/>
                </a:path>
              </a:pathLst>
            </a:custGeom>
            <a:solidFill>
              <a:srgbClr val="EEEEEE"/>
            </a:solidFill>
          </p:spPr>
        </p:sp>
      </p:grpSp>
      <p:grpSp>
        <p:nvGrpSpPr>
          <p:cNvPr id="4" name="Group 4"/>
          <p:cNvGrpSpPr/>
          <p:nvPr/>
        </p:nvGrpSpPr>
        <p:grpSpPr>
          <a:xfrm>
            <a:off x="0" y="0"/>
            <a:ext cx="847771" cy="8477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C84B31"/>
            </a:solidFill>
          </p:spPr>
        </p:sp>
      </p:grpSp>
      <p:sp>
        <p:nvSpPr>
          <p:cNvPr id="6" name="TextBox 6"/>
          <p:cNvSpPr txBox="1"/>
          <p:nvPr/>
        </p:nvSpPr>
        <p:spPr>
          <a:xfrm>
            <a:off x="7795570" y="242910"/>
            <a:ext cx="2696861" cy="447675"/>
          </a:xfrm>
          <a:prstGeom prst="rect">
            <a:avLst/>
          </a:prstGeom>
        </p:spPr>
        <p:txBody>
          <a:bodyPr lIns="0" tIns="0" rIns="0" bIns="0" rtlCol="0" anchor="t">
            <a:spAutoFit/>
          </a:bodyPr>
          <a:lstStyle/>
          <a:p>
            <a:pPr>
              <a:lnSpc>
                <a:spcPts val="3599"/>
              </a:lnSpc>
            </a:pPr>
            <a:r>
              <a:rPr lang="en-US" sz="2999" spc="92">
                <a:solidFill>
                  <a:srgbClr val="2D4263"/>
                </a:solidFill>
                <a:latin typeface="Poppins Medium"/>
              </a:rPr>
              <a:t>Future works</a:t>
            </a:r>
          </a:p>
        </p:txBody>
      </p:sp>
      <p:sp>
        <p:nvSpPr>
          <p:cNvPr id="7" name="TextBox 7"/>
          <p:cNvSpPr txBox="1"/>
          <p:nvPr/>
        </p:nvSpPr>
        <p:spPr>
          <a:xfrm>
            <a:off x="154759" y="242910"/>
            <a:ext cx="538253" cy="371255"/>
          </a:xfrm>
          <a:prstGeom prst="rect">
            <a:avLst/>
          </a:prstGeom>
        </p:spPr>
        <p:txBody>
          <a:bodyPr lIns="0" tIns="0" rIns="0" bIns="0" rtlCol="0" anchor="t">
            <a:spAutoFit/>
          </a:bodyPr>
          <a:lstStyle/>
          <a:p>
            <a:pPr algn="ctr">
              <a:lnSpc>
                <a:spcPts val="2879"/>
              </a:lnSpc>
            </a:pPr>
            <a:r>
              <a:rPr lang="en-US" sz="2400" spc="74" dirty="0">
                <a:solidFill>
                  <a:srgbClr val="EEEEEE"/>
                </a:solidFill>
                <a:latin typeface="Poppins Medium"/>
              </a:rPr>
              <a:t>VI</a:t>
            </a:r>
          </a:p>
        </p:txBody>
      </p:sp>
      <p:sp>
        <p:nvSpPr>
          <p:cNvPr id="8" name="TextBox 8"/>
          <p:cNvSpPr txBox="1"/>
          <p:nvPr/>
        </p:nvSpPr>
        <p:spPr>
          <a:xfrm>
            <a:off x="8802847" y="9153525"/>
            <a:ext cx="682307" cy="503984"/>
          </a:xfrm>
          <a:prstGeom prst="rect">
            <a:avLst/>
          </a:prstGeom>
        </p:spPr>
        <p:txBody>
          <a:bodyPr lIns="0" tIns="0" rIns="0" bIns="0" rtlCol="0" anchor="t">
            <a:spAutoFit/>
          </a:bodyPr>
          <a:lstStyle/>
          <a:p>
            <a:pPr algn="ctr">
              <a:lnSpc>
                <a:spcPts val="4160"/>
              </a:lnSpc>
            </a:pPr>
            <a:r>
              <a:rPr lang="en-US" sz="2600" dirty="0">
                <a:solidFill>
                  <a:srgbClr val="2D4263"/>
                </a:solidFill>
                <a:latin typeface="Poppins Medium"/>
              </a:rPr>
              <a:t>15</a:t>
            </a:r>
          </a:p>
        </p:txBody>
      </p:sp>
      <p:grpSp>
        <p:nvGrpSpPr>
          <p:cNvPr id="9" name="Group 9"/>
          <p:cNvGrpSpPr/>
          <p:nvPr/>
        </p:nvGrpSpPr>
        <p:grpSpPr>
          <a:xfrm>
            <a:off x="456799" y="1274274"/>
            <a:ext cx="741170" cy="5576299"/>
            <a:chOff x="133783" y="98316"/>
            <a:chExt cx="988227" cy="7435066"/>
          </a:xfrm>
        </p:grpSpPr>
        <p:sp>
          <p:nvSpPr>
            <p:cNvPr id="10" name="Freeform 10"/>
            <p:cNvSpPr/>
            <p:nvPr/>
          </p:nvSpPr>
          <p:spPr>
            <a:xfrm rot="2603768">
              <a:off x="133783" y="98316"/>
              <a:ext cx="921160"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txBody>
            <a:bodyPr/>
            <a:lstStyle/>
            <a:p>
              <a:endParaRPr lang="en-US" dirty="0"/>
            </a:p>
          </p:txBody>
        </p:sp>
        <p:sp>
          <p:nvSpPr>
            <p:cNvPr id="12" name="Freeform 12"/>
            <p:cNvSpPr/>
            <p:nvPr/>
          </p:nvSpPr>
          <p:spPr>
            <a:xfrm rot="2603768">
              <a:off x="200850" y="3480485"/>
              <a:ext cx="921160" cy="914251"/>
            </a:xfrm>
            <a:custGeom>
              <a:avLst/>
              <a:gdLst/>
              <a:ahLst/>
              <a:cxnLst/>
              <a:rect l="l" t="t" r="r" b="b"/>
              <a:pathLst>
                <a:path w="921160" h="914251">
                  <a:moveTo>
                    <a:pt x="0" y="0"/>
                  </a:moveTo>
                  <a:lnTo>
                    <a:pt x="921160" y="0"/>
                  </a:lnTo>
                  <a:lnTo>
                    <a:pt x="921160" y="914252"/>
                  </a:lnTo>
                  <a:lnTo>
                    <a:pt x="0" y="914252"/>
                  </a:lnTo>
                  <a:lnTo>
                    <a:pt x="0" y="0"/>
                  </a:lnTo>
                  <a:close/>
                </a:path>
              </a:pathLst>
            </a:custGeom>
            <a:blipFill>
              <a:blip r:embed="rId2"/>
              <a:stretch>
                <a:fillRect/>
              </a:stretch>
            </a:blipFill>
          </p:spPr>
        </p:sp>
        <p:sp>
          <p:nvSpPr>
            <p:cNvPr id="14" name="Freeform 14"/>
            <p:cNvSpPr/>
            <p:nvPr/>
          </p:nvSpPr>
          <p:spPr>
            <a:xfrm rot="2603768">
              <a:off x="133783" y="6619131"/>
              <a:ext cx="921160"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sp>
      </p:grpSp>
      <p:sp>
        <p:nvSpPr>
          <p:cNvPr id="15" name="AutoShape 15"/>
          <p:cNvSpPr/>
          <p:nvPr/>
        </p:nvSpPr>
        <p:spPr>
          <a:xfrm>
            <a:off x="1028700" y="9028166"/>
            <a:ext cx="16230600" cy="9525"/>
          </a:xfrm>
          <a:prstGeom prst="rect">
            <a:avLst/>
          </a:prstGeom>
          <a:solidFill>
            <a:srgbClr val="323232"/>
          </a:solidFill>
        </p:spPr>
      </p:sp>
      <p:sp>
        <p:nvSpPr>
          <p:cNvPr id="16" name="TextBox 16"/>
          <p:cNvSpPr txBox="1"/>
          <p:nvPr/>
        </p:nvSpPr>
        <p:spPr>
          <a:xfrm>
            <a:off x="1028700" y="9280820"/>
            <a:ext cx="6702086" cy="314325"/>
          </a:xfrm>
          <a:prstGeom prst="rect">
            <a:avLst/>
          </a:prstGeom>
        </p:spPr>
        <p:txBody>
          <a:bodyPr lIns="0" tIns="0" rIns="0" bIns="0" rtlCol="0" anchor="t">
            <a:spAutoFit/>
          </a:bodyPr>
          <a:lstStyle/>
          <a:p>
            <a:pPr>
              <a:lnSpc>
                <a:spcPts val="2519"/>
              </a:lnSpc>
            </a:pPr>
            <a:r>
              <a:rPr lang="en-US" sz="2099" spc="104">
                <a:solidFill>
                  <a:srgbClr val="191919"/>
                </a:solidFill>
                <a:latin typeface="Poppins Light Bold"/>
              </a:rPr>
              <a:t>Liverpool john moores university</a:t>
            </a:r>
          </a:p>
        </p:txBody>
      </p:sp>
      <p:sp>
        <p:nvSpPr>
          <p:cNvPr id="17" name="TextBox 17"/>
          <p:cNvSpPr txBox="1"/>
          <p:nvPr/>
        </p:nvSpPr>
        <p:spPr>
          <a:xfrm>
            <a:off x="12603259" y="9309395"/>
            <a:ext cx="4656041" cy="285750"/>
          </a:xfrm>
          <a:prstGeom prst="rect">
            <a:avLst/>
          </a:prstGeom>
        </p:spPr>
        <p:txBody>
          <a:bodyPr lIns="0" tIns="0" rIns="0" bIns="0" rtlCol="0" anchor="t">
            <a:spAutoFit/>
          </a:bodyPr>
          <a:lstStyle/>
          <a:p>
            <a:pPr algn="r">
              <a:lnSpc>
                <a:spcPts val="2399"/>
              </a:lnSpc>
            </a:pPr>
            <a:r>
              <a:rPr lang="en-US" sz="1999" spc="59">
                <a:solidFill>
                  <a:srgbClr val="191919"/>
                </a:solidFill>
                <a:latin typeface="Poppins Light Bold"/>
              </a:rPr>
              <a:t>Final thesis report</a:t>
            </a:r>
          </a:p>
        </p:txBody>
      </p:sp>
      <p:sp>
        <p:nvSpPr>
          <p:cNvPr id="18" name="TextBox 18"/>
          <p:cNvSpPr txBox="1"/>
          <p:nvPr/>
        </p:nvSpPr>
        <p:spPr>
          <a:xfrm>
            <a:off x="1500066" y="1299869"/>
            <a:ext cx="16447802" cy="2119811"/>
          </a:xfrm>
          <a:prstGeom prst="rect">
            <a:avLst/>
          </a:prstGeom>
        </p:spPr>
        <p:txBody>
          <a:bodyPr wrap="square" lIns="0" tIns="0" rIns="0" bIns="0" rtlCol="0" anchor="t">
            <a:spAutoFit/>
          </a:bodyPr>
          <a:lstStyle/>
          <a:p>
            <a:pPr>
              <a:lnSpc>
                <a:spcPts val="4160"/>
              </a:lnSpc>
              <a:spcBef>
                <a:spcPct val="0"/>
              </a:spcBef>
            </a:pPr>
            <a:r>
              <a:rPr lang="en-US" sz="2600" dirty="0">
                <a:solidFill>
                  <a:srgbClr val="000000"/>
                </a:solidFill>
                <a:latin typeface="Poppins Light Bold"/>
              </a:rPr>
              <a:t>Enhance Customization Options</a:t>
            </a:r>
          </a:p>
          <a:p>
            <a:pPr>
              <a:lnSpc>
                <a:spcPts val="4160"/>
              </a:lnSpc>
              <a:spcBef>
                <a:spcPct val="0"/>
              </a:spcBef>
            </a:pPr>
            <a:r>
              <a:rPr lang="en-US" sz="2600" i="1" dirty="0">
                <a:solidFill>
                  <a:srgbClr val="000000"/>
                </a:solidFill>
                <a:latin typeface="Poppins Light"/>
              </a:rPr>
              <a:t>Diversify Customization Offerings</a:t>
            </a:r>
            <a:r>
              <a:rPr lang="en-US" sz="2600" dirty="0">
                <a:solidFill>
                  <a:srgbClr val="000000"/>
                </a:solidFill>
                <a:latin typeface="Poppins Light"/>
              </a:rPr>
              <a:t>: Businesses must constantly innovate and expand customization options to cater to a broad spectrum of consumer preferences. Offering diverse choices in </a:t>
            </a:r>
            <a:r>
              <a:rPr lang="en-US" sz="2600" dirty="0" err="1">
                <a:solidFill>
                  <a:srgbClr val="000000"/>
                </a:solidFill>
                <a:latin typeface="Poppins Light"/>
              </a:rPr>
              <a:t>colours</a:t>
            </a:r>
            <a:r>
              <a:rPr lang="en-US" sz="2600" dirty="0">
                <a:solidFill>
                  <a:srgbClr val="000000"/>
                </a:solidFill>
                <a:latin typeface="Poppins Light"/>
              </a:rPr>
              <a:t>, materials, and design elements will appeal to a large customer base.</a:t>
            </a:r>
          </a:p>
        </p:txBody>
      </p:sp>
      <p:sp>
        <p:nvSpPr>
          <p:cNvPr id="19" name="TextBox 19"/>
          <p:cNvSpPr txBox="1"/>
          <p:nvPr/>
        </p:nvSpPr>
        <p:spPr>
          <a:xfrm>
            <a:off x="1606699" y="3864876"/>
            <a:ext cx="16217504" cy="2119811"/>
          </a:xfrm>
          <a:prstGeom prst="rect">
            <a:avLst/>
          </a:prstGeom>
        </p:spPr>
        <p:txBody>
          <a:bodyPr lIns="0" tIns="0" rIns="0" bIns="0" rtlCol="0" anchor="t">
            <a:spAutoFit/>
          </a:bodyPr>
          <a:lstStyle/>
          <a:p>
            <a:pPr>
              <a:lnSpc>
                <a:spcPts val="4160"/>
              </a:lnSpc>
            </a:pPr>
            <a:r>
              <a:rPr lang="en-US" sz="2600" dirty="0">
                <a:solidFill>
                  <a:srgbClr val="000000"/>
                </a:solidFill>
                <a:latin typeface="Poppins Light Bold"/>
              </a:rPr>
              <a:t>Prioritize Supply Chain Transparency</a:t>
            </a:r>
          </a:p>
          <a:p>
            <a:pPr>
              <a:lnSpc>
                <a:spcPts val="4160"/>
              </a:lnSpc>
              <a:spcBef>
                <a:spcPct val="0"/>
              </a:spcBef>
            </a:pPr>
            <a:r>
              <a:rPr lang="en-US" sz="2600" i="1" dirty="0">
                <a:solidFill>
                  <a:srgbClr val="000000"/>
                </a:solidFill>
                <a:latin typeface="Poppins Light"/>
              </a:rPr>
              <a:t>Transparent Communication: </a:t>
            </a:r>
            <a:r>
              <a:rPr lang="en-US" sz="2600" dirty="0">
                <a:solidFill>
                  <a:srgbClr val="000000"/>
                </a:solidFill>
                <a:latin typeface="Poppins Light"/>
              </a:rPr>
              <a:t>Implement transparent communication strategies to convey information about material sourcing, manufacturing processes, and ethical practices. This transparency fosters trust and authenticity, contributing to positive brand perception.</a:t>
            </a:r>
          </a:p>
        </p:txBody>
      </p:sp>
      <p:sp>
        <p:nvSpPr>
          <p:cNvPr id="20" name="TextBox 20"/>
          <p:cNvSpPr txBox="1"/>
          <p:nvPr/>
        </p:nvSpPr>
        <p:spPr>
          <a:xfrm>
            <a:off x="1606699" y="6241089"/>
            <a:ext cx="16217504" cy="2658420"/>
          </a:xfrm>
          <a:prstGeom prst="rect">
            <a:avLst/>
          </a:prstGeom>
        </p:spPr>
        <p:txBody>
          <a:bodyPr lIns="0" tIns="0" rIns="0" bIns="0" rtlCol="0" anchor="t">
            <a:spAutoFit/>
          </a:bodyPr>
          <a:lstStyle/>
          <a:p>
            <a:pPr>
              <a:lnSpc>
                <a:spcPts val="4160"/>
              </a:lnSpc>
            </a:pPr>
            <a:r>
              <a:rPr lang="en-US" sz="2600" dirty="0">
                <a:solidFill>
                  <a:srgbClr val="000000"/>
                </a:solidFill>
                <a:latin typeface="Poppins Light Bold"/>
              </a:rPr>
              <a:t>Optimize Supply Chain Efficiency</a:t>
            </a:r>
          </a:p>
          <a:p>
            <a:pPr>
              <a:lnSpc>
                <a:spcPts val="4160"/>
              </a:lnSpc>
            </a:pPr>
            <a:r>
              <a:rPr lang="en-US" sz="2600" i="1" dirty="0">
                <a:solidFill>
                  <a:srgbClr val="000000"/>
                </a:solidFill>
                <a:latin typeface="Poppins Light"/>
              </a:rPr>
              <a:t>Streamline Order Processing</a:t>
            </a:r>
            <a:r>
              <a:rPr lang="en-US" sz="2600" dirty="0">
                <a:solidFill>
                  <a:srgbClr val="000000"/>
                </a:solidFill>
                <a:latin typeface="Poppins Light"/>
              </a:rPr>
              <a:t>: Optimize supply chain processes to ensure timely delivery of personalized water bottles. Efficient order fulfilment increases customer satisfaction and improves overall brand perception.</a:t>
            </a:r>
          </a:p>
          <a:p>
            <a:pPr>
              <a:lnSpc>
                <a:spcPts val="4160"/>
              </a:lnSpc>
              <a:spcBef>
                <a:spcPct val="0"/>
              </a:spcBef>
            </a:pPr>
            <a:endParaRPr lang="en-US" sz="2600" dirty="0">
              <a:solidFill>
                <a:srgbClr val="000000"/>
              </a:solidFill>
              <a:latin typeface="Poppi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847771"/>
            <a:chOff x="0" y="0"/>
            <a:chExt cx="6186311" cy="286777"/>
          </a:xfrm>
        </p:grpSpPr>
        <p:sp>
          <p:nvSpPr>
            <p:cNvPr id="3" name="Freeform 3"/>
            <p:cNvSpPr/>
            <p:nvPr/>
          </p:nvSpPr>
          <p:spPr>
            <a:xfrm>
              <a:off x="0" y="0"/>
              <a:ext cx="6186311" cy="286777"/>
            </a:xfrm>
            <a:custGeom>
              <a:avLst/>
              <a:gdLst/>
              <a:ahLst/>
              <a:cxnLst/>
              <a:rect l="l" t="t" r="r" b="b"/>
              <a:pathLst>
                <a:path w="6186311" h="286777">
                  <a:moveTo>
                    <a:pt x="0" y="0"/>
                  </a:moveTo>
                  <a:lnTo>
                    <a:pt x="6186311" y="0"/>
                  </a:lnTo>
                  <a:lnTo>
                    <a:pt x="6186311" y="286777"/>
                  </a:lnTo>
                  <a:lnTo>
                    <a:pt x="0" y="286777"/>
                  </a:lnTo>
                  <a:close/>
                </a:path>
              </a:pathLst>
            </a:custGeom>
            <a:solidFill>
              <a:srgbClr val="EEEEEE"/>
            </a:solidFill>
          </p:spPr>
        </p:sp>
      </p:grpSp>
      <p:grpSp>
        <p:nvGrpSpPr>
          <p:cNvPr id="4" name="Group 4"/>
          <p:cNvGrpSpPr/>
          <p:nvPr/>
        </p:nvGrpSpPr>
        <p:grpSpPr>
          <a:xfrm>
            <a:off x="0" y="0"/>
            <a:ext cx="847771" cy="8477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C84B31"/>
            </a:solidFill>
          </p:spPr>
        </p:sp>
      </p:grpSp>
      <p:sp>
        <p:nvSpPr>
          <p:cNvPr id="6" name="TextBox 6"/>
          <p:cNvSpPr txBox="1"/>
          <p:nvPr/>
        </p:nvSpPr>
        <p:spPr>
          <a:xfrm>
            <a:off x="7795570" y="242910"/>
            <a:ext cx="2696861" cy="447675"/>
          </a:xfrm>
          <a:prstGeom prst="rect">
            <a:avLst/>
          </a:prstGeom>
        </p:spPr>
        <p:txBody>
          <a:bodyPr lIns="0" tIns="0" rIns="0" bIns="0" rtlCol="0" anchor="t">
            <a:spAutoFit/>
          </a:bodyPr>
          <a:lstStyle/>
          <a:p>
            <a:pPr>
              <a:lnSpc>
                <a:spcPts val="3599"/>
              </a:lnSpc>
            </a:pPr>
            <a:r>
              <a:rPr lang="en-US" sz="2999" spc="92">
                <a:solidFill>
                  <a:srgbClr val="2D4263"/>
                </a:solidFill>
                <a:latin typeface="Poppins Medium"/>
              </a:rPr>
              <a:t>Future works</a:t>
            </a:r>
          </a:p>
        </p:txBody>
      </p:sp>
      <p:sp>
        <p:nvSpPr>
          <p:cNvPr id="7" name="TextBox 7"/>
          <p:cNvSpPr txBox="1"/>
          <p:nvPr/>
        </p:nvSpPr>
        <p:spPr>
          <a:xfrm>
            <a:off x="154759" y="242910"/>
            <a:ext cx="538253" cy="371255"/>
          </a:xfrm>
          <a:prstGeom prst="rect">
            <a:avLst/>
          </a:prstGeom>
        </p:spPr>
        <p:txBody>
          <a:bodyPr lIns="0" tIns="0" rIns="0" bIns="0" rtlCol="0" anchor="t">
            <a:spAutoFit/>
          </a:bodyPr>
          <a:lstStyle/>
          <a:p>
            <a:pPr algn="ctr">
              <a:lnSpc>
                <a:spcPts val="2879"/>
              </a:lnSpc>
            </a:pPr>
            <a:r>
              <a:rPr lang="en-US" sz="2400" spc="74" dirty="0">
                <a:solidFill>
                  <a:srgbClr val="EEEEEE"/>
                </a:solidFill>
                <a:latin typeface="Poppins Medium"/>
              </a:rPr>
              <a:t>VI</a:t>
            </a:r>
          </a:p>
        </p:txBody>
      </p:sp>
      <p:sp>
        <p:nvSpPr>
          <p:cNvPr id="8" name="TextBox 8"/>
          <p:cNvSpPr txBox="1"/>
          <p:nvPr/>
        </p:nvSpPr>
        <p:spPr>
          <a:xfrm>
            <a:off x="8802847" y="9153525"/>
            <a:ext cx="682307" cy="503984"/>
          </a:xfrm>
          <a:prstGeom prst="rect">
            <a:avLst/>
          </a:prstGeom>
        </p:spPr>
        <p:txBody>
          <a:bodyPr lIns="0" tIns="0" rIns="0" bIns="0" rtlCol="0" anchor="t">
            <a:spAutoFit/>
          </a:bodyPr>
          <a:lstStyle/>
          <a:p>
            <a:pPr algn="ctr">
              <a:lnSpc>
                <a:spcPts val="4160"/>
              </a:lnSpc>
            </a:pPr>
            <a:r>
              <a:rPr lang="en-US" sz="2600" dirty="0">
                <a:solidFill>
                  <a:srgbClr val="2D4263"/>
                </a:solidFill>
                <a:latin typeface="Poppins Medium"/>
              </a:rPr>
              <a:t>16</a:t>
            </a:r>
          </a:p>
        </p:txBody>
      </p:sp>
      <p:grpSp>
        <p:nvGrpSpPr>
          <p:cNvPr id="9" name="Group 9"/>
          <p:cNvGrpSpPr/>
          <p:nvPr/>
        </p:nvGrpSpPr>
        <p:grpSpPr>
          <a:xfrm>
            <a:off x="483336" y="1262300"/>
            <a:ext cx="705110" cy="5551676"/>
            <a:chOff x="169166" y="82351"/>
            <a:chExt cx="940147" cy="7402235"/>
          </a:xfrm>
        </p:grpSpPr>
        <p:sp>
          <p:nvSpPr>
            <p:cNvPr id="10" name="Freeform 10"/>
            <p:cNvSpPr/>
            <p:nvPr/>
          </p:nvSpPr>
          <p:spPr>
            <a:xfrm rot="2603768">
              <a:off x="169166" y="82351"/>
              <a:ext cx="921160"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txBody>
            <a:bodyPr/>
            <a:lstStyle/>
            <a:p>
              <a:endParaRPr lang="en-US" dirty="0"/>
            </a:p>
          </p:txBody>
        </p:sp>
        <p:sp>
          <p:nvSpPr>
            <p:cNvPr id="12" name="Freeform 12"/>
            <p:cNvSpPr/>
            <p:nvPr/>
          </p:nvSpPr>
          <p:spPr>
            <a:xfrm rot="2603768">
              <a:off x="188153" y="3491728"/>
              <a:ext cx="921160" cy="914251"/>
            </a:xfrm>
            <a:custGeom>
              <a:avLst/>
              <a:gdLst/>
              <a:ahLst/>
              <a:cxnLst/>
              <a:rect l="l" t="t" r="r" b="b"/>
              <a:pathLst>
                <a:path w="921160" h="914251">
                  <a:moveTo>
                    <a:pt x="0" y="0"/>
                  </a:moveTo>
                  <a:lnTo>
                    <a:pt x="921160" y="0"/>
                  </a:lnTo>
                  <a:lnTo>
                    <a:pt x="921160" y="914252"/>
                  </a:lnTo>
                  <a:lnTo>
                    <a:pt x="0" y="914252"/>
                  </a:lnTo>
                  <a:lnTo>
                    <a:pt x="0" y="0"/>
                  </a:lnTo>
                  <a:close/>
                </a:path>
              </a:pathLst>
            </a:custGeom>
            <a:blipFill>
              <a:blip r:embed="rId2"/>
              <a:stretch>
                <a:fillRect/>
              </a:stretch>
            </a:blipFill>
          </p:spPr>
          <p:txBody>
            <a:bodyPr/>
            <a:lstStyle/>
            <a:p>
              <a:endParaRPr lang="en-US" dirty="0"/>
            </a:p>
          </p:txBody>
        </p:sp>
        <p:sp>
          <p:nvSpPr>
            <p:cNvPr id="14" name="Freeform 14"/>
            <p:cNvSpPr/>
            <p:nvPr/>
          </p:nvSpPr>
          <p:spPr>
            <a:xfrm rot="2603768">
              <a:off x="188149" y="6570335"/>
              <a:ext cx="921162"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txBody>
            <a:bodyPr/>
            <a:lstStyle/>
            <a:p>
              <a:endParaRPr lang="en-US" dirty="0"/>
            </a:p>
          </p:txBody>
        </p:sp>
      </p:grpSp>
      <p:sp>
        <p:nvSpPr>
          <p:cNvPr id="15" name="AutoShape 15"/>
          <p:cNvSpPr/>
          <p:nvPr/>
        </p:nvSpPr>
        <p:spPr>
          <a:xfrm>
            <a:off x="1028700" y="9028166"/>
            <a:ext cx="16230600" cy="9525"/>
          </a:xfrm>
          <a:prstGeom prst="rect">
            <a:avLst/>
          </a:prstGeom>
          <a:solidFill>
            <a:srgbClr val="323232"/>
          </a:solidFill>
        </p:spPr>
      </p:sp>
      <p:sp>
        <p:nvSpPr>
          <p:cNvPr id="16" name="TextBox 16"/>
          <p:cNvSpPr txBox="1"/>
          <p:nvPr/>
        </p:nvSpPr>
        <p:spPr>
          <a:xfrm>
            <a:off x="1028700" y="9280820"/>
            <a:ext cx="6702086" cy="314325"/>
          </a:xfrm>
          <a:prstGeom prst="rect">
            <a:avLst/>
          </a:prstGeom>
        </p:spPr>
        <p:txBody>
          <a:bodyPr lIns="0" tIns="0" rIns="0" bIns="0" rtlCol="0" anchor="t">
            <a:spAutoFit/>
          </a:bodyPr>
          <a:lstStyle/>
          <a:p>
            <a:pPr>
              <a:lnSpc>
                <a:spcPts val="2519"/>
              </a:lnSpc>
            </a:pPr>
            <a:r>
              <a:rPr lang="en-US" sz="2099" spc="104">
                <a:solidFill>
                  <a:srgbClr val="191919"/>
                </a:solidFill>
                <a:latin typeface="Poppins Light Bold"/>
              </a:rPr>
              <a:t>Liverpool john moores university</a:t>
            </a:r>
          </a:p>
        </p:txBody>
      </p:sp>
      <p:sp>
        <p:nvSpPr>
          <p:cNvPr id="17" name="TextBox 17"/>
          <p:cNvSpPr txBox="1"/>
          <p:nvPr/>
        </p:nvSpPr>
        <p:spPr>
          <a:xfrm>
            <a:off x="12603259" y="9309395"/>
            <a:ext cx="4656041" cy="285750"/>
          </a:xfrm>
          <a:prstGeom prst="rect">
            <a:avLst/>
          </a:prstGeom>
        </p:spPr>
        <p:txBody>
          <a:bodyPr lIns="0" tIns="0" rIns="0" bIns="0" rtlCol="0" anchor="t">
            <a:spAutoFit/>
          </a:bodyPr>
          <a:lstStyle/>
          <a:p>
            <a:pPr algn="r">
              <a:lnSpc>
                <a:spcPts val="2399"/>
              </a:lnSpc>
            </a:pPr>
            <a:r>
              <a:rPr lang="en-US" sz="1999" spc="59">
                <a:solidFill>
                  <a:srgbClr val="191919"/>
                </a:solidFill>
                <a:latin typeface="Poppins Light Bold"/>
              </a:rPr>
              <a:t>Final thesis report</a:t>
            </a:r>
          </a:p>
        </p:txBody>
      </p:sp>
      <p:sp>
        <p:nvSpPr>
          <p:cNvPr id="18" name="TextBox 18"/>
          <p:cNvSpPr txBox="1"/>
          <p:nvPr/>
        </p:nvSpPr>
        <p:spPr>
          <a:xfrm>
            <a:off x="1577561" y="1310922"/>
            <a:ext cx="16230600" cy="2119811"/>
          </a:xfrm>
          <a:prstGeom prst="rect">
            <a:avLst/>
          </a:prstGeom>
        </p:spPr>
        <p:txBody>
          <a:bodyPr wrap="square" lIns="0" tIns="0" rIns="0" bIns="0" rtlCol="0" anchor="t">
            <a:spAutoFit/>
          </a:bodyPr>
          <a:lstStyle/>
          <a:p>
            <a:pPr>
              <a:lnSpc>
                <a:spcPts val="4160"/>
              </a:lnSpc>
            </a:pPr>
            <a:r>
              <a:rPr lang="en-US" sz="2600" dirty="0">
                <a:solidFill>
                  <a:srgbClr val="000000"/>
                </a:solidFill>
                <a:latin typeface="Poppins Light Bold"/>
              </a:rPr>
              <a:t>Balanced Pricing Strategies</a:t>
            </a:r>
          </a:p>
          <a:p>
            <a:pPr>
              <a:lnSpc>
                <a:spcPts val="4160"/>
              </a:lnSpc>
              <a:spcBef>
                <a:spcPct val="0"/>
              </a:spcBef>
            </a:pPr>
            <a:r>
              <a:rPr lang="en-US" sz="2600" i="1" dirty="0">
                <a:solidFill>
                  <a:srgbClr val="000000"/>
                </a:solidFill>
                <a:latin typeface="Poppins Light"/>
              </a:rPr>
              <a:t>Value for Money : </a:t>
            </a:r>
            <a:r>
              <a:rPr lang="en-US" sz="2600" dirty="0">
                <a:solidFill>
                  <a:srgbClr val="000000"/>
                </a:solidFill>
                <a:latin typeface="Poppins Light"/>
              </a:rPr>
              <a:t>Strive for a happy medium between customization and competitive pricing. Communicate the value proposition of personalized water bottles to justify the price, ensuring that customers perceive them as worthwhile investments.</a:t>
            </a:r>
          </a:p>
        </p:txBody>
      </p:sp>
      <p:sp>
        <p:nvSpPr>
          <p:cNvPr id="19" name="TextBox 19"/>
          <p:cNvSpPr txBox="1"/>
          <p:nvPr/>
        </p:nvSpPr>
        <p:spPr>
          <a:xfrm>
            <a:off x="1606699" y="3864876"/>
            <a:ext cx="16217504" cy="2119811"/>
          </a:xfrm>
          <a:prstGeom prst="rect">
            <a:avLst/>
          </a:prstGeom>
        </p:spPr>
        <p:txBody>
          <a:bodyPr lIns="0" tIns="0" rIns="0" bIns="0" rtlCol="0" anchor="t">
            <a:spAutoFit/>
          </a:bodyPr>
          <a:lstStyle/>
          <a:p>
            <a:pPr>
              <a:lnSpc>
                <a:spcPts val="4160"/>
              </a:lnSpc>
            </a:pPr>
            <a:r>
              <a:rPr lang="en-US" sz="2600" dirty="0">
                <a:solidFill>
                  <a:srgbClr val="000000"/>
                </a:solidFill>
                <a:latin typeface="Poppins Light Bold"/>
              </a:rPr>
              <a:t>Cultural Awareness and Market Adaptation</a:t>
            </a:r>
            <a:r>
              <a:rPr lang="en-US" sz="2600" dirty="0">
                <a:solidFill>
                  <a:srgbClr val="000000"/>
                </a:solidFill>
                <a:latin typeface="Poppins Light"/>
              </a:rPr>
              <a:t> </a:t>
            </a:r>
          </a:p>
          <a:p>
            <a:pPr>
              <a:lnSpc>
                <a:spcPts val="4160"/>
              </a:lnSpc>
              <a:spcBef>
                <a:spcPct val="0"/>
              </a:spcBef>
            </a:pPr>
            <a:r>
              <a:rPr lang="en-US" sz="2600" i="1" dirty="0">
                <a:solidFill>
                  <a:srgbClr val="000000"/>
                </a:solidFill>
                <a:latin typeface="Poppins Light"/>
              </a:rPr>
              <a:t>Recognize Cultural Influences : </a:t>
            </a:r>
            <a:r>
              <a:rPr lang="en-US" sz="2600" dirty="0">
                <a:solidFill>
                  <a:srgbClr val="000000"/>
                </a:solidFill>
                <a:latin typeface="Poppins Light"/>
              </a:rPr>
              <a:t>Conduct market research to learn how cultural factors influence consumer preferences for customized products. Customize options to fit various cultural contexts, ensuring relevance and resonance in global markets.</a:t>
            </a:r>
          </a:p>
        </p:txBody>
      </p:sp>
      <p:sp>
        <p:nvSpPr>
          <p:cNvPr id="20" name="TextBox 20"/>
          <p:cNvSpPr txBox="1"/>
          <p:nvPr/>
        </p:nvSpPr>
        <p:spPr>
          <a:xfrm>
            <a:off x="1606699" y="6227816"/>
            <a:ext cx="16217504" cy="2119811"/>
          </a:xfrm>
          <a:prstGeom prst="rect">
            <a:avLst/>
          </a:prstGeom>
        </p:spPr>
        <p:txBody>
          <a:bodyPr lIns="0" tIns="0" rIns="0" bIns="0" rtlCol="0" anchor="t">
            <a:spAutoFit/>
          </a:bodyPr>
          <a:lstStyle/>
          <a:p>
            <a:pPr>
              <a:lnSpc>
                <a:spcPts val="4160"/>
              </a:lnSpc>
            </a:pPr>
            <a:r>
              <a:rPr lang="en-US" sz="2600" dirty="0">
                <a:solidFill>
                  <a:srgbClr val="000000"/>
                </a:solidFill>
                <a:latin typeface="Poppins Light Bold"/>
              </a:rPr>
              <a:t>Address Challenges Transparently</a:t>
            </a:r>
          </a:p>
          <a:p>
            <a:pPr>
              <a:lnSpc>
                <a:spcPts val="4160"/>
              </a:lnSpc>
              <a:spcBef>
                <a:spcPct val="0"/>
              </a:spcBef>
            </a:pPr>
            <a:r>
              <a:rPr lang="en-US" sz="2600" i="1" dirty="0">
                <a:solidFill>
                  <a:srgbClr val="000000"/>
                </a:solidFill>
                <a:latin typeface="Poppins Light"/>
              </a:rPr>
              <a:t>Proactive Problem Solving : </a:t>
            </a:r>
            <a:r>
              <a:rPr lang="en-US" sz="2600" dirty="0">
                <a:solidFill>
                  <a:srgbClr val="000000"/>
                </a:solidFill>
                <a:latin typeface="Poppins Light"/>
              </a:rPr>
              <a:t>Acknowledge and address challenges transparently. When issues arise, communicate openly about the challenges faced in the supply chain and demonstrate a commitment to continuous improvement.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847771"/>
            <a:chOff x="0" y="0"/>
            <a:chExt cx="6186311" cy="286777"/>
          </a:xfrm>
        </p:grpSpPr>
        <p:sp>
          <p:nvSpPr>
            <p:cNvPr id="3" name="Freeform 3"/>
            <p:cNvSpPr/>
            <p:nvPr/>
          </p:nvSpPr>
          <p:spPr>
            <a:xfrm>
              <a:off x="0" y="0"/>
              <a:ext cx="6186311" cy="286777"/>
            </a:xfrm>
            <a:custGeom>
              <a:avLst/>
              <a:gdLst/>
              <a:ahLst/>
              <a:cxnLst/>
              <a:rect l="l" t="t" r="r" b="b"/>
              <a:pathLst>
                <a:path w="6186311" h="286777">
                  <a:moveTo>
                    <a:pt x="0" y="0"/>
                  </a:moveTo>
                  <a:lnTo>
                    <a:pt x="6186311" y="0"/>
                  </a:lnTo>
                  <a:lnTo>
                    <a:pt x="6186311" y="286777"/>
                  </a:lnTo>
                  <a:lnTo>
                    <a:pt x="0" y="286777"/>
                  </a:lnTo>
                  <a:close/>
                </a:path>
              </a:pathLst>
            </a:custGeom>
            <a:solidFill>
              <a:srgbClr val="EEEEEE"/>
            </a:solidFill>
          </p:spPr>
        </p:sp>
      </p:grpSp>
      <p:grpSp>
        <p:nvGrpSpPr>
          <p:cNvPr id="4" name="Group 4"/>
          <p:cNvGrpSpPr/>
          <p:nvPr/>
        </p:nvGrpSpPr>
        <p:grpSpPr>
          <a:xfrm>
            <a:off x="0" y="0"/>
            <a:ext cx="847771" cy="8477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C84B31"/>
            </a:solidFill>
          </p:spPr>
        </p:sp>
      </p:grpSp>
      <p:sp>
        <p:nvSpPr>
          <p:cNvPr id="6" name="TextBox 6"/>
          <p:cNvSpPr txBox="1"/>
          <p:nvPr/>
        </p:nvSpPr>
        <p:spPr>
          <a:xfrm>
            <a:off x="7113965" y="242910"/>
            <a:ext cx="4060070" cy="447675"/>
          </a:xfrm>
          <a:prstGeom prst="rect">
            <a:avLst/>
          </a:prstGeom>
        </p:spPr>
        <p:txBody>
          <a:bodyPr lIns="0" tIns="0" rIns="0" bIns="0" rtlCol="0" anchor="t">
            <a:spAutoFit/>
          </a:bodyPr>
          <a:lstStyle/>
          <a:p>
            <a:pPr>
              <a:lnSpc>
                <a:spcPts val="3599"/>
              </a:lnSpc>
            </a:pPr>
            <a:r>
              <a:rPr lang="en-US" sz="2999" spc="92">
                <a:solidFill>
                  <a:srgbClr val="2D4263"/>
                </a:solidFill>
                <a:latin typeface="Poppins Medium"/>
              </a:rPr>
              <a:t>Research Reflection</a:t>
            </a:r>
          </a:p>
        </p:txBody>
      </p:sp>
      <p:sp>
        <p:nvSpPr>
          <p:cNvPr id="7" name="TextBox 7"/>
          <p:cNvSpPr txBox="1"/>
          <p:nvPr/>
        </p:nvSpPr>
        <p:spPr>
          <a:xfrm>
            <a:off x="154759" y="242910"/>
            <a:ext cx="538253" cy="371255"/>
          </a:xfrm>
          <a:prstGeom prst="rect">
            <a:avLst/>
          </a:prstGeom>
        </p:spPr>
        <p:txBody>
          <a:bodyPr lIns="0" tIns="0" rIns="0" bIns="0" rtlCol="0" anchor="t">
            <a:spAutoFit/>
          </a:bodyPr>
          <a:lstStyle/>
          <a:p>
            <a:pPr algn="ctr">
              <a:lnSpc>
                <a:spcPts val="2879"/>
              </a:lnSpc>
            </a:pPr>
            <a:r>
              <a:rPr lang="en-US" sz="2400" spc="74" dirty="0">
                <a:solidFill>
                  <a:srgbClr val="EEEEEE"/>
                </a:solidFill>
                <a:latin typeface="Poppins Medium"/>
              </a:rPr>
              <a:t>VII</a:t>
            </a:r>
          </a:p>
        </p:txBody>
      </p:sp>
      <p:sp>
        <p:nvSpPr>
          <p:cNvPr id="8" name="TextBox 8"/>
          <p:cNvSpPr txBox="1"/>
          <p:nvPr/>
        </p:nvSpPr>
        <p:spPr>
          <a:xfrm>
            <a:off x="8802847" y="9153525"/>
            <a:ext cx="682307" cy="503984"/>
          </a:xfrm>
          <a:prstGeom prst="rect">
            <a:avLst/>
          </a:prstGeom>
        </p:spPr>
        <p:txBody>
          <a:bodyPr lIns="0" tIns="0" rIns="0" bIns="0" rtlCol="0" anchor="t">
            <a:spAutoFit/>
          </a:bodyPr>
          <a:lstStyle/>
          <a:p>
            <a:pPr algn="ctr">
              <a:lnSpc>
                <a:spcPts val="4160"/>
              </a:lnSpc>
            </a:pPr>
            <a:r>
              <a:rPr lang="en-US" sz="2600" dirty="0">
                <a:solidFill>
                  <a:srgbClr val="2D4263"/>
                </a:solidFill>
                <a:latin typeface="Poppins Medium"/>
              </a:rPr>
              <a:t>17</a:t>
            </a:r>
          </a:p>
        </p:txBody>
      </p:sp>
      <p:grpSp>
        <p:nvGrpSpPr>
          <p:cNvPr id="23" name="Group 22">
            <a:extLst>
              <a:ext uri="{FF2B5EF4-FFF2-40B4-BE49-F238E27FC236}">
                <a16:creationId xmlns:a16="http://schemas.microsoft.com/office/drawing/2014/main" id="{180334ED-D90F-F47F-51AE-543CB92E8977}"/>
              </a:ext>
            </a:extLst>
          </p:cNvPr>
          <p:cNvGrpSpPr/>
          <p:nvPr/>
        </p:nvGrpSpPr>
        <p:grpSpPr>
          <a:xfrm>
            <a:off x="1544034" y="1280514"/>
            <a:ext cx="16743966" cy="7779374"/>
            <a:chOff x="1544034" y="1280514"/>
            <a:chExt cx="16743966" cy="7779374"/>
          </a:xfrm>
        </p:grpSpPr>
        <p:sp>
          <p:nvSpPr>
            <p:cNvPr id="9" name="TextBox 9"/>
            <p:cNvSpPr txBox="1"/>
            <p:nvPr/>
          </p:nvSpPr>
          <p:spPr>
            <a:xfrm>
              <a:off x="1544034" y="1280514"/>
              <a:ext cx="16005574" cy="1612621"/>
            </a:xfrm>
            <a:prstGeom prst="rect">
              <a:avLst/>
            </a:prstGeom>
          </p:spPr>
          <p:txBody>
            <a:bodyPr lIns="0" tIns="0" rIns="0" bIns="0" rtlCol="0" anchor="t">
              <a:spAutoFit/>
            </a:bodyPr>
            <a:lstStyle/>
            <a:p>
              <a:pPr>
                <a:lnSpc>
                  <a:spcPts val="4320"/>
                </a:lnSpc>
                <a:spcBef>
                  <a:spcPct val="0"/>
                </a:spcBef>
              </a:pPr>
              <a:r>
                <a:rPr lang="en-US" sz="2500" dirty="0">
                  <a:solidFill>
                    <a:srgbClr val="000000"/>
                  </a:solidFill>
                  <a:latin typeface="Poppins Light"/>
                </a:rPr>
                <a:t>Conducting this research has been an illuminating journey, delving into the intricate intersection of supply chain management, customization, and brand perception within the context of the water bottle industry. </a:t>
              </a:r>
            </a:p>
          </p:txBody>
        </p:sp>
        <p:sp>
          <p:nvSpPr>
            <p:cNvPr id="10" name="TextBox 10"/>
            <p:cNvSpPr txBox="1"/>
            <p:nvPr/>
          </p:nvSpPr>
          <p:spPr>
            <a:xfrm>
              <a:off x="1559148" y="2986129"/>
              <a:ext cx="16728852" cy="1061188"/>
            </a:xfrm>
            <a:prstGeom prst="rect">
              <a:avLst/>
            </a:prstGeom>
          </p:spPr>
          <p:txBody>
            <a:bodyPr lIns="0" tIns="0" rIns="0" bIns="0" rtlCol="0" anchor="t">
              <a:spAutoFit/>
            </a:bodyPr>
            <a:lstStyle/>
            <a:p>
              <a:pPr>
                <a:lnSpc>
                  <a:spcPts val="4320"/>
                </a:lnSpc>
                <a:spcBef>
                  <a:spcPct val="0"/>
                </a:spcBef>
              </a:pPr>
              <a:r>
                <a:rPr lang="en-US" sz="2500" dirty="0">
                  <a:solidFill>
                    <a:srgbClr val="000000"/>
                  </a:solidFill>
                  <a:latin typeface="Poppins Light"/>
                </a:rPr>
                <a:t>The process involved navigating through a myriad of data, from survey responses to existing literature, </a:t>
              </a:r>
            </a:p>
            <a:p>
              <a:pPr>
                <a:lnSpc>
                  <a:spcPts val="4320"/>
                </a:lnSpc>
                <a:spcBef>
                  <a:spcPct val="0"/>
                </a:spcBef>
              </a:pPr>
              <a:r>
                <a:rPr lang="en-US" sz="2500" dirty="0">
                  <a:solidFill>
                    <a:srgbClr val="000000"/>
                  </a:solidFill>
                  <a:latin typeface="Poppins Light"/>
                </a:rPr>
                <a:t>to unravel the complex dynamics that shape consumer behavior and brand relationships. </a:t>
              </a:r>
            </a:p>
          </p:txBody>
        </p:sp>
        <p:sp>
          <p:nvSpPr>
            <p:cNvPr id="11" name="TextBox 11"/>
            <p:cNvSpPr txBox="1"/>
            <p:nvPr/>
          </p:nvSpPr>
          <p:spPr>
            <a:xfrm>
              <a:off x="1559148" y="4285780"/>
              <a:ext cx="15744052" cy="1061188"/>
            </a:xfrm>
            <a:prstGeom prst="rect">
              <a:avLst/>
            </a:prstGeom>
          </p:spPr>
          <p:txBody>
            <a:bodyPr lIns="0" tIns="0" rIns="0" bIns="0" rtlCol="0" anchor="t">
              <a:spAutoFit/>
            </a:bodyPr>
            <a:lstStyle/>
            <a:p>
              <a:pPr>
                <a:lnSpc>
                  <a:spcPts val="4320"/>
                </a:lnSpc>
                <a:spcBef>
                  <a:spcPct val="0"/>
                </a:spcBef>
              </a:pPr>
              <a:r>
                <a:rPr lang="en-US" sz="2500" dirty="0">
                  <a:solidFill>
                    <a:srgbClr val="000000"/>
                  </a:solidFill>
                  <a:latin typeface="Poppins Light"/>
                </a:rPr>
                <a:t>One important finding is how deeply customers feel about customization; for them, it's more than  just a feature of the product; it’s a deeply emotional and individualized experience for consumers.</a:t>
              </a:r>
            </a:p>
          </p:txBody>
        </p:sp>
        <p:sp>
          <p:nvSpPr>
            <p:cNvPr id="12" name="TextBox 12"/>
            <p:cNvSpPr txBox="1"/>
            <p:nvPr/>
          </p:nvSpPr>
          <p:spPr>
            <a:xfrm>
              <a:off x="1603168" y="5496633"/>
              <a:ext cx="15972693" cy="1612621"/>
            </a:xfrm>
            <a:prstGeom prst="rect">
              <a:avLst/>
            </a:prstGeom>
          </p:spPr>
          <p:txBody>
            <a:bodyPr lIns="0" tIns="0" rIns="0" bIns="0" rtlCol="0" anchor="t">
              <a:spAutoFit/>
            </a:bodyPr>
            <a:lstStyle/>
            <a:p>
              <a:pPr>
                <a:lnSpc>
                  <a:spcPts val="4320"/>
                </a:lnSpc>
                <a:spcBef>
                  <a:spcPct val="0"/>
                </a:spcBef>
              </a:pPr>
              <a:r>
                <a:rPr lang="en-US" sz="2500" dirty="0">
                  <a:solidFill>
                    <a:srgbClr val="000000"/>
                  </a:solidFill>
                  <a:latin typeface="Poppins Light"/>
                </a:rPr>
                <a:t>The study focus on transparency as a component of trust-building, highlighting the need for authenticity among modern consumers. As the research progressed, it became clear that transparency is required to build long-term relationships with their customers. </a:t>
              </a:r>
            </a:p>
          </p:txBody>
        </p:sp>
        <p:sp>
          <p:nvSpPr>
            <p:cNvPr id="13" name="TextBox 13"/>
            <p:cNvSpPr txBox="1"/>
            <p:nvPr/>
          </p:nvSpPr>
          <p:spPr>
            <a:xfrm>
              <a:off x="1559148" y="7447267"/>
              <a:ext cx="16090960" cy="1612621"/>
            </a:xfrm>
            <a:prstGeom prst="rect">
              <a:avLst/>
            </a:prstGeom>
          </p:spPr>
          <p:txBody>
            <a:bodyPr lIns="0" tIns="0" rIns="0" bIns="0" rtlCol="0" anchor="t">
              <a:spAutoFit/>
            </a:bodyPr>
            <a:lstStyle/>
            <a:p>
              <a:pPr>
                <a:lnSpc>
                  <a:spcPts val="4320"/>
                </a:lnSpc>
              </a:pPr>
              <a:r>
                <a:rPr lang="en-US" sz="2500" dirty="0">
                  <a:solidFill>
                    <a:srgbClr val="000000"/>
                  </a:solidFill>
                  <a:latin typeface="Poppins Light"/>
                </a:rPr>
                <a:t>Furthermore, the study emphasized the market's global nature, prompting reflection on the challenges and opportunities associated with catering to diverse cultural preferences.</a:t>
              </a:r>
            </a:p>
            <a:p>
              <a:pPr>
                <a:lnSpc>
                  <a:spcPts val="4320"/>
                </a:lnSpc>
                <a:spcBef>
                  <a:spcPct val="0"/>
                </a:spcBef>
              </a:pPr>
              <a:endParaRPr lang="en-US" sz="2500" dirty="0">
                <a:solidFill>
                  <a:srgbClr val="000000"/>
                </a:solidFill>
                <a:latin typeface="Poppins Light"/>
              </a:endParaRPr>
            </a:p>
          </p:txBody>
        </p:sp>
      </p:grpSp>
      <p:grpSp>
        <p:nvGrpSpPr>
          <p:cNvPr id="14" name="Group 14"/>
          <p:cNvGrpSpPr/>
          <p:nvPr/>
        </p:nvGrpSpPr>
        <p:grpSpPr>
          <a:xfrm>
            <a:off x="502333" y="1257535"/>
            <a:ext cx="690872" cy="6820719"/>
            <a:chOff x="194497" y="75997"/>
            <a:chExt cx="921162" cy="9094292"/>
          </a:xfrm>
        </p:grpSpPr>
        <p:sp>
          <p:nvSpPr>
            <p:cNvPr id="15" name="Freeform 15"/>
            <p:cNvSpPr/>
            <p:nvPr/>
          </p:nvSpPr>
          <p:spPr>
            <a:xfrm rot="2603768">
              <a:off x="194499" y="75997"/>
              <a:ext cx="921160"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sp>
        <p:sp>
          <p:nvSpPr>
            <p:cNvPr id="16" name="Freeform 16"/>
            <p:cNvSpPr/>
            <p:nvPr/>
          </p:nvSpPr>
          <p:spPr>
            <a:xfrm rot="2603768">
              <a:off x="194498" y="2344297"/>
              <a:ext cx="921160"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sp>
        <p:sp>
          <p:nvSpPr>
            <p:cNvPr id="17" name="Freeform 17"/>
            <p:cNvSpPr/>
            <p:nvPr/>
          </p:nvSpPr>
          <p:spPr>
            <a:xfrm rot="2603768">
              <a:off x="194498" y="4061582"/>
              <a:ext cx="921160" cy="914251"/>
            </a:xfrm>
            <a:custGeom>
              <a:avLst/>
              <a:gdLst/>
              <a:ahLst/>
              <a:cxnLst/>
              <a:rect l="l" t="t" r="r" b="b"/>
              <a:pathLst>
                <a:path w="921160" h="914251">
                  <a:moveTo>
                    <a:pt x="0" y="0"/>
                  </a:moveTo>
                  <a:lnTo>
                    <a:pt x="921160" y="0"/>
                  </a:lnTo>
                  <a:lnTo>
                    <a:pt x="921160" y="914252"/>
                  </a:lnTo>
                  <a:lnTo>
                    <a:pt x="0" y="914252"/>
                  </a:lnTo>
                  <a:lnTo>
                    <a:pt x="0" y="0"/>
                  </a:lnTo>
                  <a:close/>
                </a:path>
              </a:pathLst>
            </a:custGeom>
            <a:blipFill>
              <a:blip r:embed="rId2"/>
              <a:stretch>
                <a:fillRect/>
              </a:stretch>
            </a:blipFill>
          </p:spPr>
        </p:sp>
        <p:sp>
          <p:nvSpPr>
            <p:cNvPr id="18" name="Freeform 18"/>
            <p:cNvSpPr/>
            <p:nvPr/>
          </p:nvSpPr>
          <p:spPr>
            <a:xfrm rot="2603768">
              <a:off x="194497" y="5713652"/>
              <a:ext cx="921160" cy="914251"/>
            </a:xfrm>
            <a:custGeom>
              <a:avLst/>
              <a:gdLst/>
              <a:ahLst/>
              <a:cxnLst/>
              <a:rect l="l" t="t" r="r" b="b"/>
              <a:pathLst>
                <a:path w="921160" h="914251">
                  <a:moveTo>
                    <a:pt x="0" y="0"/>
                  </a:moveTo>
                  <a:lnTo>
                    <a:pt x="921160" y="0"/>
                  </a:lnTo>
                  <a:lnTo>
                    <a:pt x="921160" y="914252"/>
                  </a:lnTo>
                  <a:lnTo>
                    <a:pt x="0" y="914252"/>
                  </a:lnTo>
                  <a:lnTo>
                    <a:pt x="0" y="0"/>
                  </a:lnTo>
                  <a:close/>
                </a:path>
              </a:pathLst>
            </a:custGeom>
            <a:blipFill>
              <a:blip r:embed="rId2"/>
              <a:stretch>
                <a:fillRect/>
              </a:stretch>
            </a:blipFill>
          </p:spPr>
        </p:sp>
        <p:sp>
          <p:nvSpPr>
            <p:cNvPr id="19" name="Freeform 19"/>
            <p:cNvSpPr/>
            <p:nvPr/>
          </p:nvSpPr>
          <p:spPr>
            <a:xfrm rot="2603768">
              <a:off x="194497" y="8256038"/>
              <a:ext cx="921159"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sp>
      </p:grpSp>
      <p:sp>
        <p:nvSpPr>
          <p:cNvPr id="20" name="AutoShape 20"/>
          <p:cNvSpPr/>
          <p:nvPr/>
        </p:nvSpPr>
        <p:spPr>
          <a:xfrm>
            <a:off x="1028700" y="9028166"/>
            <a:ext cx="16230600" cy="9525"/>
          </a:xfrm>
          <a:prstGeom prst="rect">
            <a:avLst/>
          </a:prstGeom>
          <a:solidFill>
            <a:srgbClr val="323232"/>
          </a:solidFill>
        </p:spPr>
      </p:sp>
      <p:sp>
        <p:nvSpPr>
          <p:cNvPr id="21" name="TextBox 21"/>
          <p:cNvSpPr txBox="1"/>
          <p:nvPr/>
        </p:nvSpPr>
        <p:spPr>
          <a:xfrm>
            <a:off x="1028700" y="9280820"/>
            <a:ext cx="6702086" cy="314325"/>
          </a:xfrm>
          <a:prstGeom prst="rect">
            <a:avLst/>
          </a:prstGeom>
        </p:spPr>
        <p:txBody>
          <a:bodyPr lIns="0" tIns="0" rIns="0" bIns="0" rtlCol="0" anchor="t">
            <a:spAutoFit/>
          </a:bodyPr>
          <a:lstStyle/>
          <a:p>
            <a:pPr>
              <a:lnSpc>
                <a:spcPts val="2519"/>
              </a:lnSpc>
            </a:pPr>
            <a:r>
              <a:rPr lang="en-US" sz="2099" spc="104">
                <a:solidFill>
                  <a:srgbClr val="191919"/>
                </a:solidFill>
                <a:latin typeface="Poppins Light Bold"/>
              </a:rPr>
              <a:t>Liverpool john moores university</a:t>
            </a:r>
          </a:p>
        </p:txBody>
      </p:sp>
      <p:sp>
        <p:nvSpPr>
          <p:cNvPr id="22" name="TextBox 22"/>
          <p:cNvSpPr txBox="1"/>
          <p:nvPr/>
        </p:nvSpPr>
        <p:spPr>
          <a:xfrm>
            <a:off x="12603259" y="9309395"/>
            <a:ext cx="4656041" cy="285750"/>
          </a:xfrm>
          <a:prstGeom prst="rect">
            <a:avLst/>
          </a:prstGeom>
        </p:spPr>
        <p:txBody>
          <a:bodyPr lIns="0" tIns="0" rIns="0" bIns="0" rtlCol="0" anchor="t">
            <a:spAutoFit/>
          </a:bodyPr>
          <a:lstStyle/>
          <a:p>
            <a:pPr algn="r">
              <a:lnSpc>
                <a:spcPts val="2399"/>
              </a:lnSpc>
            </a:pPr>
            <a:r>
              <a:rPr lang="en-US" sz="1999" spc="59">
                <a:solidFill>
                  <a:srgbClr val="191919"/>
                </a:solidFill>
                <a:latin typeface="Poppins Light Bold"/>
              </a:rPr>
              <a:t>Final thesis report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7666388"/>
            <a:chOff x="0" y="0"/>
            <a:chExt cx="6186311" cy="2593322"/>
          </a:xfrm>
        </p:grpSpPr>
        <p:sp>
          <p:nvSpPr>
            <p:cNvPr id="3" name="Freeform 3"/>
            <p:cNvSpPr/>
            <p:nvPr/>
          </p:nvSpPr>
          <p:spPr>
            <a:xfrm>
              <a:off x="0" y="0"/>
              <a:ext cx="6186311" cy="2593322"/>
            </a:xfrm>
            <a:custGeom>
              <a:avLst/>
              <a:gdLst/>
              <a:ahLst/>
              <a:cxnLst/>
              <a:rect l="l" t="t" r="r" b="b"/>
              <a:pathLst>
                <a:path w="6186311" h="2593322">
                  <a:moveTo>
                    <a:pt x="0" y="0"/>
                  </a:moveTo>
                  <a:lnTo>
                    <a:pt x="6186311" y="0"/>
                  </a:lnTo>
                  <a:lnTo>
                    <a:pt x="6186311" y="2593322"/>
                  </a:lnTo>
                  <a:lnTo>
                    <a:pt x="0" y="2593322"/>
                  </a:lnTo>
                  <a:close/>
                </a:path>
              </a:pathLst>
            </a:custGeom>
            <a:solidFill>
              <a:srgbClr val="EEEEEE"/>
            </a:solidFill>
          </p:spPr>
        </p:sp>
      </p:grpSp>
      <p:sp>
        <p:nvSpPr>
          <p:cNvPr id="4" name="Freeform 4"/>
          <p:cNvSpPr/>
          <p:nvPr/>
        </p:nvSpPr>
        <p:spPr>
          <a:xfrm>
            <a:off x="10514630" y="1997423"/>
            <a:ext cx="6744670" cy="5668965"/>
          </a:xfrm>
          <a:custGeom>
            <a:avLst/>
            <a:gdLst/>
            <a:ahLst/>
            <a:cxnLst/>
            <a:rect l="l" t="t" r="r" b="b"/>
            <a:pathLst>
              <a:path w="6744670" h="5668965">
                <a:moveTo>
                  <a:pt x="0" y="0"/>
                </a:moveTo>
                <a:lnTo>
                  <a:pt x="6744670" y="0"/>
                </a:lnTo>
                <a:lnTo>
                  <a:pt x="6744670" y="5668965"/>
                </a:lnTo>
                <a:lnTo>
                  <a:pt x="0" y="5668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123950" y="3771900"/>
            <a:ext cx="10592755" cy="2743200"/>
          </a:xfrm>
          <a:prstGeom prst="rect">
            <a:avLst/>
          </a:prstGeom>
        </p:spPr>
        <p:txBody>
          <a:bodyPr lIns="0" tIns="0" rIns="0" bIns="0" rtlCol="0" anchor="t">
            <a:spAutoFit/>
          </a:bodyPr>
          <a:lstStyle/>
          <a:p>
            <a:pPr>
              <a:lnSpc>
                <a:spcPts val="10800"/>
              </a:lnSpc>
            </a:pPr>
            <a:r>
              <a:rPr lang="en-US" sz="9000" spc="279">
                <a:solidFill>
                  <a:srgbClr val="2D4263"/>
                </a:solidFill>
                <a:latin typeface="Poppins Bold"/>
              </a:rPr>
              <a:t>Thank you </a:t>
            </a:r>
          </a:p>
          <a:p>
            <a:pPr>
              <a:lnSpc>
                <a:spcPts val="10800"/>
              </a:lnSpc>
            </a:pPr>
            <a:r>
              <a:rPr lang="en-US" sz="9000" spc="279">
                <a:solidFill>
                  <a:srgbClr val="2D4263"/>
                </a:solidFill>
                <a:latin typeface="Poppins Bold"/>
              </a:rPr>
              <a:t>for listening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847771"/>
            <a:chOff x="0" y="0"/>
            <a:chExt cx="6186311" cy="286777"/>
          </a:xfrm>
        </p:grpSpPr>
        <p:sp>
          <p:nvSpPr>
            <p:cNvPr id="3" name="Freeform 3"/>
            <p:cNvSpPr/>
            <p:nvPr/>
          </p:nvSpPr>
          <p:spPr>
            <a:xfrm>
              <a:off x="0" y="0"/>
              <a:ext cx="6186311" cy="286777"/>
            </a:xfrm>
            <a:custGeom>
              <a:avLst/>
              <a:gdLst/>
              <a:ahLst/>
              <a:cxnLst/>
              <a:rect l="l" t="t" r="r" b="b"/>
              <a:pathLst>
                <a:path w="6186311" h="286777">
                  <a:moveTo>
                    <a:pt x="0" y="0"/>
                  </a:moveTo>
                  <a:lnTo>
                    <a:pt x="6186311" y="0"/>
                  </a:lnTo>
                  <a:lnTo>
                    <a:pt x="6186311" y="286777"/>
                  </a:lnTo>
                  <a:lnTo>
                    <a:pt x="0" y="286777"/>
                  </a:lnTo>
                  <a:close/>
                </a:path>
              </a:pathLst>
            </a:custGeom>
            <a:solidFill>
              <a:srgbClr val="EEEEEE"/>
            </a:solidFill>
          </p:spPr>
        </p:sp>
      </p:grpSp>
      <p:grpSp>
        <p:nvGrpSpPr>
          <p:cNvPr id="4" name="Group 4"/>
          <p:cNvGrpSpPr/>
          <p:nvPr/>
        </p:nvGrpSpPr>
        <p:grpSpPr>
          <a:xfrm>
            <a:off x="0" y="0"/>
            <a:ext cx="847771" cy="8477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C84B31"/>
            </a:solidFill>
          </p:spPr>
        </p:sp>
      </p:grpSp>
      <p:sp>
        <p:nvSpPr>
          <p:cNvPr id="6" name="TextBox 6"/>
          <p:cNvSpPr txBox="1"/>
          <p:nvPr/>
        </p:nvSpPr>
        <p:spPr>
          <a:xfrm>
            <a:off x="1123950" y="242910"/>
            <a:ext cx="10592755" cy="361950"/>
          </a:xfrm>
          <a:prstGeom prst="rect">
            <a:avLst/>
          </a:prstGeom>
        </p:spPr>
        <p:txBody>
          <a:bodyPr lIns="0" tIns="0" rIns="0" bIns="0" rtlCol="0" anchor="t">
            <a:spAutoFit/>
          </a:bodyPr>
          <a:lstStyle/>
          <a:p>
            <a:pPr>
              <a:lnSpc>
                <a:spcPts val="2879"/>
              </a:lnSpc>
            </a:pPr>
            <a:r>
              <a:rPr lang="en-US" sz="2400" spc="74">
                <a:solidFill>
                  <a:srgbClr val="2D4263"/>
                </a:solidFill>
                <a:latin typeface="Poppins Medium"/>
              </a:rPr>
              <a:t>Table of Contents</a:t>
            </a:r>
          </a:p>
        </p:txBody>
      </p:sp>
      <p:sp>
        <p:nvSpPr>
          <p:cNvPr id="7" name="TextBox 7"/>
          <p:cNvSpPr txBox="1"/>
          <p:nvPr/>
        </p:nvSpPr>
        <p:spPr>
          <a:xfrm>
            <a:off x="2416302" y="2448793"/>
            <a:ext cx="14405745" cy="581025"/>
          </a:xfrm>
          <a:prstGeom prst="rect">
            <a:avLst/>
          </a:prstGeom>
        </p:spPr>
        <p:txBody>
          <a:bodyPr wrap="square" lIns="0" tIns="0" rIns="0" bIns="0" rtlCol="0" anchor="t">
            <a:spAutoFit/>
          </a:bodyPr>
          <a:lstStyle/>
          <a:p>
            <a:pPr>
              <a:lnSpc>
                <a:spcPts val="4800"/>
              </a:lnSpc>
            </a:pPr>
            <a:r>
              <a:rPr lang="en-US" sz="3000" dirty="0">
                <a:solidFill>
                  <a:srgbClr val="2D4263"/>
                </a:solidFill>
                <a:latin typeface="Poppins Light"/>
              </a:rPr>
              <a:t>Research Introduction and Background</a:t>
            </a:r>
          </a:p>
        </p:txBody>
      </p:sp>
      <p:sp>
        <p:nvSpPr>
          <p:cNvPr id="12" name="TextBox 12"/>
          <p:cNvSpPr txBox="1"/>
          <p:nvPr/>
        </p:nvSpPr>
        <p:spPr>
          <a:xfrm>
            <a:off x="1123950" y="2448793"/>
            <a:ext cx="682307" cy="581025"/>
          </a:xfrm>
          <a:prstGeom prst="rect">
            <a:avLst/>
          </a:prstGeom>
        </p:spPr>
        <p:txBody>
          <a:bodyPr lIns="0" tIns="0" rIns="0" bIns="0" rtlCol="0" anchor="t">
            <a:spAutoFit/>
          </a:bodyPr>
          <a:lstStyle/>
          <a:p>
            <a:pPr algn="ctr">
              <a:lnSpc>
                <a:spcPts val="4800"/>
              </a:lnSpc>
            </a:pPr>
            <a:r>
              <a:rPr lang="en-US" sz="3000">
                <a:solidFill>
                  <a:srgbClr val="C84B31"/>
                </a:solidFill>
                <a:latin typeface="Poppins Medium"/>
              </a:rPr>
              <a:t>I</a:t>
            </a:r>
          </a:p>
        </p:txBody>
      </p:sp>
      <p:sp>
        <p:nvSpPr>
          <p:cNvPr id="17" name="TextBox 17"/>
          <p:cNvSpPr txBox="1"/>
          <p:nvPr/>
        </p:nvSpPr>
        <p:spPr>
          <a:xfrm>
            <a:off x="16162473" y="2447684"/>
            <a:ext cx="682307" cy="581025"/>
          </a:xfrm>
          <a:prstGeom prst="rect">
            <a:avLst/>
          </a:prstGeom>
        </p:spPr>
        <p:txBody>
          <a:bodyPr lIns="0" tIns="0" rIns="0" bIns="0" rtlCol="0" anchor="t">
            <a:spAutoFit/>
          </a:bodyPr>
          <a:lstStyle/>
          <a:p>
            <a:pPr algn="ctr">
              <a:lnSpc>
                <a:spcPts val="4800"/>
              </a:lnSpc>
            </a:pPr>
            <a:r>
              <a:rPr lang="en-US" sz="3000" dirty="0">
                <a:solidFill>
                  <a:srgbClr val="2D4263"/>
                </a:solidFill>
                <a:latin typeface="Poppins Medium"/>
              </a:rPr>
              <a:t>3</a:t>
            </a:r>
          </a:p>
        </p:txBody>
      </p:sp>
      <p:grpSp>
        <p:nvGrpSpPr>
          <p:cNvPr id="23" name="Group 22">
            <a:extLst>
              <a:ext uri="{FF2B5EF4-FFF2-40B4-BE49-F238E27FC236}">
                <a16:creationId xmlns:a16="http://schemas.microsoft.com/office/drawing/2014/main" id="{4BDBA5FF-3494-5896-B562-47A813939DFE}"/>
              </a:ext>
            </a:extLst>
          </p:cNvPr>
          <p:cNvGrpSpPr/>
          <p:nvPr/>
        </p:nvGrpSpPr>
        <p:grpSpPr>
          <a:xfrm>
            <a:off x="1098183" y="3242884"/>
            <a:ext cx="15970617" cy="5186368"/>
            <a:chOff x="1098184" y="3733292"/>
            <a:chExt cx="15970617" cy="5186368"/>
          </a:xfrm>
        </p:grpSpPr>
        <p:sp>
          <p:nvSpPr>
            <p:cNvPr id="8" name="TextBox 8"/>
            <p:cNvSpPr txBox="1"/>
            <p:nvPr/>
          </p:nvSpPr>
          <p:spPr>
            <a:xfrm>
              <a:off x="2416303" y="3733292"/>
              <a:ext cx="14428478" cy="581025"/>
            </a:xfrm>
            <a:prstGeom prst="rect">
              <a:avLst/>
            </a:prstGeom>
          </p:spPr>
          <p:txBody>
            <a:bodyPr wrap="square" lIns="0" tIns="0" rIns="0" bIns="0" rtlCol="0" anchor="t">
              <a:spAutoFit/>
            </a:bodyPr>
            <a:lstStyle/>
            <a:p>
              <a:pPr>
                <a:lnSpc>
                  <a:spcPts val="4800"/>
                </a:lnSpc>
              </a:pPr>
              <a:r>
                <a:rPr lang="en-US" sz="3000" dirty="0">
                  <a:solidFill>
                    <a:srgbClr val="2D4263"/>
                  </a:solidFill>
                  <a:latin typeface="Poppins Light"/>
                </a:rPr>
                <a:t>Literature review</a:t>
              </a:r>
            </a:p>
          </p:txBody>
        </p:sp>
        <p:sp>
          <p:nvSpPr>
            <p:cNvPr id="9" name="TextBox 9"/>
            <p:cNvSpPr txBox="1"/>
            <p:nvPr/>
          </p:nvSpPr>
          <p:spPr>
            <a:xfrm>
              <a:off x="2416303" y="4645811"/>
              <a:ext cx="14428478" cy="581025"/>
            </a:xfrm>
            <a:prstGeom prst="rect">
              <a:avLst/>
            </a:prstGeom>
          </p:spPr>
          <p:txBody>
            <a:bodyPr wrap="square" lIns="0" tIns="0" rIns="0" bIns="0" rtlCol="0" anchor="t">
              <a:spAutoFit/>
            </a:bodyPr>
            <a:lstStyle/>
            <a:p>
              <a:pPr>
                <a:lnSpc>
                  <a:spcPts val="4800"/>
                </a:lnSpc>
              </a:pPr>
              <a:r>
                <a:rPr lang="en-US" sz="3000" dirty="0">
                  <a:solidFill>
                    <a:srgbClr val="2D4263"/>
                  </a:solidFill>
                  <a:latin typeface="Poppins Light"/>
                </a:rPr>
                <a:t>Problem Statement</a:t>
              </a:r>
            </a:p>
          </p:txBody>
        </p:sp>
        <p:sp>
          <p:nvSpPr>
            <p:cNvPr id="10" name="TextBox 10"/>
            <p:cNvSpPr txBox="1"/>
            <p:nvPr/>
          </p:nvSpPr>
          <p:spPr>
            <a:xfrm>
              <a:off x="2397252" y="6446181"/>
              <a:ext cx="14424795" cy="581025"/>
            </a:xfrm>
            <a:prstGeom prst="rect">
              <a:avLst/>
            </a:prstGeom>
          </p:spPr>
          <p:txBody>
            <a:bodyPr wrap="square" lIns="0" tIns="0" rIns="0" bIns="0" rtlCol="0" anchor="t">
              <a:spAutoFit/>
            </a:bodyPr>
            <a:lstStyle/>
            <a:p>
              <a:pPr>
                <a:lnSpc>
                  <a:spcPts val="4800"/>
                </a:lnSpc>
              </a:pPr>
              <a:r>
                <a:rPr lang="en-US" sz="3000" dirty="0">
                  <a:solidFill>
                    <a:srgbClr val="2D4263"/>
                  </a:solidFill>
                  <a:latin typeface="Poppins Light"/>
                </a:rPr>
                <a:t>Research Results and discussions</a:t>
              </a:r>
            </a:p>
          </p:txBody>
        </p:sp>
        <p:sp>
          <p:nvSpPr>
            <p:cNvPr id="11" name="TextBox 11"/>
            <p:cNvSpPr txBox="1"/>
            <p:nvPr/>
          </p:nvSpPr>
          <p:spPr>
            <a:xfrm>
              <a:off x="2397253" y="7422676"/>
              <a:ext cx="14671548" cy="581025"/>
            </a:xfrm>
            <a:prstGeom prst="rect">
              <a:avLst/>
            </a:prstGeom>
          </p:spPr>
          <p:txBody>
            <a:bodyPr wrap="square" lIns="0" tIns="0" rIns="0" bIns="0" rtlCol="0" anchor="t">
              <a:spAutoFit/>
            </a:bodyPr>
            <a:lstStyle/>
            <a:p>
              <a:pPr>
                <a:lnSpc>
                  <a:spcPts val="4800"/>
                </a:lnSpc>
              </a:pPr>
              <a:r>
                <a:rPr lang="en-US" sz="3000" dirty="0">
                  <a:solidFill>
                    <a:srgbClr val="2D4263"/>
                  </a:solidFill>
                  <a:latin typeface="Poppins Light"/>
                </a:rPr>
                <a:t>Conclusion and Future works</a:t>
              </a:r>
            </a:p>
          </p:txBody>
        </p:sp>
        <p:sp>
          <p:nvSpPr>
            <p:cNvPr id="13" name="TextBox 13"/>
            <p:cNvSpPr txBox="1"/>
            <p:nvPr/>
          </p:nvSpPr>
          <p:spPr>
            <a:xfrm>
              <a:off x="1123950" y="3733293"/>
              <a:ext cx="682307" cy="581025"/>
            </a:xfrm>
            <a:prstGeom prst="rect">
              <a:avLst/>
            </a:prstGeom>
          </p:spPr>
          <p:txBody>
            <a:bodyPr wrap="square" lIns="0" tIns="0" rIns="0" bIns="0" rtlCol="0" anchor="t">
              <a:spAutoFit/>
            </a:bodyPr>
            <a:lstStyle/>
            <a:p>
              <a:pPr algn="ctr">
                <a:lnSpc>
                  <a:spcPts val="4800"/>
                </a:lnSpc>
              </a:pPr>
              <a:r>
                <a:rPr lang="en-US" sz="3000" dirty="0">
                  <a:solidFill>
                    <a:srgbClr val="C84B31"/>
                  </a:solidFill>
                  <a:latin typeface="Poppins Medium"/>
                </a:rPr>
                <a:t>II</a:t>
              </a:r>
            </a:p>
          </p:txBody>
        </p:sp>
        <p:sp>
          <p:nvSpPr>
            <p:cNvPr id="14" name="TextBox 14"/>
            <p:cNvSpPr txBox="1"/>
            <p:nvPr/>
          </p:nvSpPr>
          <p:spPr>
            <a:xfrm>
              <a:off x="1123950" y="4626570"/>
              <a:ext cx="682307" cy="581025"/>
            </a:xfrm>
            <a:prstGeom prst="rect">
              <a:avLst/>
            </a:prstGeom>
          </p:spPr>
          <p:txBody>
            <a:bodyPr wrap="square" lIns="0" tIns="0" rIns="0" bIns="0" rtlCol="0" anchor="t">
              <a:spAutoFit/>
            </a:bodyPr>
            <a:lstStyle/>
            <a:p>
              <a:pPr algn="ctr">
                <a:lnSpc>
                  <a:spcPts val="4800"/>
                </a:lnSpc>
              </a:pPr>
              <a:r>
                <a:rPr lang="en-US" sz="3000" dirty="0">
                  <a:solidFill>
                    <a:srgbClr val="C84B31"/>
                  </a:solidFill>
                  <a:latin typeface="Poppins Medium"/>
                </a:rPr>
                <a:t>III</a:t>
              </a:r>
            </a:p>
          </p:txBody>
        </p:sp>
        <p:sp>
          <p:nvSpPr>
            <p:cNvPr id="15" name="TextBox 15"/>
            <p:cNvSpPr txBox="1"/>
            <p:nvPr/>
          </p:nvSpPr>
          <p:spPr>
            <a:xfrm>
              <a:off x="1098185" y="5473112"/>
              <a:ext cx="682307" cy="581025"/>
            </a:xfrm>
            <a:prstGeom prst="rect">
              <a:avLst/>
            </a:prstGeom>
          </p:spPr>
          <p:txBody>
            <a:bodyPr wrap="square" lIns="0" tIns="0" rIns="0" bIns="0" rtlCol="0" anchor="t">
              <a:spAutoFit/>
            </a:bodyPr>
            <a:lstStyle/>
            <a:p>
              <a:pPr algn="ctr">
                <a:lnSpc>
                  <a:spcPts val="4800"/>
                </a:lnSpc>
              </a:pPr>
              <a:r>
                <a:rPr lang="en-US" sz="3000" dirty="0">
                  <a:solidFill>
                    <a:srgbClr val="C84B31"/>
                  </a:solidFill>
                  <a:latin typeface="Poppins Medium"/>
                </a:rPr>
                <a:t>IV</a:t>
              </a:r>
            </a:p>
          </p:txBody>
        </p:sp>
        <p:sp>
          <p:nvSpPr>
            <p:cNvPr id="16" name="TextBox 16"/>
            <p:cNvSpPr txBox="1"/>
            <p:nvPr/>
          </p:nvSpPr>
          <p:spPr>
            <a:xfrm>
              <a:off x="1098184" y="6446182"/>
              <a:ext cx="682307" cy="581025"/>
            </a:xfrm>
            <a:prstGeom prst="rect">
              <a:avLst/>
            </a:prstGeom>
          </p:spPr>
          <p:txBody>
            <a:bodyPr wrap="square" lIns="0" tIns="0" rIns="0" bIns="0" rtlCol="0" anchor="t">
              <a:spAutoFit/>
            </a:bodyPr>
            <a:lstStyle/>
            <a:p>
              <a:pPr algn="ctr">
                <a:lnSpc>
                  <a:spcPts val="4800"/>
                </a:lnSpc>
              </a:pPr>
              <a:r>
                <a:rPr lang="en-US" sz="3000" dirty="0">
                  <a:solidFill>
                    <a:srgbClr val="C84B31"/>
                  </a:solidFill>
                  <a:latin typeface="Poppins Medium"/>
                </a:rPr>
                <a:t>V</a:t>
              </a:r>
            </a:p>
          </p:txBody>
        </p:sp>
        <p:sp>
          <p:nvSpPr>
            <p:cNvPr id="18" name="TextBox 18"/>
            <p:cNvSpPr txBox="1"/>
            <p:nvPr/>
          </p:nvSpPr>
          <p:spPr>
            <a:xfrm>
              <a:off x="16162474" y="3801848"/>
              <a:ext cx="682307" cy="581025"/>
            </a:xfrm>
            <a:prstGeom prst="rect">
              <a:avLst/>
            </a:prstGeom>
          </p:spPr>
          <p:txBody>
            <a:bodyPr wrap="square" lIns="0" tIns="0" rIns="0" bIns="0" rtlCol="0" anchor="t">
              <a:spAutoFit/>
            </a:bodyPr>
            <a:lstStyle/>
            <a:p>
              <a:pPr algn="ctr">
                <a:lnSpc>
                  <a:spcPts val="4800"/>
                </a:lnSpc>
              </a:pPr>
              <a:r>
                <a:rPr lang="en-US" sz="3000" dirty="0">
                  <a:solidFill>
                    <a:srgbClr val="2D4263"/>
                  </a:solidFill>
                  <a:latin typeface="Poppins Medium"/>
                </a:rPr>
                <a:t>5</a:t>
              </a:r>
            </a:p>
          </p:txBody>
        </p:sp>
        <p:sp>
          <p:nvSpPr>
            <p:cNvPr id="19" name="TextBox 19"/>
            <p:cNvSpPr txBox="1"/>
            <p:nvPr/>
          </p:nvSpPr>
          <p:spPr>
            <a:xfrm>
              <a:off x="16139742" y="4613763"/>
              <a:ext cx="682307" cy="581025"/>
            </a:xfrm>
            <a:prstGeom prst="rect">
              <a:avLst/>
            </a:prstGeom>
          </p:spPr>
          <p:txBody>
            <a:bodyPr wrap="square" lIns="0" tIns="0" rIns="0" bIns="0" rtlCol="0" anchor="t">
              <a:spAutoFit/>
            </a:bodyPr>
            <a:lstStyle/>
            <a:p>
              <a:pPr algn="ctr">
                <a:lnSpc>
                  <a:spcPts val="4800"/>
                </a:lnSpc>
              </a:pPr>
              <a:r>
                <a:rPr lang="en-US" sz="3000" dirty="0">
                  <a:solidFill>
                    <a:srgbClr val="2D4263"/>
                  </a:solidFill>
                  <a:latin typeface="Poppins Medium"/>
                </a:rPr>
                <a:t>7</a:t>
              </a:r>
            </a:p>
          </p:txBody>
        </p:sp>
        <p:sp>
          <p:nvSpPr>
            <p:cNvPr id="20" name="TextBox 20"/>
            <p:cNvSpPr txBox="1"/>
            <p:nvPr/>
          </p:nvSpPr>
          <p:spPr>
            <a:xfrm>
              <a:off x="16139742" y="5457726"/>
              <a:ext cx="682307" cy="581025"/>
            </a:xfrm>
            <a:prstGeom prst="rect">
              <a:avLst/>
            </a:prstGeom>
          </p:spPr>
          <p:txBody>
            <a:bodyPr wrap="square" lIns="0" tIns="0" rIns="0" bIns="0" rtlCol="0" anchor="t">
              <a:spAutoFit/>
            </a:bodyPr>
            <a:lstStyle/>
            <a:p>
              <a:pPr algn="ctr">
                <a:lnSpc>
                  <a:spcPts val="4800"/>
                </a:lnSpc>
              </a:pPr>
              <a:r>
                <a:rPr lang="en-US" sz="3000" dirty="0">
                  <a:solidFill>
                    <a:srgbClr val="2D4263"/>
                  </a:solidFill>
                  <a:latin typeface="Poppins Medium"/>
                </a:rPr>
                <a:t>8</a:t>
              </a:r>
            </a:p>
          </p:txBody>
        </p:sp>
        <p:sp>
          <p:nvSpPr>
            <p:cNvPr id="21" name="TextBox 21"/>
            <p:cNvSpPr txBox="1"/>
            <p:nvPr/>
          </p:nvSpPr>
          <p:spPr>
            <a:xfrm>
              <a:off x="16139740" y="8338635"/>
              <a:ext cx="682307" cy="581025"/>
            </a:xfrm>
            <a:prstGeom prst="rect">
              <a:avLst/>
            </a:prstGeom>
          </p:spPr>
          <p:txBody>
            <a:bodyPr wrap="square" lIns="0" tIns="0" rIns="0" bIns="0" rtlCol="0" anchor="t">
              <a:spAutoFit/>
            </a:bodyPr>
            <a:lstStyle/>
            <a:p>
              <a:pPr algn="ctr">
                <a:lnSpc>
                  <a:spcPts val="4800"/>
                </a:lnSpc>
              </a:pPr>
              <a:r>
                <a:rPr lang="en-US" sz="3000" dirty="0">
                  <a:solidFill>
                    <a:srgbClr val="2D4263"/>
                  </a:solidFill>
                  <a:latin typeface="Poppins Medium"/>
                </a:rPr>
                <a:t>17</a:t>
              </a:r>
            </a:p>
          </p:txBody>
        </p:sp>
      </p:grpSp>
      <p:sp>
        <p:nvSpPr>
          <p:cNvPr id="22" name="TextBox 22"/>
          <p:cNvSpPr txBox="1"/>
          <p:nvPr/>
        </p:nvSpPr>
        <p:spPr>
          <a:xfrm>
            <a:off x="15755715" y="1459004"/>
            <a:ext cx="1503585" cy="581025"/>
          </a:xfrm>
          <a:prstGeom prst="rect">
            <a:avLst/>
          </a:prstGeom>
        </p:spPr>
        <p:txBody>
          <a:bodyPr lIns="0" tIns="0" rIns="0" bIns="0" rtlCol="0" anchor="t">
            <a:spAutoFit/>
          </a:bodyPr>
          <a:lstStyle/>
          <a:p>
            <a:pPr algn="ctr">
              <a:lnSpc>
                <a:spcPts val="4800"/>
              </a:lnSpc>
            </a:pPr>
            <a:r>
              <a:rPr lang="en-US" sz="3000">
                <a:solidFill>
                  <a:srgbClr val="2D4263"/>
                </a:solidFill>
                <a:latin typeface="Poppins Light"/>
              </a:rPr>
              <a:t>Page</a:t>
            </a:r>
          </a:p>
        </p:txBody>
      </p:sp>
      <p:sp>
        <p:nvSpPr>
          <p:cNvPr id="24" name="TextBox 9">
            <a:extLst>
              <a:ext uri="{FF2B5EF4-FFF2-40B4-BE49-F238E27FC236}">
                <a16:creationId xmlns:a16="http://schemas.microsoft.com/office/drawing/2014/main" id="{AE472F09-0015-D49D-C9ED-046797B7CFE9}"/>
              </a:ext>
            </a:extLst>
          </p:cNvPr>
          <p:cNvSpPr txBox="1"/>
          <p:nvPr/>
        </p:nvSpPr>
        <p:spPr>
          <a:xfrm>
            <a:off x="2416302" y="5004037"/>
            <a:ext cx="14428478" cy="581025"/>
          </a:xfrm>
          <a:prstGeom prst="rect">
            <a:avLst/>
          </a:prstGeom>
        </p:spPr>
        <p:txBody>
          <a:bodyPr wrap="square" lIns="0" tIns="0" rIns="0" bIns="0" rtlCol="0" anchor="t">
            <a:spAutoFit/>
          </a:bodyPr>
          <a:lstStyle/>
          <a:p>
            <a:pPr>
              <a:lnSpc>
                <a:spcPts val="4800"/>
              </a:lnSpc>
            </a:pPr>
            <a:r>
              <a:rPr lang="en-US" sz="3000" dirty="0">
                <a:solidFill>
                  <a:srgbClr val="2D4263"/>
                </a:solidFill>
                <a:latin typeface="Poppins Light"/>
              </a:rPr>
              <a:t>Methodology</a:t>
            </a:r>
          </a:p>
        </p:txBody>
      </p:sp>
      <p:sp>
        <p:nvSpPr>
          <p:cNvPr id="25" name="TextBox 16">
            <a:extLst>
              <a:ext uri="{FF2B5EF4-FFF2-40B4-BE49-F238E27FC236}">
                <a16:creationId xmlns:a16="http://schemas.microsoft.com/office/drawing/2014/main" id="{30E71B3F-9BE8-754E-A0CC-511E81AFCFC7}"/>
              </a:ext>
            </a:extLst>
          </p:cNvPr>
          <p:cNvSpPr txBox="1"/>
          <p:nvPr/>
        </p:nvSpPr>
        <p:spPr>
          <a:xfrm>
            <a:off x="1123949" y="6935590"/>
            <a:ext cx="682307" cy="581025"/>
          </a:xfrm>
          <a:prstGeom prst="rect">
            <a:avLst/>
          </a:prstGeom>
        </p:spPr>
        <p:txBody>
          <a:bodyPr wrap="square" lIns="0" tIns="0" rIns="0" bIns="0" rtlCol="0" anchor="t">
            <a:spAutoFit/>
          </a:bodyPr>
          <a:lstStyle/>
          <a:p>
            <a:pPr algn="ctr">
              <a:lnSpc>
                <a:spcPts val="4800"/>
              </a:lnSpc>
            </a:pPr>
            <a:r>
              <a:rPr lang="en-US" sz="3000" dirty="0">
                <a:solidFill>
                  <a:srgbClr val="C84B31"/>
                </a:solidFill>
                <a:latin typeface="Poppins Medium"/>
              </a:rPr>
              <a:t>VI</a:t>
            </a:r>
          </a:p>
        </p:txBody>
      </p:sp>
      <p:sp>
        <p:nvSpPr>
          <p:cNvPr id="26" name="TextBox 16">
            <a:extLst>
              <a:ext uri="{FF2B5EF4-FFF2-40B4-BE49-F238E27FC236}">
                <a16:creationId xmlns:a16="http://schemas.microsoft.com/office/drawing/2014/main" id="{EC203A43-C244-AF27-1E4F-F2DD3DF4E451}"/>
              </a:ext>
            </a:extLst>
          </p:cNvPr>
          <p:cNvSpPr txBox="1"/>
          <p:nvPr/>
        </p:nvSpPr>
        <p:spPr>
          <a:xfrm>
            <a:off x="1098183" y="7882328"/>
            <a:ext cx="682307" cy="581025"/>
          </a:xfrm>
          <a:prstGeom prst="rect">
            <a:avLst/>
          </a:prstGeom>
        </p:spPr>
        <p:txBody>
          <a:bodyPr wrap="square" lIns="0" tIns="0" rIns="0" bIns="0" rtlCol="0" anchor="t">
            <a:spAutoFit/>
          </a:bodyPr>
          <a:lstStyle/>
          <a:p>
            <a:pPr algn="ctr">
              <a:lnSpc>
                <a:spcPts val="4800"/>
              </a:lnSpc>
            </a:pPr>
            <a:r>
              <a:rPr lang="en-US" sz="3000" dirty="0">
                <a:solidFill>
                  <a:srgbClr val="C84B31"/>
                </a:solidFill>
                <a:latin typeface="Poppins Medium"/>
              </a:rPr>
              <a:t>VII</a:t>
            </a:r>
          </a:p>
        </p:txBody>
      </p:sp>
      <p:sp>
        <p:nvSpPr>
          <p:cNvPr id="28" name="TextBox 11">
            <a:extLst>
              <a:ext uri="{FF2B5EF4-FFF2-40B4-BE49-F238E27FC236}">
                <a16:creationId xmlns:a16="http://schemas.microsoft.com/office/drawing/2014/main" id="{7851FF6A-EDA5-8752-2D3A-37E1E08A765A}"/>
              </a:ext>
            </a:extLst>
          </p:cNvPr>
          <p:cNvSpPr txBox="1"/>
          <p:nvPr/>
        </p:nvSpPr>
        <p:spPr>
          <a:xfrm>
            <a:off x="2416302" y="7882328"/>
            <a:ext cx="14405744" cy="581025"/>
          </a:xfrm>
          <a:prstGeom prst="rect">
            <a:avLst/>
          </a:prstGeom>
        </p:spPr>
        <p:txBody>
          <a:bodyPr wrap="square" lIns="0" tIns="0" rIns="0" bIns="0" rtlCol="0" anchor="t">
            <a:spAutoFit/>
          </a:bodyPr>
          <a:lstStyle/>
          <a:p>
            <a:pPr>
              <a:lnSpc>
                <a:spcPts val="4800"/>
              </a:lnSpc>
            </a:pPr>
            <a:r>
              <a:rPr lang="en-US" sz="3000" dirty="0">
                <a:solidFill>
                  <a:srgbClr val="2D4263"/>
                </a:solidFill>
                <a:latin typeface="Poppins Light"/>
              </a:rPr>
              <a:t>Research Reflection</a:t>
            </a:r>
          </a:p>
        </p:txBody>
      </p:sp>
      <p:sp>
        <p:nvSpPr>
          <p:cNvPr id="29" name="TextBox 20">
            <a:extLst>
              <a:ext uri="{FF2B5EF4-FFF2-40B4-BE49-F238E27FC236}">
                <a16:creationId xmlns:a16="http://schemas.microsoft.com/office/drawing/2014/main" id="{261ACAFD-3864-A4A1-6B6C-EE1B1B93DC6F}"/>
              </a:ext>
            </a:extLst>
          </p:cNvPr>
          <p:cNvSpPr txBox="1"/>
          <p:nvPr/>
        </p:nvSpPr>
        <p:spPr>
          <a:xfrm>
            <a:off x="16139739" y="6932267"/>
            <a:ext cx="682307" cy="581025"/>
          </a:xfrm>
          <a:prstGeom prst="rect">
            <a:avLst/>
          </a:prstGeom>
        </p:spPr>
        <p:txBody>
          <a:bodyPr wrap="square" lIns="0" tIns="0" rIns="0" bIns="0" rtlCol="0" anchor="t">
            <a:spAutoFit/>
          </a:bodyPr>
          <a:lstStyle/>
          <a:p>
            <a:pPr algn="ctr">
              <a:lnSpc>
                <a:spcPts val="4800"/>
              </a:lnSpc>
            </a:pPr>
            <a:r>
              <a:rPr lang="en-US" sz="3000" dirty="0">
                <a:solidFill>
                  <a:srgbClr val="2D4263"/>
                </a:solidFill>
                <a:latin typeface="Poppins Medium"/>
              </a:rPr>
              <a:t>14</a:t>
            </a:r>
          </a:p>
        </p:txBody>
      </p:sp>
      <p:sp>
        <p:nvSpPr>
          <p:cNvPr id="31" name="TextBox 20">
            <a:extLst>
              <a:ext uri="{FF2B5EF4-FFF2-40B4-BE49-F238E27FC236}">
                <a16:creationId xmlns:a16="http://schemas.microsoft.com/office/drawing/2014/main" id="{E703C85E-0006-FC20-2618-BC87ACA981AE}"/>
              </a:ext>
            </a:extLst>
          </p:cNvPr>
          <p:cNvSpPr txBox="1"/>
          <p:nvPr/>
        </p:nvSpPr>
        <p:spPr>
          <a:xfrm>
            <a:off x="16162472" y="5871390"/>
            <a:ext cx="682307" cy="581025"/>
          </a:xfrm>
          <a:prstGeom prst="rect">
            <a:avLst/>
          </a:prstGeom>
        </p:spPr>
        <p:txBody>
          <a:bodyPr wrap="square" lIns="0" tIns="0" rIns="0" bIns="0" rtlCol="0" anchor="t">
            <a:spAutoFit/>
          </a:bodyPr>
          <a:lstStyle/>
          <a:p>
            <a:pPr algn="ctr">
              <a:lnSpc>
                <a:spcPts val="4800"/>
              </a:lnSpc>
            </a:pPr>
            <a:r>
              <a:rPr lang="en-US" sz="3000" dirty="0">
                <a:solidFill>
                  <a:srgbClr val="2D4263"/>
                </a:solidFill>
                <a:latin typeface="Poppins Medium"/>
              </a:rPr>
              <a:t>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847771"/>
            <a:chOff x="0" y="0"/>
            <a:chExt cx="6186311" cy="286777"/>
          </a:xfrm>
        </p:grpSpPr>
        <p:sp>
          <p:nvSpPr>
            <p:cNvPr id="3" name="Freeform 3"/>
            <p:cNvSpPr/>
            <p:nvPr/>
          </p:nvSpPr>
          <p:spPr>
            <a:xfrm>
              <a:off x="0" y="0"/>
              <a:ext cx="6186311" cy="286777"/>
            </a:xfrm>
            <a:custGeom>
              <a:avLst/>
              <a:gdLst/>
              <a:ahLst/>
              <a:cxnLst/>
              <a:rect l="l" t="t" r="r" b="b"/>
              <a:pathLst>
                <a:path w="6186311" h="286777">
                  <a:moveTo>
                    <a:pt x="0" y="0"/>
                  </a:moveTo>
                  <a:lnTo>
                    <a:pt x="6186311" y="0"/>
                  </a:lnTo>
                  <a:lnTo>
                    <a:pt x="6186311" y="286777"/>
                  </a:lnTo>
                  <a:lnTo>
                    <a:pt x="0" y="286777"/>
                  </a:lnTo>
                  <a:close/>
                </a:path>
              </a:pathLst>
            </a:custGeom>
            <a:solidFill>
              <a:srgbClr val="EEEEEE"/>
            </a:solidFill>
          </p:spPr>
        </p:sp>
      </p:grpSp>
      <p:grpSp>
        <p:nvGrpSpPr>
          <p:cNvPr id="4" name="Group 4"/>
          <p:cNvGrpSpPr/>
          <p:nvPr/>
        </p:nvGrpSpPr>
        <p:grpSpPr>
          <a:xfrm>
            <a:off x="0" y="0"/>
            <a:ext cx="847771" cy="8477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C84B31"/>
            </a:solidFill>
          </p:spPr>
        </p:sp>
      </p:grpSp>
      <p:sp>
        <p:nvSpPr>
          <p:cNvPr id="6" name="TextBox 6"/>
          <p:cNvSpPr txBox="1"/>
          <p:nvPr/>
        </p:nvSpPr>
        <p:spPr>
          <a:xfrm>
            <a:off x="6810888" y="242910"/>
            <a:ext cx="4666224" cy="447675"/>
          </a:xfrm>
          <a:prstGeom prst="rect">
            <a:avLst/>
          </a:prstGeom>
        </p:spPr>
        <p:txBody>
          <a:bodyPr lIns="0" tIns="0" rIns="0" bIns="0" rtlCol="0" anchor="t">
            <a:spAutoFit/>
          </a:bodyPr>
          <a:lstStyle/>
          <a:p>
            <a:pPr>
              <a:lnSpc>
                <a:spcPts val="3599"/>
              </a:lnSpc>
            </a:pPr>
            <a:r>
              <a:rPr lang="en-US" sz="2999" spc="92">
                <a:solidFill>
                  <a:srgbClr val="2D4263"/>
                </a:solidFill>
                <a:latin typeface="Poppins Medium"/>
              </a:rPr>
              <a:t>Research Introduction</a:t>
            </a:r>
          </a:p>
        </p:txBody>
      </p:sp>
      <p:sp>
        <p:nvSpPr>
          <p:cNvPr id="7" name="TextBox 7"/>
          <p:cNvSpPr txBox="1"/>
          <p:nvPr/>
        </p:nvSpPr>
        <p:spPr>
          <a:xfrm>
            <a:off x="154759" y="242910"/>
            <a:ext cx="538253" cy="361950"/>
          </a:xfrm>
          <a:prstGeom prst="rect">
            <a:avLst/>
          </a:prstGeom>
        </p:spPr>
        <p:txBody>
          <a:bodyPr lIns="0" tIns="0" rIns="0" bIns="0" rtlCol="0" anchor="t">
            <a:spAutoFit/>
          </a:bodyPr>
          <a:lstStyle/>
          <a:p>
            <a:pPr algn="ctr">
              <a:lnSpc>
                <a:spcPts val="2879"/>
              </a:lnSpc>
            </a:pPr>
            <a:r>
              <a:rPr lang="en-US" sz="2400" spc="74">
                <a:solidFill>
                  <a:srgbClr val="EEEEEE"/>
                </a:solidFill>
                <a:latin typeface="Poppins Medium"/>
              </a:rPr>
              <a:t>I</a:t>
            </a:r>
          </a:p>
        </p:txBody>
      </p:sp>
      <p:sp>
        <p:nvSpPr>
          <p:cNvPr id="8" name="TextBox 8"/>
          <p:cNvSpPr txBox="1"/>
          <p:nvPr/>
        </p:nvSpPr>
        <p:spPr>
          <a:xfrm>
            <a:off x="8802847" y="9153525"/>
            <a:ext cx="682307" cy="496569"/>
          </a:xfrm>
          <a:prstGeom prst="rect">
            <a:avLst/>
          </a:prstGeom>
        </p:spPr>
        <p:txBody>
          <a:bodyPr lIns="0" tIns="0" rIns="0" bIns="0" rtlCol="0" anchor="t">
            <a:spAutoFit/>
          </a:bodyPr>
          <a:lstStyle/>
          <a:p>
            <a:pPr algn="ctr">
              <a:lnSpc>
                <a:spcPts val="4160"/>
              </a:lnSpc>
            </a:pPr>
            <a:r>
              <a:rPr lang="en-US" sz="2600">
                <a:solidFill>
                  <a:srgbClr val="2D4263"/>
                </a:solidFill>
                <a:latin typeface="Poppins Medium"/>
              </a:rPr>
              <a:t>3</a:t>
            </a:r>
          </a:p>
        </p:txBody>
      </p:sp>
      <p:grpSp>
        <p:nvGrpSpPr>
          <p:cNvPr id="9" name="Group 9"/>
          <p:cNvGrpSpPr/>
          <p:nvPr/>
        </p:nvGrpSpPr>
        <p:grpSpPr>
          <a:xfrm>
            <a:off x="1544034" y="1304327"/>
            <a:ext cx="16259109" cy="6970136"/>
            <a:chOff x="0" y="-95249"/>
            <a:chExt cx="21678812" cy="9293516"/>
          </a:xfrm>
        </p:grpSpPr>
        <p:sp>
          <p:nvSpPr>
            <p:cNvPr id="10" name="TextBox 10"/>
            <p:cNvSpPr txBox="1"/>
            <p:nvPr/>
          </p:nvSpPr>
          <p:spPr>
            <a:xfrm>
              <a:off x="0" y="-95249"/>
              <a:ext cx="21658661" cy="1420047"/>
            </a:xfrm>
            <a:prstGeom prst="rect">
              <a:avLst/>
            </a:prstGeom>
          </p:spPr>
          <p:txBody>
            <a:bodyPr wrap="square" lIns="0" tIns="0" rIns="0" bIns="0" rtlCol="0" anchor="t">
              <a:spAutoFit/>
            </a:bodyPr>
            <a:lstStyle/>
            <a:p>
              <a:pPr>
                <a:lnSpc>
                  <a:spcPts val="4320"/>
                </a:lnSpc>
                <a:spcBef>
                  <a:spcPct val="0"/>
                </a:spcBef>
              </a:pPr>
              <a:r>
                <a:rPr lang="en-US" sz="2600" dirty="0">
                  <a:solidFill>
                    <a:srgbClr val="000000"/>
                  </a:solidFill>
                  <a:latin typeface="Poppins Light"/>
                </a:rPr>
                <a:t>In a world where consumer preferences are constantly changing and brand perception is frequently analyzed, the supply chain has emerged as a critical determinant of brand success. </a:t>
              </a:r>
            </a:p>
          </p:txBody>
        </p:sp>
        <p:sp>
          <p:nvSpPr>
            <p:cNvPr id="11" name="TextBox 11"/>
            <p:cNvSpPr txBox="1"/>
            <p:nvPr/>
          </p:nvSpPr>
          <p:spPr>
            <a:xfrm>
              <a:off x="20151" y="1704427"/>
              <a:ext cx="21658661" cy="1420047"/>
            </a:xfrm>
            <a:prstGeom prst="rect">
              <a:avLst/>
            </a:prstGeom>
          </p:spPr>
          <p:txBody>
            <a:bodyPr lIns="0" tIns="0" rIns="0" bIns="0" rtlCol="0" anchor="t">
              <a:spAutoFit/>
            </a:bodyPr>
            <a:lstStyle/>
            <a:p>
              <a:pPr>
                <a:lnSpc>
                  <a:spcPts val="4320"/>
                </a:lnSpc>
                <a:spcBef>
                  <a:spcPct val="0"/>
                </a:spcBef>
              </a:pPr>
              <a:r>
                <a:rPr lang="en-US" sz="2600" dirty="0">
                  <a:solidFill>
                    <a:srgbClr val="000000"/>
                  </a:solidFill>
                  <a:latin typeface="Poppins Light"/>
                </a:rPr>
                <a:t>Customization has become increasingly popular, especially in the consumer goods sector where it presents a unique value proposition to consumers seeking self-expression and personalization. </a:t>
              </a:r>
            </a:p>
          </p:txBody>
        </p:sp>
        <p:sp>
          <p:nvSpPr>
            <p:cNvPr id="12" name="TextBox 12"/>
            <p:cNvSpPr txBox="1"/>
            <p:nvPr/>
          </p:nvSpPr>
          <p:spPr>
            <a:xfrm>
              <a:off x="20151" y="3546922"/>
              <a:ext cx="20992070" cy="1425176"/>
            </a:xfrm>
            <a:prstGeom prst="rect">
              <a:avLst/>
            </a:prstGeom>
          </p:spPr>
          <p:txBody>
            <a:bodyPr lIns="0" tIns="0" rIns="0" bIns="0" rtlCol="0" anchor="t">
              <a:spAutoFit/>
            </a:bodyPr>
            <a:lstStyle/>
            <a:p>
              <a:pPr>
                <a:lnSpc>
                  <a:spcPts val="4320"/>
                </a:lnSpc>
                <a:spcBef>
                  <a:spcPct val="0"/>
                </a:spcBef>
              </a:pPr>
              <a:r>
                <a:rPr lang="en-US" sz="2700" dirty="0">
                  <a:solidFill>
                    <a:srgbClr val="000000"/>
                  </a:solidFill>
                  <a:latin typeface="Poppins Light"/>
                </a:rPr>
                <a:t>This study delves into the dynamic realm of supply chain management within the </a:t>
              </a:r>
              <a:r>
                <a:rPr lang="en-US" sz="2600" dirty="0">
                  <a:solidFill>
                    <a:srgbClr val="000000"/>
                  </a:solidFill>
                  <a:latin typeface="Poppins Light"/>
                </a:rPr>
                <a:t>customized</a:t>
              </a:r>
              <a:r>
                <a:rPr lang="en-US" sz="2700" dirty="0">
                  <a:solidFill>
                    <a:srgbClr val="000000"/>
                  </a:solidFill>
                  <a:latin typeface="Poppins Light"/>
                </a:rPr>
                <a:t> water bottle industry and its profound impact on brand perception.</a:t>
              </a:r>
            </a:p>
          </p:txBody>
        </p:sp>
        <p:sp>
          <p:nvSpPr>
            <p:cNvPr id="13" name="TextBox 13"/>
            <p:cNvSpPr txBox="1"/>
            <p:nvPr/>
          </p:nvSpPr>
          <p:spPr>
            <a:xfrm>
              <a:off x="20151" y="5325510"/>
              <a:ext cx="21296924" cy="2155291"/>
            </a:xfrm>
            <a:prstGeom prst="rect">
              <a:avLst/>
            </a:prstGeom>
          </p:spPr>
          <p:txBody>
            <a:bodyPr lIns="0" tIns="0" rIns="0" bIns="0" rtlCol="0" anchor="t">
              <a:spAutoFit/>
            </a:bodyPr>
            <a:lstStyle/>
            <a:p>
              <a:pPr>
                <a:lnSpc>
                  <a:spcPts val="4320"/>
                </a:lnSpc>
                <a:spcBef>
                  <a:spcPct val="0"/>
                </a:spcBef>
              </a:pPr>
              <a:r>
                <a:rPr lang="en-US" sz="2600" dirty="0">
                  <a:solidFill>
                    <a:srgbClr val="000000"/>
                  </a:solidFill>
                  <a:latin typeface="Poppins Light"/>
                </a:rPr>
                <a:t>Once a niche market, customized water bottles are now synonymous with contemporary consumerism. They not only quench thirst, but also serve as canvases for personal expression, displaying names, logos, and designs that connect with customers on a personal level. </a:t>
              </a:r>
            </a:p>
          </p:txBody>
        </p:sp>
        <p:sp>
          <p:nvSpPr>
            <p:cNvPr id="14" name="TextBox 14"/>
            <p:cNvSpPr txBox="1"/>
            <p:nvPr/>
          </p:nvSpPr>
          <p:spPr>
            <a:xfrm>
              <a:off x="0" y="7778220"/>
              <a:ext cx="21454613" cy="1420047"/>
            </a:xfrm>
            <a:prstGeom prst="rect">
              <a:avLst/>
            </a:prstGeom>
          </p:spPr>
          <p:txBody>
            <a:bodyPr lIns="0" tIns="0" rIns="0" bIns="0" rtlCol="0" anchor="t">
              <a:spAutoFit/>
            </a:bodyPr>
            <a:lstStyle/>
            <a:p>
              <a:pPr>
                <a:lnSpc>
                  <a:spcPts val="4320"/>
                </a:lnSpc>
                <a:spcBef>
                  <a:spcPct val="0"/>
                </a:spcBef>
              </a:pPr>
              <a:r>
                <a:rPr lang="en-US" sz="2600" dirty="0">
                  <a:solidFill>
                    <a:srgbClr val="000000"/>
                  </a:solidFill>
                  <a:latin typeface="Poppins Light"/>
                </a:rPr>
                <a:t>As a result, the supply chain that supports these bespoke hydration vessels is critical in shaping consumers' perceptions of the brand.</a:t>
              </a:r>
            </a:p>
          </p:txBody>
        </p:sp>
      </p:grpSp>
      <p:grpSp>
        <p:nvGrpSpPr>
          <p:cNvPr id="15" name="Group 15"/>
          <p:cNvGrpSpPr/>
          <p:nvPr/>
        </p:nvGrpSpPr>
        <p:grpSpPr>
          <a:xfrm>
            <a:off x="502331" y="1256568"/>
            <a:ext cx="690875" cy="6592851"/>
            <a:chOff x="194494" y="74708"/>
            <a:chExt cx="921166" cy="8790468"/>
          </a:xfrm>
        </p:grpSpPr>
        <p:sp>
          <p:nvSpPr>
            <p:cNvPr id="16" name="Freeform 16"/>
            <p:cNvSpPr/>
            <p:nvPr/>
          </p:nvSpPr>
          <p:spPr>
            <a:xfrm rot="2603768">
              <a:off x="194500" y="74708"/>
              <a:ext cx="921160"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3"/>
              <a:stretch>
                <a:fillRect/>
              </a:stretch>
            </a:blipFill>
          </p:spPr>
        </p:sp>
        <p:sp>
          <p:nvSpPr>
            <p:cNvPr id="17" name="Freeform 17"/>
            <p:cNvSpPr/>
            <p:nvPr/>
          </p:nvSpPr>
          <p:spPr>
            <a:xfrm rot="2603768">
              <a:off x="194501" y="1957636"/>
              <a:ext cx="921159"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3"/>
              <a:stretch>
                <a:fillRect/>
              </a:stretch>
            </a:blipFill>
          </p:spPr>
          <p:txBody>
            <a:bodyPr/>
            <a:lstStyle/>
            <a:p>
              <a:endParaRPr lang="en-US" dirty="0"/>
            </a:p>
          </p:txBody>
        </p:sp>
        <p:sp>
          <p:nvSpPr>
            <p:cNvPr id="18" name="Freeform 18"/>
            <p:cNvSpPr/>
            <p:nvPr/>
          </p:nvSpPr>
          <p:spPr>
            <a:xfrm rot="2603768">
              <a:off x="194495" y="3721627"/>
              <a:ext cx="921160" cy="914251"/>
            </a:xfrm>
            <a:custGeom>
              <a:avLst/>
              <a:gdLst/>
              <a:ahLst/>
              <a:cxnLst/>
              <a:rect l="l" t="t" r="r" b="b"/>
              <a:pathLst>
                <a:path w="921160" h="914251">
                  <a:moveTo>
                    <a:pt x="0" y="0"/>
                  </a:moveTo>
                  <a:lnTo>
                    <a:pt x="921160" y="0"/>
                  </a:lnTo>
                  <a:lnTo>
                    <a:pt x="921160" y="914252"/>
                  </a:lnTo>
                  <a:lnTo>
                    <a:pt x="0" y="914252"/>
                  </a:lnTo>
                  <a:lnTo>
                    <a:pt x="0" y="0"/>
                  </a:lnTo>
                  <a:close/>
                </a:path>
              </a:pathLst>
            </a:custGeom>
            <a:blipFill>
              <a:blip r:embed="rId3"/>
              <a:stretch>
                <a:fillRect/>
              </a:stretch>
            </a:blipFill>
          </p:spPr>
          <p:txBody>
            <a:bodyPr/>
            <a:lstStyle/>
            <a:p>
              <a:endParaRPr lang="en-US" dirty="0"/>
            </a:p>
          </p:txBody>
        </p:sp>
        <p:sp>
          <p:nvSpPr>
            <p:cNvPr id="19" name="Freeform 19"/>
            <p:cNvSpPr/>
            <p:nvPr/>
          </p:nvSpPr>
          <p:spPr>
            <a:xfrm rot="2603768">
              <a:off x="194496" y="5540510"/>
              <a:ext cx="921160" cy="914251"/>
            </a:xfrm>
            <a:custGeom>
              <a:avLst/>
              <a:gdLst/>
              <a:ahLst/>
              <a:cxnLst/>
              <a:rect l="l" t="t" r="r" b="b"/>
              <a:pathLst>
                <a:path w="921160" h="914251">
                  <a:moveTo>
                    <a:pt x="0" y="0"/>
                  </a:moveTo>
                  <a:lnTo>
                    <a:pt x="921160" y="0"/>
                  </a:lnTo>
                  <a:lnTo>
                    <a:pt x="921160" y="914252"/>
                  </a:lnTo>
                  <a:lnTo>
                    <a:pt x="0" y="914252"/>
                  </a:lnTo>
                  <a:lnTo>
                    <a:pt x="0" y="0"/>
                  </a:lnTo>
                  <a:close/>
                </a:path>
              </a:pathLst>
            </a:custGeom>
            <a:blipFill>
              <a:blip r:embed="rId3"/>
              <a:stretch>
                <a:fillRect/>
              </a:stretch>
            </a:blipFill>
          </p:spPr>
          <p:txBody>
            <a:bodyPr/>
            <a:lstStyle/>
            <a:p>
              <a:endParaRPr lang="en-US" dirty="0"/>
            </a:p>
          </p:txBody>
        </p:sp>
        <p:sp>
          <p:nvSpPr>
            <p:cNvPr id="20" name="Freeform 20"/>
            <p:cNvSpPr/>
            <p:nvPr/>
          </p:nvSpPr>
          <p:spPr>
            <a:xfrm rot="2603768">
              <a:off x="194494" y="7950925"/>
              <a:ext cx="921160"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3"/>
              <a:stretch>
                <a:fillRect/>
              </a:stretch>
            </a:blipFill>
          </p:spPr>
          <p:txBody>
            <a:bodyPr/>
            <a:lstStyle/>
            <a:p>
              <a:endParaRPr lang="en-US" dirty="0"/>
            </a:p>
          </p:txBody>
        </p:sp>
      </p:grpSp>
      <p:sp>
        <p:nvSpPr>
          <p:cNvPr id="21" name="AutoShape 21"/>
          <p:cNvSpPr/>
          <p:nvPr/>
        </p:nvSpPr>
        <p:spPr>
          <a:xfrm>
            <a:off x="1028700" y="9028166"/>
            <a:ext cx="16230600" cy="9525"/>
          </a:xfrm>
          <a:prstGeom prst="rect">
            <a:avLst/>
          </a:prstGeom>
          <a:solidFill>
            <a:srgbClr val="323232"/>
          </a:solidFill>
        </p:spPr>
      </p:sp>
      <p:sp>
        <p:nvSpPr>
          <p:cNvPr id="22" name="TextBox 22"/>
          <p:cNvSpPr txBox="1"/>
          <p:nvPr/>
        </p:nvSpPr>
        <p:spPr>
          <a:xfrm>
            <a:off x="1028700" y="9280820"/>
            <a:ext cx="6702086" cy="314325"/>
          </a:xfrm>
          <a:prstGeom prst="rect">
            <a:avLst/>
          </a:prstGeom>
        </p:spPr>
        <p:txBody>
          <a:bodyPr lIns="0" tIns="0" rIns="0" bIns="0" rtlCol="0" anchor="t">
            <a:spAutoFit/>
          </a:bodyPr>
          <a:lstStyle/>
          <a:p>
            <a:pPr>
              <a:lnSpc>
                <a:spcPts val="2519"/>
              </a:lnSpc>
            </a:pPr>
            <a:r>
              <a:rPr lang="en-US" sz="2099" spc="104" dirty="0">
                <a:solidFill>
                  <a:srgbClr val="191919"/>
                </a:solidFill>
                <a:latin typeface="Poppins Light Bold"/>
              </a:rPr>
              <a:t>Liverpool john </a:t>
            </a:r>
            <a:r>
              <a:rPr lang="en-US" sz="2099" spc="104" dirty="0" err="1">
                <a:solidFill>
                  <a:srgbClr val="191919"/>
                </a:solidFill>
                <a:latin typeface="Poppins Light Bold"/>
              </a:rPr>
              <a:t>moores</a:t>
            </a:r>
            <a:r>
              <a:rPr lang="en-US" sz="2099" spc="104" dirty="0">
                <a:solidFill>
                  <a:srgbClr val="191919"/>
                </a:solidFill>
                <a:latin typeface="Poppins Light Bold"/>
              </a:rPr>
              <a:t> university</a:t>
            </a:r>
          </a:p>
        </p:txBody>
      </p:sp>
      <p:sp>
        <p:nvSpPr>
          <p:cNvPr id="23" name="TextBox 23"/>
          <p:cNvSpPr txBox="1"/>
          <p:nvPr/>
        </p:nvSpPr>
        <p:spPr>
          <a:xfrm>
            <a:off x="12603259" y="9309395"/>
            <a:ext cx="4656041" cy="285750"/>
          </a:xfrm>
          <a:prstGeom prst="rect">
            <a:avLst/>
          </a:prstGeom>
        </p:spPr>
        <p:txBody>
          <a:bodyPr lIns="0" tIns="0" rIns="0" bIns="0" rtlCol="0" anchor="t">
            <a:spAutoFit/>
          </a:bodyPr>
          <a:lstStyle/>
          <a:p>
            <a:pPr algn="r">
              <a:lnSpc>
                <a:spcPts val="2399"/>
              </a:lnSpc>
            </a:pPr>
            <a:r>
              <a:rPr lang="en-US" sz="1999" spc="59">
                <a:solidFill>
                  <a:srgbClr val="191919"/>
                </a:solidFill>
                <a:latin typeface="Poppins Light Bold"/>
              </a:rPr>
              <a:t>Final thesis report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847771"/>
            <a:chOff x="0" y="0"/>
            <a:chExt cx="6186311" cy="286777"/>
          </a:xfrm>
        </p:grpSpPr>
        <p:sp>
          <p:nvSpPr>
            <p:cNvPr id="3" name="Freeform 3"/>
            <p:cNvSpPr/>
            <p:nvPr/>
          </p:nvSpPr>
          <p:spPr>
            <a:xfrm>
              <a:off x="0" y="0"/>
              <a:ext cx="6186311" cy="286777"/>
            </a:xfrm>
            <a:custGeom>
              <a:avLst/>
              <a:gdLst/>
              <a:ahLst/>
              <a:cxnLst/>
              <a:rect l="l" t="t" r="r" b="b"/>
              <a:pathLst>
                <a:path w="6186311" h="286777">
                  <a:moveTo>
                    <a:pt x="0" y="0"/>
                  </a:moveTo>
                  <a:lnTo>
                    <a:pt x="6186311" y="0"/>
                  </a:lnTo>
                  <a:lnTo>
                    <a:pt x="6186311" y="286777"/>
                  </a:lnTo>
                  <a:lnTo>
                    <a:pt x="0" y="286777"/>
                  </a:lnTo>
                  <a:close/>
                </a:path>
              </a:pathLst>
            </a:custGeom>
            <a:solidFill>
              <a:srgbClr val="EEEEEE"/>
            </a:solidFill>
          </p:spPr>
        </p:sp>
      </p:grpSp>
      <p:grpSp>
        <p:nvGrpSpPr>
          <p:cNvPr id="4" name="Group 4"/>
          <p:cNvGrpSpPr/>
          <p:nvPr/>
        </p:nvGrpSpPr>
        <p:grpSpPr>
          <a:xfrm>
            <a:off x="0" y="0"/>
            <a:ext cx="847771" cy="8477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C84B31"/>
            </a:solidFill>
          </p:spPr>
        </p:sp>
      </p:grpSp>
      <p:sp>
        <p:nvSpPr>
          <p:cNvPr id="6" name="TextBox 6"/>
          <p:cNvSpPr txBox="1"/>
          <p:nvPr/>
        </p:nvSpPr>
        <p:spPr>
          <a:xfrm>
            <a:off x="6810888" y="242910"/>
            <a:ext cx="4666224" cy="447675"/>
          </a:xfrm>
          <a:prstGeom prst="rect">
            <a:avLst/>
          </a:prstGeom>
        </p:spPr>
        <p:txBody>
          <a:bodyPr lIns="0" tIns="0" rIns="0" bIns="0" rtlCol="0" anchor="t">
            <a:spAutoFit/>
          </a:bodyPr>
          <a:lstStyle/>
          <a:p>
            <a:pPr algn="ctr">
              <a:lnSpc>
                <a:spcPts val="3599"/>
              </a:lnSpc>
            </a:pPr>
            <a:r>
              <a:rPr lang="en-US" sz="2999" spc="92">
                <a:solidFill>
                  <a:srgbClr val="2D4263"/>
                </a:solidFill>
                <a:latin typeface="Poppins Medium"/>
              </a:rPr>
              <a:t>Background</a:t>
            </a:r>
          </a:p>
        </p:txBody>
      </p:sp>
      <p:sp>
        <p:nvSpPr>
          <p:cNvPr id="7" name="TextBox 7"/>
          <p:cNvSpPr txBox="1"/>
          <p:nvPr/>
        </p:nvSpPr>
        <p:spPr>
          <a:xfrm>
            <a:off x="154759" y="242910"/>
            <a:ext cx="538253" cy="361950"/>
          </a:xfrm>
          <a:prstGeom prst="rect">
            <a:avLst/>
          </a:prstGeom>
        </p:spPr>
        <p:txBody>
          <a:bodyPr lIns="0" tIns="0" rIns="0" bIns="0" rtlCol="0" anchor="t">
            <a:spAutoFit/>
          </a:bodyPr>
          <a:lstStyle/>
          <a:p>
            <a:pPr algn="ctr">
              <a:lnSpc>
                <a:spcPts val="2879"/>
              </a:lnSpc>
            </a:pPr>
            <a:r>
              <a:rPr lang="en-US" sz="2400" spc="74">
                <a:solidFill>
                  <a:srgbClr val="EEEEEE"/>
                </a:solidFill>
                <a:latin typeface="Poppins Medium"/>
              </a:rPr>
              <a:t>I</a:t>
            </a:r>
          </a:p>
        </p:txBody>
      </p:sp>
      <p:sp>
        <p:nvSpPr>
          <p:cNvPr id="8" name="TextBox 8"/>
          <p:cNvSpPr txBox="1"/>
          <p:nvPr/>
        </p:nvSpPr>
        <p:spPr>
          <a:xfrm>
            <a:off x="8802847" y="9153525"/>
            <a:ext cx="682307" cy="496569"/>
          </a:xfrm>
          <a:prstGeom prst="rect">
            <a:avLst/>
          </a:prstGeom>
        </p:spPr>
        <p:txBody>
          <a:bodyPr lIns="0" tIns="0" rIns="0" bIns="0" rtlCol="0" anchor="t">
            <a:spAutoFit/>
          </a:bodyPr>
          <a:lstStyle/>
          <a:p>
            <a:pPr algn="ctr">
              <a:lnSpc>
                <a:spcPts val="4160"/>
              </a:lnSpc>
            </a:pPr>
            <a:r>
              <a:rPr lang="en-US" sz="2600">
                <a:solidFill>
                  <a:srgbClr val="2D4263"/>
                </a:solidFill>
                <a:latin typeface="Poppins Medium"/>
              </a:rPr>
              <a:t>4</a:t>
            </a:r>
          </a:p>
        </p:txBody>
      </p:sp>
      <p:sp>
        <p:nvSpPr>
          <p:cNvPr id="9" name="TextBox 9"/>
          <p:cNvSpPr txBox="1"/>
          <p:nvPr/>
        </p:nvSpPr>
        <p:spPr>
          <a:xfrm>
            <a:off x="1544034" y="1280514"/>
            <a:ext cx="16005574" cy="1065035"/>
          </a:xfrm>
          <a:prstGeom prst="rect">
            <a:avLst/>
          </a:prstGeom>
        </p:spPr>
        <p:txBody>
          <a:bodyPr lIns="0" tIns="0" rIns="0" bIns="0" rtlCol="0" anchor="t">
            <a:spAutoFit/>
          </a:bodyPr>
          <a:lstStyle/>
          <a:p>
            <a:pPr>
              <a:lnSpc>
                <a:spcPts val="4320"/>
              </a:lnSpc>
              <a:spcBef>
                <a:spcPct val="0"/>
              </a:spcBef>
            </a:pPr>
            <a:r>
              <a:rPr lang="en-US" sz="2600" dirty="0">
                <a:solidFill>
                  <a:srgbClr val="000000"/>
                </a:solidFill>
                <a:latin typeface="Poppins Light"/>
              </a:rPr>
              <a:t>Customized water bottle industry has witnessed a remarkable transformation in the recent years, driven by consumer preferences with the growth of advanced manufacturing technology</a:t>
            </a:r>
          </a:p>
        </p:txBody>
      </p:sp>
      <p:sp>
        <p:nvSpPr>
          <p:cNvPr id="10" name="TextBox 10"/>
          <p:cNvSpPr txBox="1"/>
          <p:nvPr/>
        </p:nvSpPr>
        <p:spPr>
          <a:xfrm>
            <a:off x="1559148" y="2728001"/>
            <a:ext cx="16243996" cy="2167901"/>
          </a:xfrm>
          <a:prstGeom prst="rect">
            <a:avLst/>
          </a:prstGeom>
        </p:spPr>
        <p:txBody>
          <a:bodyPr lIns="0" tIns="0" rIns="0" bIns="0" rtlCol="0" anchor="t">
            <a:spAutoFit/>
          </a:bodyPr>
          <a:lstStyle/>
          <a:p>
            <a:pPr>
              <a:lnSpc>
                <a:spcPts val="4320"/>
              </a:lnSpc>
              <a:spcBef>
                <a:spcPct val="0"/>
              </a:spcBef>
            </a:pPr>
            <a:r>
              <a:rPr lang="en-US" sz="2600" dirty="0">
                <a:solidFill>
                  <a:srgbClr val="000000"/>
                </a:solidFill>
                <a:latin typeface="Poppins Light"/>
              </a:rPr>
              <a:t>Once limited to small craft markets, personalized water bottles are now a popular consumer good. This transformation can be attributed to several factors, including the rise of e-commerce platforms that facilitate easy customization, rising environmental consciousness prompting consumers to opt for reusable bottles, and the desire for unique and personalized items. </a:t>
            </a:r>
          </a:p>
        </p:txBody>
      </p:sp>
      <p:sp>
        <p:nvSpPr>
          <p:cNvPr id="11" name="TextBox 11"/>
          <p:cNvSpPr txBox="1"/>
          <p:nvPr/>
        </p:nvSpPr>
        <p:spPr>
          <a:xfrm>
            <a:off x="1576915" y="5397858"/>
            <a:ext cx="15972693" cy="1616468"/>
          </a:xfrm>
          <a:prstGeom prst="rect">
            <a:avLst/>
          </a:prstGeom>
        </p:spPr>
        <p:txBody>
          <a:bodyPr lIns="0" tIns="0" rIns="0" bIns="0" rtlCol="0" anchor="t">
            <a:spAutoFit/>
          </a:bodyPr>
          <a:lstStyle/>
          <a:p>
            <a:pPr>
              <a:lnSpc>
                <a:spcPts val="4320"/>
              </a:lnSpc>
              <a:spcBef>
                <a:spcPct val="0"/>
              </a:spcBef>
            </a:pPr>
            <a:r>
              <a:rPr lang="en-US" sz="2600" dirty="0">
                <a:solidFill>
                  <a:srgbClr val="000000"/>
                </a:solidFill>
                <a:latin typeface="Poppins Light"/>
              </a:rPr>
              <a:t>As a result, businesses in this space have faced both opportunities and challenges, particularly in managing their supply chain to meet the increasing demand for customized products while maintaining high quality, sustainability, and efficiency standards.</a:t>
            </a:r>
          </a:p>
        </p:txBody>
      </p:sp>
      <p:sp>
        <p:nvSpPr>
          <p:cNvPr id="12" name="Freeform 12"/>
          <p:cNvSpPr/>
          <p:nvPr/>
        </p:nvSpPr>
        <p:spPr>
          <a:xfrm rot="2603768">
            <a:off x="497573" y="1271634"/>
            <a:ext cx="690870" cy="685688"/>
          </a:xfrm>
          <a:custGeom>
            <a:avLst/>
            <a:gdLst/>
            <a:ahLst/>
            <a:cxnLst/>
            <a:rect l="l" t="t" r="r" b="b"/>
            <a:pathLst>
              <a:path w="690870" h="685688">
                <a:moveTo>
                  <a:pt x="0" y="0"/>
                </a:moveTo>
                <a:lnTo>
                  <a:pt x="690870" y="0"/>
                </a:lnTo>
                <a:lnTo>
                  <a:pt x="690870" y="685688"/>
                </a:lnTo>
                <a:lnTo>
                  <a:pt x="0" y="685688"/>
                </a:lnTo>
                <a:lnTo>
                  <a:pt x="0" y="0"/>
                </a:lnTo>
                <a:close/>
              </a:path>
            </a:pathLst>
          </a:custGeom>
          <a:blipFill>
            <a:blip r:embed="rId2"/>
            <a:stretch>
              <a:fillRect/>
            </a:stretch>
          </a:blipFill>
        </p:spPr>
      </p:sp>
      <p:sp>
        <p:nvSpPr>
          <p:cNvPr id="13" name="Freeform 13"/>
          <p:cNvSpPr/>
          <p:nvPr/>
        </p:nvSpPr>
        <p:spPr>
          <a:xfrm rot="2603768">
            <a:off x="497574" y="2697642"/>
            <a:ext cx="690870" cy="685688"/>
          </a:xfrm>
          <a:custGeom>
            <a:avLst/>
            <a:gdLst/>
            <a:ahLst/>
            <a:cxnLst/>
            <a:rect l="l" t="t" r="r" b="b"/>
            <a:pathLst>
              <a:path w="690870" h="685688">
                <a:moveTo>
                  <a:pt x="0" y="0"/>
                </a:moveTo>
                <a:lnTo>
                  <a:pt x="690870" y="0"/>
                </a:lnTo>
                <a:lnTo>
                  <a:pt x="690870" y="685689"/>
                </a:lnTo>
                <a:lnTo>
                  <a:pt x="0" y="685689"/>
                </a:lnTo>
                <a:lnTo>
                  <a:pt x="0" y="0"/>
                </a:lnTo>
                <a:close/>
              </a:path>
            </a:pathLst>
          </a:custGeom>
          <a:blipFill>
            <a:blip r:embed="rId2"/>
            <a:stretch>
              <a:fillRect/>
            </a:stretch>
          </a:blipFill>
        </p:spPr>
      </p:sp>
      <p:sp>
        <p:nvSpPr>
          <p:cNvPr id="14" name="Freeform 14"/>
          <p:cNvSpPr/>
          <p:nvPr/>
        </p:nvSpPr>
        <p:spPr>
          <a:xfrm rot="2603768">
            <a:off x="497573" y="5376803"/>
            <a:ext cx="690870" cy="685688"/>
          </a:xfrm>
          <a:custGeom>
            <a:avLst/>
            <a:gdLst/>
            <a:ahLst/>
            <a:cxnLst/>
            <a:rect l="l" t="t" r="r" b="b"/>
            <a:pathLst>
              <a:path w="690870" h="685688">
                <a:moveTo>
                  <a:pt x="0" y="0"/>
                </a:moveTo>
                <a:lnTo>
                  <a:pt x="690870" y="0"/>
                </a:lnTo>
                <a:lnTo>
                  <a:pt x="690870" y="685689"/>
                </a:lnTo>
                <a:lnTo>
                  <a:pt x="0" y="685689"/>
                </a:lnTo>
                <a:lnTo>
                  <a:pt x="0" y="0"/>
                </a:lnTo>
                <a:close/>
              </a:path>
            </a:pathLst>
          </a:custGeom>
          <a:blipFill>
            <a:blip r:embed="rId2"/>
            <a:stretch>
              <a:fillRect/>
            </a:stretch>
          </a:blipFill>
        </p:spPr>
      </p:sp>
      <p:sp>
        <p:nvSpPr>
          <p:cNvPr id="15" name="AutoShape 15"/>
          <p:cNvSpPr/>
          <p:nvPr/>
        </p:nvSpPr>
        <p:spPr>
          <a:xfrm>
            <a:off x="1028700" y="9028166"/>
            <a:ext cx="16230600" cy="9525"/>
          </a:xfrm>
          <a:prstGeom prst="rect">
            <a:avLst/>
          </a:prstGeom>
          <a:solidFill>
            <a:srgbClr val="323232"/>
          </a:solidFill>
        </p:spPr>
      </p:sp>
      <p:sp>
        <p:nvSpPr>
          <p:cNvPr id="16" name="TextBox 16"/>
          <p:cNvSpPr txBox="1"/>
          <p:nvPr/>
        </p:nvSpPr>
        <p:spPr>
          <a:xfrm>
            <a:off x="1028700" y="9280820"/>
            <a:ext cx="6702086" cy="314325"/>
          </a:xfrm>
          <a:prstGeom prst="rect">
            <a:avLst/>
          </a:prstGeom>
        </p:spPr>
        <p:txBody>
          <a:bodyPr lIns="0" tIns="0" rIns="0" bIns="0" rtlCol="0" anchor="t">
            <a:spAutoFit/>
          </a:bodyPr>
          <a:lstStyle/>
          <a:p>
            <a:pPr>
              <a:lnSpc>
                <a:spcPts val="2519"/>
              </a:lnSpc>
            </a:pPr>
            <a:r>
              <a:rPr lang="en-US" sz="2099" spc="104">
                <a:solidFill>
                  <a:srgbClr val="191919"/>
                </a:solidFill>
                <a:latin typeface="Poppins Light Bold"/>
              </a:rPr>
              <a:t>Liverpool john moores university</a:t>
            </a:r>
          </a:p>
        </p:txBody>
      </p:sp>
      <p:sp>
        <p:nvSpPr>
          <p:cNvPr id="17" name="TextBox 17"/>
          <p:cNvSpPr txBox="1"/>
          <p:nvPr/>
        </p:nvSpPr>
        <p:spPr>
          <a:xfrm>
            <a:off x="12603259" y="9309395"/>
            <a:ext cx="4656041" cy="285750"/>
          </a:xfrm>
          <a:prstGeom prst="rect">
            <a:avLst/>
          </a:prstGeom>
        </p:spPr>
        <p:txBody>
          <a:bodyPr lIns="0" tIns="0" rIns="0" bIns="0" rtlCol="0" anchor="t">
            <a:spAutoFit/>
          </a:bodyPr>
          <a:lstStyle/>
          <a:p>
            <a:pPr algn="r">
              <a:lnSpc>
                <a:spcPts val="2399"/>
              </a:lnSpc>
            </a:pPr>
            <a:r>
              <a:rPr lang="en-US" sz="1999" spc="59">
                <a:solidFill>
                  <a:srgbClr val="191919"/>
                </a:solidFill>
                <a:latin typeface="Poppins Light Bold"/>
              </a:rPr>
              <a:t>Final thesis report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847771"/>
            <a:chOff x="0" y="0"/>
            <a:chExt cx="6186311" cy="286777"/>
          </a:xfrm>
        </p:grpSpPr>
        <p:sp>
          <p:nvSpPr>
            <p:cNvPr id="3" name="Freeform 3"/>
            <p:cNvSpPr/>
            <p:nvPr/>
          </p:nvSpPr>
          <p:spPr>
            <a:xfrm>
              <a:off x="0" y="0"/>
              <a:ext cx="6186311" cy="286777"/>
            </a:xfrm>
            <a:custGeom>
              <a:avLst/>
              <a:gdLst/>
              <a:ahLst/>
              <a:cxnLst/>
              <a:rect l="l" t="t" r="r" b="b"/>
              <a:pathLst>
                <a:path w="6186311" h="286777">
                  <a:moveTo>
                    <a:pt x="0" y="0"/>
                  </a:moveTo>
                  <a:lnTo>
                    <a:pt x="6186311" y="0"/>
                  </a:lnTo>
                  <a:lnTo>
                    <a:pt x="6186311" y="286777"/>
                  </a:lnTo>
                  <a:lnTo>
                    <a:pt x="0" y="286777"/>
                  </a:lnTo>
                  <a:close/>
                </a:path>
              </a:pathLst>
            </a:custGeom>
            <a:solidFill>
              <a:srgbClr val="EEEEEE"/>
            </a:solidFill>
          </p:spPr>
        </p:sp>
      </p:grpSp>
      <p:grpSp>
        <p:nvGrpSpPr>
          <p:cNvPr id="4" name="Group 4"/>
          <p:cNvGrpSpPr/>
          <p:nvPr/>
        </p:nvGrpSpPr>
        <p:grpSpPr>
          <a:xfrm>
            <a:off x="0" y="0"/>
            <a:ext cx="847771" cy="8477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C84B31"/>
            </a:solidFill>
          </p:spPr>
        </p:sp>
      </p:grpSp>
      <p:sp>
        <p:nvSpPr>
          <p:cNvPr id="6" name="TextBox 6"/>
          <p:cNvSpPr txBox="1"/>
          <p:nvPr/>
        </p:nvSpPr>
        <p:spPr>
          <a:xfrm>
            <a:off x="7375877" y="242910"/>
            <a:ext cx="3536246" cy="447675"/>
          </a:xfrm>
          <a:prstGeom prst="rect">
            <a:avLst/>
          </a:prstGeom>
        </p:spPr>
        <p:txBody>
          <a:bodyPr lIns="0" tIns="0" rIns="0" bIns="0" rtlCol="0" anchor="t">
            <a:spAutoFit/>
          </a:bodyPr>
          <a:lstStyle/>
          <a:p>
            <a:pPr>
              <a:lnSpc>
                <a:spcPts val="3599"/>
              </a:lnSpc>
            </a:pPr>
            <a:r>
              <a:rPr lang="en-US" sz="2999" spc="92">
                <a:solidFill>
                  <a:srgbClr val="2D4263"/>
                </a:solidFill>
                <a:latin typeface="Poppins Medium"/>
              </a:rPr>
              <a:t>Literature Review</a:t>
            </a:r>
          </a:p>
        </p:txBody>
      </p:sp>
      <p:sp>
        <p:nvSpPr>
          <p:cNvPr id="7" name="TextBox 7"/>
          <p:cNvSpPr txBox="1"/>
          <p:nvPr/>
        </p:nvSpPr>
        <p:spPr>
          <a:xfrm>
            <a:off x="154759" y="242910"/>
            <a:ext cx="538253" cy="361950"/>
          </a:xfrm>
          <a:prstGeom prst="rect">
            <a:avLst/>
          </a:prstGeom>
        </p:spPr>
        <p:txBody>
          <a:bodyPr lIns="0" tIns="0" rIns="0" bIns="0" rtlCol="0" anchor="t">
            <a:spAutoFit/>
          </a:bodyPr>
          <a:lstStyle/>
          <a:p>
            <a:pPr algn="ctr">
              <a:lnSpc>
                <a:spcPts val="2879"/>
              </a:lnSpc>
            </a:pPr>
            <a:r>
              <a:rPr lang="en-US" sz="2400" spc="74">
                <a:solidFill>
                  <a:srgbClr val="EEEEEE"/>
                </a:solidFill>
                <a:latin typeface="Poppins Medium"/>
              </a:rPr>
              <a:t>II</a:t>
            </a:r>
          </a:p>
        </p:txBody>
      </p:sp>
      <p:sp>
        <p:nvSpPr>
          <p:cNvPr id="8" name="TextBox 8"/>
          <p:cNvSpPr txBox="1"/>
          <p:nvPr/>
        </p:nvSpPr>
        <p:spPr>
          <a:xfrm>
            <a:off x="8802847" y="9153525"/>
            <a:ext cx="682307" cy="496569"/>
          </a:xfrm>
          <a:prstGeom prst="rect">
            <a:avLst/>
          </a:prstGeom>
        </p:spPr>
        <p:txBody>
          <a:bodyPr lIns="0" tIns="0" rIns="0" bIns="0" rtlCol="0" anchor="t">
            <a:spAutoFit/>
          </a:bodyPr>
          <a:lstStyle/>
          <a:p>
            <a:pPr algn="ctr">
              <a:lnSpc>
                <a:spcPts val="4160"/>
              </a:lnSpc>
            </a:pPr>
            <a:r>
              <a:rPr lang="en-US" sz="2600">
                <a:solidFill>
                  <a:srgbClr val="2D4263"/>
                </a:solidFill>
                <a:latin typeface="Poppins Medium"/>
              </a:rPr>
              <a:t>5</a:t>
            </a:r>
          </a:p>
        </p:txBody>
      </p:sp>
      <p:grpSp>
        <p:nvGrpSpPr>
          <p:cNvPr id="19" name="Group 18">
            <a:extLst>
              <a:ext uri="{FF2B5EF4-FFF2-40B4-BE49-F238E27FC236}">
                <a16:creationId xmlns:a16="http://schemas.microsoft.com/office/drawing/2014/main" id="{9F066ACB-0397-A53C-01D9-553F12127938}"/>
              </a:ext>
            </a:extLst>
          </p:cNvPr>
          <p:cNvGrpSpPr/>
          <p:nvPr/>
        </p:nvGrpSpPr>
        <p:grpSpPr>
          <a:xfrm>
            <a:off x="1600200" y="1617768"/>
            <a:ext cx="16005574" cy="5737659"/>
            <a:chOff x="1544034" y="1280514"/>
            <a:chExt cx="16005574" cy="5737659"/>
          </a:xfrm>
        </p:grpSpPr>
        <p:sp>
          <p:nvSpPr>
            <p:cNvPr id="9" name="TextBox 9"/>
            <p:cNvSpPr txBox="1"/>
            <p:nvPr/>
          </p:nvSpPr>
          <p:spPr>
            <a:xfrm>
              <a:off x="1544034" y="1280514"/>
              <a:ext cx="16005574" cy="1620315"/>
            </a:xfrm>
            <a:prstGeom prst="rect">
              <a:avLst/>
            </a:prstGeom>
          </p:spPr>
          <p:txBody>
            <a:bodyPr lIns="0" tIns="0" rIns="0" bIns="0" rtlCol="0" anchor="t">
              <a:spAutoFit/>
            </a:bodyPr>
            <a:lstStyle/>
            <a:p>
              <a:pPr>
                <a:lnSpc>
                  <a:spcPts val="4320"/>
                </a:lnSpc>
                <a:spcBef>
                  <a:spcPct val="0"/>
                </a:spcBef>
              </a:pPr>
              <a:r>
                <a:rPr lang="en-US" sz="2700" b="1" dirty="0">
                  <a:solidFill>
                    <a:srgbClr val="000000"/>
                  </a:solidFill>
                  <a:latin typeface="Poppins Light"/>
                </a:rPr>
                <a:t>Customization in Consumer Goods: </a:t>
              </a:r>
              <a:r>
                <a:rPr lang="en-US" sz="2700" dirty="0">
                  <a:solidFill>
                    <a:srgbClr val="000000"/>
                  </a:solidFill>
                  <a:latin typeface="Poppins Light"/>
                </a:rPr>
                <a:t>Earlier research has shown how customization affects consumer preferences and behavior, with a focus on how it shapes perceived product quality and brand loyalty (Smith, 2018; Johnson &amp; Brown, 2020)</a:t>
              </a:r>
            </a:p>
          </p:txBody>
        </p:sp>
        <p:sp>
          <p:nvSpPr>
            <p:cNvPr id="10" name="TextBox 10"/>
            <p:cNvSpPr txBox="1"/>
            <p:nvPr/>
          </p:nvSpPr>
          <p:spPr>
            <a:xfrm>
              <a:off x="1576915" y="3236282"/>
              <a:ext cx="15744052" cy="1620315"/>
            </a:xfrm>
            <a:prstGeom prst="rect">
              <a:avLst/>
            </a:prstGeom>
          </p:spPr>
          <p:txBody>
            <a:bodyPr lIns="0" tIns="0" rIns="0" bIns="0" rtlCol="0" anchor="t">
              <a:spAutoFit/>
            </a:bodyPr>
            <a:lstStyle/>
            <a:p>
              <a:pPr>
                <a:lnSpc>
                  <a:spcPts val="4320"/>
                </a:lnSpc>
                <a:spcBef>
                  <a:spcPct val="0"/>
                </a:spcBef>
              </a:pPr>
              <a:r>
                <a:rPr lang="en-US" sz="2700" b="1" dirty="0">
                  <a:solidFill>
                    <a:srgbClr val="000000"/>
                  </a:solidFill>
                  <a:latin typeface="Poppins Light"/>
                </a:rPr>
                <a:t>Supply Chain Management and Branding: </a:t>
              </a:r>
              <a:r>
                <a:rPr lang="en-US" sz="2700" dirty="0">
                  <a:solidFill>
                    <a:srgbClr val="000000"/>
                  </a:solidFill>
                  <a:latin typeface="Poppins Light"/>
                </a:rPr>
                <a:t>Anderson's (2019) research highlights the critical role that ethical sourcing plays in forming a company's image by demonstrating how supply chain transparency and sustainability practices impact consumers' opinions of brands.</a:t>
              </a:r>
            </a:p>
          </p:txBody>
        </p:sp>
        <p:sp>
          <p:nvSpPr>
            <p:cNvPr id="11" name="TextBox 11"/>
            <p:cNvSpPr txBox="1"/>
            <p:nvPr/>
          </p:nvSpPr>
          <p:spPr>
            <a:xfrm>
              <a:off x="1576915" y="5397858"/>
              <a:ext cx="15972693" cy="1620315"/>
            </a:xfrm>
            <a:prstGeom prst="rect">
              <a:avLst/>
            </a:prstGeom>
          </p:spPr>
          <p:txBody>
            <a:bodyPr lIns="0" tIns="0" rIns="0" bIns="0" rtlCol="0" anchor="t">
              <a:spAutoFit/>
            </a:bodyPr>
            <a:lstStyle/>
            <a:p>
              <a:pPr>
                <a:lnSpc>
                  <a:spcPts val="4320"/>
                </a:lnSpc>
                <a:spcBef>
                  <a:spcPct val="0"/>
                </a:spcBef>
              </a:pPr>
              <a:r>
                <a:rPr lang="en-US" sz="2700" b="1" dirty="0">
                  <a:solidFill>
                    <a:srgbClr val="000000"/>
                  </a:solidFill>
                  <a:latin typeface="Poppins Light"/>
                </a:rPr>
                <a:t>Environmental Sustainability in Manufacturing:</a:t>
              </a:r>
              <a:r>
                <a:rPr lang="en-US" sz="2700" dirty="0">
                  <a:solidFill>
                    <a:srgbClr val="000000"/>
                  </a:solidFill>
                  <a:latin typeface="Poppins Light"/>
                </a:rPr>
                <a:t> Green manufacturing processes have been investigated extensively (Clark, 2017). These studies emphasize the growing significance of environmentally friendly production methods in the context of consumer product markets.</a:t>
              </a:r>
            </a:p>
          </p:txBody>
        </p:sp>
      </p:grpSp>
      <p:sp>
        <p:nvSpPr>
          <p:cNvPr id="12" name="Freeform 12"/>
          <p:cNvSpPr/>
          <p:nvPr/>
        </p:nvSpPr>
        <p:spPr>
          <a:xfrm rot="2603768">
            <a:off x="502335" y="1585685"/>
            <a:ext cx="690870" cy="685688"/>
          </a:xfrm>
          <a:custGeom>
            <a:avLst/>
            <a:gdLst/>
            <a:ahLst/>
            <a:cxnLst/>
            <a:rect l="l" t="t" r="r" b="b"/>
            <a:pathLst>
              <a:path w="690870" h="685688">
                <a:moveTo>
                  <a:pt x="0" y="0"/>
                </a:moveTo>
                <a:lnTo>
                  <a:pt x="690870" y="0"/>
                </a:lnTo>
                <a:lnTo>
                  <a:pt x="690870" y="685688"/>
                </a:lnTo>
                <a:lnTo>
                  <a:pt x="0" y="685688"/>
                </a:lnTo>
                <a:lnTo>
                  <a:pt x="0" y="0"/>
                </a:lnTo>
                <a:close/>
              </a:path>
            </a:pathLst>
          </a:custGeom>
          <a:blipFill>
            <a:blip r:embed="rId2"/>
            <a:stretch>
              <a:fillRect/>
            </a:stretch>
          </a:blipFill>
        </p:spPr>
      </p:sp>
      <p:sp>
        <p:nvSpPr>
          <p:cNvPr id="13" name="Freeform 13"/>
          <p:cNvSpPr/>
          <p:nvPr/>
        </p:nvSpPr>
        <p:spPr>
          <a:xfrm rot="2603768">
            <a:off x="502334" y="3531544"/>
            <a:ext cx="690870" cy="685688"/>
          </a:xfrm>
          <a:custGeom>
            <a:avLst/>
            <a:gdLst/>
            <a:ahLst/>
            <a:cxnLst/>
            <a:rect l="l" t="t" r="r" b="b"/>
            <a:pathLst>
              <a:path w="690870" h="685688">
                <a:moveTo>
                  <a:pt x="0" y="0"/>
                </a:moveTo>
                <a:lnTo>
                  <a:pt x="690870" y="0"/>
                </a:lnTo>
                <a:lnTo>
                  <a:pt x="690870" y="685688"/>
                </a:lnTo>
                <a:lnTo>
                  <a:pt x="0" y="685688"/>
                </a:lnTo>
                <a:lnTo>
                  <a:pt x="0" y="0"/>
                </a:lnTo>
                <a:close/>
              </a:path>
            </a:pathLst>
          </a:custGeom>
          <a:blipFill>
            <a:blip r:embed="rId2"/>
            <a:stretch>
              <a:fillRect/>
            </a:stretch>
          </a:blipFill>
        </p:spPr>
        <p:txBody>
          <a:bodyPr/>
          <a:lstStyle/>
          <a:p>
            <a:endParaRPr lang="en-US" dirty="0"/>
          </a:p>
        </p:txBody>
      </p:sp>
      <p:sp>
        <p:nvSpPr>
          <p:cNvPr id="14" name="Freeform 14"/>
          <p:cNvSpPr/>
          <p:nvPr/>
        </p:nvSpPr>
        <p:spPr>
          <a:xfrm rot="2603768">
            <a:off x="515626" y="5708044"/>
            <a:ext cx="690870" cy="685688"/>
          </a:xfrm>
          <a:custGeom>
            <a:avLst/>
            <a:gdLst/>
            <a:ahLst/>
            <a:cxnLst/>
            <a:rect l="l" t="t" r="r" b="b"/>
            <a:pathLst>
              <a:path w="690870" h="685688">
                <a:moveTo>
                  <a:pt x="0" y="0"/>
                </a:moveTo>
                <a:lnTo>
                  <a:pt x="690870" y="0"/>
                </a:lnTo>
                <a:lnTo>
                  <a:pt x="690870" y="685689"/>
                </a:lnTo>
                <a:lnTo>
                  <a:pt x="0" y="685689"/>
                </a:lnTo>
                <a:lnTo>
                  <a:pt x="0" y="0"/>
                </a:lnTo>
                <a:close/>
              </a:path>
            </a:pathLst>
          </a:custGeom>
          <a:blipFill>
            <a:blip r:embed="rId2"/>
            <a:stretch>
              <a:fillRect/>
            </a:stretch>
          </a:blipFill>
        </p:spPr>
        <p:txBody>
          <a:bodyPr/>
          <a:lstStyle/>
          <a:p>
            <a:endParaRPr lang="en-US" dirty="0"/>
          </a:p>
        </p:txBody>
      </p:sp>
      <p:sp>
        <p:nvSpPr>
          <p:cNvPr id="16" name="AutoShape 16"/>
          <p:cNvSpPr/>
          <p:nvPr/>
        </p:nvSpPr>
        <p:spPr>
          <a:xfrm>
            <a:off x="1028700" y="9028166"/>
            <a:ext cx="16230600" cy="9525"/>
          </a:xfrm>
          <a:prstGeom prst="rect">
            <a:avLst/>
          </a:prstGeom>
          <a:solidFill>
            <a:srgbClr val="323232"/>
          </a:solidFill>
        </p:spPr>
      </p:sp>
      <p:sp>
        <p:nvSpPr>
          <p:cNvPr id="17" name="TextBox 17"/>
          <p:cNvSpPr txBox="1"/>
          <p:nvPr/>
        </p:nvSpPr>
        <p:spPr>
          <a:xfrm>
            <a:off x="1028700" y="9280820"/>
            <a:ext cx="6702086" cy="314325"/>
          </a:xfrm>
          <a:prstGeom prst="rect">
            <a:avLst/>
          </a:prstGeom>
        </p:spPr>
        <p:txBody>
          <a:bodyPr lIns="0" tIns="0" rIns="0" bIns="0" rtlCol="0" anchor="t">
            <a:spAutoFit/>
          </a:bodyPr>
          <a:lstStyle/>
          <a:p>
            <a:pPr>
              <a:lnSpc>
                <a:spcPts val="2519"/>
              </a:lnSpc>
            </a:pPr>
            <a:r>
              <a:rPr lang="en-US" sz="2099" spc="104">
                <a:solidFill>
                  <a:srgbClr val="191919"/>
                </a:solidFill>
                <a:latin typeface="Poppins Light Bold"/>
              </a:rPr>
              <a:t>Liverpool john moores university</a:t>
            </a:r>
          </a:p>
        </p:txBody>
      </p:sp>
      <p:sp>
        <p:nvSpPr>
          <p:cNvPr id="18" name="TextBox 18"/>
          <p:cNvSpPr txBox="1"/>
          <p:nvPr/>
        </p:nvSpPr>
        <p:spPr>
          <a:xfrm>
            <a:off x="12603259" y="9309395"/>
            <a:ext cx="4656041" cy="285750"/>
          </a:xfrm>
          <a:prstGeom prst="rect">
            <a:avLst/>
          </a:prstGeom>
        </p:spPr>
        <p:txBody>
          <a:bodyPr lIns="0" tIns="0" rIns="0" bIns="0" rtlCol="0" anchor="t">
            <a:spAutoFit/>
          </a:bodyPr>
          <a:lstStyle/>
          <a:p>
            <a:pPr algn="r">
              <a:lnSpc>
                <a:spcPts val="2399"/>
              </a:lnSpc>
            </a:pPr>
            <a:r>
              <a:rPr lang="en-US" sz="1999" spc="59">
                <a:solidFill>
                  <a:srgbClr val="191919"/>
                </a:solidFill>
                <a:latin typeface="Poppins Light Bold"/>
              </a:rPr>
              <a:t>Final thesis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847771"/>
            <a:chOff x="0" y="0"/>
            <a:chExt cx="6186311" cy="286777"/>
          </a:xfrm>
        </p:grpSpPr>
        <p:sp>
          <p:nvSpPr>
            <p:cNvPr id="3" name="Freeform 3"/>
            <p:cNvSpPr/>
            <p:nvPr/>
          </p:nvSpPr>
          <p:spPr>
            <a:xfrm>
              <a:off x="0" y="0"/>
              <a:ext cx="6186311" cy="286777"/>
            </a:xfrm>
            <a:custGeom>
              <a:avLst/>
              <a:gdLst/>
              <a:ahLst/>
              <a:cxnLst/>
              <a:rect l="l" t="t" r="r" b="b"/>
              <a:pathLst>
                <a:path w="6186311" h="286777">
                  <a:moveTo>
                    <a:pt x="0" y="0"/>
                  </a:moveTo>
                  <a:lnTo>
                    <a:pt x="6186311" y="0"/>
                  </a:lnTo>
                  <a:lnTo>
                    <a:pt x="6186311" y="286777"/>
                  </a:lnTo>
                  <a:lnTo>
                    <a:pt x="0" y="286777"/>
                  </a:lnTo>
                  <a:close/>
                </a:path>
              </a:pathLst>
            </a:custGeom>
            <a:solidFill>
              <a:srgbClr val="EEEEEE"/>
            </a:solidFill>
          </p:spPr>
        </p:sp>
      </p:grpSp>
      <p:grpSp>
        <p:nvGrpSpPr>
          <p:cNvPr id="4" name="Group 4"/>
          <p:cNvGrpSpPr/>
          <p:nvPr/>
        </p:nvGrpSpPr>
        <p:grpSpPr>
          <a:xfrm>
            <a:off x="0" y="0"/>
            <a:ext cx="847771" cy="8477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C84B31"/>
            </a:solidFill>
          </p:spPr>
        </p:sp>
      </p:grpSp>
      <p:sp>
        <p:nvSpPr>
          <p:cNvPr id="6" name="TextBox 6"/>
          <p:cNvSpPr txBox="1"/>
          <p:nvPr/>
        </p:nvSpPr>
        <p:spPr>
          <a:xfrm>
            <a:off x="7375877" y="242910"/>
            <a:ext cx="3536246" cy="447675"/>
          </a:xfrm>
          <a:prstGeom prst="rect">
            <a:avLst/>
          </a:prstGeom>
        </p:spPr>
        <p:txBody>
          <a:bodyPr lIns="0" tIns="0" rIns="0" bIns="0" rtlCol="0" anchor="t">
            <a:spAutoFit/>
          </a:bodyPr>
          <a:lstStyle/>
          <a:p>
            <a:pPr>
              <a:lnSpc>
                <a:spcPts val="3599"/>
              </a:lnSpc>
            </a:pPr>
            <a:r>
              <a:rPr lang="en-US" sz="2999" spc="92">
                <a:solidFill>
                  <a:srgbClr val="2D4263"/>
                </a:solidFill>
                <a:latin typeface="Poppins Medium"/>
              </a:rPr>
              <a:t>Literature Review</a:t>
            </a:r>
          </a:p>
        </p:txBody>
      </p:sp>
      <p:sp>
        <p:nvSpPr>
          <p:cNvPr id="7" name="TextBox 7"/>
          <p:cNvSpPr txBox="1"/>
          <p:nvPr/>
        </p:nvSpPr>
        <p:spPr>
          <a:xfrm>
            <a:off x="154759" y="242910"/>
            <a:ext cx="538253" cy="361950"/>
          </a:xfrm>
          <a:prstGeom prst="rect">
            <a:avLst/>
          </a:prstGeom>
        </p:spPr>
        <p:txBody>
          <a:bodyPr lIns="0" tIns="0" rIns="0" bIns="0" rtlCol="0" anchor="t">
            <a:spAutoFit/>
          </a:bodyPr>
          <a:lstStyle/>
          <a:p>
            <a:pPr algn="ctr">
              <a:lnSpc>
                <a:spcPts val="2879"/>
              </a:lnSpc>
            </a:pPr>
            <a:r>
              <a:rPr lang="en-US" sz="2400" spc="74">
                <a:solidFill>
                  <a:srgbClr val="EEEEEE"/>
                </a:solidFill>
                <a:latin typeface="Poppins Medium"/>
              </a:rPr>
              <a:t>II</a:t>
            </a:r>
          </a:p>
        </p:txBody>
      </p:sp>
      <p:sp>
        <p:nvSpPr>
          <p:cNvPr id="8" name="TextBox 8"/>
          <p:cNvSpPr txBox="1"/>
          <p:nvPr/>
        </p:nvSpPr>
        <p:spPr>
          <a:xfrm>
            <a:off x="8802847" y="9153525"/>
            <a:ext cx="682307" cy="496569"/>
          </a:xfrm>
          <a:prstGeom prst="rect">
            <a:avLst/>
          </a:prstGeom>
        </p:spPr>
        <p:txBody>
          <a:bodyPr lIns="0" tIns="0" rIns="0" bIns="0" rtlCol="0" anchor="t">
            <a:spAutoFit/>
          </a:bodyPr>
          <a:lstStyle/>
          <a:p>
            <a:pPr algn="ctr">
              <a:lnSpc>
                <a:spcPts val="4160"/>
              </a:lnSpc>
            </a:pPr>
            <a:r>
              <a:rPr lang="en-US" sz="2600">
                <a:solidFill>
                  <a:srgbClr val="2D4263"/>
                </a:solidFill>
                <a:latin typeface="Poppins Medium"/>
              </a:rPr>
              <a:t>6</a:t>
            </a:r>
          </a:p>
        </p:txBody>
      </p:sp>
      <p:sp>
        <p:nvSpPr>
          <p:cNvPr id="9" name="TextBox 9"/>
          <p:cNvSpPr txBox="1"/>
          <p:nvPr/>
        </p:nvSpPr>
        <p:spPr>
          <a:xfrm>
            <a:off x="1544034" y="1280514"/>
            <a:ext cx="16005574" cy="1586865"/>
          </a:xfrm>
          <a:prstGeom prst="rect">
            <a:avLst/>
          </a:prstGeom>
        </p:spPr>
        <p:txBody>
          <a:bodyPr lIns="0" tIns="0" rIns="0" bIns="0" rtlCol="0" anchor="t">
            <a:spAutoFit/>
          </a:bodyPr>
          <a:lstStyle/>
          <a:p>
            <a:pPr>
              <a:lnSpc>
                <a:spcPts val="4320"/>
              </a:lnSpc>
              <a:spcBef>
                <a:spcPct val="0"/>
              </a:spcBef>
            </a:pPr>
            <a:r>
              <a:rPr lang="en-US" sz="2700" dirty="0">
                <a:solidFill>
                  <a:srgbClr val="000000"/>
                </a:solidFill>
                <a:latin typeface="Poppins Light"/>
              </a:rPr>
              <a:t>Customization in consumer goods represents a transformative force in the contemporary marketplace, where individualization has become a key driver of consumer satisfaction and brand perception.</a:t>
            </a:r>
          </a:p>
        </p:txBody>
      </p:sp>
      <p:sp>
        <p:nvSpPr>
          <p:cNvPr id="10" name="TextBox 10"/>
          <p:cNvSpPr txBox="1"/>
          <p:nvPr/>
        </p:nvSpPr>
        <p:spPr>
          <a:xfrm>
            <a:off x="1544034" y="3082291"/>
            <a:ext cx="15744052" cy="1586865"/>
          </a:xfrm>
          <a:prstGeom prst="rect">
            <a:avLst/>
          </a:prstGeom>
        </p:spPr>
        <p:txBody>
          <a:bodyPr lIns="0" tIns="0" rIns="0" bIns="0" rtlCol="0" anchor="t">
            <a:spAutoFit/>
          </a:bodyPr>
          <a:lstStyle/>
          <a:p>
            <a:pPr>
              <a:lnSpc>
                <a:spcPts val="4320"/>
              </a:lnSpc>
              <a:spcBef>
                <a:spcPct val="0"/>
              </a:spcBef>
            </a:pPr>
            <a:r>
              <a:rPr lang="en-US" sz="2700">
                <a:solidFill>
                  <a:srgbClr val="000000"/>
                </a:solidFill>
                <a:latin typeface="Poppins Light"/>
              </a:rPr>
              <a:t>According to Smith (2018), "customisation" is the process of tailoring products to meet specific individual preferences, allowing customers to personalise items to suit their unique taste and needs. </a:t>
            </a:r>
          </a:p>
        </p:txBody>
      </p:sp>
      <p:sp>
        <p:nvSpPr>
          <p:cNvPr id="11" name="TextBox 11"/>
          <p:cNvSpPr txBox="1"/>
          <p:nvPr/>
        </p:nvSpPr>
        <p:spPr>
          <a:xfrm>
            <a:off x="1544831" y="4883960"/>
            <a:ext cx="15972693" cy="1620315"/>
          </a:xfrm>
          <a:prstGeom prst="rect">
            <a:avLst/>
          </a:prstGeom>
        </p:spPr>
        <p:txBody>
          <a:bodyPr lIns="0" tIns="0" rIns="0" bIns="0" rtlCol="0" anchor="t">
            <a:spAutoFit/>
          </a:bodyPr>
          <a:lstStyle/>
          <a:p>
            <a:pPr>
              <a:lnSpc>
                <a:spcPts val="4320"/>
              </a:lnSpc>
              <a:spcBef>
                <a:spcPct val="0"/>
              </a:spcBef>
            </a:pPr>
            <a:r>
              <a:rPr lang="en-US" sz="2700" dirty="0">
                <a:solidFill>
                  <a:srgbClr val="000000"/>
                </a:solidFill>
                <a:latin typeface="Poppins Light"/>
              </a:rPr>
              <a:t>For instance, customization goes beyond choosing </a:t>
            </a:r>
            <a:r>
              <a:rPr lang="en-US" sz="2700" dirty="0" err="1">
                <a:solidFill>
                  <a:srgbClr val="000000"/>
                </a:solidFill>
                <a:latin typeface="Poppins Light"/>
              </a:rPr>
              <a:t>colours</a:t>
            </a:r>
            <a:r>
              <a:rPr lang="en-US" sz="2700" dirty="0">
                <a:solidFill>
                  <a:srgbClr val="000000"/>
                </a:solidFill>
                <a:latin typeface="Poppins Light"/>
              </a:rPr>
              <a:t> or patterns in the customized water bottle market. It involves engraving names, logos, or personal messages onto a utilitarian item, transforming it into a personal statement and a one-of-a-kind accessory. </a:t>
            </a:r>
          </a:p>
        </p:txBody>
      </p:sp>
      <p:sp>
        <p:nvSpPr>
          <p:cNvPr id="12" name="TextBox 12"/>
          <p:cNvSpPr txBox="1"/>
          <p:nvPr/>
        </p:nvSpPr>
        <p:spPr>
          <a:xfrm>
            <a:off x="1544034" y="6775979"/>
            <a:ext cx="16090960" cy="1620315"/>
          </a:xfrm>
          <a:prstGeom prst="rect">
            <a:avLst/>
          </a:prstGeom>
        </p:spPr>
        <p:txBody>
          <a:bodyPr lIns="0" tIns="0" rIns="0" bIns="0" rtlCol="0" anchor="t">
            <a:spAutoFit/>
          </a:bodyPr>
          <a:lstStyle/>
          <a:p>
            <a:pPr>
              <a:lnSpc>
                <a:spcPts val="4320"/>
              </a:lnSpc>
              <a:spcBef>
                <a:spcPct val="0"/>
              </a:spcBef>
            </a:pPr>
            <a:r>
              <a:rPr lang="en-US" sz="2700" dirty="0">
                <a:solidFill>
                  <a:srgbClr val="000000"/>
                </a:solidFill>
                <a:latin typeface="Poppins Light"/>
              </a:rPr>
              <a:t>Customization has evolved from simple product personalization to a comprehensive strategy encompassing diverse elements of the consumer experience, including design, functionality, and branding (Johnson &amp; Brown, 2020)</a:t>
            </a:r>
          </a:p>
        </p:txBody>
      </p:sp>
      <p:sp>
        <p:nvSpPr>
          <p:cNvPr id="13" name="Freeform 13"/>
          <p:cNvSpPr/>
          <p:nvPr/>
        </p:nvSpPr>
        <p:spPr>
          <a:xfrm rot="2603768">
            <a:off x="502335" y="1267947"/>
            <a:ext cx="690870" cy="685688"/>
          </a:xfrm>
          <a:custGeom>
            <a:avLst/>
            <a:gdLst/>
            <a:ahLst/>
            <a:cxnLst/>
            <a:rect l="l" t="t" r="r" b="b"/>
            <a:pathLst>
              <a:path w="690870" h="685688">
                <a:moveTo>
                  <a:pt x="0" y="0"/>
                </a:moveTo>
                <a:lnTo>
                  <a:pt x="690870" y="0"/>
                </a:lnTo>
                <a:lnTo>
                  <a:pt x="690870" y="685688"/>
                </a:lnTo>
                <a:lnTo>
                  <a:pt x="0" y="685688"/>
                </a:lnTo>
                <a:lnTo>
                  <a:pt x="0" y="0"/>
                </a:lnTo>
                <a:close/>
              </a:path>
            </a:pathLst>
          </a:custGeom>
          <a:blipFill>
            <a:blip r:embed="rId2"/>
            <a:stretch>
              <a:fillRect/>
            </a:stretch>
          </a:blipFill>
        </p:spPr>
      </p:sp>
      <p:sp>
        <p:nvSpPr>
          <p:cNvPr id="14" name="Freeform 14"/>
          <p:cNvSpPr/>
          <p:nvPr/>
        </p:nvSpPr>
        <p:spPr>
          <a:xfrm rot="2603768">
            <a:off x="498766" y="3064015"/>
            <a:ext cx="690870" cy="685688"/>
          </a:xfrm>
          <a:custGeom>
            <a:avLst/>
            <a:gdLst/>
            <a:ahLst/>
            <a:cxnLst/>
            <a:rect l="l" t="t" r="r" b="b"/>
            <a:pathLst>
              <a:path w="690870" h="685688">
                <a:moveTo>
                  <a:pt x="0" y="0"/>
                </a:moveTo>
                <a:lnTo>
                  <a:pt x="690870" y="0"/>
                </a:lnTo>
                <a:lnTo>
                  <a:pt x="690870" y="685689"/>
                </a:lnTo>
                <a:lnTo>
                  <a:pt x="0" y="685689"/>
                </a:lnTo>
                <a:lnTo>
                  <a:pt x="0" y="0"/>
                </a:lnTo>
                <a:close/>
              </a:path>
            </a:pathLst>
          </a:custGeom>
          <a:blipFill>
            <a:blip r:embed="rId2"/>
            <a:stretch>
              <a:fillRect/>
            </a:stretch>
          </a:blipFill>
        </p:spPr>
        <p:txBody>
          <a:bodyPr/>
          <a:lstStyle/>
          <a:p>
            <a:endParaRPr lang="en-US" dirty="0"/>
          </a:p>
        </p:txBody>
      </p:sp>
      <p:sp>
        <p:nvSpPr>
          <p:cNvPr id="15" name="Freeform 15"/>
          <p:cNvSpPr/>
          <p:nvPr/>
        </p:nvSpPr>
        <p:spPr>
          <a:xfrm rot="2603768">
            <a:off x="498768" y="4846362"/>
            <a:ext cx="690870" cy="685688"/>
          </a:xfrm>
          <a:custGeom>
            <a:avLst/>
            <a:gdLst/>
            <a:ahLst/>
            <a:cxnLst/>
            <a:rect l="l" t="t" r="r" b="b"/>
            <a:pathLst>
              <a:path w="690870" h="685688">
                <a:moveTo>
                  <a:pt x="0" y="0"/>
                </a:moveTo>
                <a:lnTo>
                  <a:pt x="690870" y="0"/>
                </a:lnTo>
                <a:lnTo>
                  <a:pt x="690870" y="685689"/>
                </a:lnTo>
                <a:lnTo>
                  <a:pt x="0" y="685689"/>
                </a:lnTo>
                <a:lnTo>
                  <a:pt x="0" y="0"/>
                </a:lnTo>
                <a:close/>
              </a:path>
            </a:pathLst>
          </a:custGeom>
          <a:blipFill>
            <a:blip r:embed="rId2"/>
            <a:stretch>
              <a:fillRect/>
            </a:stretch>
          </a:blipFill>
        </p:spPr>
      </p:sp>
      <p:sp>
        <p:nvSpPr>
          <p:cNvPr id="16" name="Freeform 16"/>
          <p:cNvSpPr/>
          <p:nvPr/>
        </p:nvSpPr>
        <p:spPr>
          <a:xfrm rot="2603768">
            <a:off x="498768" y="6761976"/>
            <a:ext cx="690870" cy="685688"/>
          </a:xfrm>
          <a:custGeom>
            <a:avLst/>
            <a:gdLst/>
            <a:ahLst/>
            <a:cxnLst/>
            <a:rect l="l" t="t" r="r" b="b"/>
            <a:pathLst>
              <a:path w="690870" h="685688">
                <a:moveTo>
                  <a:pt x="0" y="0"/>
                </a:moveTo>
                <a:lnTo>
                  <a:pt x="690870" y="0"/>
                </a:lnTo>
                <a:lnTo>
                  <a:pt x="690870" y="685689"/>
                </a:lnTo>
                <a:lnTo>
                  <a:pt x="0" y="685689"/>
                </a:lnTo>
                <a:lnTo>
                  <a:pt x="0" y="0"/>
                </a:lnTo>
                <a:close/>
              </a:path>
            </a:pathLst>
          </a:custGeom>
          <a:blipFill>
            <a:blip r:embed="rId2"/>
            <a:stretch>
              <a:fillRect/>
            </a:stretch>
          </a:blipFill>
        </p:spPr>
        <p:txBody>
          <a:bodyPr/>
          <a:lstStyle/>
          <a:p>
            <a:endParaRPr lang="en-US" dirty="0"/>
          </a:p>
        </p:txBody>
      </p:sp>
      <p:sp>
        <p:nvSpPr>
          <p:cNvPr id="17" name="AutoShape 17"/>
          <p:cNvSpPr/>
          <p:nvPr/>
        </p:nvSpPr>
        <p:spPr>
          <a:xfrm>
            <a:off x="1028700" y="9028166"/>
            <a:ext cx="16230600" cy="9525"/>
          </a:xfrm>
          <a:prstGeom prst="rect">
            <a:avLst/>
          </a:prstGeom>
          <a:solidFill>
            <a:srgbClr val="323232"/>
          </a:solidFill>
        </p:spPr>
      </p:sp>
      <p:sp>
        <p:nvSpPr>
          <p:cNvPr id="18" name="TextBox 18"/>
          <p:cNvSpPr txBox="1"/>
          <p:nvPr/>
        </p:nvSpPr>
        <p:spPr>
          <a:xfrm>
            <a:off x="1028700" y="9280820"/>
            <a:ext cx="6702086" cy="314325"/>
          </a:xfrm>
          <a:prstGeom prst="rect">
            <a:avLst/>
          </a:prstGeom>
        </p:spPr>
        <p:txBody>
          <a:bodyPr lIns="0" tIns="0" rIns="0" bIns="0" rtlCol="0" anchor="t">
            <a:spAutoFit/>
          </a:bodyPr>
          <a:lstStyle/>
          <a:p>
            <a:pPr>
              <a:lnSpc>
                <a:spcPts val="2519"/>
              </a:lnSpc>
            </a:pPr>
            <a:r>
              <a:rPr lang="en-US" sz="2099" spc="104">
                <a:solidFill>
                  <a:srgbClr val="191919"/>
                </a:solidFill>
                <a:latin typeface="Poppins Light Bold"/>
              </a:rPr>
              <a:t>Liverpool john moores university</a:t>
            </a:r>
          </a:p>
        </p:txBody>
      </p:sp>
      <p:sp>
        <p:nvSpPr>
          <p:cNvPr id="19" name="TextBox 19"/>
          <p:cNvSpPr txBox="1"/>
          <p:nvPr/>
        </p:nvSpPr>
        <p:spPr>
          <a:xfrm>
            <a:off x="12603259" y="9309395"/>
            <a:ext cx="4656041" cy="285750"/>
          </a:xfrm>
          <a:prstGeom prst="rect">
            <a:avLst/>
          </a:prstGeom>
        </p:spPr>
        <p:txBody>
          <a:bodyPr lIns="0" tIns="0" rIns="0" bIns="0" rtlCol="0" anchor="t">
            <a:spAutoFit/>
          </a:bodyPr>
          <a:lstStyle/>
          <a:p>
            <a:pPr algn="r">
              <a:lnSpc>
                <a:spcPts val="2399"/>
              </a:lnSpc>
            </a:pPr>
            <a:r>
              <a:rPr lang="en-US" sz="1999" spc="59">
                <a:solidFill>
                  <a:srgbClr val="191919"/>
                </a:solidFill>
                <a:latin typeface="Poppins Light Bold"/>
              </a:rPr>
              <a:t>Final thesis report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847771"/>
            <a:chOff x="0" y="0"/>
            <a:chExt cx="6186311" cy="286777"/>
          </a:xfrm>
        </p:grpSpPr>
        <p:sp>
          <p:nvSpPr>
            <p:cNvPr id="3" name="Freeform 3"/>
            <p:cNvSpPr/>
            <p:nvPr/>
          </p:nvSpPr>
          <p:spPr>
            <a:xfrm>
              <a:off x="0" y="0"/>
              <a:ext cx="6186311" cy="286777"/>
            </a:xfrm>
            <a:custGeom>
              <a:avLst/>
              <a:gdLst/>
              <a:ahLst/>
              <a:cxnLst/>
              <a:rect l="l" t="t" r="r" b="b"/>
              <a:pathLst>
                <a:path w="6186311" h="286777">
                  <a:moveTo>
                    <a:pt x="0" y="0"/>
                  </a:moveTo>
                  <a:lnTo>
                    <a:pt x="6186311" y="0"/>
                  </a:lnTo>
                  <a:lnTo>
                    <a:pt x="6186311" y="286777"/>
                  </a:lnTo>
                  <a:lnTo>
                    <a:pt x="0" y="286777"/>
                  </a:lnTo>
                  <a:close/>
                </a:path>
              </a:pathLst>
            </a:custGeom>
            <a:solidFill>
              <a:srgbClr val="EEEEEE"/>
            </a:solidFill>
          </p:spPr>
        </p:sp>
      </p:grpSp>
      <p:grpSp>
        <p:nvGrpSpPr>
          <p:cNvPr id="4" name="Group 4"/>
          <p:cNvGrpSpPr/>
          <p:nvPr/>
        </p:nvGrpSpPr>
        <p:grpSpPr>
          <a:xfrm>
            <a:off x="0" y="0"/>
            <a:ext cx="847771" cy="8477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C84B31"/>
            </a:solidFill>
          </p:spPr>
        </p:sp>
      </p:grpSp>
      <p:sp>
        <p:nvSpPr>
          <p:cNvPr id="6" name="TextBox 6"/>
          <p:cNvSpPr txBox="1"/>
          <p:nvPr/>
        </p:nvSpPr>
        <p:spPr>
          <a:xfrm>
            <a:off x="7142532" y="242910"/>
            <a:ext cx="4002937" cy="447675"/>
          </a:xfrm>
          <a:prstGeom prst="rect">
            <a:avLst/>
          </a:prstGeom>
        </p:spPr>
        <p:txBody>
          <a:bodyPr lIns="0" tIns="0" rIns="0" bIns="0" rtlCol="0" anchor="t">
            <a:spAutoFit/>
          </a:bodyPr>
          <a:lstStyle/>
          <a:p>
            <a:pPr>
              <a:lnSpc>
                <a:spcPts val="3599"/>
              </a:lnSpc>
            </a:pPr>
            <a:r>
              <a:rPr lang="en-US" sz="2999" spc="92">
                <a:solidFill>
                  <a:srgbClr val="2D4263"/>
                </a:solidFill>
                <a:latin typeface="Poppins Medium"/>
              </a:rPr>
              <a:t>Problem statement</a:t>
            </a:r>
          </a:p>
        </p:txBody>
      </p:sp>
      <p:sp>
        <p:nvSpPr>
          <p:cNvPr id="7" name="TextBox 7"/>
          <p:cNvSpPr txBox="1"/>
          <p:nvPr/>
        </p:nvSpPr>
        <p:spPr>
          <a:xfrm>
            <a:off x="154759" y="242910"/>
            <a:ext cx="538253" cy="361950"/>
          </a:xfrm>
          <a:prstGeom prst="rect">
            <a:avLst/>
          </a:prstGeom>
        </p:spPr>
        <p:txBody>
          <a:bodyPr lIns="0" tIns="0" rIns="0" bIns="0" rtlCol="0" anchor="t">
            <a:spAutoFit/>
          </a:bodyPr>
          <a:lstStyle/>
          <a:p>
            <a:pPr algn="ctr">
              <a:lnSpc>
                <a:spcPts val="2879"/>
              </a:lnSpc>
            </a:pPr>
            <a:r>
              <a:rPr lang="en-US" sz="2400" spc="74">
                <a:solidFill>
                  <a:srgbClr val="EEEEEE"/>
                </a:solidFill>
                <a:latin typeface="Poppins Medium"/>
              </a:rPr>
              <a:t>III</a:t>
            </a:r>
          </a:p>
        </p:txBody>
      </p:sp>
      <p:sp>
        <p:nvSpPr>
          <p:cNvPr id="8" name="TextBox 8"/>
          <p:cNvSpPr txBox="1"/>
          <p:nvPr/>
        </p:nvSpPr>
        <p:spPr>
          <a:xfrm>
            <a:off x="8802847" y="9153525"/>
            <a:ext cx="682307" cy="503984"/>
          </a:xfrm>
          <a:prstGeom prst="rect">
            <a:avLst/>
          </a:prstGeom>
        </p:spPr>
        <p:txBody>
          <a:bodyPr lIns="0" tIns="0" rIns="0" bIns="0" rtlCol="0" anchor="t">
            <a:spAutoFit/>
          </a:bodyPr>
          <a:lstStyle/>
          <a:p>
            <a:pPr algn="ctr">
              <a:lnSpc>
                <a:spcPts val="4160"/>
              </a:lnSpc>
            </a:pPr>
            <a:r>
              <a:rPr lang="en-US" sz="2600" dirty="0">
                <a:solidFill>
                  <a:srgbClr val="2D4263"/>
                </a:solidFill>
                <a:latin typeface="Poppins Medium"/>
              </a:rPr>
              <a:t>7</a:t>
            </a:r>
          </a:p>
        </p:txBody>
      </p:sp>
      <p:sp>
        <p:nvSpPr>
          <p:cNvPr id="9" name="TextBox 9"/>
          <p:cNvSpPr txBox="1"/>
          <p:nvPr/>
        </p:nvSpPr>
        <p:spPr>
          <a:xfrm>
            <a:off x="1544034" y="1280514"/>
            <a:ext cx="16259109" cy="1065035"/>
          </a:xfrm>
          <a:prstGeom prst="rect">
            <a:avLst/>
          </a:prstGeom>
        </p:spPr>
        <p:txBody>
          <a:bodyPr lIns="0" tIns="0" rIns="0" bIns="0" rtlCol="0" anchor="t">
            <a:spAutoFit/>
          </a:bodyPr>
          <a:lstStyle/>
          <a:p>
            <a:pPr>
              <a:lnSpc>
                <a:spcPts val="4320"/>
              </a:lnSpc>
              <a:spcBef>
                <a:spcPct val="0"/>
              </a:spcBef>
            </a:pPr>
            <a:r>
              <a:rPr lang="en-US" sz="2500" dirty="0">
                <a:solidFill>
                  <a:srgbClr val="000000"/>
                </a:solidFill>
                <a:latin typeface="Poppins Light"/>
              </a:rPr>
              <a:t>In the ever-changing consumer goods landscape, the customized water bottle industry faces an array of obstacles centered on the nexus of supply chain management and brand perception. </a:t>
            </a:r>
          </a:p>
        </p:txBody>
      </p:sp>
      <p:sp>
        <p:nvSpPr>
          <p:cNvPr id="10" name="TextBox 10"/>
          <p:cNvSpPr txBox="1"/>
          <p:nvPr/>
        </p:nvSpPr>
        <p:spPr>
          <a:xfrm>
            <a:off x="1559148" y="2536030"/>
            <a:ext cx="16295244" cy="1061188"/>
          </a:xfrm>
          <a:prstGeom prst="rect">
            <a:avLst/>
          </a:prstGeom>
        </p:spPr>
        <p:txBody>
          <a:bodyPr wrap="square" lIns="0" tIns="0" rIns="0" bIns="0" rtlCol="0" anchor="t">
            <a:spAutoFit/>
          </a:bodyPr>
          <a:lstStyle/>
          <a:p>
            <a:pPr>
              <a:lnSpc>
                <a:spcPts val="4320"/>
              </a:lnSpc>
              <a:spcBef>
                <a:spcPct val="0"/>
              </a:spcBef>
            </a:pPr>
            <a:r>
              <a:rPr lang="en-US" sz="2500" dirty="0">
                <a:solidFill>
                  <a:srgbClr val="000000"/>
                </a:solidFill>
                <a:latin typeface="Poppins Light"/>
              </a:rPr>
              <a:t>Understanding the impact of supply chain practices on consumer perceptions is critical as customized water bottles are not for everyone. They're made for a specific restaurant, resort, event or location. </a:t>
            </a:r>
          </a:p>
        </p:txBody>
      </p:sp>
      <p:sp>
        <p:nvSpPr>
          <p:cNvPr id="11" name="TextBox 11"/>
          <p:cNvSpPr txBox="1"/>
          <p:nvPr/>
        </p:nvSpPr>
        <p:spPr>
          <a:xfrm>
            <a:off x="1544034" y="3762130"/>
            <a:ext cx="16243996" cy="1612621"/>
          </a:xfrm>
          <a:prstGeom prst="rect">
            <a:avLst/>
          </a:prstGeom>
        </p:spPr>
        <p:txBody>
          <a:bodyPr lIns="0" tIns="0" rIns="0" bIns="0" rtlCol="0" anchor="t">
            <a:spAutoFit/>
          </a:bodyPr>
          <a:lstStyle/>
          <a:p>
            <a:pPr>
              <a:lnSpc>
                <a:spcPts val="4320"/>
              </a:lnSpc>
              <a:spcBef>
                <a:spcPct val="0"/>
              </a:spcBef>
            </a:pPr>
            <a:r>
              <a:rPr lang="en-US" sz="2500" dirty="0">
                <a:solidFill>
                  <a:srgbClr val="000000"/>
                </a:solidFill>
                <a:latin typeface="Poppins Light"/>
              </a:rPr>
              <a:t>The problem arises from a gap in knowledge regarding how elements such as customization, transparency, timeliness, and price competitiveness within the supply chain influence consumers' perceptions of brand uniqueness, trust, and value for money in the context of customized water bottles.</a:t>
            </a:r>
          </a:p>
        </p:txBody>
      </p:sp>
      <p:sp>
        <p:nvSpPr>
          <p:cNvPr id="12" name="TextBox 12"/>
          <p:cNvSpPr txBox="1"/>
          <p:nvPr/>
        </p:nvSpPr>
        <p:spPr>
          <a:xfrm>
            <a:off x="1523013" y="5617880"/>
            <a:ext cx="16295244" cy="1612621"/>
          </a:xfrm>
          <a:prstGeom prst="rect">
            <a:avLst/>
          </a:prstGeom>
        </p:spPr>
        <p:txBody>
          <a:bodyPr wrap="square" lIns="0" tIns="0" rIns="0" bIns="0" rtlCol="0" anchor="t">
            <a:spAutoFit/>
          </a:bodyPr>
          <a:lstStyle/>
          <a:p>
            <a:pPr>
              <a:lnSpc>
                <a:spcPts val="4320"/>
              </a:lnSpc>
              <a:spcBef>
                <a:spcPct val="0"/>
              </a:spcBef>
            </a:pPr>
            <a:r>
              <a:rPr lang="en-US" sz="2500" dirty="0">
                <a:solidFill>
                  <a:srgbClr val="000000"/>
                </a:solidFill>
                <a:latin typeface="Poppins Light"/>
              </a:rPr>
              <a:t>Since these customized water bottles are made on demand, they cannot be prepared in advance and stored. Once the order is placed, we need to start the production and dispatch at the earliest using the quick delivery method which increases the cost of supply chain</a:t>
            </a:r>
          </a:p>
        </p:txBody>
      </p:sp>
      <p:sp>
        <p:nvSpPr>
          <p:cNvPr id="14" name="Freeform 14"/>
          <p:cNvSpPr/>
          <p:nvPr/>
        </p:nvSpPr>
        <p:spPr>
          <a:xfrm rot="2603768">
            <a:off x="501289" y="1284727"/>
            <a:ext cx="690870" cy="685688"/>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sp>
      <p:sp>
        <p:nvSpPr>
          <p:cNvPr id="15" name="Freeform 15"/>
          <p:cNvSpPr/>
          <p:nvPr/>
        </p:nvSpPr>
        <p:spPr>
          <a:xfrm rot="2603768">
            <a:off x="498762" y="2543982"/>
            <a:ext cx="690870" cy="685688"/>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txBody>
          <a:bodyPr/>
          <a:lstStyle/>
          <a:p>
            <a:endParaRPr lang="en-US" dirty="0"/>
          </a:p>
        </p:txBody>
      </p:sp>
      <p:sp>
        <p:nvSpPr>
          <p:cNvPr id="16" name="Freeform 16"/>
          <p:cNvSpPr/>
          <p:nvPr/>
        </p:nvSpPr>
        <p:spPr>
          <a:xfrm rot="2603768">
            <a:off x="498763" y="3780688"/>
            <a:ext cx="690870" cy="685688"/>
          </a:xfrm>
          <a:custGeom>
            <a:avLst/>
            <a:gdLst/>
            <a:ahLst/>
            <a:cxnLst/>
            <a:rect l="l" t="t" r="r" b="b"/>
            <a:pathLst>
              <a:path w="921160" h="914251">
                <a:moveTo>
                  <a:pt x="0" y="0"/>
                </a:moveTo>
                <a:lnTo>
                  <a:pt x="921160" y="0"/>
                </a:lnTo>
                <a:lnTo>
                  <a:pt x="921160" y="914252"/>
                </a:lnTo>
                <a:lnTo>
                  <a:pt x="0" y="914252"/>
                </a:lnTo>
                <a:lnTo>
                  <a:pt x="0" y="0"/>
                </a:lnTo>
                <a:close/>
              </a:path>
            </a:pathLst>
          </a:custGeom>
          <a:blipFill>
            <a:blip r:embed="rId2"/>
            <a:stretch>
              <a:fillRect/>
            </a:stretch>
          </a:blipFill>
        </p:spPr>
        <p:txBody>
          <a:bodyPr/>
          <a:lstStyle/>
          <a:p>
            <a:endParaRPr lang="en-US" dirty="0"/>
          </a:p>
        </p:txBody>
      </p:sp>
      <p:sp>
        <p:nvSpPr>
          <p:cNvPr id="17" name="Freeform 17"/>
          <p:cNvSpPr/>
          <p:nvPr/>
        </p:nvSpPr>
        <p:spPr>
          <a:xfrm rot="2603768">
            <a:off x="498763" y="5702916"/>
            <a:ext cx="690870" cy="685688"/>
          </a:xfrm>
          <a:custGeom>
            <a:avLst/>
            <a:gdLst/>
            <a:ahLst/>
            <a:cxnLst/>
            <a:rect l="l" t="t" r="r" b="b"/>
            <a:pathLst>
              <a:path w="921160" h="914251">
                <a:moveTo>
                  <a:pt x="0" y="0"/>
                </a:moveTo>
                <a:lnTo>
                  <a:pt x="921160" y="0"/>
                </a:lnTo>
                <a:lnTo>
                  <a:pt x="921160" y="914252"/>
                </a:lnTo>
                <a:lnTo>
                  <a:pt x="0" y="914252"/>
                </a:lnTo>
                <a:lnTo>
                  <a:pt x="0" y="0"/>
                </a:lnTo>
                <a:close/>
              </a:path>
            </a:pathLst>
          </a:custGeom>
          <a:blipFill>
            <a:blip r:embed="rId2"/>
            <a:stretch>
              <a:fillRect/>
            </a:stretch>
          </a:blipFill>
        </p:spPr>
        <p:txBody>
          <a:bodyPr/>
          <a:lstStyle/>
          <a:p>
            <a:endParaRPr lang="en-US" dirty="0"/>
          </a:p>
        </p:txBody>
      </p:sp>
      <p:sp>
        <p:nvSpPr>
          <p:cNvPr id="18" name="Freeform 18"/>
          <p:cNvSpPr/>
          <p:nvPr/>
        </p:nvSpPr>
        <p:spPr>
          <a:xfrm rot="2603768">
            <a:off x="498762" y="7507436"/>
            <a:ext cx="690870" cy="685688"/>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sp>
      <p:sp>
        <p:nvSpPr>
          <p:cNvPr id="19" name="AutoShape 19"/>
          <p:cNvSpPr/>
          <p:nvPr/>
        </p:nvSpPr>
        <p:spPr>
          <a:xfrm>
            <a:off x="1028700" y="9028166"/>
            <a:ext cx="16230600" cy="9525"/>
          </a:xfrm>
          <a:prstGeom prst="rect">
            <a:avLst/>
          </a:prstGeom>
          <a:solidFill>
            <a:srgbClr val="323232"/>
          </a:solidFill>
        </p:spPr>
      </p:sp>
      <p:sp>
        <p:nvSpPr>
          <p:cNvPr id="20" name="TextBox 20"/>
          <p:cNvSpPr txBox="1"/>
          <p:nvPr/>
        </p:nvSpPr>
        <p:spPr>
          <a:xfrm>
            <a:off x="1028700" y="9280820"/>
            <a:ext cx="6702086" cy="314325"/>
          </a:xfrm>
          <a:prstGeom prst="rect">
            <a:avLst/>
          </a:prstGeom>
        </p:spPr>
        <p:txBody>
          <a:bodyPr lIns="0" tIns="0" rIns="0" bIns="0" rtlCol="0" anchor="t">
            <a:spAutoFit/>
          </a:bodyPr>
          <a:lstStyle/>
          <a:p>
            <a:pPr>
              <a:lnSpc>
                <a:spcPts val="2519"/>
              </a:lnSpc>
            </a:pPr>
            <a:r>
              <a:rPr lang="en-US" sz="2099" spc="104">
                <a:solidFill>
                  <a:srgbClr val="191919"/>
                </a:solidFill>
                <a:latin typeface="Poppins Light Bold"/>
              </a:rPr>
              <a:t>Liverpool john moores university</a:t>
            </a:r>
          </a:p>
        </p:txBody>
      </p:sp>
      <p:sp>
        <p:nvSpPr>
          <p:cNvPr id="21" name="TextBox 21"/>
          <p:cNvSpPr txBox="1"/>
          <p:nvPr/>
        </p:nvSpPr>
        <p:spPr>
          <a:xfrm>
            <a:off x="12603259" y="9309395"/>
            <a:ext cx="4656041" cy="285750"/>
          </a:xfrm>
          <a:prstGeom prst="rect">
            <a:avLst/>
          </a:prstGeom>
        </p:spPr>
        <p:txBody>
          <a:bodyPr lIns="0" tIns="0" rIns="0" bIns="0" rtlCol="0" anchor="t">
            <a:spAutoFit/>
          </a:bodyPr>
          <a:lstStyle/>
          <a:p>
            <a:pPr algn="r">
              <a:lnSpc>
                <a:spcPts val="2399"/>
              </a:lnSpc>
            </a:pPr>
            <a:r>
              <a:rPr lang="en-US" sz="1999" spc="59">
                <a:solidFill>
                  <a:srgbClr val="191919"/>
                </a:solidFill>
                <a:latin typeface="Poppins Light Bold"/>
              </a:rPr>
              <a:t>Final thesis report</a:t>
            </a:r>
          </a:p>
        </p:txBody>
      </p:sp>
      <p:sp>
        <p:nvSpPr>
          <p:cNvPr id="22" name="TextBox 22"/>
          <p:cNvSpPr txBox="1"/>
          <p:nvPr/>
        </p:nvSpPr>
        <p:spPr>
          <a:xfrm>
            <a:off x="1559148" y="7524991"/>
            <a:ext cx="16259109" cy="1061188"/>
          </a:xfrm>
          <a:prstGeom prst="rect">
            <a:avLst/>
          </a:prstGeom>
        </p:spPr>
        <p:txBody>
          <a:bodyPr lIns="0" tIns="0" rIns="0" bIns="0" rtlCol="0" anchor="t">
            <a:spAutoFit/>
          </a:bodyPr>
          <a:lstStyle/>
          <a:p>
            <a:pPr>
              <a:lnSpc>
                <a:spcPts val="4320"/>
              </a:lnSpc>
              <a:spcBef>
                <a:spcPct val="0"/>
              </a:spcBef>
            </a:pPr>
            <a:r>
              <a:rPr lang="en-US" sz="2500" dirty="0">
                <a:solidFill>
                  <a:srgbClr val="000000"/>
                </a:solidFill>
                <a:latin typeface="Poppins Light"/>
              </a:rPr>
              <a:t>This study addresses the gap by unraveling the intricacies of how supply chain dynamics shape consumer perceptions.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847771"/>
            <a:chOff x="0" y="0"/>
            <a:chExt cx="6186311" cy="286777"/>
          </a:xfrm>
        </p:grpSpPr>
        <p:sp>
          <p:nvSpPr>
            <p:cNvPr id="3" name="Freeform 3"/>
            <p:cNvSpPr/>
            <p:nvPr/>
          </p:nvSpPr>
          <p:spPr>
            <a:xfrm>
              <a:off x="0" y="0"/>
              <a:ext cx="6186311" cy="286777"/>
            </a:xfrm>
            <a:custGeom>
              <a:avLst/>
              <a:gdLst/>
              <a:ahLst/>
              <a:cxnLst/>
              <a:rect l="l" t="t" r="r" b="b"/>
              <a:pathLst>
                <a:path w="6186311" h="286777">
                  <a:moveTo>
                    <a:pt x="0" y="0"/>
                  </a:moveTo>
                  <a:lnTo>
                    <a:pt x="6186311" y="0"/>
                  </a:lnTo>
                  <a:lnTo>
                    <a:pt x="6186311" y="286777"/>
                  </a:lnTo>
                  <a:lnTo>
                    <a:pt x="0" y="286777"/>
                  </a:lnTo>
                  <a:close/>
                </a:path>
              </a:pathLst>
            </a:custGeom>
            <a:solidFill>
              <a:srgbClr val="EEEEEE"/>
            </a:solidFill>
          </p:spPr>
        </p:sp>
      </p:grpSp>
      <p:grpSp>
        <p:nvGrpSpPr>
          <p:cNvPr id="4" name="Group 4"/>
          <p:cNvGrpSpPr/>
          <p:nvPr/>
        </p:nvGrpSpPr>
        <p:grpSpPr>
          <a:xfrm>
            <a:off x="0" y="0"/>
            <a:ext cx="847771" cy="8477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C84B31"/>
            </a:solidFill>
          </p:spPr>
        </p:sp>
      </p:grpSp>
      <p:sp>
        <p:nvSpPr>
          <p:cNvPr id="6" name="TextBox 6"/>
          <p:cNvSpPr txBox="1"/>
          <p:nvPr/>
        </p:nvSpPr>
        <p:spPr>
          <a:xfrm>
            <a:off x="7795570" y="242910"/>
            <a:ext cx="2696861" cy="447675"/>
          </a:xfrm>
          <a:prstGeom prst="rect">
            <a:avLst/>
          </a:prstGeom>
        </p:spPr>
        <p:txBody>
          <a:bodyPr lIns="0" tIns="0" rIns="0" bIns="0" rtlCol="0" anchor="t">
            <a:spAutoFit/>
          </a:bodyPr>
          <a:lstStyle/>
          <a:p>
            <a:pPr>
              <a:lnSpc>
                <a:spcPts val="3599"/>
              </a:lnSpc>
            </a:pPr>
            <a:r>
              <a:rPr lang="en-US" sz="2999" spc="92">
                <a:solidFill>
                  <a:srgbClr val="2D4263"/>
                </a:solidFill>
                <a:latin typeface="Poppins Medium"/>
              </a:rPr>
              <a:t>Methodology</a:t>
            </a:r>
          </a:p>
        </p:txBody>
      </p:sp>
      <p:sp>
        <p:nvSpPr>
          <p:cNvPr id="7" name="TextBox 7"/>
          <p:cNvSpPr txBox="1"/>
          <p:nvPr/>
        </p:nvSpPr>
        <p:spPr>
          <a:xfrm>
            <a:off x="154759" y="242910"/>
            <a:ext cx="538253" cy="371255"/>
          </a:xfrm>
          <a:prstGeom prst="rect">
            <a:avLst/>
          </a:prstGeom>
        </p:spPr>
        <p:txBody>
          <a:bodyPr lIns="0" tIns="0" rIns="0" bIns="0" rtlCol="0" anchor="t">
            <a:spAutoFit/>
          </a:bodyPr>
          <a:lstStyle/>
          <a:p>
            <a:pPr algn="ctr">
              <a:lnSpc>
                <a:spcPts val="2879"/>
              </a:lnSpc>
            </a:pPr>
            <a:r>
              <a:rPr lang="en-US" sz="2400" spc="74" dirty="0">
                <a:solidFill>
                  <a:srgbClr val="EEEEEE"/>
                </a:solidFill>
                <a:latin typeface="Poppins Medium"/>
              </a:rPr>
              <a:t>IV</a:t>
            </a:r>
          </a:p>
        </p:txBody>
      </p:sp>
      <p:sp>
        <p:nvSpPr>
          <p:cNvPr id="8" name="TextBox 8"/>
          <p:cNvSpPr txBox="1"/>
          <p:nvPr/>
        </p:nvSpPr>
        <p:spPr>
          <a:xfrm>
            <a:off x="8802847" y="9153525"/>
            <a:ext cx="682307" cy="503984"/>
          </a:xfrm>
          <a:prstGeom prst="rect">
            <a:avLst/>
          </a:prstGeom>
        </p:spPr>
        <p:txBody>
          <a:bodyPr lIns="0" tIns="0" rIns="0" bIns="0" rtlCol="0" anchor="t">
            <a:spAutoFit/>
          </a:bodyPr>
          <a:lstStyle/>
          <a:p>
            <a:pPr algn="ctr">
              <a:lnSpc>
                <a:spcPts val="4160"/>
              </a:lnSpc>
            </a:pPr>
            <a:r>
              <a:rPr lang="en-US" sz="2600" dirty="0">
                <a:solidFill>
                  <a:srgbClr val="2D4263"/>
                </a:solidFill>
                <a:latin typeface="Poppins Medium"/>
              </a:rPr>
              <a:t>8</a:t>
            </a:r>
          </a:p>
        </p:txBody>
      </p:sp>
      <p:sp>
        <p:nvSpPr>
          <p:cNvPr id="9" name="TextBox 9"/>
          <p:cNvSpPr txBox="1"/>
          <p:nvPr/>
        </p:nvSpPr>
        <p:spPr>
          <a:xfrm>
            <a:off x="1544034" y="1280514"/>
            <a:ext cx="16005574" cy="1068882"/>
          </a:xfrm>
          <a:prstGeom prst="rect">
            <a:avLst/>
          </a:prstGeom>
        </p:spPr>
        <p:txBody>
          <a:bodyPr lIns="0" tIns="0" rIns="0" bIns="0" rtlCol="0" anchor="t">
            <a:spAutoFit/>
          </a:bodyPr>
          <a:lstStyle/>
          <a:p>
            <a:pPr algn="just">
              <a:lnSpc>
                <a:spcPts val="4320"/>
              </a:lnSpc>
              <a:spcBef>
                <a:spcPct val="0"/>
              </a:spcBef>
            </a:pPr>
            <a:r>
              <a:rPr lang="en-US" sz="2700" dirty="0">
                <a:solidFill>
                  <a:srgbClr val="000000"/>
                </a:solidFill>
                <a:latin typeface="Poppins Light"/>
              </a:rPr>
              <a:t>According to Emory (2010), research methodology is "the system by which researchers approach their work of portraying, figuring out, and predicting characteristics." </a:t>
            </a:r>
          </a:p>
        </p:txBody>
      </p:sp>
      <p:sp>
        <p:nvSpPr>
          <p:cNvPr id="10" name="TextBox 10"/>
          <p:cNvSpPr txBox="1"/>
          <p:nvPr/>
        </p:nvSpPr>
        <p:spPr>
          <a:xfrm>
            <a:off x="1559148" y="2728001"/>
            <a:ext cx="16243996" cy="1068882"/>
          </a:xfrm>
          <a:prstGeom prst="rect">
            <a:avLst/>
          </a:prstGeom>
        </p:spPr>
        <p:txBody>
          <a:bodyPr lIns="0" tIns="0" rIns="0" bIns="0" rtlCol="0" anchor="t">
            <a:spAutoFit/>
          </a:bodyPr>
          <a:lstStyle/>
          <a:p>
            <a:pPr algn="just">
              <a:lnSpc>
                <a:spcPts val="4320"/>
              </a:lnSpc>
              <a:spcBef>
                <a:spcPct val="0"/>
              </a:spcBef>
            </a:pPr>
            <a:r>
              <a:rPr lang="en-US" sz="2700" dirty="0">
                <a:solidFill>
                  <a:srgbClr val="000000"/>
                </a:solidFill>
                <a:latin typeface="Poppins Light"/>
              </a:rPr>
              <a:t>A combination of primary and secondary data is used in this study where a questionnaire </a:t>
            </a:r>
          </a:p>
          <a:p>
            <a:pPr algn="just">
              <a:lnSpc>
                <a:spcPts val="4320"/>
              </a:lnSpc>
              <a:spcBef>
                <a:spcPct val="0"/>
              </a:spcBef>
            </a:pPr>
            <a:r>
              <a:rPr lang="en-US" sz="2700" dirty="0">
                <a:solidFill>
                  <a:srgbClr val="000000"/>
                </a:solidFill>
                <a:latin typeface="Poppins Light"/>
              </a:rPr>
              <a:t>is designed to collect data directly from respondents. </a:t>
            </a:r>
          </a:p>
        </p:txBody>
      </p:sp>
      <p:sp>
        <p:nvSpPr>
          <p:cNvPr id="11" name="TextBox 11"/>
          <p:cNvSpPr txBox="1"/>
          <p:nvPr/>
        </p:nvSpPr>
        <p:spPr>
          <a:xfrm>
            <a:off x="1559148" y="4128757"/>
            <a:ext cx="15744052" cy="1068882"/>
          </a:xfrm>
          <a:prstGeom prst="rect">
            <a:avLst/>
          </a:prstGeom>
        </p:spPr>
        <p:txBody>
          <a:bodyPr lIns="0" tIns="0" rIns="0" bIns="0" rtlCol="0" anchor="t">
            <a:spAutoFit/>
          </a:bodyPr>
          <a:lstStyle/>
          <a:p>
            <a:pPr algn="just">
              <a:lnSpc>
                <a:spcPts val="4320"/>
              </a:lnSpc>
              <a:spcBef>
                <a:spcPct val="0"/>
              </a:spcBef>
            </a:pPr>
            <a:r>
              <a:rPr lang="en-US" sz="2700" dirty="0">
                <a:solidFill>
                  <a:srgbClr val="000000"/>
                </a:solidFill>
                <a:latin typeface="Poppins Light"/>
              </a:rPr>
              <a:t>Purposive sampling with a sample size of 150 is used in the study, which involves selecting individuals who have certain characteristics relevant to the study.</a:t>
            </a:r>
          </a:p>
        </p:txBody>
      </p:sp>
      <p:sp>
        <p:nvSpPr>
          <p:cNvPr id="12" name="TextBox 12"/>
          <p:cNvSpPr txBox="1"/>
          <p:nvPr/>
        </p:nvSpPr>
        <p:spPr>
          <a:xfrm>
            <a:off x="1576915" y="5465263"/>
            <a:ext cx="16243996" cy="1620315"/>
          </a:xfrm>
          <a:prstGeom prst="rect">
            <a:avLst/>
          </a:prstGeom>
        </p:spPr>
        <p:txBody>
          <a:bodyPr wrap="square" lIns="0" tIns="0" rIns="0" bIns="0" rtlCol="0" anchor="t">
            <a:spAutoFit/>
          </a:bodyPr>
          <a:lstStyle/>
          <a:p>
            <a:pPr algn="just">
              <a:lnSpc>
                <a:spcPts val="4320"/>
              </a:lnSpc>
              <a:spcBef>
                <a:spcPct val="0"/>
              </a:spcBef>
            </a:pPr>
            <a:r>
              <a:rPr lang="en-US" sz="2700" dirty="0">
                <a:solidFill>
                  <a:srgbClr val="000000"/>
                </a:solidFill>
                <a:latin typeface="Poppins Light"/>
              </a:rPr>
              <a:t>The research tool used would be questionnaire, which contains questions of various </a:t>
            </a:r>
          </a:p>
          <a:p>
            <a:pPr algn="just">
              <a:lnSpc>
                <a:spcPts val="4320"/>
              </a:lnSpc>
              <a:spcBef>
                <a:spcPct val="0"/>
              </a:spcBef>
            </a:pPr>
            <a:r>
              <a:rPr lang="en-US" sz="2700" dirty="0">
                <a:solidFill>
                  <a:srgbClr val="000000"/>
                </a:solidFill>
                <a:latin typeface="Poppins Light"/>
              </a:rPr>
              <a:t>dimensions related to the Supply Chain Management of Customized Water Bottles</a:t>
            </a:r>
          </a:p>
          <a:p>
            <a:pPr>
              <a:lnSpc>
                <a:spcPts val="4320"/>
              </a:lnSpc>
              <a:spcBef>
                <a:spcPct val="0"/>
              </a:spcBef>
            </a:pPr>
            <a:endParaRPr lang="en-US" sz="2700" dirty="0">
              <a:solidFill>
                <a:srgbClr val="000000"/>
              </a:solidFill>
              <a:latin typeface="Poppins Light"/>
            </a:endParaRPr>
          </a:p>
        </p:txBody>
      </p:sp>
      <p:sp>
        <p:nvSpPr>
          <p:cNvPr id="13" name="TextBox 13"/>
          <p:cNvSpPr txBox="1"/>
          <p:nvPr/>
        </p:nvSpPr>
        <p:spPr>
          <a:xfrm>
            <a:off x="1576914" y="6872327"/>
            <a:ext cx="16354623" cy="1620315"/>
          </a:xfrm>
          <a:prstGeom prst="rect">
            <a:avLst/>
          </a:prstGeom>
        </p:spPr>
        <p:txBody>
          <a:bodyPr wrap="square" lIns="0" tIns="0" rIns="0" bIns="0" rtlCol="0" anchor="t">
            <a:spAutoFit/>
          </a:bodyPr>
          <a:lstStyle/>
          <a:p>
            <a:pPr algn="just">
              <a:lnSpc>
                <a:spcPts val="4320"/>
              </a:lnSpc>
              <a:spcBef>
                <a:spcPct val="0"/>
              </a:spcBef>
            </a:pPr>
            <a:r>
              <a:rPr lang="en-US" sz="2700" dirty="0">
                <a:solidFill>
                  <a:srgbClr val="000000"/>
                </a:solidFill>
                <a:latin typeface="Poppins Light"/>
              </a:rPr>
              <a:t>Study objectives were achieved by collecting, classifying, tabulating, analyzing, and </a:t>
            </a:r>
          </a:p>
          <a:p>
            <a:pPr algn="just">
              <a:lnSpc>
                <a:spcPts val="4320"/>
              </a:lnSpc>
              <a:spcBef>
                <a:spcPct val="0"/>
              </a:spcBef>
            </a:pPr>
            <a:r>
              <a:rPr lang="en-US" sz="2700" dirty="0">
                <a:solidFill>
                  <a:srgbClr val="000000"/>
                </a:solidFill>
                <a:latin typeface="Poppins Light"/>
              </a:rPr>
              <a:t>interpreting the data in percentages. In the form of tables and charts, the simplified data </a:t>
            </a:r>
          </a:p>
          <a:p>
            <a:pPr algn="just">
              <a:lnSpc>
                <a:spcPts val="4320"/>
              </a:lnSpc>
              <a:spcBef>
                <a:spcPct val="0"/>
              </a:spcBef>
            </a:pPr>
            <a:r>
              <a:rPr lang="en-US" sz="2700" dirty="0">
                <a:solidFill>
                  <a:srgbClr val="000000"/>
                </a:solidFill>
                <a:latin typeface="Poppins Light"/>
              </a:rPr>
              <a:t>is displayed</a:t>
            </a:r>
          </a:p>
        </p:txBody>
      </p:sp>
      <p:grpSp>
        <p:nvGrpSpPr>
          <p:cNvPr id="14" name="Group 14"/>
          <p:cNvGrpSpPr/>
          <p:nvPr/>
        </p:nvGrpSpPr>
        <p:grpSpPr>
          <a:xfrm>
            <a:off x="497574" y="1283671"/>
            <a:ext cx="700396" cy="6256963"/>
            <a:chOff x="188150" y="110845"/>
            <a:chExt cx="933861" cy="8342617"/>
          </a:xfrm>
        </p:grpSpPr>
        <p:sp>
          <p:nvSpPr>
            <p:cNvPr id="15" name="Freeform 15"/>
            <p:cNvSpPr/>
            <p:nvPr/>
          </p:nvSpPr>
          <p:spPr>
            <a:xfrm rot="2603768">
              <a:off x="188150" y="110845"/>
              <a:ext cx="921160"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sp>
        <p:sp>
          <p:nvSpPr>
            <p:cNvPr id="16" name="Freeform 16"/>
            <p:cNvSpPr/>
            <p:nvPr/>
          </p:nvSpPr>
          <p:spPr>
            <a:xfrm rot="2603768">
              <a:off x="200850" y="2085614"/>
              <a:ext cx="921160"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txBody>
            <a:bodyPr/>
            <a:lstStyle/>
            <a:p>
              <a:endParaRPr lang="en-US" dirty="0"/>
            </a:p>
          </p:txBody>
        </p:sp>
        <p:sp>
          <p:nvSpPr>
            <p:cNvPr id="17" name="Freeform 17"/>
            <p:cNvSpPr/>
            <p:nvPr/>
          </p:nvSpPr>
          <p:spPr>
            <a:xfrm rot="2603768">
              <a:off x="200851" y="3877524"/>
              <a:ext cx="921160" cy="914251"/>
            </a:xfrm>
            <a:custGeom>
              <a:avLst/>
              <a:gdLst/>
              <a:ahLst/>
              <a:cxnLst/>
              <a:rect l="l" t="t" r="r" b="b"/>
              <a:pathLst>
                <a:path w="921160" h="914251">
                  <a:moveTo>
                    <a:pt x="0" y="0"/>
                  </a:moveTo>
                  <a:lnTo>
                    <a:pt x="921160" y="0"/>
                  </a:lnTo>
                  <a:lnTo>
                    <a:pt x="921160" y="914252"/>
                  </a:lnTo>
                  <a:lnTo>
                    <a:pt x="0" y="914252"/>
                  </a:lnTo>
                  <a:lnTo>
                    <a:pt x="0" y="0"/>
                  </a:lnTo>
                  <a:close/>
                </a:path>
              </a:pathLst>
            </a:custGeom>
            <a:blipFill>
              <a:blip r:embed="rId2"/>
              <a:stretch>
                <a:fillRect/>
              </a:stretch>
            </a:blipFill>
          </p:spPr>
          <p:txBody>
            <a:bodyPr/>
            <a:lstStyle/>
            <a:p>
              <a:endParaRPr lang="en-US" dirty="0"/>
            </a:p>
          </p:txBody>
        </p:sp>
        <p:sp>
          <p:nvSpPr>
            <p:cNvPr id="18" name="Freeform 18"/>
            <p:cNvSpPr/>
            <p:nvPr/>
          </p:nvSpPr>
          <p:spPr>
            <a:xfrm rot="2603768">
              <a:off x="200849" y="5648347"/>
              <a:ext cx="921160" cy="914251"/>
            </a:xfrm>
            <a:custGeom>
              <a:avLst/>
              <a:gdLst/>
              <a:ahLst/>
              <a:cxnLst/>
              <a:rect l="l" t="t" r="r" b="b"/>
              <a:pathLst>
                <a:path w="921160" h="914251">
                  <a:moveTo>
                    <a:pt x="0" y="0"/>
                  </a:moveTo>
                  <a:lnTo>
                    <a:pt x="921160" y="0"/>
                  </a:lnTo>
                  <a:lnTo>
                    <a:pt x="921160" y="914252"/>
                  </a:lnTo>
                  <a:lnTo>
                    <a:pt x="0" y="914252"/>
                  </a:lnTo>
                  <a:lnTo>
                    <a:pt x="0" y="0"/>
                  </a:lnTo>
                  <a:close/>
                </a:path>
              </a:pathLst>
            </a:custGeom>
            <a:blipFill>
              <a:blip r:embed="rId2"/>
              <a:stretch>
                <a:fillRect/>
              </a:stretch>
            </a:blipFill>
          </p:spPr>
          <p:txBody>
            <a:bodyPr/>
            <a:lstStyle/>
            <a:p>
              <a:endParaRPr lang="en-US" dirty="0"/>
            </a:p>
          </p:txBody>
        </p:sp>
        <p:sp>
          <p:nvSpPr>
            <p:cNvPr id="19" name="Freeform 19"/>
            <p:cNvSpPr/>
            <p:nvPr/>
          </p:nvSpPr>
          <p:spPr>
            <a:xfrm rot="2603768">
              <a:off x="188153" y="7539211"/>
              <a:ext cx="921160" cy="914251"/>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sp>
      </p:grpSp>
      <p:sp>
        <p:nvSpPr>
          <p:cNvPr id="20" name="AutoShape 20"/>
          <p:cNvSpPr/>
          <p:nvPr/>
        </p:nvSpPr>
        <p:spPr>
          <a:xfrm>
            <a:off x="1028700" y="9028166"/>
            <a:ext cx="16230600" cy="9525"/>
          </a:xfrm>
          <a:prstGeom prst="rect">
            <a:avLst/>
          </a:prstGeom>
          <a:solidFill>
            <a:srgbClr val="323232"/>
          </a:solidFill>
        </p:spPr>
      </p:sp>
      <p:sp>
        <p:nvSpPr>
          <p:cNvPr id="21" name="TextBox 21"/>
          <p:cNvSpPr txBox="1"/>
          <p:nvPr/>
        </p:nvSpPr>
        <p:spPr>
          <a:xfrm>
            <a:off x="1028700" y="9280820"/>
            <a:ext cx="6702086" cy="314325"/>
          </a:xfrm>
          <a:prstGeom prst="rect">
            <a:avLst/>
          </a:prstGeom>
        </p:spPr>
        <p:txBody>
          <a:bodyPr lIns="0" tIns="0" rIns="0" bIns="0" rtlCol="0" anchor="t">
            <a:spAutoFit/>
          </a:bodyPr>
          <a:lstStyle/>
          <a:p>
            <a:pPr>
              <a:lnSpc>
                <a:spcPts val="2519"/>
              </a:lnSpc>
            </a:pPr>
            <a:r>
              <a:rPr lang="en-US" sz="2099" spc="104">
                <a:solidFill>
                  <a:srgbClr val="191919"/>
                </a:solidFill>
                <a:latin typeface="Poppins Light Bold"/>
              </a:rPr>
              <a:t>Liverpool john moores university</a:t>
            </a:r>
          </a:p>
        </p:txBody>
      </p:sp>
      <p:sp>
        <p:nvSpPr>
          <p:cNvPr id="22" name="TextBox 22"/>
          <p:cNvSpPr txBox="1"/>
          <p:nvPr/>
        </p:nvSpPr>
        <p:spPr>
          <a:xfrm>
            <a:off x="12603259" y="9309395"/>
            <a:ext cx="4656041" cy="285750"/>
          </a:xfrm>
          <a:prstGeom prst="rect">
            <a:avLst/>
          </a:prstGeom>
        </p:spPr>
        <p:txBody>
          <a:bodyPr lIns="0" tIns="0" rIns="0" bIns="0" rtlCol="0" anchor="t">
            <a:spAutoFit/>
          </a:bodyPr>
          <a:lstStyle/>
          <a:p>
            <a:pPr algn="r">
              <a:lnSpc>
                <a:spcPts val="2399"/>
              </a:lnSpc>
            </a:pPr>
            <a:r>
              <a:rPr lang="en-US" sz="1999" spc="59">
                <a:solidFill>
                  <a:srgbClr val="191919"/>
                </a:solidFill>
                <a:latin typeface="Poppins Light Bold"/>
              </a:rPr>
              <a:t>Final thesis report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847771"/>
            <a:chOff x="0" y="0"/>
            <a:chExt cx="6186311" cy="286777"/>
          </a:xfrm>
        </p:grpSpPr>
        <p:sp>
          <p:nvSpPr>
            <p:cNvPr id="3" name="Freeform 3"/>
            <p:cNvSpPr/>
            <p:nvPr/>
          </p:nvSpPr>
          <p:spPr>
            <a:xfrm>
              <a:off x="0" y="0"/>
              <a:ext cx="6186311" cy="286777"/>
            </a:xfrm>
            <a:custGeom>
              <a:avLst/>
              <a:gdLst/>
              <a:ahLst/>
              <a:cxnLst/>
              <a:rect l="l" t="t" r="r" b="b"/>
              <a:pathLst>
                <a:path w="6186311" h="286777">
                  <a:moveTo>
                    <a:pt x="0" y="0"/>
                  </a:moveTo>
                  <a:lnTo>
                    <a:pt x="6186311" y="0"/>
                  </a:lnTo>
                  <a:lnTo>
                    <a:pt x="6186311" y="286777"/>
                  </a:lnTo>
                  <a:lnTo>
                    <a:pt x="0" y="286777"/>
                  </a:lnTo>
                  <a:close/>
                </a:path>
              </a:pathLst>
            </a:custGeom>
            <a:solidFill>
              <a:srgbClr val="EEEEEE"/>
            </a:solidFill>
          </p:spPr>
        </p:sp>
      </p:grpSp>
      <p:grpSp>
        <p:nvGrpSpPr>
          <p:cNvPr id="4" name="Group 4"/>
          <p:cNvGrpSpPr/>
          <p:nvPr/>
        </p:nvGrpSpPr>
        <p:grpSpPr>
          <a:xfrm>
            <a:off x="0" y="0"/>
            <a:ext cx="847771" cy="8477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C84B31"/>
            </a:solidFill>
          </p:spPr>
        </p:sp>
      </p:grpSp>
      <p:sp>
        <p:nvSpPr>
          <p:cNvPr id="6" name="TextBox 6"/>
          <p:cNvSpPr txBox="1"/>
          <p:nvPr/>
        </p:nvSpPr>
        <p:spPr>
          <a:xfrm>
            <a:off x="7163353" y="242910"/>
            <a:ext cx="3961295" cy="461601"/>
          </a:xfrm>
          <a:prstGeom prst="rect">
            <a:avLst/>
          </a:prstGeom>
        </p:spPr>
        <p:txBody>
          <a:bodyPr wrap="square" lIns="0" tIns="0" rIns="0" bIns="0" rtlCol="0" anchor="ctr">
            <a:spAutoFit/>
          </a:bodyPr>
          <a:lstStyle/>
          <a:p>
            <a:pPr algn="ctr">
              <a:lnSpc>
                <a:spcPts val="3599"/>
              </a:lnSpc>
            </a:pPr>
            <a:r>
              <a:rPr lang="en-US" sz="2999" spc="92" dirty="0">
                <a:solidFill>
                  <a:srgbClr val="2D4263"/>
                </a:solidFill>
                <a:latin typeface="Poppins Medium"/>
              </a:rPr>
              <a:t>Research Results</a:t>
            </a:r>
          </a:p>
        </p:txBody>
      </p:sp>
      <p:sp>
        <p:nvSpPr>
          <p:cNvPr id="7" name="TextBox 7"/>
          <p:cNvSpPr txBox="1"/>
          <p:nvPr/>
        </p:nvSpPr>
        <p:spPr>
          <a:xfrm>
            <a:off x="154759" y="242910"/>
            <a:ext cx="538253" cy="371255"/>
          </a:xfrm>
          <a:prstGeom prst="rect">
            <a:avLst/>
          </a:prstGeom>
        </p:spPr>
        <p:txBody>
          <a:bodyPr lIns="0" tIns="0" rIns="0" bIns="0" rtlCol="0" anchor="t">
            <a:spAutoFit/>
          </a:bodyPr>
          <a:lstStyle/>
          <a:p>
            <a:pPr algn="ctr">
              <a:lnSpc>
                <a:spcPts val="2879"/>
              </a:lnSpc>
            </a:pPr>
            <a:r>
              <a:rPr lang="en-US" sz="2400" spc="74" dirty="0">
                <a:solidFill>
                  <a:srgbClr val="EEEEEE"/>
                </a:solidFill>
                <a:latin typeface="Poppins Medium"/>
              </a:rPr>
              <a:t>V</a:t>
            </a:r>
          </a:p>
        </p:txBody>
      </p:sp>
      <p:sp>
        <p:nvSpPr>
          <p:cNvPr id="8" name="TextBox 8"/>
          <p:cNvSpPr txBox="1"/>
          <p:nvPr/>
        </p:nvSpPr>
        <p:spPr>
          <a:xfrm>
            <a:off x="8802847" y="9153525"/>
            <a:ext cx="682307" cy="503984"/>
          </a:xfrm>
          <a:prstGeom prst="rect">
            <a:avLst/>
          </a:prstGeom>
        </p:spPr>
        <p:txBody>
          <a:bodyPr lIns="0" tIns="0" rIns="0" bIns="0" rtlCol="0" anchor="t">
            <a:spAutoFit/>
          </a:bodyPr>
          <a:lstStyle/>
          <a:p>
            <a:pPr algn="ctr">
              <a:lnSpc>
                <a:spcPts val="4160"/>
              </a:lnSpc>
            </a:pPr>
            <a:r>
              <a:rPr lang="en-US" sz="2600" dirty="0">
                <a:solidFill>
                  <a:srgbClr val="2D4263"/>
                </a:solidFill>
                <a:latin typeface="Poppins Medium"/>
              </a:rPr>
              <a:t>9</a:t>
            </a:r>
          </a:p>
        </p:txBody>
      </p:sp>
      <p:sp>
        <p:nvSpPr>
          <p:cNvPr id="10" name="Freeform 10"/>
          <p:cNvSpPr/>
          <p:nvPr/>
        </p:nvSpPr>
        <p:spPr>
          <a:xfrm rot="2603768">
            <a:off x="497574" y="1344138"/>
            <a:ext cx="690870" cy="685688"/>
          </a:xfrm>
          <a:custGeom>
            <a:avLst/>
            <a:gdLst/>
            <a:ahLst/>
            <a:cxnLst/>
            <a:rect l="l" t="t" r="r" b="b"/>
            <a:pathLst>
              <a:path w="921160" h="914251">
                <a:moveTo>
                  <a:pt x="0" y="0"/>
                </a:moveTo>
                <a:lnTo>
                  <a:pt x="921160" y="0"/>
                </a:lnTo>
                <a:lnTo>
                  <a:pt x="921160" y="914251"/>
                </a:lnTo>
                <a:lnTo>
                  <a:pt x="0" y="914251"/>
                </a:lnTo>
                <a:lnTo>
                  <a:pt x="0" y="0"/>
                </a:lnTo>
                <a:close/>
              </a:path>
            </a:pathLst>
          </a:custGeom>
          <a:blipFill>
            <a:blip r:embed="rId2"/>
            <a:stretch>
              <a:fillRect/>
            </a:stretch>
          </a:blipFill>
        </p:spPr>
      </p:sp>
      <p:sp>
        <p:nvSpPr>
          <p:cNvPr id="15" name="AutoShape 15"/>
          <p:cNvSpPr/>
          <p:nvPr/>
        </p:nvSpPr>
        <p:spPr>
          <a:xfrm>
            <a:off x="1028700" y="9028166"/>
            <a:ext cx="16230600" cy="9525"/>
          </a:xfrm>
          <a:prstGeom prst="rect">
            <a:avLst/>
          </a:prstGeom>
          <a:solidFill>
            <a:srgbClr val="323232"/>
          </a:solidFill>
        </p:spPr>
      </p:sp>
      <p:sp>
        <p:nvSpPr>
          <p:cNvPr id="16" name="TextBox 16"/>
          <p:cNvSpPr txBox="1"/>
          <p:nvPr/>
        </p:nvSpPr>
        <p:spPr>
          <a:xfrm>
            <a:off x="1028700" y="9280820"/>
            <a:ext cx="6702086" cy="314325"/>
          </a:xfrm>
          <a:prstGeom prst="rect">
            <a:avLst/>
          </a:prstGeom>
        </p:spPr>
        <p:txBody>
          <a:bodyPr lIns="0" tIns="0" rIns="0" bIns="0" rtlCol="0" anchor="t">
            <a:spAutoFit/>
          </a:bodyPr>
          <a:lstStyle/>
          <a:p>
            <a:pPr>
              <a:lnSpc>
                <a:spcPts val="2519"/>
              </a:lnSpc>
            </a:pPr>
            <a:r>
              <a:rPr lang="en-US" sz="2099" spc="104">
                <a:solidFill>
                  <a:srgbClr val="191919"/>
                </a:solidFill>
                <a:latin typeface="Poppins Light Bold"/>
              </a:rPr>
              <a:t>Liverpool john moores university</a:t>
            </a:r>
          </a:p>
        </p:txBody>
      </p:sp>
      <p:sp>
        <p:nvSpPr>
          <p:cNvPr id="17" name="TextBox 17"/>
          <p:cNvSpPr txBox="1"/>
          <p:nvPr/>
        </p:nvSpPr>
        <p:spPr>
          <a:xfrm>
            <a:off x="12603259" y="9309395"/>
            <a:ext cx="4656041" cy="285750"/>
          </a:xfrm>
          <a:prstGeom prst="rect">
            <a:avLst/>
          </a:prstGeom>
        </p:spPr>
        <p:txBody>
          <a:bodyPr lIns="0" tIns="0" rIns="0" bIns="0" rtlCol="0" anchor="t">
            <a:spAutoFit/>
          </a:bodyPr>
          <a:lstStyle/>
          <a:p>
            <a:pPr algn="r">
              <a:lnSpc>
                <a:spcPts val="2399"/>
              </a:lnSpc>
            </a:pPr>
            <a:r>
              <a:rPr lang="en-US" sz="1999" spc="59">
                <a:solidFill>
                  <a:srgbClr val="191919"/>
                </a:solidFill>
                <a:latin typeface="Poppins Light Bold"/>
              </a:rPr>
              <a:t>Final thesis report</a:t>
            </a:r>
          </a:p>
        </p:txBody>
      </p:sp>
      <p:sp>
        <p:nvSpPr>
          <p:cNvPr id="19" name="TextBox 14">
            <a:extLst>
              <a:ext uri="{FF2B5EF4-FFF2-40B4-BE49-F238E27FC236}">
                <a16:creationId xmlns:a16="http://schemas.microsoft.com/office/drawing/2014/main" id="{2EB3FE6C-6A23-A435-BBD0-970728A1923F}"/>
              </a:ext>
            </a:extLst>
          </p:cNvPr>
          <p:cNvSpPr txBox="1"/>
          <p:nvPr/>
        </p:nvSpPr>
        <p:spPr>
          <a:xfrm>
            <a:off x="1521469" y="1367655"/>
            <a:ext cx="10822931" cy="1068882"/>
          </a:xfrm>
          <a:prstGeom prst="rect">
            <a:avLst/>
          </a:prstGeom>
        </p:spPr>
        <p:txBody>
          <a:bodyPr wrap="square" lIns="0" tIns="0" rIns="0" bIns="0" rtlCol="0" anchor="t">
            <a:spAutoFit/>
          </a:bodyPr>
          <a:lstStyle/>
          <a:p>
            <a:pPr>
              <a:lnSpc>
                <a:spcPts val="4320"/>
              </a:lnSpc>
            </a:pPr>
            <a:r>
              <a:rPr lang="en-US" sz="2700" dirty="0">
                <a:solidFill>
                  <a:srgbClr val="000000"/>
                </a:solidFill>
                <a:latin typeface="Poppins Light"/>
              </a:rPr>
              <a:t>How frequently do you purchase customized water bottles?</a:t>
            </a:r>
          </a:p>
          <a:p>
            <a:pPr>
              <a:lnSpc>
                <a:spcPts val="4320"/>
              </a:lnSpc>
              <a:spcBef>
                <a:spcPct val="0"/>
              </a:spcBef>
            </a:pPr>
            <a:endParaRPr lang="en-US" sz="2700" dirty="0">
              <a:solidFill>
                <a:srgbClr val="000000"/>
              </a:solidFill>
              <a:latin typeface="Poppins Light"/>
            </a:endParaRPr>
          </a:p>
        </p:txBody>
      </p:sp>
      <p:sp>
        <p:nvSpPr>
          <p:cNvPr id="21" name="TextBox 14">
            <a:extLst>
              <a:ext uri="{FF2B5EF4-FFF2-40B4-BE49-F238E27FC236}">
                <a16:creationId xmlns:a16="http://schemas.microsoft.com/office/drawing/2014/main" id="{C9C4BDA0-5F55-1CD7-ADD5-336D013AE280}"/>
              </a:ext>
            </a:extLst>
          </p:cNvPr>
          <p:cNvSpPr txBox="1"/>
          <p:nvPr/>
        </p:nvSpPr>
        <p:spPr>
          <a:xfrm>
            <a:off x="3158616" y="2498720"/>
            <a:ext cx="2018819" cy="1068882"/>
          </a:xfrm>
          <a:prstGeom prst="rect">
            <a:avLst/>
          </a:prstGeom>
        </p:spPr>
        <p:txBody>
          <a:bodyPr wrap="square" lIns="0" tIns="0" rIns="0" bIns="0" rtlCol="0" anchor="t">
            <a:spAutoFit/>
          </a:bodyPr>
          <a:lstStyle/>
          <a:p>
            <a:pPr algn="ctr">
              <a:lnSpc>
                <a:spcPts val="4320"/>
              </a:lnSpc>
            </a:pPr>
            <a:r>
              <a:rPr lang="en-US" sz="2700" dirty="0">
                <a:solidFill>
                  <a:srgbClr val="000000"/>
                </a:solidFill>
                <a:latin typeface="Poppins Light"/>
              </a:rPr>
              <a:t>Frequently </a:t>
            </a:r>
          </a:p>
          <a:p>
            <a:pPr algn="ctr">
              <a:lnSpc>
                <a:spcPts val="4320"/>
              </a:lnSpc>
              <a:spcBef>
                <a:spcPct val="0"/>
              </a:spcBef>
            </a:pPr>
            <a:endParaRPr lang="en-US" sz="2700" dirty="0">
              <a:solidFill>
                <a:srgbClr val="000000"/>
              </a:solidFill>
              <a:latin typeface="Poppins Light"/>
            </a:endParaRPr>
          </a:p>
        </p:txBody>
      </p:sp>
      <p:sp>
        <p:nvSpPr>
          <p:cNvPr id="23" name="TextBox 9">
            <a:extLst>
              <a:ext uri="{FF2B5EF4-FFF2-40B4-BE49-F238E27FC236}">
                <a16:creationId xmlns:a16="http://schemas.microsoft.com/office/drawing/2014/main" id="{14DBCE12-B4ED-794F-B4C3-D62582351596}"/>
              </a:ext>
            </a:extLst>
          </p:cNvPr>
          <p:cNvSpPr txBox="1"/>
          <p:nvPr/>
        </p:nvSpPr>
        <p:spPr>
          <a:xfrm>
            <a:off x="1253726" y="7128707"/>
            <a:ext cx="16005574" cy="1612621"/>
          </a:xfrm>
          <a:prstGeom prst="rect">
            <a:avLst/>
          </a:prstGeom>
        </p:spPr>
        <p:txBody>
          <a:bodyPr lIns="0" tIns="0" rIns="0" bIns="0" rtlCol="0" anchor="t">
            <a:spAutoFit/>
          </a:bodyPr>
          <a:lstStyle/>
          <a:p>
            <a:pPr>
              <a:lnSpc>
                <a:spcPts val="4320"/>
              </a:lnSpc>
              <a:spcBef>
                <a:spcPct val="0"/>
              </a:spcBef>
            </a:pPr>
            <a:r>
              <a:rPr lang="en-US" sz="2300" b="1" dirty="0">
                <a:solidFill>
                  <a:srgbClr val="000000"/>
                </a:solidFill>
                <a:latin typeface="Poppins Light"/>
              </a:rPr>
              <a:t>Interpretation </a:t>
            </a:r>
          </a:p>
          <a:p>
            <a:pPr>
              <a:lnSpc>
                <a:spcPts val="4320"/>
              </a:lnSpc>
              <a:spcBef>
                <a:spcPct val="0"/>
              </a:spcBef>
            </a:pPr>
            <a:r>
              <a:rPr lang="en-US" sz="2300" dirty="0">
                <a:solidFill>
                  <a:srgbClr val="000000"/>
                </a:solidFill>
                <a:latin typeface="Poppins Light"/>
              </a:rPr>
              <a:t>The above chart shows that 31% respondents as rarely, 24% as occasionally, 19% as frequently, 8% as very frequently and 18% responded as I don’t purchase customized water bottles</a:t>
            </a:r>
          </a:p>
        </p:txBody>
      </p:sp>
      <p:sp>
        <p:nvSpPr>
          <p:cNvPr id="24" name="TextBox 14">
            <a:extLst>
              <a:ext uri="{FF2B5EF4-FFF2-40B4-BE49-F238E27FC236}">
                <a16:creationId xmlns:a16="http://schemas.microsoft.com/office/drawing/2014/main" id="{F0F43223-FFD4-0841-0902-3319028A921C}"/>
              </a:ext>
            </a:extLst>
          </p:cNvPr>
          <p:cNvSpPr txBox="1"/>
          <p:nvPr/>
        </p:nvSpPr>
        <p:spPr>
          <a:xfrm>
            <a:off x="6784028" y="2704225"/>
            <a:ext cx="2018819" cy="1068882"/>
          </a:xfrm>
          <a:prstGeom prst="rect">
            <a:avLst/>
          </a:prstGeom>
        </p:spPr>
        <p:txBody>
          <a:bodyPr wrap="square" lIns="0" tIns="0" rIns="0" bIns="0" rtlCol="0" anchor="t">
            <a:spAutoFit/>
          </a:bodyPr>
          <a:lstStyle/>
          <a:p>
            <a:pPr algn="ctr">
              <a:lnSpc>
                <a:spcPts val="4320"/>
              </a:lnSpc>
            </a:pPr>
            <a:r>
              <a:rPr lang="en-US" sz="2500" dirty="0">
                <a:solidFill>
                  <a:srgbClr val="000000"/>
                </a:solidFill>
                <a:latin typeface="Poppins Light"/>
              </a:rPr>
              <a:t>Rarely </a:t>
            </a:r>
          </a:p>
          <a:p>
            <a:pPr algn="ctr">
              <a:lnSpc>
                <a:spcPts val="4320"/>
              </a:lnSpc>
              <a:spcBef>
                <a:spcPct val="0"/>
              </a:spcBef>
            </a:pPr>
            <a:endParaRPr lang="en-US" sz="2500" dirty="0">
              <a:solidFill>
                <a:srgbClr val="000000"/>
              </a:solidFill>
              <a:latin typeface="Poppins Light"/>
            </a:endParaRPr>
          </a:p>
        </p:txBody>
      </p:sp>
      <p:sp>
        <p:nvSpPr>
          <p:cNvPr id="25" name="TextBox 14">
            <a:extLst>
              <a:ext uri="{FF2B5EF4-FFF2-40B4-BE49-F238E27FC236}">
                <a16:creationId xmlns:a16="http://schemas.microsoft.com/office/drawing/2014/main" id="{5D43CE58-FCAA-11C8-9E5C-CE882144ABF4}"/>
              </a:ext>
            </a:extLst>
          </p:cNvPr>
          <p:cNvSpPr txBox="1"/>
          <p:nvPr/>
        </p:nvSpPr>
        <p:spPr>
          <a:xfrm>
            <a:off x="7122255" y="3480399"/>
            <a:ext cx="2357778" cy="1068882"/>
          </a:xfrm>
          <a:prstGeom prst="rect">
            <a:avLst/>
          </a:prstGeom>
        </p:spPr>
        <p:txBody>
          <a:bodyPr wrap="square" lIns="0" tIns="0" rIns="0" bIns="0" rtlCol="0" anchor="t">
            <a:spAutoFit/>
          </a:bodyPr>
          <a:lstStyle/>
          <a:p>
            <a:pPr algn="ctr">
              <a:lnSpc>
                <a:spcPts val="4320"/>
              </a:lnSpc>
            </a:pPr>
            <a:r>
              <a:rPr lang="en-US" sz="2500" dirty="0">
                <a:solidFill>
                  <a:srgbClr val="000000"/>
                </a:solidFill>
                <a:latin typeface="Poppins Light"/>
              </a:rPr>
              <a:t>Occasionally </a:t>
            </a:r>
          </a:p>
          <a:p>
            <a:pPr algn="ctr">
              <a:lnSpc>
                <a:spcPts val="4320"/>
              </a:lnSpc>
              <a:spcBef>
                <a:spcPct val="0"/>
              </a:spcBef>
            </a:pPr>
            <a:endParaRPr lang="en-US" sz="2500" dirty="0">
              <a:solidFill>
                <a:srgbClr val="000000"/>
              </a:solidFill>
              <a:latin typeface="Poppins Light"/>
            </a:endParaRPr>
          </a:p>
        </p:txBody>
      </p:sp>
      <p:sp>
        <p:nvSpPr>
          <p:cNvPr id="26" name="TextBox 14">
            <a:extLst>
              <a:ext uri="{FF2B5EF4-FFF2-40B4-BE49-F238E27FC236}">
                <a16:creationId xmlns:a16="http://schemas.microsoft.com/office/drawing/2014/main" id="{5A677B8B-BB37-8B54-1D26-47D4B64F3245}"/>
              </a:ext>
            </a:extLst>
          </p:cNvPr>
          <p:cNvSpPr txBox="1"/>
          <p:nvPr/>
        </p:nvSpPr>
        <p:spPr>
          <a:xfrm>
            <a:off x="7155537" y="4230018"/>
            <a:ext cx="2018819" cy="1068882"/>
          </a:xfrm>
          <a:prstGeom prst="rect">
            <a:avLst/>
          </a:prstGeom>
        </p:spPr>
        <p:txBody>
          <a:bodyPr wrap="square" lIns="0" tIns="0" rIns="0" bIns="0" rtlCol="0" anchor="t">
            <a:spAutoFit/>
          </a:bodyPr>
          <a:lstStyle/>
          <a:p>
            <a:pPr algn="ctr">
              <a:lnSpc>
                <a:spcPts val="4320"/>
              </a:lnSpc>
            </a:pPr>
            <a:r>
              <a:rPr lang="en-US" sz="2500" dirty="0">
                <a:solidFill>
                  <a:srgbClr val="000000"/>
                </a:solidFill>
                <a:latin typeface="Poppins Light"/>
              </a:rPr>
              <a:t>Frequently </a:t>
            </a:r>
          </a:p>
          <a:p>
            <a:pPr algn="ctr">
              <a:lnSpc>
                <a:spcPts val="4320"/>
              </a:lnSpc>
              <a:spcBef>
                <a:spcPct val="0"/>
              </a:spcBef>
            </a:pPr>
            <a:endParaRPr lang="en-US" sz="2500" dirty="0">
              <a:solidFill>
                <a:srgbClr val="000000"/>
              </a:solidFill>
              <a:latin typeface="Poppins Light"/>
            </a:endParaRPr>
          </a:p>
        </p:txBody>
      </p:sp>
      <p:sp>
        <p:nvSpPr>
          <p:cNvPr id="27" name="TextBox 14">
            <a:extLst>
              <a:ext uri="{FF2B5EF4-FFF2-40B4-BE49-F238E27FC236}">
                <a16:creationId xmlns:a16="http://schemas.microsoft.com/office/drawing/2014/main" id="{7D596AE1-979E-2671-8F2D-CCAF4130FB9A}"/>
              </a:ext>
            </a:extLst>
          </p:cNvPr>
          <p:cNvSpPr txBox="1"/>
          <p:nvPr/>
        </p:nvSpPr>
        <p:spPr>
          <a:xfrm>
            <a:off x="7012636" y="4978654"/>
            <a:ext cx="3013841" cy="1068882"/>
          </a:xfrm>
          <a:prstGeom prst="rect">
            <a:avLst/>
          </a:prstGeom>
        </p:spPr>
        <p:txBody>
          <a:bodyPr wrap="square" lIns="0" tIns="0" rIns="0" bIns="0" rtlCol="0" anchor="t">
            <a:spAutoFit/>
          </a:bodyPr>
          <a:lstStyle/>
          <a:p>
            <a:pPr algn="ctr">
              <a:lnSpc>
                <a:spcPts val="4320"/>
              </a:lnSpc>
            </a:pPr>
            <a:r>
              <a:rPr lang="en-US" sz="2500" dirty="0">
                <a:solidFill>
                  <a:srgbClr val="000000"/>
                </a:solidFill>
                <a:latin typeface="Poppins Light"/>
              </a:rPr>
              <a:t>Very frequently </a:t>
            </a:r>
          </a:p>
          <a:p>
            <a:pPr algn="ctr">
              <a:lnSpc>
                <a:spcPts val="4320"/>
              </a:lnSpc>
              <a:spcBef>
                <a:spcPct val="0"/>
              </a:spcBef>
            </a:pPr>
            <a:endParaRPr lang="en-US" sz="2500" dirty="0">
              <a:solidFill>
                <a:srgbClr val="000000"/>
              </a:solidFill>
              <a:latin typeface="Poppins Light"/>
            </a:endParaRPr>
          </a:p>
        </p:txBody>
      </p:sp>
      <p:graphicFrame>
        <p:nvGraphicFramePr>
          <p:cNvPr id="29" name="Table 28">
            <a:extLst>
              <a:ext uri="{FF2B5EF4-FFF2-40B4-BE49-F238E27FC236}">
                <a16:creationId xmlns:a16="http://schemas.microsoft.com/office/drawing/2014/main" id="{CFBA7FE7-11B1-B285-5EFE-A3D0E97BF4DE}"/>
              </a:ext>
            </a:extLst>
          </p:cNvPr>
          <p:cNvGraphicFramePr>
            <a:graphicFrameLocks noGrp="1"/>
          </p:cNvGraphicFramePr>
          <p:nvPr>
            <p:extLst>
              <p:ext uri="{D42A27DB-BD31-4B8C-83A1-F6EECF244321}">
                <p14:modId xmlns:p14="http://schemas.microsoft.com/office/powerpoint/2010/main" val="1957623219"/>
              </p:ext>
            </p:extLst>
          </p:nvPr>
        </p:nvGraphicFramePr>
        <p:xfrm>
          <a:off x="10317865" y="2182648"/>
          <a:ext cx="7378461" cy="4884192"/>
        </p:xfrm>
        <a:graphic>
          <a:graphicData uri="http://schemas.openxmlformats.org/drawingml/2006/table">
            <a:tbl>
              <a:tblPr firstRow="1" bandRow="1">
                <a:tableStyleId>{5C22544A-7EE6-4342-B048-85BDC9FD1C3A}</a:tableStyleId>
              </a:tblPr>
              <a:tblGrid>
                <a:gridCol w="2459487">
                  <a:extLst>
                    <a:ext uri="{9D8B030D-6E8A-4147-A177-3AD203B41FA5}">
                      <a16:colId xmlns:a16="http://schemas.microsoft.com/office/drawing/2014/main" val="3262723355"/>
                    </a:ext>
                  </a:extLst>
                </a:gridCol>
                <a:gridCol w="2459487">
                  <a:extLst>
                    <a:ext uri="{9D8B030D-6E8A-4147-A177-3AD203B41FA5}">
                      <a16:colId xmlns:a16="http://schemas.microsoft.com/office/drawing/2014/main" val="2835458273"/>
                    </a:ext>
                  </a:extLst>
                </a:gridCol>
                <a:gridCol w="2459487">
                  <a:extLst>
                    <a:ext uri="{9D8B030D-6E8A-4147-A177-3AD203B41FA5}">
                      <a16:colId xmlns:a16="http://schemas.microsoft.com/office/drawing/2014/main" val="2625721165"/>
                    </a:ext>
                  </a:extLst>
                </a:gridCol>
              </a:tblGrid>
              <a:tr h="623532">
                <a:tc>
                  <a:txBody>
                    <a:bodyPr/>
                    <a:lstStyle/>
                    <a:p>
                      <a:pPr algn="ctr"/>
                      <a:r>
                        <a:rPr lang="en-US" sz="2300" b="0" i="0" dirty="0">
                          <a:latin typeface="Times New Roman" panose="02020603050405020304" pitchFamily="18" charset="0"/>
                          <a:cs typeface="Times New Roman" panose="02020603050405020304" pitchFamily="18" charset="0"/>
                        </a:rPr>
                        <a:t>Option</a:t>
                      </a:r>
                    </a:p>
                  </a:txBody>
                  <a:tcPr/>
                </a:tc>
                <a:tc>
                  <a:txBody>
                    <a:bodyPr/>
                    <a:lstStyle/>
                    <a:p>
                      <a:pPr algn="ctr"/>
                      <a:r>
                        <a:rPr lang="en-US" sz="2300" b="0" i="0" dirty="0">
                          <a:latin typeface="Times New Roman" panose="02020603050405020304" pitchFamily="18" charset="0"/>
                          <a:cs typeface="Times New Roman" panose="02020603050405020304" pitchFamily="18" charset="0"/>
                        </a:rPr>
                        <a:t>No. of Respondent</a:t>
                      </a:r>
                    </a:p>
                  </a:txBody>
                  <a:tcPr/>
                </a:tc>
                <a:tc>
                  <a:txBody>
                    <a:bodyPr/>
                    <a:lstStyle/>
                    <a:p>
                      <a:pPr algn="ctr"/>
                      <a:r>
                        <a:rPr lang="en-US" sz="2300" b="0" i="0" dirty="0">
                          <a:latin typeface="Times New Roman" panose="02020603050405020304" pitchFamily="18" charset="0"/>
                          <a:cs typeface="Times New Roman" panose="02020603050405020304" pitchFamily="18" charset="0"/>
                        </a:rPr>
                        <a:t>% of Respondent</a:t>
                      </a:r>
                    </a:p>
                  </a:txBody>
                  <a:tcPr/>
                </a:tc>
                <a:extLst>
                  <a:ext uri="{0D108BD9-81ED-4DB2-BD59-A6C34878D82A}">
                    <a16:rowId xmlns:a16="http://schemas.microsoft.com/office/drawing/2014/main" val="3909452717"/>
                  </a:ext>
                </a:extLst>
              </a:tr>
              <a:tr h="623532">
                <a:tc>
                  <a:txBody>
                    <a:bodyPr/>
                    <a:lstStyle/>
                    <a:p>
                      <a:pPr algn="ctr"/>
                      <a:r>
                        <a:rPr lang="en-US" sz="2300" b="0" i="0" dirty="0">
                          <a:latin typeface="Times New Roman" panose="02020603050405020304" pitchFamily="18" charset="0"/>
                          <a:cs typeface="Times New Roman" panose="02020603050405020304" pitchFamily="18" charset="0"/>
                        </a:rPr>
                        <a:t>Rarely</a:t>
                      </a:r>
                    </a:p>
                  </a:txBody>
                  <a:tcPr/>
                </a:tc>
                <a:tc>
                  <a:txBody>
                    <a:bodyPr/>
                    <a:lstStyle/>
                    <a:p>
                      <a:pPr algn="ctr"/>
                      <a:r>
                        <a:rPr lang="en-US" sz="2300" b="0" i="0" dirty="0">
                          <a:latin typeface="Times New Roman" panose="02020603050405020304" pitchFamily="18" charset="0"/>
                          <a:cs typeface="Times New Roman" panose="02020603050405020304" pitchFamily="18" charset="0"/>
                        </a:rPr>
                        <a:t>47</a:t>
                      </a:r>
                    </a:p>
                  </a:txBody>
                  <a:tcPr/>
                </a:tc>
                <a:tc>
                  <a:txBody>
                    <a:bodyPr/>
                    <a:lstStyle/>
                    <a:p>
                      <a:pPr algn="ctr"/>
                      <a:r>
                        <a:rPr lang="en-US" sz="2300" b="0" i="0" dirty="0">
                          <a:latin typeface="Times New Roman" panose="02020603050405020304" pitchFamily="18" charset="0"/>
                          <a:cs typeface="Times New Roman" panose="02020603050405020304" pitchFamily="18" charset="0"/>
                        </a:rPr>
                        <a:t>31%</a:t>
                      </a:r>
                    </a:p>
                  </a:txBody>
                  <a:tcPr/>
                </a:tc>
                <a:extLst>
                  <a:ext uri="{0D108BD9-81ED-4DB2-BD59-A6C34878D82A}">
                    <a16:rowId xmlns:a16="http://schemas.microsoft.com/office/drawing/2014/main" val="1509915413"/>
                  </a:ext>
                </a:extLst>
              </a:tr>
              <a:tr h="623532">
                <a:tc>
                  <a:txBody>
                    <a:bodyPr/>
                    <a:lstStyle/>
                    <a:p>
                      <a:pPr algn="ctr"/>
                      <a:r>
                        <a:rPr lang="en-US" sz="2300" b="0" i="0" dirty="0">
                          <a:latin typeface="Times New Roman" panose="02020603050405020304" pitchFamily="18" charset="0"/>
                          <a:cs typeface="Times New Roman" panose="02020603050405020304" pitchFamily="18" charset="0"/>
                        </a:rPr>
                        <a:t>Occasionally</a:t>
                      </a:r>
                    </a:p>
                  </a:txBody>
                  <a:tcPr/>
                </a:tc>
                <a:tc>
                  <a:txBody>
                    <a:bodyPr/>
                    <a:lstStyle/>
                    <a:p>
                      <a:pPr algn="ctr"/>
                      <a:r>
                        <a:rPr lang="en-US" sz="2300" b="0" i="0" dirty="0">
                          <a:latin typeface="Times New Roman" panose="02020603050405020304" pitchFamily="18" charset="0"/>
                          <a:cs typeface="Times New Roman" panose="02020603050405020304" pitchFamily="18" charset="0"/>
                        </a:rPr>
                        <a:t>36</a:t>
                      </a:r>
                    </a:p>
                  </a:txBody>
                  <a:tcPr/>
                </a:tc>
                <a:tc>
                  <a:txBody>
                    <a:bodyPr/>
                    <a:lstStyle/>
                    <a:p>
                      <a:pPr algn="ctr"/>
                      <a:r>
                        <a:rPr lang="en-US" sz="2300" b="0" i="0" dirty="0">
                          <a:latin typeface="Times New Roman" panose="02020603050405020304" pitchFamily="18" charset="0"/>
                          <a:cs typeface="Times New Roman" panose="02020603050405020304" pitchFamily="18" charset="0"/>
                        </a:rPr>
                        <a:t>24%</a:t>
                      </a:r>
                    </a:p>
                  </a:txBody>
                  <a:tcPr/>
                </a:tc>
                <a:extLst>
                  <a:ext uri="{0D108BD9-81ED-4DB2-BD59-A6C34878D82A}">
                    <a16:rowId xmlns:a16="http://schemas.microsoft.com/office/drawing/2014/main" val="3527958625"/>
                  </a:ext>
                </a:extLst>
              </a:tr>
              <a:tr h="623532">
                <a:tc>
                  <a:txBody>
                    <a:bodyPr/>
                    <a:lstStyle/>
                    <a:p>
                      <a:pPr algn="ctr"/>
                      <a:r>
                        <a:rPr lang="en-US" sz="2300" b="0" i="0" dirty="0">
                          <a:latin typeface="Times New Roman" panose="02020603050405020304" pitchFamily="18" charset="0"/>
                          <a:cs typeface="Times New Roman" panose="02020603050405020304" pitchFamily="18" charset="0"/>
                        </a:rPr>
                        <a:t>Frequently</a:t>
                      </a:r>
                    </a:p>
                  </a:txBody>
                  <a:tcPr/>
                </a:tc>
                <a:tc>
                  <a:txBody>
                    <a:bodyPr/>
                    <a:lstStyle/>
                    <a:p>
                      <a:pPr algn="ctr"/>
                      <a:r>
                        <a:rPr lang="en-US" sz="2300" b="0" i="0" dirty="0">
                          <a:latin typeface="Times New Roman" panose="02020603050405020304" pitchFamily="18" charset="0"/>
                          <a:cs typeface="Times New Roman" panose="02020603050405020304" pitchFamily="18" charset="0"/>
                        </a:rPr>
                        <a:t>28</a:t>
                      </a:r>
                    </a:p>
                  </a:txBody>
                  <a:tcPr/>
                </a:tc>
                <a:tc>
                  <a:txBody>
                    <a:bodyPr/>
                    <a:lstStyle/>
                    <a:p>
                      <a:pPr algn="ctr"/>
                      <a:r>
                        <a:rPr lang="en-US" sz="2300" b="0" i="0" dirty="0">
                          <a:latin typeface="Times New Roman" panose="02020603050405020304" pitchFamily="18" charset="0"/>
                          <a:cs typeface="Times New Roman" panose="02020603050405020304" pitchFamily="18" charset="0"/>
                        </a:rPr>
                        <a:t>19%</a:t>
                      </a:r>
                    </a:p>
                  </a:txBody>
                  <a:tcPr/>
                </a:tc>
                <a:extLst>
                  <a:ext uri="{0D108BD9-81ED-4DB2-BD59-A6C34878D82A}">
                    <a16:rowId xmlns:a16="http://schemas.microsoft.com/office/drawing/2014/main" val="3767601534"/>
                  </a:ext>
                </a:extLst>
              </a:tr>
              <a:tr h="623532">
                <a:tc>
                  <a:txBody>
                    <a:bodyPr/>
                    <a:lstStyle/>
                    <a:p>
                      <a:pPr algn="ctr"/>
                      <a:r>
                        <a:rPr lang="en-US" sz="2300" b="0" i="0" dirty="0">
                          <a:latin typeface="Times New Roman" panose="02020603050405020304" pitchFamily="18" charset="0"/>
                          <a:cs typeface="Times New Roman" panose="02020603050405020304" pitchFamily="18" charset="0"/>
                        </a:rPr>
                        <a:t>Very frequently</a:t>
                      </a:r>
                    </a:p>
                  </a:txBody>
                  <a:tcPr/>
                </a:tc>
                <a:tc>
                  <a:txBody>
                    <a:bodyPr/>
                    <a:lstStyle/>
                    <a:p>
                      <a:pPr algn="ctr"/>
                      <a:r>
                        <a:rPr lang="en-US" sz="2300" b="0" i="0" dirty="0">
                          <a:latin typeface="Times New Roman" panose="02020603050405020304" pitchFamily="18" charset="0"/>
                          <a:cs typeface="Times New Roman" panose="02020603050405020304" pitchFamily="18" charset="0"/>
                        </a:rPr>
                        <a:t>12</a:t>
                      </a:r>
                    </a:p>
                  </a:txBody>
                  <a:tcPr/>
                </a:tc>
                <a:tc>
                  <a:txBody>
                    <a:bodyPr/>
                    <a:lstStyle/>
                    <a:p>
                      <a:pPr algn="ctr"/>
                      <a:r>
                        <a:rPr lang="en-US" sz="2300" b="0" i="0"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3635042412"/>
                  </a:ext>
                </a:extLst>
              </a:tr>
              <a:tr h="623532">
                <a:tc>
                  <a:txBody>
                    <a:bodyPr/>
                    <a:lstStyle/>
                    <a:p>
                      <a:pPr algn="ctr"/>
                      <a:r>
                        <a:rPr lang="en-US" sz="2300" b="0" i="0" dirty="0">
                          <a:latin typeface="Times New Roman" panose="02020603050405020304" pitchFamily="18" charset="0"/>
                          <a:cs typeface="Times New Roman" panose="02020603050405020304" pitchFamily="18" charset="0"/>
                        </a:rPr>
                        <a:t>I don’t purchase customized water bottles</a:t>
                      </a:r>
                    </a:p>
                  </a:txBody>
                  <a:tcPr/>
                </a:tc>
                <a:tc>
                  <a:txBody>
                    <a:bodyPr/>
                    <a:lstStyle/>
                    <a:p>
                      <a:pPr algn="ctr"/>
                      <a:endParaRPr lang="en-US" sz="2300" b="0" i="0" dirty="0">
                        <a:latin typeface="Times New Roman" panose="02020603050405020304" pitchFamily="18" charset="0"/>
                        <a:cs typeface="Times New Roman" panose="02020603050405020304" pitchFamily="18" charset="0"/>
                      </a:endParaRPr>
                    </a:p>
                    <a:p>
                      <a:pPr algn="ctr"/>
                      <a:r>
                        <a:rPr lang="en-US" sz="2300" b="0" i="0" dirty="0">
                          <a:latin typeface="Times New Roman" panose="02020603050405020304" pitchFamily="18" charset="0"/>
                          <a:cs typeface="Times New Roman" panose="02020603050405020304" pitchFamily="18" charset="0"/>
                        </a:rPr>
                        <a:t>27</a:t>
                      </a:r>
                    </a:p>
                  </a:txBody>
                  <a:tcPr/>
                </a:tc>
                <a:tc>
                  <a:txBody>
                    <a:bodyPr/>
                    <a:lstStyle/>
                    <a:p>
                      <a:pPr algn="ctr"/>
                      <a:endParaRPr lang="en-US" sz="2300" b="0" i="0" dirty="0">
                        <a:latin typeface="Times New Roman" panose="02020603050405020304" pitchFamily="18" charset="0"/>
                        <a:cs typeface="Times New Roman" panose="02020603050405020304" pitchFamily="18" charset="0"/>
                      </a:endParaRPr>
                    </a:p>
                    <a:p>
                      <a:pPr algn="ctr"/>
                      <a:r>
                        <a:rPr lang="en-US" sz="2300" b="0" i="0" dirty="0">
                          <a:latin typeface="Times New Roman" panose="02020603050405020304" pitchFamily="18" charset="0"/>
                          <a:cs typeface="Times New Roman" panose="02020603050405020304" pitchFamily="18" charset="0"/>
                        </a:rPr>
                        <a:t>18%</a:t>
                      </a:r>
                    </a:p>
                  </a:txBody>
                  <a:tcPr/>
                </a:tc>
                <a:extLst>
                  <a:ext uri="{0D108BD9-81ED-4DB2-BD59-A6C34878D82A}">
                    <a16:rowId xmlns:a16="http://schemas.microsoft.com/office/drawing/2014/main" val="679236873"/>
                  </a:ext>
                </a:extLst>
              </a:tr>
              <a:tr h="623532">
                <a:tc>
                  <a:txBody>
                    <a:bodyPr/>
                    <a:lstStyle/>
                    <a:p>
                      <a:pPr algn="ctr"/>
                      <a:r>
                        <a:rPr lang="en-US" sz="2300" b="0" i="0" dirty="0">
                          <a:latin typeface="Times New Roman" panose="02020603050405020304" pitchFamily="18" charset="0"/>
                          <a:cs typeface="Times New Roman" panose="02020603050405020304" pitchFamily="18" charset="0"/>
                        </a:rPr>
                        <a:t>Total</a:t>
                      </a:r>
                    </a:p>
                  </a:txBody>
                  <a:tcPr/>
                </a:tc>
                <a:tc>
                  <a:txBody>
                    <a:bodyPr/>
                    <a:lstStyle/>
                    <a:p>
                      <a:pPr algn="ctr"/>
                      <a:r>
                        <a:rPr lang="en-US" sz="2300" b="0" i="0" dirty="0">
                          <a:latin typeface="Times New Roman" panose="02020603050405020304" pitchFamily="18" charset="0"/>
                          <a:cs typeface="Times New Roman" panose="02020603050405020304" pitchFamily="18" charset="0"/>
                        </a:rPr>
                        <a:t>150</a:t>
                      </a:r>
                    </a:p>
                  </a:txBody>
                  <a:tcPr/>
                </a:tc>
                <a:tc>
                  <a:txBody>
                    <a:bodyPr/>
                    <a:lstStyle/>
                    <a:p>
                      <a:pPr algn="ctr"/>
                      <a:r>
                        <a:rPr lang="en-US" sz="2300" b="0" i="0"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2241675638"/>
                  </a:ext>
                </a:extLst>
              </a:tr>
            </a:tbl>
          </a:graphicData>
        </a:graphic>
      </p:graphicFrame>
      <p:graphicFrame>
        <p:nvGraphicFramePr>
          <p:cNvPr id="40" name="Chart 39">
            <a:extLst>
              <a:ext uri="{FF2B5EF4-FFF2-40B4-BE49-F238E27FC236}">
                <a16:creationId xmlns:a16="http://schemas.microsoft.com/office/drawing/2014/main" id="{8B0D5044-0854-5602-4808-FFBEB8A69745}"/>
              </a:ext>
            </a:extLst>
          </p:cNvPr>
          <p:cNvGraphicFramePr/>
          <p:nvPr>
            <p:extLst>
              <p:ext uri="{D42A27DB-BD31-4B8C-83A1-F6EECF244321}">
                <p14:modId xmlns:p14="http://schemas.microsoft.com/office/powerpoint/2010/main" val="1078294970"/>
              </p:ext>
            </p:extLst>
          </p:nvPr>
        </p:nvGraphicFramePr>
        <p:xfrm>
          <a:off x="673962" y="3010244"/>
          <a:ext cx="6702086" cy="4087529"/>
        </p:xfrm>
        <a:graphic>
          <a:graphicData uri="http://schemas.openxmlformats.org/drawingml/2006/chart">
            <c:chart xmlns:c="http://schemas.openxmlformats.org/drawingml/2006/chart" xmlns:r="http://schemas.openxmlformats.org/officeDocument/2006/relationships" r:id="rId3"/>
          </a:graphicData>
        </a:graphic>
      </p:graphicFrame>
      <p:pic>
        <p:nvPicPr>
          <p:cNvPr id="45" name="Picture 44">
            <a:extLst>
              <a:ext uri="{FF2B5EF4-FFF2-40B4-BE49-F238E27FC236}">
                <a16:creationId xmlns:a16="http://schemas.microsoft.com/office/drawing/2014/main" id="{562B38FC-BD4A-BCA8-D3A3-19C636EA8C35}"/>
              </a:ext>
            </a:extLst>
          </p:cNvPr>
          <p:cNvPicPr>
            <a:picLocks noChangeAspect="1"/>
          </p:cNvPicPr>
          <p:nvPr/>
        </p:nvPicPr>
        <p:blipFill rotWithShape="1">
          <a:blip r:embed="rId4">
            <a:extLst>
              <a:ext uri="{28A0092B-C50C-407E-A947-70E740481C1C}">
                <a14:useLocalDpi xmlns:a14="http://schemas.microsoft.com/office/drawing/2010/main" val="0"/>
              </a:ext>
            </a:extLst>
          </a:blip>
          <a:srcRect l="72165" t="38254" r="25078" b="22528"/>
          <a:stretch/>
        </p:blipFill>
        <p:spPr>
          <a:xfrm>
            <a:off x="6747195" y="2721109"/>
            <a:ext cx="477856" cy="3755801"/>
          </a:xfrm>
          <a:prstGeom prst="rect">
            <a:avLst/>
          </a:prstGeom>
        </p:spPr>
      </p:pic>
      <p:sp>
        <p:nvSpPr>
          <p:cNvPr id="46" name="TextBox 14">
            <a:extLst>
              <a:ext uri="{FF2B5EF4-FFF2-40B4-BE49-F238E27FC236}">
                <a16:creationId xmlns:a16="http://schemas.microsoft.com/office/drawing/2014/main" id="{A0A1947C-8342-E6E7-A9B3-C5BD8A0DEF0D}"/>
              </a:ext>
            </a:extLst>
          </p:cNvPr>
          <p:cNvSpPr txBox="1"/>
          <p:nvPr/>
        </p:nvSpPr>
        <p:spPr>
          <a:xfrm>
            <a:off x="7118744" y="5770365"/>
            <a:ext cx="2786151" cy="1612621"/>
          </a:xfrm>
          <a:prstGeom prst="rect">
            <a:avLst/>
          </a:prstGeom>
        </p:spPr>
        <p:txBody>
          <a:bodyPr wrap="square" lIns="0" tIns="0" rIns="0" bIns="0" rtlCol="0" anchor="t">
            <a:spAutoFit/>
          </a:bodyPr>
          <a:lstStyle/>
          <a:p>
            <a:pPr algn="ctr">
              <a:lnSpc>
                <a:spcPts val="4320"/>
              </a:lnSpc>
              <a:spcBef>
                <a:spcPct val="0"/>
              </a:spcBef>
            </a:pPr>
            <a:r>
              <a:rPr lang="en-US" sz="2400" dirty="0">
                <a:solidFill>
                  <a:srgbClr val="000000"/>
                </a:solidFill>
                <a:latin typeface="Poppins Light"/>
              </a:rPr>
              <a:t>I don’t purchase customized water bottles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488</TotalTime>
  <Words>2038</Words>
  <Application>Microsoft Macintosh PowerPoint</Application>
  <PresentationFormat>Custom</PresentationFormat>
  <Paragraphs>236</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Poppins Light</vt:lpstr>
      <vt:lpstr>Canva Sans</vt:lpstr>
      <vt:lpstr>Arial</vt:lpstr>
      <vt:lpstr>Poppins Bold</vt:lpstr>
      <vt:lpstr>Poppins Light Bold</vt:lpstr>
      <vt:lpstr>Times New Roman</vt:lpstr>
      <vt:lpstr>Poppins Medium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Blue Soft Grey Illustration Thesis Project Final Defense Presentation Template</dc:title>
  <cp:lastModifiedBy>Microsoft Office User</cp:lastModifiedBy>
  <cp:revision>18</cp:revision>
  <dcterms:created xsi:type="dcterms:W3CDTF">2006-08-16T00:00:00Z</dcterms:created>
  <dcterms:modified xsi:type="dcterms:W3CDTF">2024-01-15T14:16:03Z</dcterms:modified>
  <dc:identifier>DAF5MGnof6g</dc:identifier>
</cp:coreProperties>
</file>