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60" r:id="rId5"/>
    <p:sldId id="261" r:id="rId6"/>
    <p:sldId id="264" r:id="rId7"/>
    <p:sldId id="265" r:id="rId8"/>
    <p:sldId id="262"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5EDD98-1B4D-43D7-8E64-3FA5DCF06895}" v="4584" dt="2020-04-18T06:31:41.9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047F88-66B6-4EAC-9E44-600CD3EE0231}"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86A6A2B2-73A9-49C4-B3BC-94ED6C58D270}">
      <dgm:prSet/>
      <dgm:spPr/>
      <dgm:t>
        <a:bodyPr/>
        <a:lstStyle/>
        <a:p>
          <a:r>
            <a:rPr lang="en-US" dirty="0"/>
            <a:t>Recently Deep Learning showed a huge success in computer vision field that including image classification, object detection, face recognition, etc..</a:t>
          </a:r>
        </a:p>
      </dgm:t>
    </dgm:pt>
    <dgm:pt modelId="{37F554BD-142D-44F6-B6EA-27B91C4FD001}" type="parTrans" cxnId="{8F5BC4AD-0D9C-446F-AEA5-72F784C8AF2B}">
      <dgm:prSet/>
      <dgm:spPr/>
      <dgm:t>
        <a:bodyPr/>
        <a:lstStyle/>
        <a:p>
          <a:endParaRPr lang="en-US"/>
        </a:p>
      </dgm:t>
    </dgm:pt>
    <dgm:pt modelId="{0EBC6FF4-0481-4115-A3AA-4CCA2D879944}" type="sibTrans" cxnId="{8F5BC4AD-0D9C-446F-AEA5-72F784C8AF2B}">
      <dgm:prSet/>
      <dgm:spPr/>
      <dgm:t>
        <a:bodyPr/>
        <a:lstStyle/>
        <a:p>
          <a:endParaRPr lang="en-US"/>
        </a:p>
      </dgm:t>
    </dgm:pt>
    <dgm:pt modelId="{C0508EA1-8E83-4D61-B1C3-8748D3557C84}">
      <dgm:prSet/>
      <dgm:spPr/>
      <dgm:t>
        <a:bodyPr/>
        <a:lstStyle/>
        <a:p>
          <a:pPr rtl="0"/>
          <a:r>
            <a:rPr lang="en-US" dirty="0"/>
            <a:t>It can be used to analyze and understand the local and global context of the image and the objects within </a:t>
          </a:r>
          <a:r>
            <a:rPr lang="en-US" dirty="0">
              <a:latin typeface="Tw Cen MT" panose="020B0502020104020203"/>
            </a:rPr>
            <a:t>it and further more hidden information</a:t>
          </a:r>
          <a:r>
            <a:rPr lang="en-US" dirty="0"/>
            <a:t>.</a:t>
          </a:r>
        </a:p>
      </dgm:t>
    </dgm:pt>
    <dgm:pt modelId="{544E70EB-0F53-45EF-A1DF-355531C2AD15}" type="parTrans" cxnId="{7F989C14-A882-4C7B-965F-51653804F3FA}">
      <dgm:prSet/>
      <dgm:spPr/>
      <dgm:t>
        <a:bodyPr/>
        <a:lstStyle/>
        <a:p>
          <a:endParaRPr lang="en-US"/>
        </a:p>
      </dgm:t>
    </dgm:pt>
    <dgm:pt modelId="{AC914596-D9A1-431F-B652-165CE84FBB8C}" type="sibTrans" cxnId="{7F989C14-A882-4C7B-965F-51653804F3FA}">
      <dgm:prSet/>
      <dgm:spPr/>
      <dgm:t>
        <a:bodyPr/>
        <a:lstStyle/>
        <a:p>
          <a:endParaRPr lang="en-US"/>
        </a:p>
      </dgm:t>
    </dgm:pt>
    <dgm:pt modelId="{AB88026A-05AF-4F6B-9692-2D1FB6E78675}">
      <dgm:prSet/>
      <dgm:spPr/>
      <dgm:t>
        <a:bodyPr/>
        <a:lstStyle/>
        <a:p>
          <a:pPr rtl="0"/>
          <a:r>
            <a:rPr lang="en-US" dirty="0"/>
            <a:t>It showed a solid performance in scene classification task so it will our top priority approach for this task.</a:t>
          </a:r>
        </a:p>
      </dgm:t>
    </dgm:pt>
    <dgm:pt modelId="{D2BB2D53-E61F-40AF-B2C4-0745C0DE9FB8}" type="parTrans" cxnId="{C7A2B80D-E695-4919-AFA4-37562935EB4C}">
      <dgm:prSet/>
      <dgm:spPr/>
      <dgm:t>
        <a:bodyPr/>
        <a:lstStyle/>
        <a:p>
          <a:endParaRPr lang="en-US"/>
        </a:p>
      </dgm:t>
    </dgm:pt>
    <dgm:pt modelId="{B150E8C2-D39C-4756-8604-B7A1D17DA058}" type="sibTrans" cxnId="{C7A2B80D-E695-4919-AFA4-37562935EB4C}">
      <dgm:prSet/>
      <dgm:spPr/>
      <dgm:t>
        <a:bodyPr/>
        <a:lstStyle/>
        <a:p>
          <a:endParaRPr lang="en-US"/>
        </a:p>
      </dgm:t>
    </dgm:pt>
    <dgm:pt modelId="{A4229D71-6D34-4055-8A07-C7AAC296B5D2}">
      <dgm:prSet phldr="0"/>
      <dgm:spPr/>
      <dgm:t>
        <a:bodyPr/>
        <a:lstStyle/>
        <a:p>
          <a:pPr rtl="0"/>
          <a:r>
            <a:rPr lang="en-US" dirty="0">
              <a:latin typeface="Tw Cen MT" panose="020B0502020104020203"/>
            </a:rPr>
            <a:t>Deep learning strength relies on Dataset, the more dataset / data examples you feed to it, the more robust learning it gets.</a:t>
          </a:r>
        </a:p>
      </dgm:t>
    </dgm:pt>
    <dgm:pt modelId="{5EB609CE-191E-42AC-8C5C-B423515A1488}" type="parTrans" cxnId="{073821E8-74FD-4F03-A381-FEA0ACF2F58A}">
      <dgm:prSet/>
      <dgm:spPr/>
    </dgm:pt>
    <dgm:pt modelId="{634E3332-C1D9-479F-BA11-472CCA3549C1}" type="sibTrans" cxnId="{073821E8-74FD-4F03-A381-FEA0ACF2F58A}">
      <dgm:prSet/>
      <dgm:spPr/>
    </dgm:pt>
    <dgm:pt modelId="{655E4AB5-F872-42E7-A8A1-FC404FE91B92}" type="pres">
      <dgm:prSet presAssocID="{7D047F88-66B6-4EAC-9E44-600CD3EE0231}" presName="outerComposite" presStyleCnt="0">
        <dgm:presLayoutVars>
          <dgm:chMax val="5"/>
          <dgm:dir/>
          <dgm:resizeHandles val="exact"/>
        </dgm:presLayoutVars>
      </dgm:prSet>
      <dgm:spPr/>
    </dgm:pt>
    <dgm:pt modelId="{486120E8-5279-433F-88FE-7EA18BF02AA1}" type="pres">
      <dgm:prSet presAssocID="{7D047F88-66B6-4EAC-9E44-600CD3EE0231}" presName="dummyMaxCanvas" presStyleCnt="0">
        <dgm:presLayoutVars/>
      </dgm:prSet>
      <dgm:spPr/>
    </dgm:pt>
    <dgm:pt modelId="{A7A352B4-C1D2-4A48-B829-026614FFB1CE}" type="pres">
      <dgm:prSet presAssocID="{7D047F88-66B6-4EAC-9E44-600CD3EE0231}" presName="FourNodes_1" presStyleLbl="node1" presStyleIdx="0" presStyleCnt="4">
        <dgm:presLayoutVars>
          <dgm:bulletEnabled val="1"/>
        </dgm:presLayoutVars>
      </dgm:prSet>
      <dgm:spPr/>
    </dgm:pt>
    <dgm:pt modelId="{7BA5EFEF-2677-4D8F-94F1-1364FC06B6AC}" type="pres">
      <dgm:prSet presAssocID="{7D047F88-66B6-4EAC-9E44-600CD3EE0231}" presName="FourNodes_2" presStyleLbl="node1" presStyleIdx="1" presStyleCnt="4">
        <dgm:presLayoutVars>
          <dgm:bulletEnabled val="1"/>
        </dgm:presLayoutVars>
      </dgm:prSet>
      <dgm:spPr/>
    </dgm:pt>
    <dgm:pt modelId="{D36D3044-3404-4971-82BE-C8A8C583FFE6}" type="pres">
      <dgm:prSet presAssocID="{7D047F88-66B6-4EAC-9E44-600CD3EE0231}" presName="FourNodes_3" presStyleLbl="node1" presStyleIdx="2" presStyleCnt="4">
        <dgm:presLayoutVars>
          <dgm:bulletEnabled val="1"/>
        </dgm:presLayoutVars>
      </dgm:prSet>
      <dgm:spPr/>
    </dgm:pt>
    <dgm:pt modelId="{03290618-F10C-4B35-9DC3-CDE9BFAA35A0}" type="pres">
      <dgm:prSet presAssocID="{7D047F88-66B6-4EAC-9E44-600CD3EE0231}" presName="FourNodes_4" presStyleLbl="node1" presStyleIdx="3" presStyleCnt="4">
        <dgm:presLayoutVars>
          <dgm:bulletEnabled val="1"/>
        </dgm:presLayoutVars>
      </dgm:prSet>
      <dgm:spPr/>
    </dgm:pt>
    <dgm:pt modelId="{143BC9CA-1D97-46F0-AF14-BBCE17FD8EAF}" type="pres">
      <dgm:prSet presAssocID="{7D047F88-66B6-4EAC-9E44-600CD3EE0231}" presName="FourConn_1-2" presStyleLbl="fgAccFollowNode1" presStyleIdx="0" presStyleCnt="3">
        <dgm:presLayoutVars>
          <dgm:bulletEnabled val="1"/>
        </dgm:presLayoutVars>
      </dgm:prSet>
      <dgm:spPr/>
    </dgm:pt>
    <dgm:pt modelId="{09A61A48-20B7-414C-8136-1533A5FD5695}" type="pres">
      <dgm:prSet presAssocID="{7D047F88-66B6-4EAC-9E44-600CD3EE0231}" presName="FourConn_2-3" presStyleLbl="fgAccFollowNode1" presStyleIdx="1" presStyleCnt="3">
        <dgm:presLayoutVars>
          <dgm:bulletEnabled val="1"/>
        </dgm:presLayoutVars>
      </dgm:prSet>
      <dgm:spPr/>
    </dgm:pt>
    <dgm:pt modelId="{23ACED6F-6770-4C1D-8B50-0377765D886E}" type="pres">
      <dgm:prSet presAssocID="{7D047F88-66B6-4EAC-9E44-600CD3EE0231}" presName="FourConn_3-4" presStyleLbl="fgAccFollowNode1" presStyleIdx="2" presStyleCnt="3">
        <dgm:presLayoutVars>
          <dgm:bulletEnabled val="1"/>
        </dgm:presLayoutVars>
      </dgm:prSet>
      <dgm:spPr/>
    </dgm:pt>
    <dgm:pt modelId="{44AE2DFF-C2DA-4BD3-8D9F-9EA4E2816095}" type="pres">
      <dgm:prSet presAssocID="{7D047F88-66B6-4EAC-9E44-600CD3EE0231}" presName="FourNodes_1_text" presStyleLbl="node1" presStyleIdx="3" presStyleCnt="4">
        <dgm:presLayoutVars>
          <dgm:bulletEnabled val="1"/>
        </dgm:presLayoutVars>
      </dgm:prSet>
      <dgm:spPr/>
    </dgm:pt>
    <dgm:pt modelId="{FD5458F2-02DE-488C-95FE-E1F752FDBC9B}" type="pres">
      <dgm:prSet presAssocID="{7D047F88-66B6-4EAC-9E44-600CD3EE0231}" presName="FourNodes_2_text" presStyleLbl="node1" presStyleIdx="3" presStyleCnt="4">
        <dgm:presLayoutVars>
          <dgm:bulletEnabled val="1"/>
        </dgm:presLayoutVars>
      </dgm:prSet>
      <dgm:spPr/>
    </dgm:pt>
    <dgm:pt modelId="{B05E433C-A3ED-49CD-92DF-60BE96A7599C}" type="pres">
      <dgm:prSet presAssocID="{7D047F88-66B6-4EAC-9E44-600CD3EE0231}" presName="FourNodes_3_text" presStyleLbl="node1" presStyleIdx="3" presStyleCnt="4">
        <dgm:presLayoutVars>
          <dgm:bulletEnabled val="1"/>
        </dgm:presLayoutVars>
      </dgm:prSet>
      <dgm:spPr/>
    </dgm:pt>
    <dgm:pt modelId="{2C941EAF-44EA-42C5-B94F-6FA89C89F870}" type="pres">
      <dgm:prSet presAssocID="{7D047F88-66B6-4EAC-9E44-600CD3EE0231}" presName="FourNodes_4_text" presStyleLbl="node1" presStyleIdx="3" presStyleCnt="4">
        <dgm:presLayoutVars>
          <dgm:bulletEnabled val="1"/>
        </dgm:presLayoutVars>
      </dgm:prSet>
      <dgm:spPr/>
    </dgm:pt>
  </dgm:ptLst>
  <dgm:cxnLst>
    <dgm:cxn modelId="{CC58CD00-DB42-4D23-8441-2AF8B0049BB1}" type="presOf" srcId="{A4229D71-6D34-4055-8A07-C7AAC296B5D2}" destId="{2C941EAF-44EA-42C5-B94F-6FA89C89F870}" srcOrd="1" destOrd="0" presId="urn:microsoft.com/office/officeart/2005/8/layout/vProcess5"/>
    <dgm:cxn modelId="{C7A2B80D-E695-4919-AFA4-37562935EB4C}" srcId="{7D047F88-66B6-4EAC-9E44-600CD3EE0231}" destId="{AB88026A-05AF-4F6B-9692-2D1FB6E78675}" srcOrd="2" destOrd="0" parTransId="{D2BB2D53-E61F-40AF-B2C4-0745C0DE9FB8}" sibTransId="{B150E8C2-D39C-4756-8604-B7A1D17DA058}"/>
    <dgm:cxn modelId="{7F989C14-A882-4C7B-965F-51653804F3FA}" srcId="{7D047F88-66B6-4EAC-9E44-600CD3EE0231}" destId="{C0508EA1-8E83-4D61-B1C3-8748D3557C84}" srcOrd="1" destOrd="0" parTransId="{544E70EB-0F53-45EF-A1DF-355531C2AD15}" sibTransId="{AC914596-D9A1-431F-B652-165CE84FBB8C}"/>
    <dgm:cxn modelId="{1623E720-3272-42B7-9B0A-6EB4BACD410F}" type="presOf" srcId="{B150E8C2-D39C-4756-8604-B7A1D17DA058}" destId="{23ACED6F-6770-4C1D-8B50-0377765D886E}" srcOrd="0" destOrd="0" presId="urn:microsoft.com/office/officeart/2005/8/layout/vProcess5"/>
    <dgm:cxn modelId="{42F62327-BF90-4DB8-94E9-852EAC97D93B}" type="presOf" srcId="{AB88026A-05AF-4F6B-9692-2D1FB6E78675}" destId="{D36D3044-3404-4971-82BE-C8A8C583FFE6}" srcOrd="0" destOrd="0" presId="urn:microsoft.com/office/officeart/2005/8/layout/vProcess5"/>
    <dgm:cxn modelId="{0B4C582A-2719-4BD9-BA93-5D07E6ABB5F3}" type="presOf" srcId="{A4229D71-6D34-4055-8A07-C7AAC296B5D2}" destId="{03290618-F10C-4B35-9DC3-CDE9BFAA35A0}" srcOrd="0" destOrd="0" presId="urn:microsoft.com/office/officeart/2005/8/layout/vProcess5"/>
    <dgm:cxn modelId="{BFBDC338-F5F4-465D-BF96-232E2E915998}" type="presOf" srcId="{0EBC6FF4-0481-4115-A3AA-4CCA2D879944}" destId="{143BC9CA-1D97-46F0-AF14-BBCE17FD8EAF}" srcOrd="0" destOrd="0" presId="urn:microsoft.com/office/officeart/2005/8/layout/vProcess5"/>
    <dgm:cxn modelId="{46D7975D-A62B-4BC5-AACE-45EC02386663}" type="presOf" srcId="{C0508EA1-8E83-4D61-B1C3-8748D3557C84}" destId="{FD5458F2-02DE-488C-95FE-E1F752FDBC9B}" srcOrd="1" destOrd="0" presId="urn:microsoft.com/office/officeart/2005/8/layout/vProcess5"/>
    <dgm:cxn modelId="{2F8E9364-137E-42F7-B596-213ECB431475}" type="presOf" srcId="{86A6A2B2-73A9-49C4-B3BC-94ED6C58D270}" destId="{44AE2DFF-C2DA-4BD3-8D9F-9EA4E2816095}" srcOrd="1" destOrd="0" presId="urn:microsoft.com/office/officeart/2005/8/layout/vProcess5"/>
    <dgm:cxn modelId="{D997898B-AAC2-495E-B96C-38E720FAB63A}" type="presOf" srcId="{AB88026A-05AF-4F6B-9692-2D1FB6E78675}" destId="{B05E433C-A3ED-49CD-92DF-60BE96A7599C}" srcOrd="1" destOrd="0" presId="urn:microsoft.com/office/officeart/2005/8/layout/vProcess5"/>
    <dgm:cxn modelId="{ECD3C797-C8B5-4B32-AA36-9DA25149D432}" type="presOf" srcId="{AC914596-D9A1-431F-B652-165CE84FBB8C}" destId="{09A61A48-20B7-414C-8136-1533A5FD5695}" srcOrd="0" destOrd="0" presId="urn:microsoft.com/office/officeart/2005/8/layout/vProcess5"/>
    <dgm:cxn modelId="{8F5BC4AD-0D9C-446F-AEA5-72F784C8AF2B}" srcId="{7D047F88-66B6-4EAC-9E44-600CD3EE0231}" destId="{86A6A2B2-73A9-49C4-B3BC-94ED6C58D270}" srcOrd="0" destOrd="0" parTransId="{37F554BD-142D-44F6-B6EA-27B91C4FD001}" sibTransId="{0EBC6FF4-0481-4115-A3AA-4CCA2D879944}"/>
    <dgm:cxn modelId="{3BABC0C5-83D3-49D5-9BAD-7F583D1E5801}" type="presOf" srcId="{86A6A2B2-73A9-49C4-B3BC-94ED6C58D270}" destId="{A7A352B4-C1D2-4A48-B829-026614FFB1CE}" srcOrd="0" destOrd="0" presId="urn:microsoft.com/office/officeart/2005/8/layout/vProcess5"/>
    <dgm:cxn modelId="{11920DCF-5F0E-46B2-B125-63B6591E560F}" type="presOf" srcId="{C0508EA1-8E83-4D61-B1C3-8748D3557C84}" destId="{7BA5EFEF-2677-4D8F-94F1-1364FC06B6AC}" srcOrd="0" destOrd="0" presId="urn:microsoft.com/office/officeart/2005/8/layout/vProcess5"/>
    <dgm:cxn modelId="{073821E8-74FD-4F03-A381-FEA0ACF2F58A}" srcId="{7D047F88-66B6-4EAC-9E44-600CD3EE0231}" destId="{A4229D71-6D34-4055-8A07-C7AAC296B5D2}" srcOrd="3" destOrd="0" parTransId="{5EB609CE-191E-42AC-8C5C-B423515A1488}" sibTransId="{634E3332-C1D9-479F-BA11-472CCA3549C1}"/>
    <dgm:cxn modelId="{1882D3EE-4817-4F52-8D73-DA85B787E449}" type="presOf" srcId="{7D047F88-66B6-4EAC-9E44-600CD3EE0231}" destId="{655E4AB5-F872-42E7-A8A1-FC404FE91B92}" srcOrd="0" destOrd="0" presId="urn:microsoft.com/office/officeart/2005/8/layout/vProcess5"/>
    <dgm:cxn modelId="{D46CF1AB-1CD3-487F-A495-C87035CCDE4F}" type="presParOf" srcId="{655E4AB5-F872-42E7-A8A1-FC404FE91B92}" destId="{486120E8-5279-433F-88FE-7EA18BF02AA1}" srcOrd="0" destOrd="0" presId="urn:microsoft.com/office/officeart/2005/8/layout/vProcess5"/>
    <dgm:cxn modelId="{155DBAF6-D4E6-400E-8876-B8B339E9C915}" type="presParOf" srcId="{655E4AB5-F872-42E7-A8A1-FC404FE91B92}" destId="{A7A352B4-C1D2-4A48-B829-026614FFB1CE}" srcOrd="1" destOrd="0" presId="urn:microsoft.com/office/officeart/2005/8/layout/vProcess5"/>
    <dgm:cxn modelId="{445B21DB-8C8F-4891-A14B-9B198FFD5450}" type="presParOf" srcId="{655E4AB5-F872-42E7-A8A1-FC404FE91B92}" destId="{7BA5EFEF-2677-4D8F-94F1-1364FC06B6AC}" srcOrd="2" destOrd="0" presId="urn:microsoft.com/office/officeart/2005/8/layout/vProcess5"/>
    <dgm:cxn modelId="{A9901255-303C-4565-B6B5-37569ECC0324}" type="presParOf" srcId="{655E4AB5-F872-42E7-A8A1-FC404FE91B92}" destId="{D36D3044-3404-4971-82BE-C8A8C583FFE6}" srcOrd="3" destOrd="0" presId="urn:microsoft.com/office/officeart/2005/8/layout/vProcess5"/>
    <dgm:cxn modelId="{89E6EF3D-B1F0-4673-AD3A-F9E49078425D}" type="presParOf" srcId="{655E4AB5-F872-42E7-A8A1-FC404FE91B92}" destId="{03290618-F10C-4B35-9DC3-CDE9BFAA35A0}" srcOrd="4" destOrd="0" presId="urn:microsoft.com/office/officeart/2005/8/layout/vProcess5"/>
    <dgm:cxn modelId="{630DFD41-B772-46FC-98F1-622DCE8CD4EC}" type="presParOf" srcId="{655E4AB5-F872-42E7-A8A1-FC404FE91B92}" destId="{143BC9CA-1D97-46F0-AF14-BBCE17FD8EAF}" srcOrd="5" destOrd="0" presId="urn:microsoft.com/office/officeart/2005/8/layout/vProcess5"/>
    <dgm:cxn modelId="{3C292E53-EE47-4103-AC8C-F0E9A22080FF}" type="presParOf" srcId="{655E4AB5-F872-42E7-A8A1-FC404FE91B92}" destId="{09A61A48-20B7-414C-8136-1533A5FD5695}" srcOrd="6" destOrd="0" presId="urn:microsoft.com/office/officeart/2005/8/layout/vProcess5"/>
    <dgm:cxn modelId="{7C4192AD-8292-4822-AEC4-F2792281367B}" type="presParOf" srcId="{655E4AB5-F872-42E7-A8A1-FC404FE91B92}" destId="{23ACED6F-6770-4C1D-8B50-0377765D886E}" srcOrd="7" destOrd="0" presId="urn:microsoft.com/office/officeart/2005/8/layout/vProcess5"/>
    <dgm:cxn modelId="{B1FA4825-BDBA-4933-B736-CF86B868268E}" type="presParOf" srcId="{655E4AB5-F872-42E7-A8A1-FC404FE91B92}" destId="{44AE2DFF-C2DA-4BD3-8D9F-9EA4E2816095}" srcOrd="8" destOrd="0" presId="urn:microsoft.com/office/officeart/2005/8/layout/vProcess5"/>
    <dgm:cxn modelId="{879701FA-A676-4418-8FA7-084C1FF40FAE}" type="presParOf" srcId="{655E4AB5-F872-42E7-A8A1-FC404FE91B92}" destId="{FD5458F2-02DE-488C-95FE-E1F752FDBC9B}" srcOrd="9" destOrd="0" presId="urn:microsoft.com/office/officeart/2005/8/layout/vProcess5"/>
    <dgm:cxn modelId="{CF0C8EE3-4030-4816-8433-B0A67BCC4AF8}" type="presParOf" srcId="{655E4AB5-F872-42E7-A8A1-FC404FE91B92}" destId="{B05E433C-A3ED-49CD-92DF-60BE96A7599C}" srcOrd="10" destOrd="0" presId="urn:microsoft.com/office/officeart/2005/8/layout/vProcess5"/>
    <dgm:cxn modelId="{62AB8915-BB5F-4D66-9CB2-52C737D22CB0}" type="presParOf" srcId="{655E4AB5-F872-42E7-A8A1-FC404FE91B92}" destId="{2C941EAF-44EA-42C5-B94F-6FA89C89F870}"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A352B4-C1D2-4A48-B829-026614FFB1CE}">
      <dsp:nvSpPr>
        <dsp:cNvPr id="0" name=""/>
        <dsp:cNvSpPr/>
      </dsp:nvSpPr>
      <dsp:spPr>
        <a:xfrm>
          <a:off x="0" y="0"/>
          <a:ext cx="8823960" cy="839141"/>
        </a:xfrm>
        <a:prstGeom prst="roundRect">
          <a:avLst>
            <a:gd name="adj" fmla="val 10000"/>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Recently Deep Learning showed a huge success in computer vision field that including image classification, object detection, face recognition, etc..</a:t>
          </a:r>
        </a:p>
      </dsp:txBody>
      <dsp:txXfrm>
        <a:off x="24578" y="24578"/>
        <a:ext cx="7847552" cy="789985"/>
      </dsp:txXfrm>
    </dsp:sp>
    <dsp:sp modelId="{7BA5EFEF-2677-4D8F-94F1-1364FC06B6AC}">
      <dsp:nvSpPr>
        <dsp:cNvPr id="0" name=""/>
        <dsp:cNvSpPr/>
      </dsp:nvSpPr>
      <dsp:spPr>
        <a:xfrm>
          <a:off x="739006" y="991713"/>
          <a:ext cx="8823960" cy="839141"/>
        </a:xfrm>
        <a:prstGeom prst="roundRect">
          <a:avLst>
            <a:gd name="adj" fmla="val 10000"/>
          </a:avLst>
        </a:prstGeom>
        <a:solidFill>
          <a:schemeClr val="accent5">
            <a:hueOff val="1486885"/>
            <a:satOff val="-6580"/>
            <a:lumOff val="-660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t>It can be used to analyze and understand the local and global context of the image and the objects within </a:t>
          </a:r>
          <a:r>
            <a:rPr lang="en-US" sz="1900" kern="1200" dirty="0">
              <a:latin typeface="Tw Cen MT" panose="020B0502020104020203"/>
            </a:rPr>
            <a:t>it and further more hidden information</a:t>
          </a:r>
          <a:r>
            <a:rPr lang="en-US" sz="1900" kern="1200" dirty="0"/>
            <a:t>.</a:t>
          </a:r>
        </a:p>
      </dsp:txBody>
      <dsp:txXfrm>
        <a:off x="763584" y="1016291"/>
        <a:ext cx="7490355" cy="789985"/>
      </dsp:txXfrm>
    </dsp:sp>
    <dsp:sp modelId="{D36D3044-3404-4971-82BE-C8A8C583FFE6}">
      <dsp:nvSpPr>
        <dsp:cNvPr id="0" name=""/>
        <dsp:cNvSpPr/>
      </dsp:nvSpPr>
      <dsp:spPr>
        <a:xfrm>
          <a:off x="1466983" y="1983426"/>
          <a:ext cx="8823960" cy="839141"/>
        </a:xfrm>
        <a:prstGeom prst="roundRect">
          <a:avLst>
            <a:gd name="adj" fmla="val 10000"/>
          </a:avLst>
        </a:prstGeom>
        <a:solidFill>
          <a:schemeClr val="accent5">
            <a:hueOff val="2973771"/>
            <a:satOff val="-13160"/>
            <a:lumOff val="-13203"/>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t>It showed a solid performance in scene classification task so it will our top priority approach for this task.</a:t>
          </a:r>
        </a:p>
      </dsp:txBody>
      <dsp:txXfrm>
        <a:off x="1491561" y="2008004"/>
        <a:ext cx="7501385" cy="789985"/>
      </dsp:txXfrm>
    </dsp:sp>
    <dsp:sp modelId="{03290618-F10C-4B35-9DC3-CDE9BFAA35A0}">
      <dsp:nvSpPr>
        <dsp:cNvPr id="0" name=""/>
        <dsp:cNvSpPr/>
      </dsp:nvSpPr>
      <dsp:spPr>
        <a:xfrm>
          <a:off x="2205989" y="2975139"/>
          <a:ext cx="8823960" cy="839141"/>
        </a:xfrm>
        <a:prstGeom prst="roundRect">
          <a:avLst>
            <a:gd name="adj" fmla="val 10000"/>
          </a:avLst>
        </a:prstGeom>
        <a:solidFill>
          <a:schemeClr val="accent5">
            <a:hueOff val="4460656"/>
            <a:satOff val="-19740"/>
            <a:lumOff val="-1980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latin typeface="Tw Cen MT" panose="020B0502020104020203"/>
            </a:rPr>
            <a:t>Deep learning strength relies on Dataset, the more dataset / data examples you feed to it, the more robust learning it gets.</a:t>
          </a:r>
        </a:p>
      </dsp:txBody>
      <dsp:txXfrm>
        <a:off x="2230567" y="2999717"/>
        <a:ext cx="7490355" cy="789985"/>
      </dsp:txXfrm>
    </dsp:sp>
    <dsp:sp modelId="{143BC9CA-1D97-46F0-AF14-BBCE17FD8EAF}">
      <dsp:nvSpPr>
        <dsp:cNvPr id="0" name=""/>
        <dsp:cNvSpPr/>
      </dsp:nvSpPr>
      <dsp:spPr>
        <a:xfrm>
          <a:off x="8278517" y="642706"/>
          <a:ext cx="545442" cy="545442"/>
        </a:xfrm>
        <a:prstGeom prst="downArrow">
          <a:avLst>
            <a:gd name="adj1" fmla="val 55000"/>
            <a:gd name="adj2" fmla="val 45000"/>
          </a:avLst>
        </a:prstGeom>
        <a:solidFill>
          <a:schemeClr val="accent5">
            <a:tint val="40000"/>
            <a:alpha val="90000"/>
            <a:hueOff val="0"/>
            <a:satOff val="0"/>
            <a:lumOff val="0"/>
            <a:alphaOff val="0"/>
          </a:schemeClr>
        </a:solidFill>
        <a:ln w="2222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401241" y="642706"/>
        <a:ext cx="299994" cy="410445"/>
      </dsp:txXfrm>
    </dsp:sp>
    <dsp:sp modelId="{09A61A48-20B7-414C-8136-1533A5FD5695}">
      <dsp:nvSpPr>
        <dsp:cNvPr id="0" name=""/>
        <dsp:cNvSpPr/>
      </dsp:nvSpPr>
      <dsp:spPr>
        <a:xfrm>
          <a:off x="9017524" y="1634419"/>
          <a:ext cx="545442" cy="545442"/>
        </a:xfrm>
        <a:prstGeom prst="downArrow">
          <a:avLst>
            <a:gd name="adj1" fmla="val 55000"/>
            <a:gd name="adj2" fmla="val 45000"/>
          </a:avLst>
        </a:prstGeom>
        <a:solidFill>
          <a:schemeClr val="accent5">
            <a:tint val="40000"/>
            <a:alpha val="90000"/>
            <a:hueOff val="2049566"/>
            <a:satOff val="-11059"/>
            <a:lumOff val="-2270"/>
            <a:alphaOff val="0"/>
          </a:schemeClr>
        </a:solidFill>
        <a:ln w="2222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9140248" y="1634419"/>
        <a:ext cx="299994" cy="410445"/>
      </dsp:txXfrm>
    </dsp:sp>
    <dsp:sp modelId="{23ACED6F-6770-4C1D-8B50-0377765D886E}">
      <dsp:nvSpPr>
        <dsp:cNvPr id="0" name=""/>
        <dsp:cNvSpPr/>
      </dsp:nvSpPr>
      <dsp:spPr>
        <a:xfrm>
          <a:off x="9745501" y="2626132"/>
          <a:ext cx="545442" cy="545442"/>
        </a:xfrm>
        <a:prstGeom prst="downArrow">
          <a:avLst>
            <a:gd name="adj1" fmla="val 55000"/>
            <a:gd name="adj2" fmla="val 45000"/>
          </a:avLst>
        </a:prstGeom>
        <a:solidFill>
          <a:schemeClr val="accent5">
            <a:tint val="40000"/>
            <a:alpha val="90000"/>
            <a:hueOff val="4099132"/>
            <a:satOff val="-22118"/>
            <a:lumOff val="-4540"/>
            <a:alphaOff val="0"/>
          </a:schemeClr>
        </a:solidFill>
        <a:ln w="2222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9868225" y="2626132"/>
        <a:ext cx="299994" cy="41044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4/17/2020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84833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91591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4/17/2020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33717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4/17/2020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1589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4/17/2020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3429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1795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9842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5907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5590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4/17/2020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5803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77407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68440962"/>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85" r:id="rId6"/>
    <p:sldLayoutId id="2147483781" r:id="rId7"/>
    <p:sldLayoutId id="2147483782" r:id="rId8"/>
    <p:sldLayoutId id="2147483783" r:id="rId9"/>
    <p:sldLayoutId id="2147483784" r:id="rId10"/>
    <p:sldLayoutId id="2147483786" r:id="rId11"/>
  </p:sldLayoutIdLst>
  <p:hf sldNum="0" hdr="0" ftr="0" dt="0"/>
  <p:txStyles>
    <p:titleStyle>
      <a:lvl1pPr algn="l" defTabSz="457200" rtl="0" eaLnBrk="1" latinLnBrk="0" hangingPunct="1">
        <a:lnSpc>
          <a:spcPct val="100000"/>
        </a:lnSpc>
        <a:spcBef>
          <a:spcPct val="0"/>
        </a:spcBef>
        <a:buNone/>
        <a:defRPr sz="32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places2.csail.mit.edu/"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DFDD764-1A28-4C8A-A6A3-58A8B3CA6980}"/>
              </a:ext>
            </a:extLst>
          </p:cNvPr>
          <p:cNvPicPr>
            <a:picLocks noChangeAspect="1"/>
          </p:cNvPicPr>
          <p:nvPr/>
        </p:nvPicPr>
        <p:blipFill rotWithShape="1">
          <a:blip r:embed="rId2"/>
          <a:srcRect t="9091" r="28081"/>
          <a:stretch/>
        </p:blipFill>
        <p:spPr>
          <a:xfrm>
            <a:off x="20" y="10"/>
            <a:ext cx="12191981" cy="6857990"/>
          </a:xfrm>
          <a:prstGeom prst="rect">
            <a:avLst/>
          </a:prstGeom>
        </p:spPr>
      </p:pic>
      <p:sp>
        <p:nvSpPr>
          <p:cNvPr id="19" name="Rectangle 19">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2"/>
            <a:ext cx="4023360" cy="2802219"/>
          </a:xfrm>
        </p:spPr>
        <p:txBody>
          <a:bodyPr anchor="b">
            <a:normAutofit/>
          </a:bodyPr>
          <a:lstStyle/>
          <a:p>
            <a:r>
              <a:rPr lang="en-US" sz="4400" dirty="0">
                <a:solidFill>
                  <a:schemeClr val="bg1"/>
                </a:solidFill>
              </a:rPr>
              <a:t>Scene Classification</a:t>
            </a:r>
          </a:p>
        </p:txBody>
      </p:sp>
      <p:sp>
        <p:nvSpPr>
          <p:cNvPr id="3" name="Subtitle 2"/>
          <p:cNvSpPr>
            <a:spLocks noGrp="1"/>
          </p:cNvSpPr>
          <p:nvPr>
            <p:ph type="subTitle" idx="1"/>
          </p:nvPr>
        </p:nvSpPr>
        <p:spPr>
          <a:xfrm>
            <a:off x="477980" y="3969352"/>
            <a:ext cx="4795519" cy="1208141"/>
          </a:xfrm>
        </p:spPr>
        <p:txBody>
          <a:bodyPr>
            <a:normAutofit/>
          </a:bodyPr>
          <a:lstStyle/>
          <a:p>
            <a:r>
              <a:rPr lang="en-US" sz="2400" dirty="0">
                <a:solidFill>
                  <a:schemeClr val="bg1"/>
                </a:solidFill>
              </a:rPr>
              <a:t>Master Linux Pre-Interview Task</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1DFAC4-4871-464B-9222-DE51E94D7E65}"/>
              </a:ext>
            </a:extLst>
          </p:cNvPr>
          <p:cNvSpPr>
            <a:spLocks noGrp="1"/>
          </p:cNvSpPr>
          <p:nvPr>
            <p:ph type="title"/>
          </p:nvPr>
        </p:nvSpPr>
        <p:spPr>
          <a:xfrm>
            <a:off x="783771" y="1066800"/>
            <a:ext cx="5727760" cy="4724400"/>
          </a:xfrm>
        </p:spPr>
        <p:txBody>
          <a:bodyPr vert="horz" lIns="91440" tIns="45720" rIns="91440" bIns="45720" rtlCol="0" anchor="ctr">
            <a:normAutofit/>
          </a:bodyPr>
          <a:lstStyle/>
          <a:p>
            <a:pPr algn="r"/>
            <a:r>
              <a:rPr lang="en-US" sz="6600" b="0" kern="1200" cap="all">
                <a:solidFill>
                  <a:srgbClr val="FFFFFF">
                    <a:alpha val="90000"/>
                  </a:srgbClr>
                </a:solidFill>
                <a:latin typeface="+mj-lt"/>
                <a:ea typeface="+mj-ea"/>
                <a:cs typeface="+mj-cs"/>
              </a:rPr>
              <a:t>Problem Definition</a:t>
            </a:r>
          </a:p>
        </p:txBody>
      </p:sp>
      <p:sp>
        <p:nvSpPr>
          <p:cNvPr id="17" name="Rectangle 16">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3954313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0C3283-C6D8-41FA-981F-B5AAC4F6C038}"/>
              </a:ext>
            </a:extLst>
          </p:cNvPr>
          <p:cNvSpPr txBox="1"/>
          <p:nvPr/>
        </p:nvSpPr>
        <p:spPr>
          <a:xfrm>
            <a:off x="543170" y="904631"/>
            <a:ext cx="11213122" cy="295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dirty="0">
                <a:solidFill>
                  <a:srgbClr val="222222"/>
                </a:solidFill>
                <a:latin typeface="Times New Roman"/>
                <a:cs typeface="Arial"/>
              </a:rPr>
              <a:t>The scene classification is an area of visual recognition where you recognizes and identifies scene of the image. The scene recognition identifies what the image as a whole is about, or where it is taken, like if it's a picture of sea, image of zoo, photo of a party, and so on. It doesn't classify a certain object in the picture, but tries to recognize the whole scene of the picture.</a:t>
            </a:r>
            <a:endParaRPr lang="en-US">
              <a:solidFill>
                <a:srgbClr val="000000"/>
              </a:solidFill>
              <a:latin typeface="Times New Roman"/>
              <a:cs typeface="Times New Roman"/>
            </a:endParaRPr>
          </a:p>
          <a:p>
            <a:pPr>
              <a:lnSpc>
                <a:spcPct val="150000"/>
              </a:lnSpc>
            </a:pPr>
            <a:r>
              <a:rPr lang="en-US" dirty="0">
                <a:solidFill>
                  <a:srgbClr val="222222"/>
                </a:solidFill>
                <a:latin typeface="Times New Roman"/>
                <a:cs typeface="Times New Roman"/>
              </a:rPr>
              <a:t>Scene classification is different than object classification where object classification is depending on the object features only regardless the surrounding objects and environment and back ground, where Scene classification require to understand the global context of the image and the objects within the image.</a:t>
            </a:r>
            <a:endParaRPr lang="en-US"/>
          </a:p>
        </p:txBody>
      </p:sp>
      <p:pic>
        <p:nvPicPr>
          <p:cNvPr id="4" name="Picture 4" descr="A room filled with furniture and a fireplace&#10;&#10;Description generated with very high confidence">
            <a:extLst>
              <a:ext uri="{FF2B5EF4-FFF2-40B4-BE49-F238E27FC236}">
                <a16:creationId xmlns:a16="http://schemas.microsoft.com/office/drawing/2014/main" id="{79DE6106-E918-44E2-B5DD-B1CAAD0540B8}"/>
              </a:ext>
            </a:extLst>
          </p:cNvPr>
          <p:cNvPicPr>
            <a:picLocks noChangeAspect="1"/>
          </p:cNvPicPr>
          <p:nvPr/>
        </p:nvPicPr>
        <p:blipFill>
          <a:blip r:embed="rId2"/>
          <a:stretch>
            <a:fillRect/>
          </a:stretch>
        </p:blipFill>
        <p:spPr>
          <a:xfrm>
            <a:off x="532228" y="4238479"/>
            <a:ext cx="2743200" cy="2057400"/>
          </a:xfrm>
          <a:prstGeom prst="rect">
            <a:avLst/>
          </a:prstGeom>
        </p:spPr>
      </p:pic>
      <p:pic>
        <p:nvPicPr>
          <p:cNvPr id="6" name="Picture 6" descr="A bedroom with a bed and desk in a room&#10;&#10;Description generated with very high confidence">
            <a:extLst>
              <a:ext uri="{FF2B5EF4-FFF2-40B4-BE49-F238E27FC236}">
                <a16:creationId xmlns:a16="http://schemas.microsoft.com/office/drawing/2014/main" id="{17BE2E17-830F-4B90-9E26-11DD3E9D7FED}"/>
              </a:ext>
            </a:extLst>
          </p:cNvPr>
          <p:cNvPicPr>
            <a:picLocks noChangeAspect="1"/>
          </p:cNvPicPr>
          <p:nvPr/>
        </p:nvPicPr>
        <p:blipFill>
          <a:blip r:embed="rId3"/>
          <a:stretch>
            <a:fillRect/>
          </a:stretch>
        </p:blipFill>
        <p:spPr>
          <a:xfrm>
            <a:off x="3556780" y="4272671"/>
            <a:ext cx="2438400" cy="2008555"/>
          </a:xfrm>
          <a:prstGeom prst="rect">
            <a:avLst/>
          </a:prstGeom>
        </p:spPr>
      </p:pic>
      <p:pic>
        <p:nvPicPr>
          <p:cNvPr id="8" name="Picture 8" descr="A plant in a garden&#10;&#10;Description generated with very high confidence">
            <a:extLst>
              <a:ext uri="{FF2B5EF4-FFF2-40B4-BE49-F238E27FC236}">
                <a16:creationId xmlns:a16="http://schemas.microsoft.com/office/drawing/2014/main" id="{D0AD2DCA-C9CF-4B89-9E75-BF8D7F6ED7AE}"/>
              </a:ext>
            </a:extLst>
          </p:cNvPr>
          <p:cNvPicPr>
            <a:picLocks noChangeAspect="1"/>
          </p:cNvPicPr>
          <p:nvPr/>
        </p:nvPicPr>
        <p:blipFill>
          <a:blip r:embed="rId4"/>
          <a:stretch>
            <a:fillRect/>
          </a:stretch>
        </p:blipFill>
        <p:spPr>
          <a:xfrm>
            <a:off x="6301935" y="4233595"/>
            <a:ext cx="2438400" cy="2047631"/>
          </a:xfrm>
          <a:prstGeom prst="rect">
            <a:avLst/>
          </a:prstGeom>
        </p:spPr>
      </p:pic>
      <p:pic>
        <p:nvPicPr>
          <p:cNvPr id="10" name="Picture 10" descr="A picture containing indoor, person, man, kitchen&#10;&#10;Description generated with very high confidence">
            <a:extLst>
              <a:ext uri="{FF2B5EF4-FFF2-40B4-BE49-F238E27FC236}">
                <a16:creationId xmlns:a16="http://schemas.microsoft.com/office/drawing/2014/main" id="{D4001671-2412-4C81-9208-80338E22F885}"/>
              </a:ext>
            </a:extLst>
          </p:cNvPr>
          <p:cNvPicPr>
            <a:picLocks noChangeAspect="1"/>
          </p:cNvPicPr>
          <p:nvPr/>
        </p:nvPicPr>
        <p:blipFill>
          <a:blip r:embed="rId5"/>
          <a:stretch>
            <a:fillRect/>
          </a:stretch>
        </p:blipFill>
        <p:spPr>
          <a:xfrm>
            <a:off x="9002150" y="4236452"/>
            <a:ext cx="2743200" cy="2041913"/>
          </a:xfrm>
          <a:prstGeom prst="rect">
            <a:avLst/>
          </a:prstGeom>
        </p:spPr>
      </p:pic>
      <p:sp>
        <p:nvSpPr>
          <p:cNvPr id="12" name="TextBox 11">
            <a:extLst>
              <a:ext uri="{FF2B5EF4-FFF2-40B4-BE49-F238E27FC236}">
                <a16:creationId xmlns:a16="http://schemas.microsoft.com/office/drawing/2014/main" id="{03EAC9FA-98F2-4BA2-9266-E9186B8852FA}"/>
              </a:ext>
            </a:extLst>
          </p:cNvPr>
          <p:cNvSpPr txBox="1"/>
          <p:nvPr/>
        </p:nvSpPr>
        <p:spPr>
          <a:xfrm>
            <a:off x="532227" y="640627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222222"/>
                </a:solidFill>
                <a:latin typeface="Times New Roman"/>
              </a:rPr>
              <a:t>Gym</a:t>
            </a:r>
            <a:endParaRPr lang="en-US" dirty="0"/>
          </a:p>
        </p:txBody>
      </p:sp>
      <p:sp>
        <p:nvSpPr>
          <p:cNvPr id="14" name="TextBox 13">
            <a:extLst>
              <a:ext uri="{FF2B5EF4-FFF2-40B4-BE49-F238E27FC236}">
                <a16:creationId xmlns:a16="http://schemas.microsoft.com/office/drawing/2014/main" id="{BFCD58A3-6D96-4407-9601-167FB15A83FF}"/>
              </a:ext>
            </a:extLst>
          </p:cNvPr>
          <p:cNvSpPr txBox="1"/>
          <p:nvPr/>
        </p:nvSpPr>
        <p:spPr>
          <a:xfrm>
            <a:off x="3560689" y="636719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222222"/>
                </a:solidFill>
                <a:latin typeface="Times New Roman"/>
              </a:rPr>
              <a:t>Bedroom</a:t>
            </a:r>
            <a:endParaRPr lang="en-US" dirty="0">
              <a:latin typeface="Times New Roman"/>
              <a:cs typeface="Times New Roman"/>
            </a:endParaRPr>
          </a:p>
        </p:txBody>
      </p:sp>
      <p:sp>
        <p:nvSpPr>
          <p:cNvPr id="15" name="TextBox 14">
            <a:extLst>
              <a:ext uri="{FF2B5EF4-FFF2-40B4-BE49-F238E27FC236}">
                <a16:creationId xmlns:a16="http://schemas.microsoft.com/office/drawing/2014/main" id="{7DEAD1FB-FB89-4969-AF6F-BDB380489E88}"/>
              </a:ext>
            </a:extLst>
          </p:cNvPr>
          <p:cNvSpPr txBox="1"/>
          <p:nvPr/>
        </p:nvSpPr>
        <p:spPr>
          <a:xfrm>
            <a:off x="6266766" y="640627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222222"/>
                </a:solidFill>
                <a:latin typeface="Times New Roman"/>
              </a:rPr>
              <a:t>Green house</a:t>
            </a:r>
            <a:endParaRPr lang="en-US" dirty="0"/>
          </a:p>
        </p:txBody>
      </p:sp>
      <p:sp>
        <p:nvSpPr>
          <p:cNvPr id="16" name="TextBox 15">
            <a:extLst>
              <a:ext uri="{FF2B5EF4-FFF2-40B4-BE49-F238E27FC236}">
                <a16:creationId xmlns:a16="http://schemas.microsoft.com/office/drawing/2014/main" id="{1FFD6B58-3D69-48EB-AA32-040945C9E76D}"/>
              </a:ext>
            </a:extLst>
          </p:cNvPr>
          <p:cNvSpPr txBox="1"/>
          <p:nvPr/>
        </p:nvSpPr>
        <p:spPr>
          <a:xfrm>
            <a:off x="9002151" y="640627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222222"/>
                </a:solidFill>
                <a:latin typeface="Times New Roman"/>
              </a:rPr>
              <a:t>Operating room</a:t>
            </a:r>
            <a:endParaRPr lang="en-US" dirty="0"/>
          </a:p>
        </p:txBody>
      </p:sp>
    </p:spTree>
    <p:extLst>
      <p:ext uri="{BB962C8B-B14F-4D97-AF65-F5344CB8AC3E}">
        <p14:creationId xmlns:p14="http://schemas.microsoft.com/office/powerpoint/2010/main" val="4174460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606347-C16F-4956-96F9-34E4A0129406}"/>
              </a:ext>
            </a:extLst>
          </p:cNvPr>
          <p:cNvSpPr>
            <a:spLocks noGrp="1"/>
          </p:cNvSpPr>
          <p:nvPr>
            <p:ph type="title"/>
          </p:nvPr>
        </p:nvSpPr>
        <p:spPr>
          <a:xfrm>
            <a:off x="783771" y="1066800"/>
            <a:ext cx="5727760" cy="4724400"/>
          </a:xfrm>
        </p:spPr>
        <p:txBody>
          <a:bodyPr vert="horz" lIns="91440" tIns="45720" rIns="91440" bIns="45720" rtlCol="0" anchor="ctr">
            <a:normAutofit/>
          </a:bodyPr>
          <a:lstStyle/>
          <a:p>
            <a:pPr algn="r"/>
            <a:r>
              <a:rPr lang="en-US" sz="6600" b="0" kern="1200" cap="all">
                <a:solidFill>
                  <a:srgbClr val="FFFFFF">
                    <a:alpha val="90000"/>
                  </a:srgbClr>
                </a:solidFill>
                <a:latin typeface="+mj-lt"/>
                <a:ea typeface="+mj-ea"/>
                <a:cs typeface="+mj-cs"/>
              </a:rPr>
              <a:t>Approach</a:t>
            </a:r>
          </a:p>
        </p:txBody>
      </p:sp>
      <p:sp>
        <p:nvSpPr>
          <p:cNvPr id="17" name="Rectangle 16">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3966911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62928FAD-59CD-43C2-9AA4-CDB2470DBF81}"/>
              </a:ext>
            </a:extLst>
          </p:cNvPr>
          <p:cNvSpPr>
            <a:spLocks noGrp="1"/>
          </p:cNvSpPr>
          <p:nvPr>
            <p:ph type="title"/>
          </p:nvPr>
        </p:nvSpPr>
        <p:spPr>
          <a:xfrm>
            <a:off x="581192" y="702156"/>
            <a:ext cx="11029616" cy="1188720"/>
          </a:xfrm>
        </p:spPr>
        <p:txBody>
          <a:bodyPr>
            <a:normAutofit/>
          </a:bodyPr>
          <a:lstStyle/>
          <a:p>
            <a:r>
              <a:rPr lang="en-US">
                <a:solidFill>
                  <a:schemeClr val="tx1">
                    <a:lumMod val="85000"/>
                    <a:lumOff val="15000"/>
                  </a:schemeClr>
                </a:solidFill>
              </a:rPr>
              <a:t>Deep learning for computer vision</a:t>
            </a:r>
          </a:p>
        </p:txBody>
      </p:sp>
      <p:sp>
        <p:nvSpPr>
          <p:cNvPr id="21" name="Rectangle 20">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4" name="Content Placeholder 2">
            <a:extLst>
              <a:ext uri="{FF2B5EF4-FFF2-40B4-BE49-F238E27FC236}">
                <a16:creationId xmlns:a16="http://schemas.microsoft.com/office/drawing/2014/main" id="{75B00B0A-7167-4D0C-AC3E-BF3568D30966}"/>
              </a:ext>
            </a:extLst>
          </p:cNvPr>
          <p:cNvGraphicFramePr>
            <a:graphicFrameLocks noGrp="1"/>
          </p:cNvGraphicFramePr>
          <p:nvPr>
            <p:ph idx="1"/>
            <p:extLst>
              <p:ext uri="{D42A27DB-BD31-4B8C-83A1-F6EECF244321}">
                <p14:modId xmlns:p14="http://schemas.microsoft.com/office/powerpoint/2010/main" val="173176679"/>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478270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F42CC-A980-4437-8D9C-8693B59AA4B6}"/>
              </a:ext>
            </a:extLst>
          </p:cNvPr>
          <p:cNvSpPr>
            <a:spLocks noGrp="1"/>
          </p:cNvSpPr>
          <p:nvPr>
            <p:ph type="title"/>
          </p:nvPr>
        </p:nvSpPr>
        <p:spPr/>
        <p:txBody>
          <a:bodyPr/>
          <a:lstStyle/>
          <a:p>
            <a:r>
              <a:rPr lang="en-US" dirty="0"/>
              <a:t>Deep learning Approach</a:t>
            </a:r>
          </a:p>
        </p:txBody>
      </p:sp>
      <p:sp>
        <p:nvSpPr>
          <p:cNvPr id="3" name="Content Placeholder 2">
            <a:extLst>
              <a:ext uri="{FF2B5EF4-FFF2-40B4-BE49-F238E27FC236}">
                <a16:creationId xmlns:a16="http://schemas.microsoft.com/office/drawing/2014/main" id="{3782B76E-6733-4E16-BABA-EA308B4C882C}"/>
              </a:ext>
            </a:extLst>
          </p:cNvPr>
          <p:cNvSpPr>
            <a:spLocks noGrp="1"/>
          </p:cNvSpPr>
          <p:nvPr>
            <p:ph idx="1"/>
          </p:nvPr>
        </p:nvSpPr>
        <p:spPr/>
        <p:txBody>
          <a:bodyPr/>
          <a:lstStyle/>
          <a:p>
            <a:pPr marL="305435" indent="-305435"/>
            <a:r>
              <a:rPr lang="en-US" dirty="0"/>
              <a:t>Deep learning approach in scene classification task requires a lot of data/scenes examples so the Deep learning model can learn various features and understand the given information from each scene, so it be able to classify them correctly.</a:t>
            </a:r>
          </a:p>
          <a:p>
            <a:pPr marL="305435" indent="-305435"/>
            <a:r>
              <a:rPr lang="en-US" dirty="0"/>
              <a:t>Unfortunately the given Dataset for the task is limited with low examples numbers compared to the expected data for this task.</a:t>
            </a:r>
          </a:p>
          <a:p>
            <a:pPr marL="305435" indent="-305435"/>
            <a:r>
              <a:rPr lang="en-US" dirty="0"/>
              <a:t>We can collect or search for already existed dataset which satisfy the required result for this task , but collecting such dataset and train a deep learning model on it,  require a lot of resources capability which is not available right now.</a:t>
            </a:r>
          </a:p>
        </p:txBody>
      </p:sp>
    </p:spTree>
    <p:extLst>
      <p:ext uri="{BB962C8B-B14F-4D97-AF65-F5344CB8AC3E}">
        <p14:creationId xmlns:p14="http://schemas.microsoft.com/office/powerpoint/2010/main" val="668907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oy&#10;&#10;Description generated with very high confidence">
            <a:extLst>
              <a:ext uri="{FF2B5EF4-FFF2-40B4-BE49-F238E27FC236}">
                <a16:creationId xmlns:a16="http://schemas.microsoft.com/office/drawing/2014/main" id="{83559566-A238-4AE4-AB07-D2930055E7A1}"/>
              </a:ext>
            </a:extLst>
          </p:cNvPr>
          <p:cNvPicPr>
            <a:picLocks noChangeAspect="1"/>
          </p:cNvPicPr>
          <p:nvPr/>
        </p:nvPicPr>
        <p:blipFill rotWithShape="1">
          <a:blip r:embed="rId2">
            <a:alphaModFix amt="40000"/>
          </a:blip>
          <a:srcRect l="9723" r="5388"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056ABC6B-7A9D-40DC-B38F-A27E5EDE4603}"/>
              </a:ext>
            </a:extLst>
          </p:cNvPr>
          <p:cNvSpPr>
            <a:spLocks noGrp="1"/>
          </p:cNvSpPr>
          <p:nvPr>
            <p:ph type="title"/>
          </p:nvPr>
        </p:nvSpPr>
        <p:spPr>
          <a:xfrm>
            <a:off x="1023870" y="702156"/>
            <a:ext cx="10144260" cy="1013800"/>
          </a:xfrm>
        </p:spPr>
        <p:txBody>
          <a:bodyPr>
            <a:normAutofit/>
          </a:bodyPr>
          <a:lstStyle/>
          <a:p>
            <a:r>
              <a:rPr lang="en-US">
                <a:solidFill>
                  <a:schemeClr val="tx1"/>
                </a:solidFill>
              </a:rPr>
              <a:t>Transfer learning</a:t>
            </a:r>
          </a:p>
        </p:txBody>
      </p:sp>
      <p:sp>
        <p:nvSpPr>
          <p:cNvPr id="3" name="Content Placeholder 2">
            <a:extLst>
              <a:ext uri="{FF2B5EF4-FFF2-40B4-BE49-F238E27FC236}">
                <a16:creationId xmlns:a16="http://schemas.microsoft.com/office/drawing/2014/main" id="{84286467-7702-4A14-9863-E97D387D5102}"/>
              </a:ext>
            </a:extLst>
          </p:cNvPr>
          <p:cNvSpPr>
            <a:spLocks noGrp="1"/>
          </p:cNvSpPr>
          <p:nvPr>
            <p:ph idx="1"/>
          </p:nvPr>
        </p:nvSpPr>
        <p:spPr>
          <a:xfrm>
            <a:off x="965199" y="2180496"/>
            <a:ext cx="10261602" cy="3678303"/>
          </a:xfrm>
        </p:spPr>
        <p:txBody>
          <a:bodyPr>
            <a:normAutofit/>
          </a:bodyPr>
          <a:lstStyle/>
          <a:p>
            <a:pPr marL="305435" indent="-305435"/>
            <a:r>
              <a:rPr lang="en-US" sz="2400" dirty="0">
                <a:ea typeface="+mn-lt"/>
                <a:cs typeface="+mn-lt"/>
              </a:rPr>
              <a:t>Transfer learning is a research problem in machine learning that focuses on storing knowledge gained while solving one problem and applying it to a different but related problem. For example, knowledge gained while learning to recognize cars could apply when trying to recognize trucks.</a:t>
            </a:r>
          </a:p>
          <a:p>
            <a:pPr marL="305435" indent="-305435"/>
            <a:r>
              <a:rPr lang="en-US" sz="2400" dirty="0"/>
              <a:t>So we will use a pre trained model for a task similar or related to our task to transfer its learning so it would </a:t>
            </a:r>
            <a:r>
              <a:rPr lang="en-US" sz="2400" dirty="0">
                <a:ea typeface="+mn-lt"/>
                <a:cs typeface="+mn-lt"/>
              </a:rPr>
              <a:t>compensate</a:t>
            </a:r>
            <a:r>
              <a:rPr lang="en-US" sz="2400" dirty="0"/>
              <a:t> our data shortage and speed our model training process.</a:t>
            </a:r>
          </a:p>
        </p:txBody>
      </p:sp>
    </p:spTree>
    <p:extLst>
      <p:ext uri="{BB962C8B-B14F-4D97-AF65-F5344CB8AC3E}">
        <p14:creationId xmlns:p14="http://schemas.microsoft.com/office/powerpoint/2010/main" val="364103015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F17DD-EC0C-4423-B590-8630452B0AA0}"/>
              </a:ext>
            </a:extLst>
          </p:cNvPr>
          <p:cNvSpPr>
            <a:spLocks noGrp="1"/>
          </p:cNvSpPr>
          <p:nvPr>
            <p:ph type="title"/>
          </p:nvPr>
        </p:nvSpPr>
        <p:spPr>
          <a:xfrm>
            <a:off x="581192" y="702156"/>
            <a:ext cx="11029616" cy="1188720"/>
          </a:xfrm>
        </p:spPr>
        <p:txBody>
          <a:bodyPr>
            <a:normAutofit/>
          </a:bodyPr>
          <a:lstStyle/>
          <a:p>
            <a:r>
              <a:rPr lang="en-US" dirty="0">
                <a:ea typeface="+mj-lt"/>
                <a:cs typeface="+mj-lt"/>
              </a:rPr>
              <a:t>MIT places Scenes Dataset &amp; places-365-cnn-VGG16 model</a:t>
            </a:r>
            <a:endParaRPr lang="en-US" dirty="0"/>
          </a:p>
        </p:txBody>
      </p:sp>
      <p:sp>
        <p:nvSpPr>
          <p:cNvPr id="11" name="Rectangle 10">
            <a:extLst>
              <a:ext uri="{FF2B5EF4-FFF2-40B4-BE49-F238E27FC236}">
                <a16:creationId xmlns:a16="http://schemas.microsoft.com/office/drawing/2014/main" id="{7A4CA679-3546-4E14-8FB8-F57168C37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44D16E90-7C64-4C04-A50A-B866A1A9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DBE4DD59-5AA2-46C6-B6A8-9B4C62D19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160CE81C-67DC-489E-BFFB-877C80B85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rgbClr val="FFFFFF">
              <a:alpha val="80000"/>
            </a:srgbClr>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screenshot of a cell phone&#10;&#10;Description generated with high confidence">
            <a:extLst>
              <a:ext uri="{FF2B5EF4-FFF2-40B4-BE49-F238E27FC236}">
                <a16:creationId xmlns:a16="http://schemas.microsoft.com/office/drawing/2014/main" id="{93118CC7-EBF3-4E36-85C6-889F97332940}"/>
              </a:ext>
            </a:extLst>
          </p:cNvPr>
          <p:cNvPicPr>
            <a:picLocks noChangeAspect="1"/>
          </p:cNvPicPr>
          <p:nvPr/>
        </p:nvPicPr>
        <p:blipFill rotWithShape="1">
          <a:blip r:embed="rId2"/>
          <a:srcRect r="6704" b="2"/>
          <a:stretch/>
        </p:blipFill>
        <p:spPr>
          <a:xfrm>
            <a:off x="611392" y="2347105"/>
            <a:ext cx="5074920" cy="3712464"/>
          </a:xfrm>
          <a:prstGeom prst="rect">
            <a:avLst/>
          </a:prstGeom>
        </p:spPr>
      </p:pic>
      <p:sp>
        <p:nvSpPr>
          <p:cNvPr id="3" name="Content Placeholder 2">
            <a:extLst>
              <a:ext uri="{FF2B5EF4-FFF2-40B4-BE49-F238E27FC236}">
                <a16:creationId xmlns:a16="http://schemas.microsoft.com/office/drawing/2014/main" id="{C14027ED-BA12-4717-8228-C90C6AB60863}"/>
              </a:ext>
            </a:extLst>
          </p:cNvPr>
          <p:cNvSpPr>
            <a:spLocks noGrp="1"/>
          </p:cNvSpPr>
          <p:nvPr>
            <p:ph idx="1"/>
          </p:nvPr>
        </p:nvSpPr>
        <p:spPr>
          <a:xfrm>
            <a:off x="6340830" y="2340864"/>
            <a:ext cx="5269977" cy="3634486"/>
          </a:xfrm>
        </p:spPr>
        <p:txBody>
          <a:bodyPr>
            <a:normAutofit lnSpcReduction="10000"/>
          </a:bodyPr>
          <a:lstStyle/>
          <a:p>
            <a:pPr marL="305435" indent="-305435">
              <a:lnSpc>
                <a:spcPct val="100000"/>
              </a:lnSpc>
            </a:pPr>
            <a:r>
              <a:rPr lang="en-US" sz="1500" dirty="0">
                <a:ea typeface="+mn-lt"/>
                <a:cs typeface="+mn-lt"/>
              </a:rPr>
              <a:t> </a:t>
            </a:r>
            <a:r>
              <a:rPr lang="en-US" sz="1500" dirty="0">
                <a:ea typeface="+mn-lt"/>
                <a:cs typeface="+mn-lt"/>
                <a:hlinkClick r:id="rId3"/>
              </a:rPr>
              <a:t>MIT Places Dataset</a:t>
            </a:r>
            <a:r>
              <a:rPr lang="en-US" sz="1500" dirty="0"/>
              <a:t> is the most reach dataset in the area of scene classification which</a:t>
            </a:r>
            <a:r>
              <a:rPr lang="en-US" sz="1500" dirty="0">
                <a:ea typeface="+mn-lt"/>
                <a:cs typeface="+mn-lt"/>
              </a:rPr>
              <a:t> contains more than 10 million images comprising 400+ unique scene categories. The dataset features 5000 to 30,000 training images per class, consistent with real-world frequencies of occurrence.</a:t>
            </a:r>
          </a:p>
          <a:p>
            <a:pPr marL="305435" indent="-305435">
              <a:lnSpc>
                <a:spcPct val="100000"/>
              </a:lnSpc>
            </a:pPr>
            <a:r>
              <a:rPr lang="en-US" sz="1500" cap="all" dirty="0">
                <a:ea typeface="+mn-lt"/>
                <a:cs typeface="+mn-lt"/>
              </a:rPr>
              <a:t>PLACES-365-CNN-VGG16 </a:t>
            </a:r>
            <a:r>
              <a:rPr lang="en-US" sz="1500" cap="all" dirty="0">
                <a:latin typeface="Tw Cen MT"/>
                <a:ea typeface="+mn-lt"/>
                <a:cs typeface="+mn-lt"/>
              </a:rPr>
              <a:t>model </a:t>
            </a:r>
            <a:r>
              <a:rPr lang="en-US" sz="1500" dirty="0">
                <a:ea typeface="+mn-lt"/>
                <a:cs typeface="+mn-lt"/>
              </a:rPr>
              <a:t>is the latest subset of </a:t>
            </a:r>
            <a:r>
              <a:rPr lang="en-US" sz="1500" dirty="0">
                <a:ea typeface="+mn-lt"/>
                <a:cs typeface="+mn-lt"/>
                <a:hlinkClick r:id="rId3"/>
              </a:rPr>
              <a:t>Places2 Database</a:t>
            </a:r>
            <a:r>
              <a:rPr lang="en-US" sz="1500" dirty="0">
                <a:ea typeface="+mn-lt"/>
                <a:cs typeface="+mn-lt"/>
              </a:rPr>
              <a:t>. The train set of Places365 has ~1.8 million images from 365 scene categories, where there are at most 5000 images per category and it got a high accuracy on both training and testing data. </a:t>
            </a:r>
          </a:p>
          <a:p>
            <a:pPr marL="305435" indent="-305435">
              <a:lnSpc>
                <a:spcPct val="100000"/>
              </a:lnSpc>
            </a:pPr>
            <a:r>
              <a:rPr lang="en-US" sz="1500" dirty="0"/>
              <a:t>We will use the CNN Layers of the </a:t>
            </a:r>
            <a:r>
              <a:rPr lang="en-US" sz="1500" cap="all" dirty="0">
                <a:ea typeface="+mn-lt"/>
                <a:cs typeface="+mn-lt"/>
              </a:rPr>
              <a:t>PLACES-365-CNN-VGG16 </a:t>
            </a:r>
            <a:r>
              <a:rPr lang="en-US" sz="1500" dirty="0"/>
              <a:t>model to extract the features from our tiny data set and train a top layers to classify those features into our target classes.</a:t>
            </a:r>
          </a:p>
          <a:p>
            <a:pPr marL="305435" indent="-305435">
              <a:lnSpc>
                <a:spcPct val="100000"/>
              </a:lnSpc>
            </a:pPr>
            <a:r>
              <a:rPr lang="en-US" sz="1500" dirty="0"/>
              <a:t>We will use </a:t>
            </a:r>
            <a:r>
              <a:rPr lang="en-US" sz="1500" dirty="0" err="1"/>
              <a:t>tensorflow</a:t>
            </a:r>
            <a:r>
              <a:rPr lang="en-US" sz="1500" dirty="0"/>
              <a:t> and </a:t>
            </a:r>
            <a:r>
              <a:rPr lang="en-US" sz="1500" dirty="0" err="1"/>
              <a:t>keras</a:t>
            </a:r>
            <a:r>
              <a:rPr lang="en-US" sz="1500" dirty="0"/>
              <a:t> frame work as out tools for training our model.</a:t>
            </a:r>
          </a:p>
        </p:txBody>
      </p:sp>
    </p:spTree>
    <p:extLst>
      <p:ext uri="{BB962C8B-B14F-4D97-AF65-F5344CB8AC3E}">
        <p14:creationId xmlns:p14="http://schemas.microsoft.com/office/powerpoint/2010/main" val="2477516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9A355-9BC2-4C77-9FD5-753379782D94}"/>
              </a:ext>
            </a:extLst>
          </p:cNvPr>
          <p:cNvSpPr>
            <a:spLocks noGrp="1"/>
          </p:cNvSpPr>
          <p:nvPr>
            <p:ph type="title"/>
          </p:nvPr>
        </p:nvSpPr>
        <p:spPr>
          <a:xfrm>
            <a:off x="581192" y="702156"/>
            <a:ext cx="11029616" cy="650240"/>
          </a:xfrm>
        </p:spPr>
        <p:txBody>
          <a:bodyPr/>
          <a:lstStyle/>
          <a:p>
            <a:r>
              <a:rPr lang="en-US" dirty="0"/>
              <a:t>Results</a:t>
            </a:r>
          </a:p>
        </p:txBody>
      </p:sp>
      <p:sp>
        <p:nvSpPr>
          <p:cNvPr id="3" name="Content Placeholder 2">
            <a:extLst>
              <a:ext uri="{FF2B5EF4-FFF2-40B4-BE49-F238E27FC236}">
                <a16:creationId xmlns:a16="http://schemas.microsoft.com/office/drawing/2014/main" id="{93368B3D-769D-45A2-A97D-5670F6EFC39A}"/>
              </a:ext>
            </a:extLst>
          </p:cNvPr>
          <p:cNvSpPr>
            <a:spLocks noGrp="1"/>
          </p:cNvSpPr>
          <p:nvPr>
            <p:ph idx="1"/>
          </p:nvPr>
        </p:nvSpPr>
        <p:spPr>
          <a:xfrm>
            <a:off x="581192" y="912212"/>
            <a:ext cx="11029615" cy="2628646"/>
          </a:xfrm>
        </p:spPr>
        <p:txBody>
          <a:bodyPr/>
          <a:lstStyle/>
          <a:p>
            <a:pPr marL="305435" indent="-305435">
              <a:lnSpc>
                <a:spcPct val="100000"/>
              </a:lnSpc>
            </a:pPr>
            <a:r>
              <a:rPr lang="en-US" sz="1800" dirty="0"/>
              <a:t>We have used </a:t>
            </a:r>
            <a:r>
              <a:rPr lang="en-US" sz="1800" dirty="0">
                <a:ea typeface="+mn-lt"/>
                <a:cs typeface="+mn-lt"/>
              </a:rPr>
              <a:t>2513 images for training about 80% of the total data and validate with 625 which is about 20% of the data.</a:t>
            </a:r>
            <a:endParaRPr lang="en-US"/>
          </a:p>
          <a:p>
            <a:pPr marL="305435" indent="-305435">
              <a:lnSpc>
                <a:spcPct val="100000"/>
              </a:lnSpc>
            </a:pPr>
            <a:r>
              <a:rPr lang="en-US" sz="1800" dirty="0"/>
              <a:t>We have achieved best accuracy on training data is 98% while on validation data is 91%.</a:t>
            </a:r>
          </a:p>
          <a:p>
            <a:pPr marL="305435" indent="-305435">
              <a:lnSpc>
                <a:spcPct val="100000"/>
              </a:lnSpc>
            </a:pPr>
            <a:r>
              <a:rPr lang="en-US" sz="1800" dirty="0"/>
              <a:t>The result of test data set is save in result.csv file and the model weights on weights folder under name :</a:t>
            </a:r>
            <a:r>
              <a:rPr lang="en-US" sz="1800" dirty="0">
                <a:ea typeface="+mn-lt"/>
                <a:cs typeface="+mn-lt"/>
              </a:rPr>
              <a:t>final_10_scenes_classification_model.h5</a:t>
            </a:r>
          </a:p>
        </p:txBody>
      </p:sp>
      <p:pic>
        <p:nvPicPr>
          <p:cNvPr id="4" name="Picture 4" descr="A screenshot of a cell phone&#10;&#10;Description generated with high confidence">
            <a:extLst>
              <a:ext uri="{FF2B5EF4-FFF2-40B4-BE49-F238E27FC236}">
                <a16:creationId xmlns:a16="http://schemas.microsoft.com/office/drawing/2014/main" id="{1A1B1D75-BDDA-4B91-B00E-77EF6136E991}"/>
              </a:ext>
            </a:extLst>
          </p:cNvPr>
          <p:cNvPicPr>
            <a:picLocks noChangeAspect="1"/>
          </p:cNvPicPr>
          <p:nvPr/>
        </p:nvPicPr>
        <p:blipFill>
          <a:blip r:embed="rId2"/>
          <a:stretch>
            <a:fillRect/>
          </a:stretch>
        </p:blipFill>
        <p:spPr>
          <a:xfrm>
            <a:off x="775286" y="3342668"/>
            <a:ext cx="4833033" cy="3270682"/>
          </a:xfrm>
          <a:prstGeom prst="rect">
            <a:avLst/>
          </a:prstGeom>
        </p:spPr>
      </p:pic>
      <p:pic>
        <p:nvPicPr>
          <p:cNvPr id="6" name="Picture 6" descr="A screenshot of a cell phone&#10;&#10;Description generated with very high confidence">
            <a:extLst>
              <a:ext uri="{FF2B5EF4-FFF2-40B4-BE49-F238E27FC236}">
                <a16:creationId xmlns:a16="http://schemas.microsoft.com/office/drawing/2014/main" id="{17CEA0F2-3A78-4295-86F3-49A03556B6FD}"/>
              </a:ext>
            </a:extLst>
          </p:cNvPr>
          <p:cNvPicPr>
            <a:picLocks noChangeAspect="1"/>
          </p:cNvPicPr>
          <p:nvPr/>
        </p:nvPicPr>
        <p:blipFill>
          <a:blip r:embed="rId3"/>
          <a:stretch>
            <a:fillRect/>
          </a:stretch>
        </p:blipFill>
        <p:spPr>
          <a:xfrm>
            <a:off x="6736080" y="3345404"/>
            <a:ext cx="4876800" cy="3265993"/>
          </a:xfrm>
          <a:prstGeom prst="rect">
            <a:avLst/>
          </a:prstGeom>
        </p:spPr>
      </p:pic>
    </p:spTree>
    <p:extLst>
      <p:ext uri="{BB962C8B-B14F-4D97-AF65-F5344CB8AC3E}">
        <p14:creationId xmlns:p14="http://schemas.microsoft.com/office/powerpoint/2010/main" val="605234054"/>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DividendVTI</vt:lpstr>
      <vt:lpstr>Scene Classification</vt:lpstr>
      <vt:lpstr>Problem Definition</vt:lpstr>
      <vt:lpstr>PowerPoint Presentation</vt:lpstr>
      <vt:lpstr>Approach</vt:lpstr>
      <vt:lpstr>Deep learning for computer vision</vt:lpstr>
      <vt:lpstr>Deep learning Approach</vt:lpstr>
      <vt:lpstr>Transfer learning</vt:lpstr>
      <vt:lpstr>MIT places Scenes Dataset &amp; places-365-cnn-VGG16 model</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411</cp:revision>
  <dcterms:created xsi:type="dcterms:W3CDTF">2020-04-18T04:27:41Z</dcterms:created>
  <dcterms:modified xsi:type="dcterms:W3CDTF">2020-04-18T06:32:33Z</dcterms:modified>
</cp:coreProperties>
</file>