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0"/>
  </p:notesMasterIdLst>
  <p:sldIdLst>
    <p:sldId id="269" r:id="rId2"/>
    <p:sldId id="256" r:id="rId3"/>
    <p:sldId id="271" r:id="rId4"/>
    <p:sldId id="257" r:id="rId5"/>
    <p:sldId id="263" r:id="rId6"/>
    <p:sldId id="281" r:id="rId7"/>
    <p:sldId id="283" r:id="rId8"/>
    <p:sldId id="278" r:id="rId9"/>
    <p:sldId id="279" r:id="rId10"/>
    <p:sldId id="260" r:id="rId11"/>
    <p:sldId id="282" r:id="rId12"/>
    <p:sldId id="272" r:id="rId13"/>
    <p:sldId id="265" r:id="rId14"/>
    <p:sldId id="274" r:id="rId15"/>
    <p:sldId id="275" r:id="rId16"/>
    <p:sldId id="273" r:id="rId17"/>
    <p:sldId id="28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07" d="100"/>
          <a:sy n="107"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dPt>
            <c:idx val="3"/>
            <c:invertIfNegative val="0"/>
            <c:bubble3D val="0"/>
            <c:spPr>
              <a:solidFill>
                <a:srgbClr val="00B050"/>
              </a:solidFill>
              <a:ln>
                <a:noFill/>
              </a:ln>
              <a:effectLst/>
              <a:scene3d>
                <a:camera prst="orthographicFront"/>
                <a:lightRig rig="threePt" dir="t"/>
              </a:scene3d>
              <a:sp3d>
                <a:bevelT w="190500" h="38100"/>
              </a:sp3d>
            </c:spPr>
            <c:extLst>
              <c:ext xmlns:c16="http://schemas.microsoft.com/office/drawing/2014/chart" uri="{C3380CC4-5D6E-409C-BE32-E72D297353CC}">
                <c16:uniqueId val="{00000000-B024-4673-829B-C2142EBBA17D}"/>
              </c:ext>
            </c:extLst>
          </c:dPt>
          <c:dPt>
            <c:idx val="4"/>
            <c:invertIfNegative val="0"/>
            <c:bubble3D val="0"/>
            <c:spPr>
              <a:solidFill>
                <a:srgbClr val="00B050"/>
              </a:solidFill>
              <a:ln>
                <a:noFill/>
              </a:ln>
              <a:effectLst/>
              <a:scene3d>
                <a:camera prst="orthographicFront"/>
                <a:lightRig rig="threePt" dir="t"/>
              </a:scene3d>
              <a:sp3d>
                <a:bevelT w="190500" h="38100"/>
              </a:sp3d>
            </c:spPr>
            <c:extLst>
              <c:ext xmlns:c16="http://schemas.microsoft.com/office/drawing/2014/chart" uri="{C3380CC4-5D6E-409C-BE32-E72D297353CC}">
                <c16:uniqueId val="{00000003-DA01-428C-87C5-5A385C327D19}"/>
              </c:ext>
            </c:extLst>
          </c:dPt>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160</c:v>
                </c:pt>
                <c:pt idx="4">
                  <c:v>15</c:v>
                </c:pt>
                <c:pt idx="5">
                  <c:v>46</c:v>
                </c:pt>
                <c:pt idx="6">
                  <c:v>202</c:v>
                </c:pt>
              </c:numCache>
            </c:numRef>
          </c:val>
          <c:extLst>
            <c:ext xmlns:c16="http://schemas.microsoft.com/office/drawing/2014/chart" uri="{C3380CC4-5D6E-409C-BE32-E72D297353CC}">
              <c16:uniqueId val="{00000001-1860-4DD4-ACBB-E4F476D648A4}"/>
            </c:ext>
          </c:extLst>
        </c:ser>
        <c:ser>
          <c:idx val="3"/>
          <c:order val="3"/>
          <c:tx>
            <c:strRef>
              <c:f>Sheet1!$E$1</c:f>
              <c:strCache>
                <c:ptCount val="1"/>
                <c:pt idx="0">
                  <c:v>Current State</c:v>
                </c:pt>
              </c:strCache>
            </c:strRef>
          </c:tx>
          <c:spPr>
            <a:solidFill>
              <a:srgbClr val="00B050"/>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Sheet1!$E$2:$E$8</c:f>
              <c:numCache>
                <c:formatCode>General</c:formatCode>
                <c:ptCount val="7"/>
              </c:numCache>
            </c:numRef>
          </c:val>
          <c:extLst>
            <c:ext xmlns:c16="http://schemas.microsoft.com/office/drawing/2014/chart" uri="{C3380CC4-5D6E-409C-BE32-E72D297353CC}">
              <c16:uniqueId val="{00000004-DA01-428C-87C5-5A385C327D19}"/>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44713</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4736"/>
        <c:crosses val="autoZero"/>
        <c:crossBetween val="between"/>
      </c:valAx>
      <c:spPr>
        <a:noFill/>
        <a:ln>
          <a:noFill/>
        </a:ln>
        <a:effectLst/>
      </c:spPr>
    </c:plotArea>
    <c:legend>
      <c:legendPos val="b"/>
      <c:legendEntry>
        <c:idx val="0"/>
        <c:delete val="1"/>
      </c:legendEntry>
      <c:legendEntry>
        <c:idx val="2"/>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4/19/2022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4/19/2022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Offering a gamified and enjoyable way for kids to learn about cyber security threats and attacks.</a:t>
            </a:r>
          </a:p>
          <a:p>
            <a:pPr>
              <a:lnSpc>
                <a:spcPct val="115000"/>
              </a:lnSpc>
            </a:pPr>
            <a:r>
              <a:rPr lang="en-US" sz="2600" dirty="0">
                <a:latin typeface="Times New Roman" panose="02020603050405020304" pitchFamily="18" charset="0"/>
                <a:cs typeface="Times New Roman" panose="02020603050405020304" pitchFamily="18" charset="0"/>
              </a:rPr>
              <a:t>Providing a simple, yet efficient ways to report security attacks.</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65604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Solutions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Implement reward system &amp; achievements.</a:t>
            </a:r>
          </a:p>
          <a:p>
            <a:r>
              <a:rPr lang="en-US" sz="2600" dirty="0">
                <a:latin typeface="Times New Roman" panose="02020603050405020304" pitchFamily="18" charset="0"/>
                <a:cs typeface="Times New Roman" panose="02020603050405020304" pitchFamily="18" charset="0"/>
              </a:rPr>
              <a:t>Create Leaderboard for Motivation.</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11</a:t>
            </a:fld>
            <a:endParaRPr lang="en-US" dirty="0"/>
          </a:p>
        </p:txBody>
      </p:sp>
    </p:spTree>
    <p:extLst>
      <p:ext uri="{BB962C8B-B14F-4D97-AF65-F5344CB8AC3E}">
        <p14:creationId xmlns:p14="http://schemas.microsoft.com/office/powerpoint/2010/main" val="384453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12</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3833057634"/>
              </p:ext>
            </p:extLst>
          </p:nvPr>
        </p:nvGraphicFramePr>
        <p:xfrm>
          <a:off x="1484313" y="1560353"/>
          <a:ext cx="10018712" cy="4306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Architecture</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Future Plans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Solutions</a:t>
            </a:r>
          </a:p>
          <a:p>
            <a:r>
              <a:rPr lang="en-US" sz="2600" dirty="0">
                <a:latin typeface="Times New Roman" panose="02020603050405020304" pitchFamily="18" charset="0"/>
                <a:cs typeface="Times New Roman" panose="02020603050405020304" pitchFamily="18" charset="0"/>
              </a:rPr>
              <a:t>Time Plan</a:t>
            </a:r>
          </a:p>
          <a:p>
            <a:r>
              <a:rPr lang="en-US" sz="2600" dirty="0">
                <a:latin typeface="Times New Roman" panose="02020603050405020304" pitchFamily="18" charset="0"/>
                <a:cs typeface="Times New Roman" panose="02020603050405020304" pitchFamily="18" charset="0"/>
              </a:rPr>
              <a:t>Demo</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Architecture</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1105841735"/>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5</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6</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 and dictionary words.</a:t>
            </a:r>
          </a:p>
        </p:txBody>
      </p:sp>
    </p:spTree>
    <p:extLst>
      <p:ext uri="{BB962C8B-B14F-4D97-AF65-F5344CB8AC3E}">
        <p14:creationId xmlns:p14="http://schemas.microsoft.com/office/powerpoint/2010/main" val="368200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2238375"/>
            <a:ext cx="10018713" cy="3543300"/>
          </a:xfrm>
        </p:spPr>
        <p:txBody>
          <a:bodyPr>
            <a:normAutofit fontScale="62500" lnSpcReduction="20000"/>
          </a:bodyPr>
          <a:lstStyle/>
          <a:p>
            <a:r>
              <a:rPr lang="en-GB" sz="4700" dirty="0">
                <a:latin typeface="Times New Roman" panose="02020603050405020304" pitchFamily="18" charset="0"/>
                <a:cs typeface="Times New Roman" panose="02020603050405020304" pitchFamily="18" charset="0"/>
              </a:rPr>
              <a:t>Working prototype Game1 &amp; Game2</a:t>
            </a:r>
          </a:p>
          <a:p>
            <a:r>
              <a:rPr lang="en-GB" sz="4700" dirty="0">
                <a:latin typeface="Times New Roman" panose="02020603050405020304" pitchFamily="18" charset="0"/>
                <a:cs typeface="Times New Roman" panose="02020603050405020304" pitchFamily="18" charset="0"/>
              </a:rPr>
              <a:t>Implementation of Main Menu in Game1</a:t>
            </a:r>
          </a:p>
          <a:p>
            <a:r>
              <a:rPr lang="en-GB" sz="4700" dirty="0">
                <a:latin typeface="Times New Roman" panose="02020603050405020304" pitchFamily="18" charset="0"/>
                <a:cs typeface="Times New Roman" panose="02020603050405020304" pitchFamily="18" charset="0"/>
              </a:rPr>
              <a:t>Implementation of About section in Game1 which describes and states information about the game and its different levels </a:t>
            </a:r>
          </a:p>
          <a:p>
            <a:r>
              <a:rPr lang="en-GB" sz="4700" dirty="0">
                <a:latin typeface="Times New Roman" panose="02020603050405020304" pitchFamily="18" charset="0"/>
                <a:cs typeface="Times New Roman" panose="02020603050405020304" pitchFamily="18" charset="0"/>
              </a:rPr>
              <a:t>Password Levels in Game1</a:t>
            </a:r>
          </a:p>
          <a:p>
            <a:r>
              <a:rPr lang="en-GB" sz="4700" dirty="0">
                <a:latin typeface="Times New Roman" panose="02020603050405020304" pitchFamily="18" charset="0"/>
                <a:cs typeface="Times New Roman" panose="02020603050405020304" pitchFamily="18" charset="0"/>
              </a:rPr>
              <a:t>Phishing Level in Game1</a:t>
            </a:r>
          </a:p>
          <a:p>
            <a:r>
              <a:rPr lang="en-GB" sz="4700" dirty="0">
                <a:latin typeface="Times New Roman" panose="02020603050405020304" pitchFamily="18" charset="0"/>
                <a:cs typeface="Times New Roman" panose="02020603050405020304" pitchFamily="18" charset="0"/>
              </a:rPr>
              <a:t>Password Level in Game2</a:t>
            </a:r>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Plans</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Transfer phishing levels from game1 to game2</a:t>
            </a:r>
          </a:p>
          <a:p>
            <a:r>
              <a:rPr lang="en-US" sz="2600" dirty="0">
                <a:latin typeface="Times New Roman" panose="02020603050405020304" pitchFamily="18" charset="0"/>
                <a:cs typeface="Times New Roman" panose="02020603050405020304" pitchFamily="18" charset="0"/>
              </a:rPr>
              <a:t>Improve the gamification to make it more enjoyable and attractive for the kids</a:t>
            </a:r>
          </a:p>
          <a:p>
            <a:r>
              <a:rPr lang="en-US" sz="26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Implement reward system</a:t>
            </a:r>
          </a:p>
          <a:p>
            <a:r>
              <a:rPr lang="en-US" sz="2600" dirty="0">
                <a:latin typeface="Times New Roman" panose="02020603050405020304" pitchFamily="18" charset="0"/>
                <a:cs typeface="Times New Roman" panose="02020603050405020304" pitchFamily="18" charset="0"/>
              </a:rPr>
              <a:t>Implement more levels</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9</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958</TotalTime>
  <Words>1074</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Architecture</vt:lpstr>
      <vt:lpstr>Main Functions</vt:lpstr>
      <vt:lpstr>Main Functions Cont’d</vt:lpstr>
      <vt:lpstr>Progress</vt:lpstr>
      <vt:lpstr>Future Plans</vt:lpstr>
      <vt:lpstr>Challenges</vt:lpstr>
      <vt:lpstr>Solutions</vt:lpstr>
      <vt:lpstr>Time Plan</vt:lpstr>
      <vt:lpstr>Reference</vt:lpstr>
      <vt:lpstr>Reference</vt:lpstr>
      <vt:lpstr>Reference</vt:lpstr>
      <vt:lpstr>Demo</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27</cp:revision>
  <dcterms:created xsi:type="dcterms:W3CDTF">2021-12-06T12:29:35Z</dcterms:created>
  <dcterms:modified xsi:type="dcterms:W3CDTF">2022-04-19T23:26:08Z</dcterms:modified>
</cp:coreProperties>
</file>