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3"/>
    <p:sldId id="258" r:id="rId4"/>
    <p:sldId id="259" r:id="rId5"/>
    <p:sldId id="270" r:id="rId6"/>
    <p:sldId id="271" r:id="rId7"/>
    <p:sldId id="272" r:id="rId8"/>
    <p:sldId id="273" r:id="rId9"/>
    <p:sldId id="257" r:id="rId10"/>
    <p:sldId id="274" r:id="rId11"/>
    <p:sldId id="275" r:id="rId12"/>
    <p:sldId id="261" r:id="rId13"/>
    <p:sldId id="276" r:id="rId14"/>
    <p:sldId id="277" r:id="rId15"/>
    <p:sldId id="278" r:id="rId16"/>
    <p:sldId id="26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D8FC"/>
    <a:srgbClr val="AE6BF2"/>
    <a:srgbClr val="282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0" t="26733" r="7568" b="24892"/>
          <a:stretch>
            <a:fillRect/>
          </a:stretch>
        </p:blipFill>
        <p:spPr>
          <a:xfrm>
            <a:off x="237184" y="590095"/>
            <a:ext cx="11716782" cy="59814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885" y="1629228"/>
            <a:ext cx="3599543" cy="3599543"/>
          </a:xfrm>
          <a:prstGeom prst="rect">
            <a:avLst/>
          </a:prstGeom>
        </p:spPr>
      </p:pic>
      <p:sp>
        <p:nvSpPr>
          <p:cNvPr id="11" name="Rectangle 6"/>
          <p:cNvSpPr>
            <a:spLocks noChangeArrowheads="1"/>
          </p:cNvSpPr>
          <p:nvPr/>
        </p:nvSpPr>
        <p:spPr bwMode="black">
          <a:xfrm>
            <a:off x="1543490" y="2184757"/>
            <a:ext cx="5340827" cy="110680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s-Latn-BA" altLang="zh-CN" sz="66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Kriptografija</a:t>
            </a:r>
            <a:endParaRPr lang="bs-Latn-BA" altLang="zh-CN" sz="66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543685" y="5081905"/>
            <a:ext cx="2377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bs-Latn-BA" altLang="zh-CN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Omar Selimović</a:t>
            </a:r>
            <a:endParaRPr 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black">
          <a:xfrm>
            <a:off x="529395" y="679172"/>
            <a:ext cx="5340827" cy="5835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s-Latn-BA" altLang="en-US" sz="32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Simetrična kriptografija</a:t>
            </a:r>
            <a:endParaRPr lang="bs-Latn-BA" altLang="en-US" sz="32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27685" y="1263015"/>
            <a:ext cx="5340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bs-Latn-BA" altLang="en-US" sz="2000" b="1" u="sng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-prednosti-</a:t>
            </a:r>
            <a:endParaRPr lang="bs-Latn-BA" altLang="en-US" sz="2000" b="1" u="sng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28955" y="1839595"/>
            <a:ext cx="53397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bs-Latn-BA" altLang="en-US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Simetrični algoritmi su brzi i učinkoviti.</a:t>
            </a:r>
            <a:endParaRPr lang="bs-Latn-BA" altLang="en-US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endParaRPr lang="bs-Latn-BA" altLang="en-US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r>
              <a:rPr lang="bs-Latn-BA" altLang="en-US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Smetrična kriptografija je jednostavna za implementaciju i zahtijeva manje kompjuterskih resursa. </a:t>
            </a:r>
            <a:endParaRPr lang="bs-Latn-BA" altLang="en-US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528320" y="3338195"/>
            <a:ext cx="53403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bs-Latn-BA" altLang="en-US" b="1" u="sng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-nedostatci-</a:t>
            </a:r>
            <a:endParaRPr lang="bs-Latn-BA" altLang="en-US" b="1" u="sng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endParaRPr lang="bs-Latn-BA" altLang="en-US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r>
              <a:rPr lang="bs-Latn-BA" altLang="en-US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Izazov razmjene tajnog ključa između dvije komunikacijske strane.</a:t>
            </a:r>
            <a:endParaRPr lang="bs-Latn-BA" altLang="en-US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endParaRPr lang="bs-Latn-BA" altLang="en-US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r>
              <a:rPr lang="bs-Latn-BA" altLang="en-US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Ako se ključ ne razmijeni sigurno, postoji rizik od napada presretanjem ključa i kompromitiranja sigurnosti podataka.</a:t>
            </a:r>
            <a:endParaRPr lang="bs-Latn-BA" altLang="en-US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3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914" y="1741713"/>
            <a:ext cx="4187371" cy="418737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60813" y="688687"/>
            <a:ext cx="5917698" cy="5917698"/>
          </a:xfrm>
          <a:prstGeom prst="rect">
            <a:avLst/>
          </a:prstGeom>
        </p:spPr>
      </p:pic>
      <p:sp>
        <p:nvSpPr>
          <p:cNvPr id="10" name="矩形 1"/>
          <p:cNvSpPr/>
          <p:nvPr/>
        </p:nvSpPr>
        <p:spPr>
          <a:xfrm>
            <a:off x="5981390" y="1461281"/>
            <a:ext cx="4970909" cy="4374006"/>
          </a:xfrm>
          <a:prstGeom prst="rect">
            <a:avLst/>
          </a:prstGeom>
          <a:noFill/>
          <a:ln w="50800">
            <a:gradFill flip="none" rotWithShape="1">
              <a:gsLst>
                <a:gs pos="0">
                  <a:srgbClr val="27DBFC"/>
                </a:gs>
                <a:gs pos="100000">
                  <a:srgbClr val="B246EF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6326550" y="1994761"/>
            <a:ext cx="4281715" cy="329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bs-Latn-BA" sz="2000" b="1" dirty="0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Asimetrična kriptografija</a:t>
            </a:r>
            <a:endParaRPr lang="bs-Latn-BA" sz="2000" b="1" dirty="0" smtClean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zh-CN" altLang="en-US" sz="1200" dirty="0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Asimetrična kriptografija, također poznata kao javni ključ kriptografija, je vrsta kriptografskog sustava u kojem se koriste dva različita ključa - javni ključ i privatni ključ. Javni ključ se dijeli s drugima, dok privatni ključ ostaje tajna. Ovi ključevi su međusobno povezani matematičkim funkcijama, što omogućuje šifriranje podataka s jednim ključem i dešifriranje s drugim ključem.</a:t>
            </a:r>
            <a:endParaRPr lang="zh-CN" altLang="en-US" sz="1200" dirty="0" smtClean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black">
          <a:xfrm>
            <a:off x="529395" y="679172"/>
            <a:ext cx="5340827" cy="5835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s-Latn-BA" altLang="en-US" sz="32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Asimetrična kriptografija</a:t>
            </a:r>
            <a:endParaRPr lang="bs-Latn-BA" altLang="en-US" sz="32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27685" y="1263015"/>
            <a:ext cx="5340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bs-Latn-BA" altLang="en-US" sz="2000" b="1" u="sng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-algoritmi-</a:t>
            </a:r>
            <a:endParaRPr lang="bs-Latn-BA" altLang="en-US" sz="2000" b="1" u="sng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27685" y="2040890"/>
            <a:ext cx="53397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bs-Latn-BA" altLang="en-US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Primjeri popularnih asimetričnih algoritama su </a:t>
            </a:r>
            <a:br>
              <a:rPr lang="bs-Latn-BA" altLang="en-US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</a:br>
            <a:br>
              <a:rPr lang="bs-Latn-BA" altLang="en-US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</a:br>
            <a:r>
              <a:rPr lang="bs-Latn-BA" altLang="en-US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RSA (Rivest-Shamir-Adleman), </a:t>
            </a:r>
            <a:br>
              <a:rPr lang="bs-Latn-BA" altLang="en-US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</a:br>
            <a:br>
              <a:rPr lang="bs-Latn-BA" altLang="en-US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</a:br>
            <a:r>
              <a:rPr lang="bs-Latn-BA" altLang="en-US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Diffie-Hellman, </a:t>
            </a:r>
            <a:br>
              <a:rPr lang="bs-Latn-BA" altLang="en-US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</a:br>
            <a:br>
              <a:rPr lang="bs-Latn-BA" altLang="en-US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</a:br>
            <a:r>
              <a:rPr lang="bs-Latn-BA" altLang="en-US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ElGamal </a:t>
            </a:r>
            <a:br>
              <a:rPr lang="bs-Latn-BA" altLang="en-US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</a:br>
            <a:br>
              <a:rPr lang="bs-Latn-BA" altLang="en-US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</a:br>
            <a:r>
              <a:rPr lang="bs-Latn-BA" altLang="en-US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ECC (Elliptic Curve Cryptography).</a:t>
            </a:r>
            <a:endParaRPr lang="bs-Latn-BA" altLang="en-US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885" y="1712685"/>
            <a:ext cx="3791863" cy="37918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black">
          <a:xfrm>
            <a:off x="529395" y="679172"/>
            <a:ext cx="5340827" cy="5835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s-Latn-BA" altLang="en-US" sz="32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Asimetrična kriptografija</a:t>
            </a:r>
            <a:endParaRPr lang="bs-Latn-BA" altLang="en-US" sz="32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27685" y="1263015"/>
            <a:ext cx="5340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bs-Latn-BA" altLang="en-US" sz="2000" b="1" u="sng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-prednosti-</a:t>
            </a:r>
            <a:endParaRPr lang="bs-Latn-BA" altLang="en-US" sz="2000" b="1" u="sng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28955" y="1839595"/>
            <a:ext cx="53397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bs-Latn-BA" altLang="en-US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Nema potrebe za razmjenom tajnog ključa između dvije strane.</a:t>
            </a:r>
            <a:endParaRPr lang="bs-Latn-BA" altLang="en-US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endParaRPr lang="bs-Latn-BA" altLang="en-US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r>
              <a:rPr lang="bs-Latn-BA" altLang="en-US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Svaka strana generira svoj par ključeva - javni i privatni, čime se eliminira izazov razmjene tajnog ključa.</a:t>
            </a:r>
            <a:endParaRPr lang="bs-Latn-BA" altLang="en-US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527685" y="3592830"/>
            <a:ext cx="53403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bs-Latn-BA" altLang="en-US" b="1" u="sng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-nedostatci-</a:t>
            </a:r>
            <a:endParaRPr lang="bs-Latn-BA" altLang="en-US" b="1" u="sng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endParaRPr lang="bs-Latn-BA" altLang="en-US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r>
              <a:rPr lang="bs-Latn-BA" altLang="en-US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Asimetrična kriptografija je složenija i sporija u odnosu na simetričnu kriptografiju. </a:t>
            </a:r>
            <a:endParaRPr lang="bs-Latn-BA" altLang="en-US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endParaRPr lang="bs-Latn-BA" altLang="en-US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r>
              <a:rPr lang="bs-Latn-BA" altLang="en-US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Matematički algoritmi koji se koriste u asimetričnoj kriptografiji zahtijevaju više računarske snage i resursa.</a:t>
            </a:r>
            <a:endParaRPr lang="bs-Latn-BA" altLang="en-US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885" y="1712685"/>
            <a:ext cx="3791863" cy="37918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0" t="26733" r="7568" b="24892"/>
          <a:stretch>
            <a:fillRect/>
          </a:stretch>
        </p:blipFill>
        <p:spPr>
          <a:xfrm>
            <a:off x="257504" y="580570"/>
            <a:ext cx="11716782" cy="59814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410" y="1629228"/>
            <a:ext cx="3599543" cy="3599543"/>
          </a:xfrm>
          <a:prstGeom prst="rect">
            <a:avLst/>
          </a:prstGeom>
        </p:spPr>
      </p:pic>
      <p:sp>
        <p:nvSpPr>
          <p:cNvPr id="11" name="Rectangle 6"/>
          <p:cNvSpPr>
            <a:spLocks noChangeArrowheads="1"/>
          </p:cNvSpPr>
          <p:nvPr/>
        </p:nvSpPr>
        <p:spPr bwMode="black">
          <a:xfrm>
            <a:off x="3865685" y="707112"/>
            <a:ext cx="5340827" cy="9220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s-Latn-BA" altLang="en-US" sz="54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Zaključak</a:t>
            </a:r>
            <a:endParaRPr lang="bs-Latn-BA" altLang="en-US" sz="54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89990" y="2749550"/>
            <a:ext cx="67005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bs-Latn-BA" altLang="en-US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Kriptografija igra vitalnu ulogu u sigurnosti računarskih mreža. Kombinacija simetrične i asimetrične kriptografije, uz korištenje protokola razmjene ključeva, omogućuje sigurnu komunikaciju, zaštitu podataka i osigurava povjerljivost, autentičnost i integritet informacija koje se prenose putem mreže. Kriptografija je temeljni alat za održavanje sigurnosti u digitalnom dobu i nastavit će se razvijati kako bi se suočila s novim izazovima i prijetnjama.</a:t>
            </a:r>
            <a:endParaRPr lang="bs-Latn-BA" altLang="en-US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0" t="26733" r="7568" b="24892"/>
          <a:stretch>
            <a:fillRect/>
          </a:stretch>
        </p:blipFill>
        <p:spPr>
          <a:xfrm>
            <a:off x="257504" y="580570"/>
            <a:ext cx="11716782" cy="59814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410" y="1629228"/>
            <a:ext cx="3599543" cy="3599543"/>
          </a:xfrm>
          <a:prstGeom prst="rect">
            <a:avLst/>
          </a:prstGeom>
        </p:spPr>
      </p:pic>
      <p:sp>
        <p:nvSpPr>
          <p:cNvPr id="11" name="Rectangle 6"/>
          <p:cNvSpPr>
            <a:spLocks noChangeArrowheads="1"/>
          </p:cNvSpPr>
          <p:nvPr/>
        </p:nvSpPr>
        <p:spPr bwMode="black">
          <a:xfrm>
            <a:off x="1401250" y="2875002"/>
            <a:ext cx="5340827" cy="9220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s-Latn-BA" altLang="en-US" sz="54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Hvala na pažnji</a:t>
            </a:r>
            <a:endParaRPr lang="bs-Latn-BA" altLang="en-US" sz="54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75101" y="614587"/>
            <a:ext cx="344179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zh-CN" sz="32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56929" y="2718270"/>
            <a:ext cx="2430145" cy="1871345"/>
            <a:chOff x="597272" y="2607364"/>
            <a:chExt cx="2430145" cy="1871345"/>
          </a:xfrm>
        </p:grpSpPr>
        <p:sp>
          <p:nvSpPr>
            <p:cNvPr id="3" name="圆角矩形 2"/>
            <p:cNvSpPr/>
            <p:nvPr/>
          </p:nvSpPr>
          <p:spPr>
            <a:xfrm>
              <a:off x="1204277" y="2607364"/>
              <a:ext cx="1059951" cy="998105"/>
            </a:xfrm>
            <a:prstGeom prst="roundRect">
              <a:avLst/>
            </a:prstGeom>
            <a:gradFill>
              <a:gsLst>
                <a:gs pos="0">
                  <a:srgbClr val="27DBFC"/>
                </a:gs>
                <a:gs pos="100000">
                  <a:srgbClr val="B246E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97272" y="4079929"/>
              <a:ext cx="2430145" cy="39878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bs-Latn-BA" altLang="zh-CN" sz="20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Razmjena ključeva</a:t>
              </a:r>
              <a:endParaRPr lang="bs-Latn-BA" altLang="zh-CN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359162" y="2804000"/>
              <a:ext cx="8082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01.</a:t>
              </a:r>
              <a:endPara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474572" y="2718270"/>
            <a:ext cx="2363642" cy="1871104"/>
            <a:chOff x="597272" y="2607364"/>
            <a:chExt cx="2363642" cy="1871104"/>
          </a:xfrm>
        </p:grpSpPr>
        <p:sp>
          <p:nvSpPr>
            <p:cNvPr id="9" name="圆角矩形 8"/>
            <p:cNvSpPr/>
            <p:nvPr/>
          </p:nvSpPr>
          <p:spPr>
            <a:xfrm>
              <a:off x="1204277" y="2607364"/>
              <a:ext cx="1059951" cy="998105"/>
            </a:xfrm>
            <a:prstGeom prst="roundRect">
              <a:avLst/>
            </a:prstGeom>
            <a:gradFill>
              <a:gsLst>
                <a:gs pos="0">
                  <a:srgbClr val="27DBFC"/>
                </a:gs>
                <a:gs pos="100000">
                  <a:srgbClr val="B246E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97272" y="4079688"/>
              <a:ext cx="2363642" cy="39878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bs-Latn-BA" altLang="zh-CN" sz="20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Protokoli</a:t>
              </a:r>
              <a:endParaRPr lang="bs-Latn-BA" altLang="zh-CN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359162" y="2804000"/>
              <a:ext cx="8082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02.</a:t>
              </a:r>
              <a:endPara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192215" y="2718270"/>
            <a:ext cx="2363642" cy="2179079"/>
            <a:chOff x="597272" y="2607364"/>
            <a:chExt cx="2363642" cy="2179079"/>
          </a:xfrm>
        </p:grpSpPr>
        <p:sp>
          <p:nvSpPr>
            <p:cNvPr id="13" name="圆角矩形 12"/>
            <p:cNvSpPr/>
            <p:nvPr/>
          </p:nvSpPr>
          <p:spPr>
            <a:xfrm>
              <a:off x="1204277" y="2607364"/>
              <a:ext cx="1059951" cy="998105"/>
            </a:xfrm>
            <a:prstGeom prst="roundRect">
              <a:avLst/>
            </a:prstGeom>
            <a:gradFill>
              <a:gsLst>
                <a:gs pos="0">
                  <a:srgbClr val="27DBFC"/>
                </a:gs>
                <a:gs pos="100000">
                  <a:srgbClr val="B246E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97272" y="4079688"/>
              <a:ext cx="2363642" cy="70675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bs-Latn-BA" altLang="zh-CN" sz="20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Simetrična kriptografija</a:t>
              </a:r>
              <a:endParaRPr lang="bs-Latn-BA" altLang="zh-CN" sz="20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359162" y="2804000"/>
              <a:ext cx="8082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03.</a:t>
              </a:r>
              <a:endPara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909859" y="2718270"/>
            <a:ext cx="2363642" cy="2179079"/>
            <a:chOff x="597272" y="2607364"/>
            <a:chExt cx="2363642" cy="2179079"/>
          </a:xfrm>
        </p:grpSpPr>
        <p:sp>
          <p:nvSpPr>
            <p:cNvPr id="17" name="圆角矩形 16"/>
            <p:cNvSpPr/>
            <p:nvPr/>
          </p:nvSpPr>
          <p:spPr>
            <a:xfrm>
              <a:off x="1204277" y="2607364"/>
              <a:ext cx="1059951" cy="998105"/>
            </a:xfrm>
            <a:prstGeom prst="roundRect">
              <a:avLst/>
            </a:prstGeom>
            <a:gradFill>
              <a:gsLst>
                <a:gs pos="0">
                  <a:srgbClr val="27DBFC"/>
                </a:gs>
                <a:gs pos="100000">
                  <a:srgbClr val="B246E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97272" y="4079688"/>
              <a:ext cx="2363642" cy="70675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bs-Latn-BA" altLang="zh-CN" sz="20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Asimetrična kriptografija</a:t>
              </a:r>
              <a:endParaRPr lang="bs-Latn-BA" altLang="zh-CN" sz="20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359162" y="2804000"/>
              <a:ext cx="8082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04.</a:t>
              </a:r>
              <a:endPara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black">
          <a:xfrm>
            <a:off x="529395" y="679172"/>
            <a:ext cx="5340827" cy="5835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s-Latn-BA" altLang="en-US" sz="32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Uvod</a:t>
            </a:r>
            <a:endParaRPr lang="bs-Latn-BA" altLang="en-US" sz="32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077" y="1262744"/>
            <a:ext cx="4760590" cy="476059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29590" y="2052955"/>
            <a:ext cx="55479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bs-Latn-BA" altLang="en-US" sz="20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Kriptografija, kao grana informatike, se bavi zaštitom podataka te igra ključnu ulogu u osiguravanju povjerljivosti, integriteta i autentičnosti podataka u računarskim mrežama</a:t>
            </a:r>
            <a:endParaRPr lang="bs-Latn-BA" altLang="en-US" sz="20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7" name="Picture 6" descr="session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" y="3829685"/>
            <a:ext cx="4014470" cy="25368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black">
          <a:xfrm>
            <a:off x="529395" y="679172"/>
            <a:ext cx="5340827" cy="5835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s-Latn-BA" altLang="en-US" sz="32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Razmjena ključeva</a:t>
            </a:r>
            <a:endParaRPr lang="bs-Latn-BA" altLang="en-US" sz="32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077" y="1262744"/>
            <a:ext cx="4760590" cy="476059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29590" y="1928495"/>
            <a:ext cx="53409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bs-Latn-BA" altLang="en-US" sz="20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Razmjena ključeva predstavlja ključni korak u sigurnoj komunikaciji u računarskim mrežama.</a:t>
            </a:r>
            <a:endParaRPr lang="bs-Latn-BA" altLang="en-US" sz="20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29590" y="3106420"/>
            <a:ext cx="5340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bs-Latn-BA" altLang="en-US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Glavni problem s kojim se susrećemo je kako sigurno razmijeniti ključeve između svije strane.</a:t>
            </a:r>
            <a:endParaRPr lang="bs-Latn-BA" altLang="en-US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29590" y="4222750"/>
            <a:ext cx="5340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bs-Latn-BA" altLang="en-US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Pri razmjeni ključeva postoji mogućnost prisluškivanja i manipulacije podataka.</a:t>
            </a:r>
            <a:endParaRPr lang="bs-Latn-BA" altLang="en-US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black">
          <a:xfrm>
            <a:off x="529395" y="679172"/>
            <a:ext cx="5340827" cy="5835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s-Latn-BA" altLang="en-US" sz="32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Razmjena ključeva</a:t>
            </a:r>
            <a:endParaRPr lang="bs-Latn-BA" altLang="en-US" sz="32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077" y="1262744"/>
            <a:ext cx="4760590" cy="476059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29590" y="1263015"/>
            <a:ext cx="5340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bs-Latn-BA" altLang="en-US" sz="20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-protokoli-</a:t>
            </a:r>
            <a:endParaRPr lang="bs-Latn-BA" altLang="en-US" sz="20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29590" y="2167255"/>
            <a:ext cx="5340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bs-Latn-BA" altLang="en-US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Diffie-Hellman protokol</a:t>
            </a:r>
            <a:endParaRPr lang="bs-Latn-BA" altLang="en-US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30225" y="2535555"/>
            <a:ext cx="5340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bs-Latn-BA" altLang="en-US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RSA protokol</a:t>
            </a:r>
            <a:endParaRPr lang="bs-Latn-BA" altLang="en-US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30225" y="2903855"/>
            <a:ext cx="5339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bs-Latn-BA" altLang="en-US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IKE protokol</a:t>
            </a:r>
            <a:endParaRPr lang="en-US"/>
          </a:p>
        </p:txBody>
      </p:sp>
      <p:pic>
        <p:nvPicPr>
          <p:cNvPr id="9" name="Picture 8" descr="Public_key_shared_secret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390" y="2903855"/>
            <a:ext cx="3316605" cy="37122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black">
          <a:xfrm>
            <a:off x="529395" y="679172"/>
            <a:ext cx="5340827" cy="5835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s-Latn-BA" altLang="en-US" sz="32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Razmjena ključeva</a:t>
            </a:r>
            <a:endParaRPr lang="bs-Latn-BA" altLang="en-US" sz="32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29590" y="1263015"/>
            <a:ext cx="5340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bs-Latn-BA" altLang="en-US" sz="20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Diffie-Hellman protokol</a:t>
            </a:r>
            <a:endParaRPr lang="bs-Latn-BA" altLang="en-US" sz="20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29590" y="2338070"/>
            <a:ext cx="53397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bs-Latn-BA" altLang="en-US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Diffie-Hellman protokol je algoritam koji omogućuje dva korisnika da sigurno razmjene ključeve preko nesigurne komunikacijske mreže. Radi na osnovi matematičkog problema diskretnog logaritma.</a:t>
            </a:r>
            <a:endParaRPr lang="bs-Latn-BA" altLang="en-US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10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885" y="1629228"/>
            <a:ext cx="3599543" cy="3599543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528955" y="3752215"/>
            <a:ext cx="53403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bs-Latn-BA" altLang="en-US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Ovaj protokol je siguran zbog računske složenosti problema diskretnog logaritma. Čak i ako napadač prisluškuje komunikaciju i zna javne ključeve, teško mu je izračunati privatne ključeve ili zajednički tajni ključ bez rješavanja tog problema.</a:t>
            </a:r>
            <a:endParaRPr lang="bs-Latn-BA" altLang="en-US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black">
          <a:xfrm>
            <a:off x="529395" y="679172"/>
            <a:ext cx="5340827" cy="5835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s-Latn-BA" altLang="en-US" sz="32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Razmjena ključeva</a:t>
            </a:r>
            <a:endParaRPr lang="bs-Latn-BA" altLang="en-US" sz="32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29590" y="1263015"/>
            <a:ext cx="5340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bs-Latn-BA" altLang="en-US" sz="20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-RSA protokol-</a:t>
            </a:r>
            <a:endParaRPr lang="bs-Latn-BA" altLang="en-US" sz="20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29590" y="2338070"/>
            <a:ext cx="53397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bs-Latn-BA" altLang="en-US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RSA (Rivest-Shamir-Adleman) je kriptografski protokol koji se koristi za razmjenu ključeva, digitalno potpisivanje i šifriranje podataka. Temelji se na matematičkom problemu faktorizacije velikih brojeva.</a:t>
            </a:r>
            <a:endParaRPr lang="bs-Latn-BA" altLang="en-US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10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885" y="1629228"/>
            <a:ext cx="3599543" cy="3599543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528955" y="3752215"/>
            <a:ext cx="53403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bs-Latn-BA" altLang="en-US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RSA protokol je siguran jer faktorizacija velikih brojeva, koja je potrebna za otkrivanje privatnog ključa, trenutno nije izvediva u razumnom vremenu.</a:t>
            </a:r>
            <a:endParaRPr lang="bs-Latn-BA" altLang="en-US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43720" y="1475251"/>
            <a:ext cx="4970909" cy="4374006"/>
          </a:xfrm>
          <a:prstGeom prst="rect">
            <a:avLst/>
          </a:prstGeom>
          <a:noFill/>
          <a:ln w="50800">
            <a:gradFill flip="none" rotWithShape="1">
              <a:gsLst>
                <a:gs pos="0">
                  <a:srgbClr val="27DBFC"/>
                </a:gs>
                <a:gs pos="100000">
                  <a:srgbClr val="B246EF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15"/>
          <p:cNvSpPr txBox="1">
            <a:spLocks noChangeArrowheads="1"/>
          </p:cNvSpPr>
          <p:nvPr/>
        </p:nvSpPr>
        <p:spPr bwMode="auto">
          <a:xfrm>
            <a:off x="7307625" y="2521811"/>
            <a:ext cx="4281715" cy="255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bs-Latn-BA" sz="2000" b="1" dirty="0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Simetrična kriptografija</a:t>
            </a:r>
            <a:endParaRPr lang="bs-Latn-BA" sz="2000" b="1" dirty="0" smtClean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zh-CN" altLang="en-US" sz="1200" dirty="0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Simetrična kriptografija je vrsta kriptografskog sustava u kojem se isti ključ koristi za šifriranje i dešifriranje podataka. Ovaj ključ se naziva tajni ključ ili simetrični ključ. Simetrična kriptografija je jednostavna i brza, ali postoji izazov kako sigurno razmijeniti tajni ključ između dvije komunikacijske strane.</a:t>
            </a:r>
            <a:endParaRPr lang="zh-CN" altLang="en-US" sz="1200" dirty="0" smtClean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75251"/>
            <a:ext cx="6704965" cy="43821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black">
          <a:xfrm>
            <a:off x="529395" y="679172"/>
            <a:ext cx="5340827" cy="5835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s-Latn-BA" altLang="en-US" sz="32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Simetrična kriptografija</a:t>
            </a:r>
            <a:endParaRPr lang="bs-Latn-BA" altLang="en-US" sz="32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29590" y="1263015"/>
            <a:ext cx="5340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bs-Latn-BA" altLang="en-US" sz="20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-algoritmi-</a:t>
            </a:r>
            <a:endParaRPr lang="bs-Latn-BA" altLang="en-US" sz="20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28955" y="1839595"/>
            <a:ext cx="5339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bs-Latn-BA" altLang="en-US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Simetrični algoritmi su matematičke funkcije koje se koriste za šifriranje i dešifriranje poruka koristeći isti tajni ključ.</a:t>
            </a:r>
            <a:endParaRPr lang="bs-Latn-BA" altLang="en-US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528320" y="3338195"/>
            <a:ext cx="53403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bs-Latn-BA" altLang="en-US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AES je najčešće korišteni simetrični kriptografski algoritam.</a:t>
            </a:r>
            <a:endParaRPr lang="bs-Latn-BA" altLang="en-US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endParaRPr lang="bs-Latn-BA" altLang="en-US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r>
              <a:rPr lang="bs-Latn-BA" altLang="en-US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DES je stariji simetrični kriptografski algoritam koji koristi ključ dužine 56 bitova.</a:t>
            </a:r>
            <a:endParaRPr lang="bs-Latn-BA" altLang="en-US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endParaRPr lang="bs-Latn-BA" altLang="en-US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r>
              <a:rPr lang="bs-Latn-BA" altLang="en-US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3DES je poboljšanje DES-a koje koristi isti algoritam, ali primjenjuje ga tri puta s različitim ključevima.</a:t>
            </a:r>
            <a:endParaRPr lang="bs-Latn-BA" altLang="en-US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3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914" y="1741713"/>
            <a:ext cx="4187371" cy="4187371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4122</Words>
  <Application>WPS Presentation</Application>
  <PresentationFormat>宽屏</PresentationFormat>
  <Paragraphs>118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Fantum Pai</cp:lastModifiedBy>
  <cp:revision>9</cp:revision>
  <dcterms:created xsi:type="dcterms:W3CDTF">2018-08-26T03:11:00Z</dcterms:created>
  <dcterms:modified xsi:type="dcterms:W3CDTF">2023-06-12T08:13:27Z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1033-11.2.0.11537</vt:lpwstr>
  </property>
  <property fmtid="{D5CDD505-2E9C-101B-9397-08002B2CF9AE}" pid="3" name="ICV">
    <vt:lpwstr>785A39FF3A304F2DB4E59B3F6E2235F4</vt:lpwstr>
  </property>
</Properties>
</file>