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0"/>
  </p:notesMasterIdLst>
  <p:sldIdLst>
    <p:sldId id="315" r:id="rId3"/>
    <p:sldId id="316" r:id="rId4"/>
    <p:sldId id="317" r:id="rId5"/>
    <p:sldId id="355" r:id="rId6"/>
    <p:sldId id="356" r:id="rId7"/>
    <p:sldId id="357" r:id="rId8"/>
    <p:sldId id="358" r:id="rId9"/>
    <p:sldId id="318" r:id="rId10"/>
    <p:sldId id="359" r:id="rId11"/>
    <p:sldId id="360" r:id="rId12"/>
    <p:sldId id="364" r:id="rId13"/>
    <p:sldId id="365" r:id="rId14"/>
    <p:sldId id="463" r:id="rId15"/>
    <p:sldId id="464" r:id="rId16"/>
    <p:sldId id="465" r:id="rId17"/>
    <p:sldId id="466" r:id="rId18"/>
    <p:sldId id="467" r:id="rId19"/>
    <p:sldId id="468" r:id="rId20"/>
    <p:sldId id="469" r:id="rId21"/>
    <p:sldId id="470" r:id="rId22"/>
    <p:sldId id="471" r:id="rId23"/>
    <p:sldId id="472" r:id="rId24"/>
    <p:sldId id="473" r:id="rId25"/>
    <p:sldId id="401" r:id="rId26"/>
    <p:sldId id="403" r:id="rId27"/>
    <p:sldId id="404" r:id="rId28"/>
    <p:sldId id="427" r:id="rId29"/>
    <p:sldId id="511" r:id="rId30"/>
    <p:sldId id="512" r:id="rId31"/>
    <p:sldId id="428" r:id="rId32"/>
    <p:sldId id="430" r:id="rId33"/>
    <p:sldId id="431" r:id="rId34"/>
    <p:sldId id="432" r:id="rId35"/>
    <p:sldId id="435" r:id="rId36"/>
    <p:sldId id="436" r:id="rId37"/>
    <p:sldId id="438" r:id="rId38"/>
    <p:sldId id="439" r:id="rId39"/>
    <p:sldId id="440" r:id="rId40"/>
    <p:sldId id="405" r:id="rId41"/>
    <p:sldId id="325" r:id="rId42"/>
    <p:sldId id="383" r:id="rId43"/>
    <p:sldId id="326" r:id="rId44"/>
    <p:sldId id="384" r:id="rId45"/>
    <p:sldId id="387" r:id="rId46"/>
    <p:sldId id="388" r:id="rId47"/>
    <p:sldId id="396" r:id="rId48"/>
    <p:sldId id="397" r:id="rId49"/>
    <p:sldId id="389" r:id="rId50"/>
    <p:sldId id="390" r:id="rId51"/>
    <p:sldId id="393" r:id="rId52"/>
    <p:sldId id="391" r:id="rId53"/>
    <p:sldId id="392" r:id="rId54"/>
    <p:sldId id="394" r:id="rId55"/>
    <p:sldId id="398" r:id="rId56"/>
    <p:sldId id="399" r:id="rId57"/>
    <p:sldId id="426" r:id="rId58"/>
    <p:sldId id="474" r:id="rId59"/>
  </p:sldIdLst>
  <p:sldSz cx="9144000" cy="5143500" type="screen16x9"/>
  <p:notesSz cx="6858000" cy="9144000"/>
  <p:embeddedFontLst>
    <p:embeddedFont>
      <p:font typeface="Lexend Deca"/>
      <p:regular r:id="rId65"/>
    </p:embeddedFont>
    <p:embeddedFont>
      <p:font typeface="Muli Regular"/>
      <p:regular r:id="rId66"/>
    </p:embeddedFont>
    <p:embeddedFont>
      <p:font typeface="Calibri" panose="020F0502020204030204" charset="0"/>
      <p:regular r:id="rId67"/>
      <p:bold r:id="rId68"/>
      <p:italic r:id="rId69"/>
      <p:boldItalic r:id="rId70"/>
    </p:embeddedFont>
    <p:embeddedFont>
      <p:font typeface="Muli Regular"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font" Target="fonts/font7.fntdata"/><Relationship Id="rId70" Type="http://schemas.openxmlformats.org/officeDocument/2006/relationships/font" Target="fonts/font6.fntdata"/><Relationship Id="rId7" Type="http://schemas.openxmlformats.org/officeDocument/2006/relationships/slide" Target="slides/slide5.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683919"/>
            <a:ext cx="2133600" cy="357188"/>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3124200" y="4683919"/>
            <a:ext cx="2895600" cy="357188"/>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fade thruBlk="1"/>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4683919"/>
            <a:ext cx="2133600" cy="357188"/>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3124200" y="4683919"/>
            <a:ext cx="2895600" cy="357188"/>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fade thruBlk="1"/>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p:spPr>
        <p:txBody>
          <a:bodyPr/>
          <a:lstStyle/>
          <a:p>
            <a:fld id="{68118F6B-0B17-4AE3-9157-AE7301D27E5C}" type="datetimeFigureOut">
              <a:rPr lang="en-US" smtClean="0"/>
            </a:fld>
            <a:endParaRPr lang="en-US"/>
          </a:p>
        </p:txBody>
      </p:sp>
      <p:sp>
        <p:nvSpPr>
          <p:cNvPr id="6" name="Footer Placeholder 5"/>
          <p:cNvSpPr>
            <a:spLocks noGrp="1"/>
          </p:cNvSpPr>
          <p:nvPr>
            <p:ph type="ftr" sz="quarter" idx="11"/>
          </p:nvPr>
        </p:nvSpPr>
        <p:spPr>
          <a:xfrm>
            <a:off x="3028950" y="4767263"/>
            <a:ext cx="3086100" cy="273844"/>
          </a:xfrm>
        </p:spPr>
        <p:txBody>
          <a:bodyPr/>
          <a:lstStyle/>
          <a:p>
            <a:endParaRPr lang="en-US"/>
          </a:p>
        </p:txBody>
      </p:sp>
      <p:sp>
        <p:nvSpPr>
          <p:cNvPr id="7" name="Slide Number Placeholder 6"/>
          <p:cNvSpPr>
            <a:spLocks noGrp="1"/>
          </p:cNvSpPr>
          <p:nvPr>
            <p:ph type="sldNum" sz="quarter" idx="12"/>
          </p:nvPr>
        </p:nvSpPr>
        <p:spPr/>
        <p:txBody>
          <a:bodyPr/>
          <a:lstStyle/>
          <a:p>
            <a:fld id="{6F765A25-C9C5-4083-9C54-4A4D984CD866}" type="slidenum">
              <a:rPr lang="en-US" smtClean="0"/>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 Small circuit">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8.jpeg"/><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4.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image" Target="../media/image3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9.jpeg"/><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0.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215" y="650240"/>
            <a:ext cx="6858000" cy="3294380"/>
          </a:xfrm>
        </p:spPr>
        <p:txBody>
          <a:bodyPr>
            <a:scene3d>
              <a:camera prst="orthographicFront"/>
              <a:lightRig rig="threePt" dir="t"/>
            </a:scene3d>
          </a:bodyPr>
          <a:lstStyle/>
          <a:p>
            <a:pPr algn="ctr"/>
            <a:endParaRPr lang="en-US"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transition>
    <p:split orient="ver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90" y="161290"/>
            <a:ext cx="6014085" cy="441960"/>
          </a:xfrm>
        </p:spPr>
        <p:txBody>
          <a:bodyPr/>
          <a:lstStyle/>
          <a:p>
            <a:r>
              <a:rPr lang="en-US"/>
              <a:t>ATmega32 Features</a:t>
            </a:r>
            <a:endParaRPr lang="en-US"/>
          </a:p>
        </p:txBody>
      </p:sp>
      <p:sp>
        <p:nvSpPr>
          <p:cNvPr id="3" name="Content Placeholder 2"/>
          <p:cNvSpPr>
            <a:spLocks noGrp="1"/>
          </p:cNvSpPr>
          <p:nvPr>
            <p:ph idx="1"/>
          </p:nvPr>
        </p:nvSpPr>
        <p:spPr>
          <a:xfrm>
            <a:off x="580390" y="711835"/>
            <a:ext cx="8462010" cy="4318000"/>
          </a:xfrm>
        </p:spPr>
        <p:txBody>
          <a:bodyPr/>
          <a:lstStyle/>
          <a:p>
            <a:r>
              <a:rPr lang="en-US" sz="1200"/>
              <a:t>High-performance, low power AVR 8-bit micro-controller</a:t>
            </a:r>
            <a:endParaRPr lang="en-US" sz="1200"/>
          </a:p>
          <a:p>
            <a:r>
              <a:rPr lang="en-US" sz="1200"/>
              <a:t>8-bit: meaning that the CPU can work on only 8-bit of data at time.  Data larger than 8-bits has to be broken into 8-bit pieces to be processed by the CPU.</a:t>
            </a:r>
            <a:endParaRPr lang="en-US" sz="1200"/>
          </a:p>
          <a:p>
            <a:r>
              <a:rPr lang="en-US" sz="1200"/>
              <a:t>atmega32 is powerful, widely available, and comes in DIP   packages.</a:t>
            </a:r>
            <a:endParaRPr lang="en-US" sz="1200"/>
          </a:p>
          <a:p>
            <a:r>
              <a:rPr lang="en-US" sz="1200"/>
              <a:t>speed grades: from 0 to 16 MHZ.</a:t>
            </a:r>
            <a:endParaRPr lang="en-US" sz="1200"/>
          </a:p>
          <a:p>
            <a:r>
              <a:rPr lang="en-US" sz="1200"/>
              <a:t>Power consumption at 1 MHz, 3V, 25C</a:t>
            </a:r>
            <a:endParaRPr lang="en-US" sz="1200"/>
          </a:p>
          <a:p>
            <a:r>
              <a:rPr lang="en-US" sz="1200"/>
              <a:t>       - Active: 1.1 mA</a:t>
            </a:r>
            <a:endParaRPr lang="en-US" sz="1200"/>
          </a:p>
          <a:p>
            <a:r>
              <a:rPr lang="en-US" sz="1200"/>
              <a:t>       - Ideal mode: 0.35 mA</a:t>
            </a:r>
            <a:endParaRPr lang="en-US" sz="1200"/>
          </a:p>
          <a:p>
            <a:r>
              <a:rPr lang="en-US" sz="1200"/>
              <a:t>       - Power down mode: &lt;1mA.</a:t>
            </a:r>
            <a:endParaRPr lang="en-US" sz="1200"/>
          </a:p>
          <a:p>
            <a:r>
              <a:rPr lang="en-US" sz="1200"/>
              <a:t>32K code ROM, 2K Data RAM, and 1K EEPROM.</a:t>
            </a:r>
            <a:endParaRPr lang="en-US" sz="1200"/>
          </a:p>
          <a:p>
            <a:r>
              <a:rPr lang="en-US" sz="1200"/>
              <a:t>32 I/O Pins and 8 ADC, and 3 timers and endurance: 1000 write/Erase cycles.</a:t>
            </a:r>
            <a:endParaRPr lang="en-US" sz="1200"/>
          </a:p>
          <a:p>
            <a:r>
              <a:rPr lang="en-US" sz="1200"/>
              <a:t>The AVR was one of the first micro-controllers to use on-chip Flash memory for program storage. The Flash memory is ideal for fast development because flash memory can be erased in seconds compared to 20 minutes or more needed for the UV-EPROM.</a:t>
            </a:r>
            <a:endParaRPr lang="en-US" sz="1200"/>
          </a:p>
          <a:p>
            <a:r>
              <a:rPr lang="en-US" sz="1200"/>
              <a:t>The cost is 55 EGP.</a:t>
            </a:r>
            <a:endParaRPr lang="en-US" sz="1200"/>
          </a:p>
          <a:p>
            <a:r>
              <a:rPr lang="en-US" sz="1200"/>
              <a:t>Advanced RISC Architecture (reduced instruction set computer).</a:t>
            </a:r>
            <a:endParaRPr lang="en-US" sz="1200"/>
          </a:p>
          <a:p>
            <a:pPr marL="114300" indent="0">
              <a:buNone/>
            </a:pPr>
            <a:endParaRPr lang="en-US" sz="12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290" y="243840"/>
            <a:ext cx="7508875" cy="403225"/>
          </a:xfrm>
        </p:spPr>
        <p:txBody>
          <a:bodyPr/>
          <a:lstStyle/>
          <a:p>
            <a:r>
              <a:rPr lang="en-US" sz="3000" b="1" i="1"/>
              <a:t>FLEX SENSOR</a:t>
            </a:r>
            <a:endParaRPr lang="en-US" sz="3000" b="1" i="1"/>
          </a:p>
        </p:txBody>
      </p:sp>
      <p:graphicFrame>
        <p:nvGraphicFramePr>
          <p:cNvPr id="9" name="Content Placeholder 8"/>
          <p:cNvGraphicFramePr>
            <a:graphicFrameLocks noGrp="1"/>
          </p:cNvGraphicFramePr>
          <p:nvPr>
            <p:ph sz="half" idx="1"/>
          </p:nvPr>
        </p:nvGraphicFramePr>
        <p:xfrm>
          <a:off x="789305" y="3201511"/>
          <a:ext cx="4038600" cy="1539240"/>
        </p:xfrm>
        <a:graphic>
          <a:graphicData uri="http://schemas.openxmlformats.org/drawingml/2006/table">
            <a:tbl>
              <a:tblPr firstRow="1" bandRow="1">
                <a:tableStyleId>{5C22544A-7EE6-4342-B048-85BDC9FD1C3A}</a:tableStyleId>
              </a:tblPr>
              <a:tblGrid>
                <a:gridCol w="2019300"/>
                <a:gridCol w="2019300"/>
              </a:tblGrid>
              <a:tr h="381000">
                <a:tc>
                  <a:txBody>
                    <a:bodyPr/>
                    <a:lstStyle/>
                    <a:p>
                      <a:pPr marL="0" indent="0">
                        <a:buNone/>
                      </a:pPr>
                      <a:r>
                        <a:rPr lang="en-US" b="1">
                          <a:solidFill>
                            <a:schemeClr val="bg1"/>
                          </a:solidFill>
                          <a:latin typeface="Calibri" panose="020F0502020204030204" charset="0"/>
                          <a:cs typeface="Calibri" panose="020F0502020204030204" charset="0"/>
                        </a:rPr>
                        <a:t>Pin Number</a:t>
                      </a:r>
                      <a:endParaRPr lang="en-US" b="1">
                        <a:solidFill>
                          <a:schemeClr val="bg1"/>
                        </a:solidFill>
                        <a:latin typeface="Calibri" panose="020F0502020204030204" charset="0"/>
                        <a:ea typeface="Calibri" panose="020F0502020204030204" charset="0"/>
                        <a:cs typeface="Calibri" panose="020F0502020204030204" charset="0"/>
                      </a:endParaRPr>
                    </a:p>
                  </a:txBody>
                  <a:tcPr marL="76200" marR="76200" marT="76200" marB="76200"/>
                </a:tc>
                <a:tc>
                  <a:txBody>
                    <a:bodyPr/>
                    <a:lstStyle/>
                    <a:p>
                      <a:pPr marL="0" indent="0">
                        <a:buNone/>
                      </a:pPr>
                      <a:r>
                        <a:rPr lang="en-US" b="1">
                          <a:solidFill>
                            <a:schemeClr val="bg1"/>
                          </a:solidFill>
                          <a:latin typeface="Calibri" panose="020F0502020204030204" charset="0"/>
                          <a:cs typeface="Calibri" panose="020F0502020204030204" charset="0"/>
                        </a:rPr>
                        <a:t>Description</a:t>
                      </a:r>
                      <a:endParaRPr lang="en-US" b="1">
                        <a:solidFill>
                          <a:schemeClr val="bg1"/>
                        </a:solidFill>
                        <a:latin typeface="Calibri" panose="020F0502020204030204" charset="0"/>
                        <a:ea typeface="Calibri" panose="020F0502020204030204" charset="0"/>
                        <a:cs typeface="Calibri" panose="020F0502020204030204" charset="0"/>
                      </a:endParaRPr>
                    </a:p>
                  </a:txBody>
                  <a:tcPr marL="76200" marR="76200" marT="76200" marB="76200"/>
                </a:tc>
              </a:tr>
              <a:tr h="381000">
                <a:tc>
                  <a:txBody>
                    <a:bodyPr/>
                    <a:lstStyle/>
                    <a:p>
                      <a:pPr marL="0" indent="0">
                        <a:buNone/>
                      </a:pPr>
                      <a:r>
                        <a:rPr lang="en-US">
                          <a:solidFill>
                            <a:srgbClr val="303030"/>
                          </a:solidFill>
                          <a:latin typeface="Calibri" panose="020F0502020204030204" charset="0"/>
                          <a:cs typeface="Calibri" panose="020F0502020204030204" charset="0"/>
                        </a:rPr>
                        <a:t>P1</a:t>
                      </a:r>
                      <a:endParaRPr lang="en-US">
                        <a:solidFill>
                          <a:srgbClr val="303030"/>
                        </a:solidFill>
                        <a:latin typeface="Calibri" panose="020F0502020204030204" charset="0"/>
                        <a:ea typeface="Calibri" panose="020F0502020204030204" charset="0"/>
                        <a:cs typeface="Calibri" panose="020F0502020204030204" charset="0"/>
                      </a:endParaRPr>
                    </a:p>
                  </a:txBody>
                  <a:tcPr marL="76200" marR="76200" marT="76200" marB="76200"/>
                </a:tc>
                <a:tc>
                  <a:txBody>
                    <a:bodyPr/>
                    <a:lstStyle/>
                    <a:p>
                      <a:pPr marL="0" indent="0">
                        <a:buNone/>
                      </a:pPr>
                      <a:r>
                        <a:rPr lang="en-US">
                          <a:solidFill>
                            <a:srgbClr val="303030"/>
                          </a:solidFill>
                          <a:latin typeface="Calibri" panose="020F0502020204030204" charset="0"/>
                          <a:cs typeface="Calibri" panose="020F0502020204030204" charset="0"/>
                        </a:rPr>
                        <a:t>Usually connected to positive of power source.</a:t>
                      </a:r>
                      <a:endParaRPr lang="en-US">
                        <a:solidFill>
                          <a:srgbClr val="303030"/>
                        </a:solidFill>
                        <a:latin typeface="Calibri" panose="020F0502020204030204" charset="0"/>
                        <a:ea typeface="Calibri" panose="020F0502020204030204" charset="0"/>
                        <a:cs typeface="Calibri" panose="020F0502020204030204" charset="0"/>
                      </a:endParaRPr>
                    </a:p>
                  </a:txBody>
                  <a:tcPr marL="76200" marR="76200" marT="76200" marB="76200"/>
                </a:tc>
              </a:tr>
              <a:tr h="381000">
                <a:tc>
                  <a:txBody>
                    <a:bodyPr/>
                    <a:lstStyle/>
                    <a:p>
                      <a:pPr marL="0" indent="0">
                        <a:buNone/>
                      </a:pPr>
                      <a:r>
                        <a:rPr lang="en-US">
                          <a:solidFill>
                            <a:srgbClr val="303030"/>
                          </a:solidFill>
                          <a:latin typeface="Calibri" panose="020F0502020204030204" charset="0"/>
                          <a:cs typeface="Calibri" panose="020F0502020204030204" charset="0"/>
                        </a:rPr>
                        <a:t>P2</a:t>
                      </a:r>
                      <a:endParaRPr lang="en-US">
                        <a:solidFill>
                          <a:srgbClr val="303030"/>
                        </a:solidFill>
                        <a:latin typeface="Calibri" panose="020F0502020204030204" charset="0"/>
                        <a:ea typeface="Calibri" panose="020F0502020204030204" charset="0"/>
                        <a:cs typeface="Calibri" panose="020F0502020204030204" charset="0"/>
                      </a:endParaRPr>
                    </a:p>
                  </a:txBody>
                  <a:tcPr marL="76200" marR="76200" marT="76200" marB="76200"/>
                </a:tc>
                <a:tc>
                  <a:txBody>
                    <a:bodyPr/>
                    <a:lstStyle/>
                    <a:p>
                      <a:pPr marL="0" indent="0">
                        <a:buNone/>
                      </a:pPr>
                      <a:r>
                        <a:rPr lang="en-US">
                          <a:solidFill>
                            <a:srgbClr val="303030"/>
                          </a:solidFill>
                          <a:latin typeface="Calibri" panose="020F0502020204030204" charset="0"/>
                          <a:cs typeface="Calibri" panose="020F0502020204030204" charset="0"/>
                        </a:rPr>
                        <a:t>Usually connected to ground.</a:t>
                      </a:r>
                      <a:endParaRPr lang="en-US">
                        <a:solidFill>
                          <a:srgbClr val="303030"/>
                        </a:solidFill>
                        <a:latin typeface="Calibri" panose="020F0502020204030204" charset="0"/>
                        <a:ea typeface="Calibri" panose="020F0502020204030204" charset="0"/>
                        <a:cs typeface="Calibri" panose="020F0502020204030204" charset="0"/>
                      </a:endParaRPr>
                    </a:p>
                  </a:txBody>
                  <a:tcPr marL="76200" marR="76200" marT="76200" marB="76200"/>
                </a:tc>
              </a:tr>
            </a:tbl>
          </a:graphicData>
        </a:graphic>
      </p:graphicFrame>
      <p:pic>
        <p:nvPicPr>
          <p:cNvPr id="5" name="Picture 1" descr="C:\Users\lenovo v110\Desktop\desktop\Graduation Book\flex.jpgflex"/>
          <p:cNvPicPr>
            <a:picLocks noChangeAspect="1"/>
          </p:cNvPicPr>
          <p:nvPr/>
        </p:nvPicPr>
        <p:blipFill>
          <a:blip r:embed="rId1"/>
          <a:srcRect/>
          <a:stretch>
            <a:fillRect/>
          </a:stretch>
        </p:blipFill>
        <p:spPr>
          <a:xfrm>
            <a:off x="5563870" y="980440"/>
            <a:ext cx="3314700" cy="3586480"/>
          </a:xfrm>
          <a:prstGeom prst="rect">
            <a:avLst/>
          </a:prstGeom>
        </p:spPr>
      </p:pic>
      <p:sp>
        <p:nvSpPr>
          <p:cNvPr id="12" name="Text Box 11"/>
          <p:cNvSpPr txBox="1"/>
          <p:nvPr/>
        </p:nvSpPr>
        <p:spPr>
          <a:xfrm>
            <a:off x="642620" y="979805"/>
            <a:ext cx="4042410" cy="2030095"/>
          </a:xfrm>
          <a:prstGeom prst="rect">
            <a:avLst/>
          </a:prstGeom>
          <a:noFill/>
        </p:spPr>
        <p:txBody>
          <a:bodyPr wrap="square" rtlCol="0">
            <a:spAutoFit/>
          </a:bodyPr>
          <a:lstStyle/>
          <a:p>
            <a:r>
              <a:rPr lang="en-US">
                <a:solidFill>
                  <a:schemeClr val="bg1"/>
                </a:solidFill>
              </a:rPr>
              <a:t>Flex sensor is a two-terminal device. The Flex sensor does not have polarized terminals like diode. So there is no positive and negative.</a:t>
            </a:r>
            <a:endParaRPr lang="en-US">
              <a:solidFill>
                <a:schemeClr val="bg1"/>
              </a:solidFill>
            </a:endParaRPr>
          </a:p>
          <a:p>
            <a:endParaRPr lang="en-US">
              <a:solidFill>
                <a:schemeClr val="bg1"/>
              </a:solidFill>
            </a:endParaRPr>
          </a:p>
          <a:p>
            <a:r>
              <a:rPr lang="en-US">
                <a:solidFill>
                  <a:schemeClr val="bg1"/>
                </a:solidFill>
              </a:rPr>
              <a:t>As the sensor is flexed, the resistance across the sensor increases.</a:t>
            </a:r>
            <a:endParaRPr lang="en-US">
              <a:solidFill>
                <a:schemeClr val="bg1"/>
              </a:solidFill>
            </a:endParaRPr>
          </a:p>
          <a:p>
            <a:endParaRPr lang="en-US">
              <a:solidFill>
                <a:schemeClr val="bg1"/>
              </a:solidFill>
            </a:endParaRPr>
          </a:p>
          <a:p>
            <a:endParaRPr lang="en-US" b="1" i="1" u="sng">
              <a:solidFill>
                <a:schemeClr val="bg1"/>
              </a:solidFill>
              <a:sym typeface="+mn-ea"/>
            </a:endParaRPr>
          </a:p>
          <a:p>
            <a:r>
              <a:rPr lang="en-US" b="1" i="1" u="sng">
                <a:solidFill>
                  <a:schemeClr val="bg1"/>
                </a:solidFill>
                <a:sym typeface="+mn-ea"/>
              </a:rPr>
              <a:t>Pin Configuration</a:t>
            </a:r>
            <a:endParaRPr lang="en-US">
              <a:solidFill>
                <a:schemeClr val="bg1"/>
              </a:solidFill>
            </a:endParaRPr>
          </a:p>
        </p:txBody>
      </p:sp>
    </p:spTree>
  </p:cSld>
  <p:clrMapOvr>
    <a:masterClrMapping/>
  </p:clrMapOvr>
  <p:transition spd="med">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45" y="92710"/>
            <a:ext cx="7508875" cy="977900"/>
          </a:xfrm>
        </p:spPr>
        <p:txBody>
          <a:bodyPr/>
          <a:lstStyle/>
          <a:p>
            <a:r>
              <a:rPr lang="en-US" sz="3000" b="1" i="1"/>
              <a:t>FLEX SENSOR Features and Specifications </a:t>
            </a:r>
            <a:endParaRPr lang="en-US" sz="3000" b="1" i="1"/>
          </a:p>
        </p:txBody>
      </p:sp>
      <p:sp>
        <p:nvSpPr>
          <p:cNvPr id="12" name="Text Box 11"/>
          <p:cNvSpPr txBox="1"/>
          <p:nvPr/>
        </p:nvSpPr>
        <p:spPr>
          <a:xfrm>
            <a:off x="642620" y="979805"/>
            <a:ext cx="4042410" cy="521970"/>
          </a:xfrm>
          <a:prstGeom prst="rect">
            <a:avLst/>
          </a:prstGeom>
          <a:noFill/>
        </p:spPr>
        <p:txBody>
          <a:bodyPr wrap="square" rtlCol="0">
            <a:spAutoFit/>
          </a:bodyPr>
          <a:lstStyle/>
          <a:p>
            <a:endParaRPr lang="en-US">
              <a:solidFill>
                <a:schemeClr val="bg1"/>
              </a:solidFill>
            </a:endParaRPr>
          </a:p>
          <a:p>
            <a:endParaRPr lang="en-US">
              <a:solidFill>
                <a:schemeClr val="bg1"/>
              </a:solidFill>
            </a:endParaRPr>
          </a:p>
        </p:txBody>
      </p:sp>
      <p:sp>
        <p:nvSpPr>
          <p:cNvPr id="3" name="Content Placeholder 2"/>
          <p:cNvSpPr>
            <a:spLocks noGrp="1"/>
          </p:cNvSpPr>
          <p:nvPr>
            <p:ph sz="half" idx="1"/>
          </p:nvPr>
        </p:nvSpPr>
        <p:spPr>
          <a:xfrm>
            <a:off x="512445" y="1379855"/>
            <a:ext cx="6584315" cy="3570605"/>
          </a:xfrm>
        </p:spPr>
        <p:txBody>
          <a:bodyPr/>
          <a:lstStyle/>
          <a:p>
            <a:r>
              <a:rPr lang="en-US" sz="1600"/>
              <a:t>Operating voltage of FLEX SENSOR: 0-5 V</a:t>
            </a:r>
            <a:endParaRPr lang="en-US" sz="1600"/>
          </a:p>
          <a:p>
            <a:r>
              <a:rPr lang="en-US" sz="1600"/>
              <a:t>Can operate on LOW voltages</a:t>
            </a:r>
            <a:endParaRPr lang="en-US" sz="1600"/>
          </a:p>
          <a:p>
            <a:r>
              <a:rPr lang="en-US" sz="1600"/>
              <a:t>Power rating: 0.5Watt (continuous), 1 Watt (peak)</a:t>
            </a:r>
            <a:endParaRPr lang="en-US" sz="1600"/>
          </a:p>
          <a:p>
            <a:r>
              <a:rPr lang="en-US" sz="1600"/>
              <a:t>Operating temperature: -45ºC to +80ºC</a:t>
            </a:r>
            <a:endParaRPr lang="en-US" sz="1600"/>
          </a:p>
          <a:p>
            <a:r>
              <a:rPr lang="en-US" sz="1600"/>
              <a:t>Resistance Tolerance: ±30%</a:t>
            </a:r>
            <a:endParaRPr lang="en-US" sz="1600"/>
          </a:p>
          <a:p>
            <a:r>
              <a:rPr lang="en-US" sz="1600"/>
              <a:t>Bend Resistance Range: 45K to 125K Ohms (depending on bend)</a:t>
            </a:r>
            <a:endParaRPr lang="en-US" sz="1600"/>
          </a:p>
        </p:txBody>
      </p:sp>
    </p:spTree>
  </p:cSld>
  <p:clrMapOvr>
    <a:masterClrMapping/>
  </p:clrMapOvr>
  <p:transition spd="med">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841" y="222250"/>
            <a:ext cx="2949178" cy="461433"/>
          </a:xfrm>
        </p:spPr>
        <p:txBody>
          <a:bodyPr/>
          <a:lstStyle/>
          <a:p>
            <a:r>
              <a:rPr lang="en-US" sz="3000" dirty="0"/>
              <a:t>ADC device </a:t>
            </a:r>
            <a:endParaRPr lang="en-US" sz="3000"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07030" y="3787140"/>
            <a:ext cx="2985770" cy="1240790"/>
          </a:xfrm>
        </p:spPr>
      </p:pic>
      <p:sp>
        <p:nvSpPr>
          <p:cNvPr id="6" name="Text Placeholder 5"/>
          <p:cNvSpPr>
            <a:spLocks noGrp="1"/>
          </p:cNvSpPr>
          <p:nvPr>
            <p:ph type="body" sz="half" idx="2"/>
          </p:nvPr>
        </p:nvSpPr>
        <p:spPr>
          <a:xfrm>
            <a:off x="629920" y="931545"/>
            <a:ext cx="8302625" cy="2789555"/>
          </a:xfrm>
        </p:spPr>
        <p:txBody>
          <a:bodyPr>
            <a:normAutofit fontScale="90000"/>
          </a:bodyPr>
          <a:lstStyle/>
          <a:p>
            <a:pPr marL="285750" marR="0" lvl="0" indent="-285750" rtl="0">
              <a:lnSpc>
                <a:spcPct val="107000"/>
              </a:lnSpc>
              <a:spcBef>
                <a:spcPts val="0"/>
              </a:spcBef>
              <a:spcAft>
                <a:spcPts val="800"/>
              </a:spcAft>
              <a:buFont typeface="Wingdings" panose="05000000000000000000" charset="0"/>
              <a:buChar char="v"/>
            </a:pPr>
            <a:r>
              <a:rPr lang="en-US" sz="1500" dirty="0">
                <a:effectLst/>
                <a:latin typeface="Muli Regular" charset="0"/>
                <a:ea typeface="Calibri" panose="020F0502020204030204" charset="0"/>
                <a:cs typeface="Muli Regular" charset="0"/>
              </a:rPr>
              <a:t>Analog _ to_ digital converters are among the most widely used devices for data acquisition .</a:t>
            </a:r>
            <a:endParaRPr lang="en-US" sz="1500" dirty="0">
              <a:effectLst/>
              <a:latin typeface="Muli Regular" charset="0"/>
              <a:ea typeface="Calibri" panose="020F0502020204030204" charset="0"/>
              <a:cs typeface="Muli Regular" charset="0"/>
            </a:endParaRPr>
          </a:p>
          <a:p>
            <a:pPr marL="285750" indent="-285750">
              <a:buFont typeface="Wingdings" panose="05000000000000000000" charset="0"/>
              <a:buChar char="v"/>
            </a:pPr>
            <a:r>
              <a:rPr lang="en-US" sz="1500" dirty="0">
                <a:effectLst/>
                <a:latin typeface="Muli Regular" charset="0"/>
                <a:ea typeface="Calibri" panose="020F0502020204030204" charset="0"/>
                <a:cs typeface="Muli Regular" charset="0"/>
              </a:rPr>
              <a:t>Digital computers use binary (discrete) values , but in the physical world everything is analog (continuous) . Temperature , pressure (wind or liquid) , humidity , and velocity are a few examples of physical quantities that we deal with every day . </a:t>
            </a:r>
            <a:endParaRPr lang="en-US" sz="1500" dirty="0">
              <a:effectLst/>
              <a:latin typeface="Muli Regular" charset="0"/>
              <a:ea typeface="Calibri" panose="020F0502020204030204" charset="0"/>
              <a:cs typeface="Muli Regular" charset="0"/>
            </a:endParaRPr>
          </a:p>
          <a:p>
            <a:pPr marL="285750" indent="-285750">
              <a:buFont typeface="Wingdings" panose="05000000000000000000" charset="0"/>
              <a:buChar char="v"/>
            </a:pPr>
            <a:r>
              <a:rPr lang="en-US" sz="1500" dirty="0">
                <a:effectLst/>
                <a:latin typeface="Muli Regular" charset="0"/>
                <a:ea typeface="Calibri" panose="020F0502020204030204" charset="0"/>
                <a:cs typeface="Muli Regular" charset="0"/>
              </a:rPr>
              <a:t>A physical quantity is converted to electrical (voltage , current ) signals using a device called a transducer . Transducer are also referred to as sensors . Sensors for temperature , velocity , pressure , light , and many other natural quantities produce an output that is voltage (or current ) . </a:t>
            </a:r>
            <a:endParaRPr lang="en-US" sz="1500" dirty="0">
              <a:effectLst/>
              <a:latin typeface="Muli Regular" charset="0"/>
              <a:ea typeface="Calibri" panose="020F0502020204030204" charset="0"/>
              <a:cs typeface="Muli Regular" charset="0"/>
            </a:endParaRPr>
          </a:p>
          <a:p>
            <a:pPr marL="285750" indent="-285750">
              <a:buFont typeface="Wingdings" panose="05000000000000000000" charset="0"/>
              <a:buChar char="v"/>
            </a:pPr>
            <a:r>
              <a:rPr lang="en-US" sz="1500" dirty="0">
                <a:effectLst/>
                <a:latin typeface="Muli Regular" charset="0"/>
                <a:ea typeface="Calibri" panose="020F0502020204030204" charset="0"/>
                <a:cs typeface="Muli Regular" charset="0"/>
              </a:rPr>
              <a:t>Therefore , we need an analog _ to _ digital converter to translate the analog signals to digital numbers so that the microcontroller can read and process them .</a:t>
            </a:r>
            <a:endParaRPr lang="en-US" sz="1500" dirty="0">
              <a:latin typeface="Muli Regular" charset="0"/>
              <a:cs typeface="Muli Regular"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580" y="108585"/>
            <a:ext cx="7565390" cy="605155"/>
          </a:xfrm>
        </p:spPr>
        <p:txBody>
          <a:bodyPr/>
          <a:lstStyle/>
          <a:p>
            <a:r>
              <a:rPr lang="en-US" sz="3000" b="1" dirty="0">
                <a:effectLst/>
                <a:latin typeface="Calibri" panose="020F0502020204030204" charset="0"/>
                <a:ea typeface="Calibri" panose="020F0502020204030204" charset="0"/>
                <a:cs typeface="Arial" panose="020B0604020202020204" pitchFamily="34" charset="0"/>
              </a:rPr>
              <a:t>Some of the major characteristics of the ADC :- </a:t>
            </a:r>
            <a:r>
              <a:rPr lang="en-US" sz="3000" dirty="0">
                <a:effectLst/>
                <a:latin typeface="Calibri" panose="020F0502020204030204" charset="0"/>
                <a:ea typeface="Calibri" panose="020F0502020204030204" charset="0"/>
                <a:cs typeface="Arial" panose="020B0604020202020204" pitchFamily="34" charset="0"/>
              </a:rPr>
              <a:t> </a:t>
            </a:r>
            <a:endParaRPr lang="en-US" sz="3000" dirty="0"/>
          </a:p>
        </p:txBody>
      </p:sp>
      <p:graphicFrame>
        <p:nvGraphicFramePr>
          <p:cNvPr id="6" name="Content Placeholder 5"/>
          <p:cNvGraphicFramePr>
            <a:graphicFrameLocks noGrp="1"/>
          </p:cNvGraphicFramePr>
          <p:nvPr>
            <p:ph idx="1"/>
          </p:nvPr>
        </p:nvGraphicFramePr>
        <p:xfrm>
          <a:off x="4227751" y="1168559"/>
          <a:ext cx="4629150" cy="3124200"/>
        </p:xfrm>
        <a:graphic>
          <a:graphicData uri="http://schemas.openxmlformats.org/drawingml/2006/table">
            <a:tbl>
              <a:tblPr firstRow="1" firstCol="1" bandRow="1">
                <a:tableStyleId>{5C22544A-7EE6-4342-B048-85BDC9FD1C3A}</a:tableStyleId>
              </a:tblPr>
              <a:tblGrid>
                <a:gridCol w="1543050"/>
                <a:gridCol w="1543050"/>
                <a:gridCol w="1543050"/>
              </a:tblGrid>
              <a:tr h="390525">
                <a:tc>
                  <a:txBody>
                    <a:bodyPr/>
                    <a:lstStyle/>
                    <a:p>
                      <a:pPr marL="0" marR="0" algn="l" fontAlgn="t">
                        <a:lnSpc>
                          <a:spcPct val="107000"/>
                        </a:lnSpc>
                        <a:spcBef>
                          <a:spcPts val="0"/>
                        </a:spcBef>
                        <a:spcAft>
                          <a:spcPts val="0"/>
                        </a:spcAft>
                        <a:tabLst>
                          <a:tab pos="4712970" algn="l"/>
                        </a:tabLst>
                      </a:pPr>
                      <a:r>
                        <a:rPr lang="en-US" sz="900" u="none" strike="noStrike" dirty="0">
                          <a:effectLst/>
                        </a:rPr>
                        <a:t>V ref (V) </a:t>
                      </a:r>
                      <a:endParaRPr lang="en-US" sz="1350" b="0" i="0" u="none" strike="noStrike" dirty="0">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Vin Range (V)</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Step Size (mv)</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5.00</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5</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5/256 = 19.53</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4.0</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4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4/256 = 15.62</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3.0</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3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3/256 = 11.71</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2.56</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2.56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2.56 / 256 = 10</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2.0</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2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2 / 256 = 7.81 </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1.28</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1.28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1.28 / 256 = 5</a:t>
                      </a:r>
                      <a:endParaRPr lang="en-US" sz="1350" b="0" i="0" u="none" strike="noStrike">
                        <a:effectLst/>
                        <a:latin typeface="Arial" panose="020B0604020202020204" pitchFamily="34" charset="0"/>
                      </a:endParaRPr>
                    </a:p>
                  </a:txBody>
                  <a:tcPr marL="51435" marR="51435" marT="7143" marB="0"/>
                </a:tc>
              </a:tr>
              <a:tr h="390525">
                <a:tc>
                  <a:txBody>
                    <a:bodyPr/>
                    <a:lstStyle/>
                    <a:p>
                      <a:pPr marL="0" marR="0" algn="l" fontAlgn="t">
                        <a:lnSpc>
                          <a:spcPct val="107000"/>
                        </a:lnSpc>
                        <a:spcBef>
                          <a:spcPts val="0"/>
                        </a:spcBef>
                        <a:spcAft>
                          <a:spcPts val="0"/>
                        </a:spcAft>
                        <a:tabLst>
                          <a:tab pos="4712970" algn="l"/>
                        </a:tabLst>
                      </a:pPr>
                      <a:r>
                        <a:rPr lang="en-US" sz="900" u="none" strike="noStrike">
                          <a:effectLst/>
                        </a:rPr>
                        <a:t>1</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a:effectLst/>
                        </a:rPr>
                        <a:t>0 to 1 </a:t>
                      </a:r>
                      <a:endParaRPr lang="en-US" sz="1350" b="0" i="0" u="none" strike="noStrike">
                        <a:effectLst/>
                        <a:latin typeface="Arial" panose="020B0604020202020204" pitchFamily="34" charset="0"/>
                      </a:endParaRPr>
                    </a:p>
                  </a:txBody>
                  <a:tcPr marL="51435" marR="51435" marT="7143" marB="0"/>
                </a:tc>
                <a:tc>
                  <a:txBody>
                    <a:bodyPr/>
                    <a:lstStyle/>
                    <a:p>
                      <a:pPr marL="0" marR="0" algn="l" fontAlgn="t">
                        <a:lnSpc>
                          <a:spcPct val="107000"/>
                        </a:lnSpc>
                        <a:spcBef>
                          <a:spcPts val="0"/>
                        </a:spcBef>
                        <a:spcAft>
                          <a:spcPts val="0"/>
                        </a:spcAft>
                        <a:tabLst>
                          <a:tab pos="4712970" algn="l"/>
                        </a:tabLst>
                      </a:pPr>
                      <a:r>
                        <a:rPr lang="en-US" sz="900" u="none" strike="noStrike" dirty="0">
                          <a:effectLst/>
                        </a:rPr>
                        <a:t>1 / 256 = 3.90</a:t>
                      </a:r>
                      <a:endParaRPr lang="en-US" sz="1350" b="0" i="0" u="none" strike="noStrike" dirty="0">
                        <a:effectLst/>
                        <a:latin typeface="Arial" panose="020B0604020202020204" pitchFamily="34" charset="0"/>
                      </a:endParaRPr>
                    </a:p>
                  </a:txBody>
                  <a:tcPr marL="51435" marR="51435" marT="7143" marB="0"/>
                </a:tc>
              </a:tr>
            </a:tbl>
          </a:graphicData>
        </a:graphic>
      </p:graphicFrame>
      <p:sp>
        <p:nvSpPr>
          <p:cNvPr id="4" name="Text Placeholder 3"/>
          <p:cNvSpPr>
            <a:spLocks noGrp="1"/>
          </p:cNvSpPr>
          <p:nvPr>
            <p:ph type="body" sz="half" idx="2"/>
          </p:nvPr>
        </p:nvSpPr>
        <p:spPr>
          <a:xfrm>
            <a:off x="629841" y="948267"/>
            <a:ext cx="2949178" cy="3564467"/>
          </a:xfrm>
        </p:spPr>
        <p:txBody>
          <a:bodyPr/>
          <a:lstStyle/>
          <a:p>
            <a:r>
              <a:rPr lang="en-US" sz="1400" b="1" dirty="0">
                <a:solidFill>
                  <a:srgbClr val="FFFF00"/>
                </a:solidFill>
              </a:rPr>
              <a:t>1- Resolution :</a:t>
            </a:r>
            <a:endParaRPr lang="en-US" sz="1400" b="1" dirty="0"/>
          </a:p>
          <a:p>
            <a:r>
              <a:rPr lang="en-US" sz="1350" dirty="0">
                <a:effectLst/>
                <a:latin typeface="Calibri" panose="020F0502020204030204" charset="0"/>
                <a:ea typeface="Calibri" panose="020F0502020204030204" charset="0"/>
                <a:cs typeface="Arial" panose="020B0604020202020204" pitchFamily="34" charset="0"/>
              </a:rPr>
              <a:t>The ADC has n _ bit resolution , where n can be 8,10,12,16, or even 24bits Higher _ resolution ADCs provide a smaller step size .</a:t>
            </a:r>
            <a:endParaRPr lang="en-US" sz="1350" dirty="0">
              <a:effectLst/>
              <a:latin typeface="Calibri" panose="020F0502020204030204" charset="0"/>
              <a:ea typeface="Calibri" panose="020F0502020204030204" charset="0"/>
              <a:cs typeface="Arial" panose="020B0604020202020204" pitchFamily="34" charset="0"/>
            </a:endParaRPr>
          </a:p>
          <a:p>
            <a:r>
              <a:rPr lang="en-US" sz="1350" dirty="0">
                <a:solidFill>
                  <a:srgbClr val="FFFF00"/>
                </a:solidFill>
                <a:latin typeface="Calibri" panose="020F0502020204030204" charset="0"/>
                <a:cs typeface="Arial" panose="020B0604020202020204" pitchFamily="34" charset="0"/>
                <a:sym typeface="+mn-ea"/>
              </a:rPr>
              <a:t>2- conversion time:</a:t>
            </a:r>
            <a:r>
              <a:rPr lang="en-US" sz="1350" dirty="0">
                <a:latin typeface="Calibri" panose="020F0502020204030204" charset="0"/>
                <a:cs typeface="Arial" panose="020B0604020202020204" pitchFamily="34" charset="0"/>
                <a:sym typeface="+mn-ea"/>
              </a:rPr>
              <a:t> </a:t>
            </a:r>
            <a:endParaRPr lang="en-US" sz="1350" dirty="0">
              <a:latin typeface="Calibri" panose="020F0502020204030204" charset="0"/>
              <a:cs typeface="Arial" panose="020B0604020202020204" pitchFamily="34" charset="0"/>
            </a:endParaRPr>
          </a:p>
          <a:p>
            <a:r>
              <a:rPr lang="en-US" sz="1350" dirty="0">
                <a:effectLst/>
                <a:latin typeface="Calibri" panose="020F0502020204030204" charset="0"/>
                <a:ea typeface="Calibri" panose="020F0502020204030204" charset="0"/>
                <a:cs typeface="Arial" panose="020B0604020202020204" pitchFamily="34" charset="0"/>
                <a:sym typeface="+mn-ea"/>
              </a:rPr>
              <a:t>Is the time it takes the ADC to convert the analog input to a digital (binary) number.</a:t>
            </a:r>
            <a:endParaRPr lang="en-US" sz="1350" dirty="0">
              <a:effectLst/>
              <a:latin typeface="Calibri" panose="020F0502020204030204" charset="0"/>
              <a:ea typeface="Calibri" panose="020F0502020204030204" charset="0"/>
              <a:cs typeface="Arial" panose="020B0604020202020204" pitchFamily="34" charset="0"/>
            </a:endParaRPr>
          </a:p>
          <a:p>
            <a:r>
              <a:rPr lang="en-US" sz="1400" dirty="0">
                <a:solidFill>
                  <a:srgbClr val="FFFF00"/>
                </a:solidFill>
                <a:latin typeface="Calibri" panose="020F0502020204030204" charset="0"/>
                <a:cs typeface="Arial" panose="020B0604020202020204" pitchFamily="34" charset="0"/>
              </a:rPr>
              <a:t>3- V ref :</a:t>
            </a:r>
            <a:endParaRPr lang="en-US" sz="1350" dirty="0">
              <a:solidFill>
                <a:srgbClr val="FFFF00"/>
              </a:solidFill>
              <a:latin typeface="Calibri" panose="020F0502020204030204" charset="0"/>
              <a:cs typeface="Arial" panose="020B0604020202020204" pitchFamily="34" charset="0"/>
            </a:endParaRPr>
          </a:p>
          <a:p>
            <a:r>
              <a:rPr lang="en-US" sz="1350" dirty="0">
                <a:effectLst/>
                <a:latin typeface="Calibri" panose="020F0502020204030204" charset="0"/>
                <a:ea typeface="Calibri" panose="020F0502020204030204" charset="0"/>
                <a:cs typeface="Arial" panose="020B0604020202020204" pitchFamily="34" charset="0"/>
              </a:rPr>
              <a:t> is an input voltage used for the reference voltage .</a:t>
            </a:r>
            <a:endParaRPr lang="en-US" sz="1350" dirty="0">
              <a:effectLst/>
              <a:latin typeface="Calibri" panose="020F0502020204030204" charset="0"/>
              <a:ea typeface="Calibri" panose="020F0502020204030204" charset="0"/>
              <a:cs typeface="Arial" panose="020B0604020202020204" pitchFamily="34" charset="0"/>
            </a:endParaRPr>
          </a:p>
          <a:p>
            <a:endParaRPr lang="en-US" sz="1350" dirty="0">
              <a:latin typeface="Calibri" panose="020F0502020204030204" charset="0"/>
              <a:cs typeface="Arial" panose="020B0604020202020204" pitchFamily="34"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16205"/>
            <a:ext cx="2949178" cy="605367"/>
          </a:xfrm>
        </p:spPr>
        <p:txBody>
          <a:bodyPr/>
          <a:lstStyle/>
          <a:p>
            <a:r>
              <a:rPr lang="en-US" sz="3000" dirty="0"/>
              <a:t>Digital Output</a:t>
            </a:r>
            <a:endParaRPr lang="en-US" sz="30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93478" y="1786255"/>
            <a:ext cx="2207727" cy="1114084"/>
          </a:xfrm>
        </p:spPr>
      </p:pic>
      <p:sp>
        <p:nvSpPr>
          <p:cNvPr id="4" name="Text Placeholder 3"/>
          <p:cNvSpPr>
            <a:spLocks noGrp="1"/>
          </p:cNvSpPr>
          <p:nvPr>
            <p:ph type="body" sz="half" idx="2"/>
          </p:nvPr>
        </p:nvSpPr>
        <p:spPr>
          <a:xfrm>
            <a:off x="629920" y="1168400"/>
            <a:ext cx="4819015" cy="3030855"/>
          </a:xfrm>
        </p:spPr>
        <p:txBody>
          <a:bodyPr/>
          <a:lstStyle/>
          <a:p>
            <a:pPr marR="0" lvl="0" rtl="0">
              <a:lnSpc>
                <a:spcPct val="107000"/>
              </a:lnSpc>
              <a:spcBef>
                <a:spcPts val="0"/>
              </a:spcBef>
              <a:spcAft>
                <a:spcPts val="0"/>
              </a:spcAft>
              <a:tabLst>
                <a:tab pos="4712970" algn="l"/>
              </a:tabLst>
            </a:pPr>
            <a:r>
              <a:rPr lang="en-US" sz="1600" dirty="0">
                <a:effectLst/>
                <a:latin typeface="Calibri" panose="020F0502020204030204" charset="0"/>
                <a:ea typeface="Calibri" panose="020F0502020204030204" charset="0"/>
                <a:cs typeface="Arial" panose="020B0604020202020204" pitchFamily="34" charset="0"/>
              </a:rPr>
              <a:t>- In an 8-bit ADC we have an 8-bit digital data output of D0 _ D7, to calculate the output voltage, we use the following formula.</a:t>
            </a:r>
            <a:endParaRPr lang="en-US" sz="1600" dirty="0">
              <a:effectLst/>
              <a:latin typeface="Calibri" panose="020F0502020204030204" charset="0"/>
              <a:ea typeface="Calibri" panose="020F0502020204030204" charset="0"/>
              <a:cs typeface="Arial" panose="020B0604020202020204" pitchFamily="34" charset="0"/>
            </a:endParaRPr>
          </a:p>
          <a:p>
            <a:pPr marR="0" lvl="0">
              <a:lnSpc>
                <a:spcPct val="107000"/>
              </a:lnSpc>
              <a:spcBef>
                <a:spcPts val="0"/>
              </a:spcBef>
              <a:spcAft>
                <a:spcPts val="0"/>
              </a:spcAft>
              <a:tabLst>
                <a:tab pos="4712970" algn="l"/>
              </a:tabLst>
            </a:pPr>
            <a:r>
              <a:rPr lang="en-US" sz="1600" dirty="0">
                <a:effectLst/>
                <a:latin typeface="Calibri" panose="020F0502020204030204" charset="0"/>
                <a:ea typeface="Calibri" panose="020F0502020204030204" charset="0"/>
                <a:cs typeface="Arial" panose="020B0604020202020204" pitchFamily="34" charset="0"/>
              </a:rPr>
              <a:t>- D out = Vin / Step Size.</a:t>
            </a:r>
            <a:endParaRPr lang="en-US" sz="1600" dirty="0">
              <a:effectLst/>
              <a:latin typeface="Calibri" panose="020F0502020204030204" charset="0"/>
              <a:ea typeface="Calibri" panose="020F0502020204030204" charset="0"/>
              <a:cs typeface="Arial" panose="020B0604020202020204" pitchFamily="34" charset="0"/>
            </a:endParaRPr>
          </a:p>
          <a:p>
            <a:pPr marR="0" lvl="0">
              <a:lnSpc>
                <a:spcPct val="107000"/>
              </a:lnSpc>
              <a:spcBef>
                <a:spcPts val="0"/>
              </a:spcBef>
              <a:spcAft>
                <a:spcPts val="0"/>
              </a:spcAft>
              <a:tabLst>
                <a:tab pos="4712970" algn="l"/>
              </a:tabLst>
            </a:pPr>
            <a:r>
              <a:rPr lang="en-US" sz="1600" dirty="0">
                <a:effectLst/>
                <a:latin typeface="Calibri" panose="020F0502020204030204" charset="0"/>
                <a:ea typeface="Calibri" panose="020F0502020204030204" charset="0"/>
                <a:cs typeface="Arial" panose="020B0604020202020204" pitchFamily="34" charset="0"/>
              </a:rPr>
              <a:t>- D out is the digital data output (in   decimal).</a:t>
            </a:r>
            <a:endParaRPr lang="en-US" sz="1600" dirty="0">
              <a:effectLst/>
              <a:latin typeface="Calibri" panose="020F0502020204030204" charset="0"/>
              <a:ea typeface="Calibri" panose="020F0502020204030204" charset="0"/>
              <a:cs typeface="Arial" panose="020B0604020202020204" pitchFamily="34" charset="0"/>
            </a:endParaRPr>
          </a:p>
          <a:p>
            <a:pPr marR="0" lvl="0">
              <a:lnSpc>
                <a:spcPct val="107000"/>
              </a:lnSpc>
              <a:spcBef>
                <a:spcPts val="0"/>
              </a:spcBef>
              <a:spcAft>
                <a:spcPts val="800"/>
              </a:spcAft>
              <a:tabLst>
                <a:tab pos="4712970" algn="l"/>
              </a:tabLst>
            </a:pPr>
            <a:r>
              <a:rPr lang="en-US" sz="1600" dirty="0">
                <a:effectLst/>
                <a:latin typeface="Calibri" panose="020F0502020204030204" charset="0"/>
                <a:ea typeface="Calibri" panose="020F0502020204030204" charset="0"/>
                <a:cs typeface="Arial" panose="020B0604020202020204" pitchFamily="34" charset="0"/>
              </a:rPr>
              <a:t>- Vin is the analog input voltage </a:t>
            </a:r>
            <a:endParaRPr lang="en-US" sz="1600" dirty="0">
              <a:effectLst/>
              <a:latin typeface="Calibri" panose="020F0502020204030204" charset="0"/>
              <a:ea typeface="Calibri" panose="020F0502020204030204" charset="0"/>
              <a:cs typeface="Arial" panose="020B0604020202020204" pitchFamily="34" charset="0"/>
            </a:endParaRPr>
          </a:p>
          <a:p>
            <a:pPr marR="0" lvl="0">
              <a:lnSpc>
                <a:spcPct val="107000"/>
              </a:lnSpc>
              <a:spcBef>
                <a:spcPts val="0"/>
              </a:spcBef>
              <a:spcAft>
                <a:spcPts val="800"/>
              </a:spcAft>
              <a:tabLst>
                <a:tab pos="4712970" algn="l"/>
              </a:tabLst>
            </a:pPr>
            <a:r>
              <a:rPr lang="en-US" sz="1600" dirty="0">
                <a:effectLst/>
                <a:latin typeface="Calibri" panose="020F0502020204030204" charset="0"/>
                <a:ea typeface="Calibri" panose="020F0502020204030204" charset="0"/>
                <a:cs typeface="Arial" panose="020B0604020202020204" pitchFamily="34" charset="0"/>
              </a:rPr>
              <a:t>- This data is brought out of the ADC chip either one bit at a time (serially), or in one chunk. using a parallel line of outputs.</a:t>
            </a:r>
            <a:endParaRPr lang="en-US" sz="1600"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63855"/>
            <a:ext cx="2948940" cy="575945"/>
          </a:xfrm>
        </p:spPr>
        <p:txBody>
          <a:bodyPr>
            <a:normAutofit fontScale="90000"/>
          </a:bodyPr>
          <a:lstStyle/>
          <a:p>
            <a:r>
              <a:rPr lang="en-US" sz="3000" b="1" dirty="0">
                <a:effectLst/>
                <a:latin typeface="Calibri" panose="020F0502020204030204" charset="0"/>
                <a:ea typeface="Calibri" panose="020F0502020204030204" charset="0"/>
                <a:cs typeface="Arial" panose="020B0604020202020204" pitchFamily="34" charset="0"/>
              </a:rPr>
              <a:t>Types of ADC</a:t>
            </a:r>
            <a:br>
              <a:rPr lang="en-US" sz="3000" dirty="0">
                <a:effectLst/>
                <a:latin typeface="Calibri" panose="020F0502020204030204" charset="0"/>
                <a:ea typeface="Calibri" panose="020F0502020204030204" charset="0"/>
                <a:cs typeface="Arial" panose="020B0604020202020204" pitchFamily="34" charset="0"/>
              </a:rPr>
            </a:br>
            <a:endParaRPr lang="en-US" sz="3000" dirty="0"/>
          </a:p>
        </p:txBody>
      </p:sp>
      <p:sp>
        <p:nvSpPr>
          <p:cNvPr id="4" name="Text Placeholder 3"/>
          <p:cNvSpPr>
            <a:spLocks noGrp="1"/>
          </p:cNvSpPr>
          <p:nvPr>
            <p:ph type="body" sz="half" idx="2"/>
          </p:nvPr>
        </p:nvSpPr>
        <p:spPr>
          <a:xfrm>
            <a:off x="629841" y="939800"/>
            <a:ext cx="2949178" cy="3461941"/>
          </a:xfrm>
        </p:spPr>
        <p:txBody>
          <a:bodyPr/>
          <a:lstStyle/>
          <a:p>
            <a:r>
              <a:rPr lang="en-US" sz="1600" dirty="0">
                <a:solidFill>
                  <a:srgbClr val="FFFF00"/>
                </a:solidFill>
                <a:effectLst/>
                <a:latin typeface="Calibri" panose="020F0502020204030204" charset="0"/>
                <a:ea typeface="Calibri" panose="020F0502020204030204" charset="0"/>
                <a:cs typeface="Arial" panose="020B0604020202020204" pitchFamily="34" charset="0"/>
              </a:rPr>
              <a:t>1- Parallel ADC:-</a:t>
            </a:r>
            <a:endParaRPr lang="en-US" sz="1350" dirty="0">
              <a:effectLst/>
              <a:latin typeface="Calibri" panose="020F0502020204030204" charset="0"/>
              <a:ea typeface="Calibri" panose="020F0502020204030204" charset="0"/>
              <a:cs typeface="Arial" panose="020B0604020202020204" pitchFamily="34" charset="0"/>
            </a:endParaRPr>
          </a:p>
          <a:p>
            <a:pPr marR="0" lvl="0" rtl="0">
              <a:lnSpc>
                <a:spcPct val="107000"/>
              </a:lnSpc>
              <a:spcBef>
                <a:spcPts val="0"/>
              </a:spcBef>
              <a:spcAft>
                <a:spcPts val="800"/>
              </a:spcAft>
              <a:tabLst>
                <a:tab pos="4712970" algn="l"/>
              </a:tabLst>
            </a:pPr>
            <a:r>
              <a:rPr lang="en-US" sz="1350" dirty="0">
                <a:effectLst/>
                <a:latin typeface="Calibri" panose="020F0502020204030204" charset="0"/>
                <a:ea typeface="Calibri" panose="020F0502020204030204" charset="0"/>
                <a:cs typeface="Arial" panose="020B0604020202020204" pitchFamily="34" charset="0"/>
              </a:rPr>
              <a:t>- We have 8 or more pins dedicated to bringing out the binary data.</a:t>
            </a:r>
            <a:endParaRPr lang="en-US" sz="1350" dirty="0">
              <a:effectLst/>
              <a:latin typeface="Calibri" panose="020F0502020204030204" charset="0"/>
              <a:ea typeface="Calibri" panose="020F0502020204030204" charset="0"/>
              <a:cs typeface="Arial" panose="020B0604020202020204" pitchFamily="34" charset="0"/>
            </a:endParaRPr>
          </a:p>
          <a:p>
            <a:r>
              <a:rPr lang="en-US" sz="1350" dirty="0">
                <a:effectLst/>
                <a:latin typeface="Calibri" panose="020F0502020204030204" charset="0"/>
                <a:ea typeface="Calibri" panose="020F0502020204030204" charset="0"/>
                <a:cs typeface="Arial" panose="020B0604020202020204" pitchFamily="34" charset="0"/>
              </a:rPr>
              <a:t> - </a:t>
            </a:r>
            <a:r>
              <a:rPr lang="en-US" sz="1350" dirty="0">
                <a:latin typeface="Calibri" panose="020F0502020204030204" charset="0"/>
                <a:ea typeface="Calibri" panose="020F0502020204030204" charset="0"/>
                <a:cs typeface="Arial" panose="020B0604020202020204" pitchFamily="34" charset="0"/>
              </a:rPr>
              <a:t> </a:t>
            </a:r>
            <a:r>
              <a:rPr lang="en-US" sz="1350" dirty="0">
                <a:effectLst/>
                <a:latin typeface="Calibri" panose="020F0502020204030204" charset="0"/>
                <a:ea typeface="Calibri" panose="020F0502020204030204" charset="0"/>
                <a:cs typeface="Arial" panose="020B0604020202020204" pitchFamily="34" charset="0"/>
              </a:rPr>
              <a:t>The D0_D7 data pins of the 8 _ bit ADC provide an 8 _ bit parallel data path between the ADC chip and the CPU.</a:t>
            </a:r>
            <a:endParaRPr lang="en-US" sz="1350" dirty="0">
              <a:effectLst/>
              <a:latin typeface="Calibri" panose="020F0502020204030204" charset="0"/>
              <a:ea typeface="Calibri" panose="020F0502020204030204" charset="0"/>
              <a:cs typeface="Arial" panose="020B0604020202020204" pitchFamily="34" charset="0"/>
            </a:endParaRPr>
          </a:p>
          <a:p>
            <a:r>
              <a:rPr lang="en-US" sz="1600" dirty="0">
                <a:solidFill>
                  <a:srgbClr val="FFFF00"/>
                </a:solidFill>
                <a:latin typeface="Calibri" panose="020F0502020204030204" charset="0"/>
                <a:cs typeface="Arial" panose="020B0604020202020204" pitchFamily="34" charset="0"/>
              </a:rPr>
              <a:t>2-</a:t>
            </a:r>
            <a:r>
              <a:rPr lang="en-US" sz="1600" dirty="0">
                <a:solidFill>
                  <a:srgbClr val="FFFF00"/>
                </a:solidFill>
                <a:effectLst/>
                <a:latin typeface="Calibri" panose="020F0502020204030204" charset="0"/>
                <a:ea typeface="Calibri" panose="020F0502020204030204" charset="0"/>
                <a:cs typeface="Arial" panose="020B0604020202020204" pitchFamily="34" charset="0"/>
              </a:rPr>
              <a:t>Serial ADC:-</a:t>
            </a:r>
            <a:endParaRPr lang="en-US" sz="1600" dirty="0">
              <a:effectLst/>
              <a:latin typeface="Calibri" panose="020F0502020204030204" charset="0"/>
              <a:ea typeface="Calibri" panose="020F0502020204030204" charset="0"/>
              <a:cs typeface="Arial" panose="020B0604020202020204" pitchFamily="34" charset="0"/>
            </a:endParaRPr>
          </a:p>
          <a:p>
            <a:r>
              <a:rPr lang="en-US" sz="1350" dirty="0">
                <a:latin typeface="Calibri" panose="020F0502020204030204" charset="0"/>
                <a:cs typeface="Arial" panose="020B0604020202020204" pitchFamily="34" charset="0"/>
              </a:rPr>
              <a:t>- </a:t>
            </a:r>
            <a:r>
              <a:rPr lang="en-US" sz="1350" dirty="0">
                <a:effectLst/>
                <a:latin typeface="Calibri" panose="020F0502020204030204" charset="0"/>
                <a:ea typeface="Calibri" panose="020F0502020204030204" charset="0"/>
                <a:cs typeface="Arial" panose="020B0604020202020204" pitchFamily="34" charset="0"/>
              </a:rPr>
              <a:t>We have only one pin for data out, that means that inside the serial ADC, there is a parallel _ in _ serial _out shift register responsible for sending output the binary data one bit at a time. </a:t>
            </a:r>
            <a:endParaRPr lang="en-US"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5542738" y="2519045"/>
            <a:ext cx="3293729" cy="1636147"/>
          </a:xfrm>
          <a:prstGeom prst="rect">
            <a:avLst/>
          </a:prstGeom>
        </p:spPr>
      </p:pic>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585584" y="681461"/>
            <a:ext cx="3250883" cy="162115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42900"/>
            <a:ext cx="6726555" cy="647700"/>
          </a:xfrm>
        </p:spPr>
        <p:txBody>
          <a:bodyPr>
            <a:noAutofit/>
          </a:bodyPr>
          <a:lstStyle/>
          <a:p>
            <a:pPr marL="0" marR="0">
              <a:lnSpc>
                <a:spcPct val="107000"/>
              </a:lnSpc>
              <a:spcBef>
                <a:spcPts val="0"/>
              </a:spcBef>
              <a:spcAft>
                <a:spcPts val="800"/>
              </a:spcAft>
            </a:pPr>
            <a:r>
              <a:rPr lang="en-US" sz="3000" b="1" dirty="0">
                <a:effectLst/>
                <a:latin typeface="Calibri" panose="020F0502020204030204" charset="0"/>
                <a:ea typeface="Calibri" panose="020F0502020204030204" charset="0"/>
                <a:cs typeface="Calibri" panose="020F0502020204030204" charset="0"/>
              </a:rPr>
              <a:t>AVR ADC hardware considerations</a:t>
            </a:r>
            <a:endParaRPr lang="en-US" sz="3000" b="1" dirty="0">
              <a:effectLst/>
              <a:latin typeface="Calibri" panose="020F0502020204030204" charset="0"/>
              <a:ea typeface="Calibri" panose="020F0502020204030204" charset="0"/>
              <a:cs typeface="Arial" panose="020B0604020202020204" pitchFamily="34" charset="0"/>
            </a:endParaRPr>
          </a:p>
        </p:txBody>
      </p:sp>
      <p:sp>
        <p:nvSpPr>
          <p:cNvPr id="4" name="Text Placeholder 3"/>
          <p:cNvSpPr>
            <a:spLocks noGrp="1"/>
          </p:cNvSpPr>
          <p:nvPr>
            <p:ph type="body" sz="half" idx="2"/>
          </p:nvPr>
        </p:nvSpPr>
        <p:spPr>
          <a:xfrm>
            <a:off x="629841" y="1185333"/>
            <a:ext cx="4044635" cy="3216408"/>
          </a:xfrm>
        </p:spPr>
        <p:txBody>
          <a:bodyPr/>
          <a:lstStyle/>
          <a:p>
            <a:r>
              <a:rPr lang="en-US" sz="1600" dirty="0">
                <a:effectLst/>
                <a:latin typeface="Calibri" panose="020F0502020204030204" charset="0"/>
                <a:ea typeface="Calibri" panose="020F0502020204030204" charset="0"/>
              </a:rPr>
              <a:t>- Decoupling AVCC from VCC:</a:t>
            </a:r>
            <a:endParaRPr lang="en-US" sz="1600" dirty="0">
              <a:effectLst/>
              <a:latin typeface="Calibri" panose="020F0502020204030204" charset="0"/>
              <a:ea typeface="Calibri" panose="020F0502020204030204" charset="0"/>
            </a:endParaRPr>
          </a:p>
          <a:p>
            <a:r>
              <a:rPr lang="en-US" sz="1600" dirty="0">
                <a:effectLst/>
                <a:latin typeface="Calibri" panose="020F0502020204030204" charset="0"/>
                <a:ea typeface="Calibri" panose="020F0502020204030204" charset="0"/>
              </a:rPr>
              <a:t> -the AVCC pin provides the supply for analog ADC circuitry to get a better accuracy of AVR ADC we must provide a stable voltage source to the AVCC pin to achieve this, we provide ADC recommended connection.</a:t>
            </a:r>
            <a:endParaRPr lang="en-US" sz="1600" dirty="0">
              <a:latin typeface="Calibri" panose="020F0502020204030204" charset="0"/>
              <a:ea typeface="Calibri" panose="020F0502020204030204" charset="0"/>
            </a:endParaRPr>
          </a:p>
          <a:p>
            <a:pPr marL="285750" indent="-285750">
              <a:buFontTx/>
              <a:buChar char="-"/>
            </a:pPr>
            <a:r>
              <a:rPr lang="en-US" sz="1600" dirty="0">
                <a:effectLst/>
                <a:latin typeface="Calibri" panose="020F0502020204030204" charset="0"/>
                <a:ea typeface="Calibri" panose="020F0502020204030204" charset="0"/>
              </a:rPr>
              <a:t>Connecting a capacitor between V ref and GND:</a:t>
            </a:r>
            <a:endParaRPr lang="en-US" sz="1600" dirty="0">
              <a:effectLst/>
              <a:latin typeface="Calibri" panose="020F0502020204030204" charset="0"/>
              <a:ea typeface="Calibri" panose="020F0502020204030204" charset="0"/>
            </a:endParaRPr>
          </a:p>
          <a:p>
            <a:pPr marL="285750" indent="-285750">
              <a:buFontTx/>
              <a:buChar char="-"/>
            </a:pPr>
            <a:r>
              <a:rPr lang="en-US" sz="1600" dirty="0">
                <a:effectLst/>
                <a:latin typeface="Calibri" panose="020F0502020204030204" charset="0"/>
                <a:ea typeface="Calibri" panose="020F0502020204030204" charset="0"/>
                <a:cs typeface="Calibri" panose="020F0502020204030204" charset="0"/>
              </a:rPr>
              <a:t>By connecting a capacitor between the AVREF pin and GND you can make the V ref voltage more stable and increase the precision of ADC.</a:t>
            </a:r>
            <a:endParaRPr lang="en-US" sz="1600" dirty="0">
              <a:effectLst/>
              <a:latin typeface="Calibri" panose="020F0502020204030204" charset="0"/>
              <a:ea typeface="Calibri" panose="020F0502020204030204" charset="0"/>
              <a:cs typeface="Arial" panose="020B0604020202020204" pitchFamily="34" charset="0"/>
            </a:endParaRPr>
          </a:p>
          <a:p>
            <a:pPr marL="285750" indent="-285750">
              <a:buFontTx/>
              <a:buChar char="-"/>
            </a:pPr>
            <a:endParaRPr lang="en-US" sz="1600"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5649173" y="1748790"/>
            <a:ext cx="3267009" cy="2089150"/>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290830"/>
            <a:ext cx="3749675" cy="760730"/>
          </a:xfrm>
        </p:spPr>
        <p:txBody>
          <a:bodyPr>
            <a:normAutofit fontScale="90000"/>
          </a:bodyPr>
          <a:lstStyle/>
          <a:p>
            <a:r>
              <a:rPr lang="en-US" sz="3200" b="1" dirty="0">
                <a:effectLst/>
                <a:latin typeface="Calibri" panose="020F0502020204030204" charset="0"/>
                <a:ea typeface="Calibri" panose="020F0502020204030204" charset="0"/>
                <a:cs typeface="Calibri" panose="020F0502020204030204" charset="0"/>
              </a:rPr>
              <a:t>AVR programming</a:t>
            </a:r>
            <a:br>
              <a:rPr lang="en-US" sz="3200" dirty="0">
                <a:effectLst/>
                <a:latin typeface="Calibri" panose="020F0502020204030204" charset="0"/>
                <a:ea typeface="Calibri" panose="020F0502020204030204" charset="0"/>
                <a:cs typeface="Arial" panose="020B0604020202020204" pitchFamily="34" charset="0"/>
              </a:rPr>
            </a:br>
            <a:endParaRPr lang="en-US" sz="3200" dirty="0"/>
          </a:p>
        </p:txBody>
      </p:sp>
      <p:sp>
        <p:nvSpPr>
          <p:cNvPr id="4" name="Text Placeholder 3"/>
          <p:cNvSpPr>
            <a:spLocks noGrp="1"/>
          </p:cNvSpPr>
          <p:nvPr>
            <p:ph type="body" sz="half" idx="2"/>
          </p:nvPr>
        </p:nvSpPr>
        <p:spPr>
          <a:xfrm>
            <a:off x="629841" y="1051713"/>
            <a:ext cx="6744626" cy="2550218"/>
          </a:xfrm>
        </p:spPr>
        <p:txBody>
          <a:bodyPr/>
          <a:lstStyle/>
          <a:p>
            <a:pPr marL="342900" marR="0" lvl="0" indent="-342900" rtl="0">
              <a:lnSpc>
                <a:spcPct val="107000"/>
              </a:lnSpc>
              <a:spcBef>
                <a:spcPts val="0"/>
              </a:spcBef>
              <a:spcAft>
                <a:spcPts val="0"/>
              </a:spcAft>
              <a:buFont typeface="Calibri" panose="020F0502020204030204" charset="0"/>
              <a:buChar char="-"/>
            </a:pPr>
            <a:r>
              <a:rPr lang="en-US" sz="1600" dirty="0">
                <a:effectLst/>
                <a:latin typeface="Calibri" panose="020F0502020204030204" charset="0"/>
                <a:ea typeface="Calibri" panose="020F0502020204030204" charset="0"/>
                <a:cs typeface="Calibri" panose="020F0502020204030204" charset="0"/>
              </a:rPr>
              <a:t>In the AVR micro controller five major register are associated with the ADC that we deal with in this project</a:t>
            </a:r>
            <a:endParaRPr lang="en-US" sz="1600" dirty="0">
              <a:effectLst/>
              <a:latin typeface="Calibri" panose="020F0502020204030204" charset="0"/>
              <a:ea typeface="Calibri" panose="020F0502020204030204" charset="0"/>
              <a:cs typeface="Calibri" panose="020F0502020204030204" charset="0"/>
            </a:endParaRPr>
          </a:p>
          <a:p>
            <a:pPr marR="0" lvl="0" rtl="0">
              <a:lnSpc>
                <a:spcPct val="107000"/>
              </a:lnSpc>
              <a:spcBef>
                <a:spcPts val="0"/>
              </a:spcBef>
              <a:spcAft>
                <a:spcPts val="0"/>
              </a:spcAft>
              <a:buFont typeface="Calibri" panose="020F0502020204030204" charset="0"/>
            </a:pPr>
            <a:r>
              <a:rPr lang="en-US" sz="1600" dirty="0">
                <a:effectLst/>
                <a:latin typeface="Calibri" panose="020F0502020204030204" charset="0"/>
                <a:ea typeface="Calibri" panose="020F0502020204030204" charset="0"/>
                <a:cs typeface="Calibri" panose="020F0502020204030204" charset="0"/>
              </a:rPr>
              <a:t> </a:t>
            </a:r>
            <a:endParaRPr lang="en-US" sz="1600" dirty="0">
              <a:effectLst/>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effectLst/>
                <a:latin typeface="Calibri" panose="020F0502020204030204" charset="0"/>
                <a:ea typeface="Calibri" panose="020F0502020204030204" charset="0"/>
                <a:cs typeface="Calibri" panose="020F0502020204030204" charset="0"/>
              </a:rPr>
              <a:t>The are ADCH (high data), ADCL (low data) ADCSRA (ADC control and status register), ADMUX (ADC multiplexer selection register ).</a:t>
            </a:r>
            <a:endParaRPr lang="en-US" sz="1600" dirty="0">
              <a:effectLst/>
              <a:latin typeface="Calibri" panose="020F0502020204030204" charset="0"/>
              <a:ea typeface="Calibri" panose="020F0502020204030204" charset="0"/>
              <a:cs typeface="Calibri" panose="020F0502020204030204" charset="0"/>
            </a:endParaRPr>
          </a:p>
          <a:p>
            <a:pPr marL="342900" marR="0" lvl="0" indent="-342900">
              <a:lnSpc>
                <a:spcPct val="107000"/>
              </a:lnSpc>
              <a:spcBef>
                <a:spcPts val="0"/>
              </a:spcBef>
              <a:spcAft>
                <a:spcPts val="800"/>
              </a:spcAft>
              <a:buFont typeface="Calibri" panose="020F0502020204030204" charset="0"/>
              <a:buChar char="-"/>
            </a:pPr>
            <a:endParaRPr lang="en-US" sz="1600" dirty="0">
              <a:effectLst/>
              <a:latin typeface="Calibri" panose="020F0502020204030204" charset="0"/>
              <a:ea typeface="Calibri" panose="020F0502020204030204" charset="0"/>
              <a:cs typeface="Arial" panose="020B0604020202020204" pitchFamily="3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140335"/>
            <a:ext cx="4354195" cy="1200150"/>
          </a:xfrm>
        </p:spPr>
        <p:txBody>
          <a:bodyPr/>
          <a:lstStyle/>
          <a:p>
            <a:r>
              <a:rPr lang="en-US" sz="3000" dirty="0">
                <a:effectLst/>
                <a:latin typeface="Calibri" panose="020F0502020204030204" charset="0"/>
                <a:ea typeface="Calibri" panose="020F0502020204030204" charset="0"/>
                <a:cs typeface="Arial" panose="020B0604020202020204" pitchFamily="34" charset="0"/>
              </a:rPr>
              <a:t>The first register is </a:t>
            </a:r>
            <a:r>
              <a:rPr lang="en-US" sz="3000" dirty="0">
                <a:solidFill>
                  <a:srgbClr val="FFFF00"/>
                </a:solidFill>
                <a:effectLst/>
                <a:latin typeface="Calibri" panose="020F0502020204030204" charset="0"/>
                <a:ea typeface="Calibri" panose="020F0502020204030204" charset="0"/>
                <a:cs typeface="Arial" panose="020B0604020202020204" pitchFamily="34" charset="0"/>
              </a:rPr>
              <a:t>ADMUX</a:t>
            </a:r>
            <a:r>
              <a:rPr lang="en-US" dirty="0">
                <a:effectLst/>
                <a:latin typeface="Calibri" panose="020F0502020204030204" charset="0"/>
                <a:ea typeface="Calibri" panose="020F0502020204030204" charset="0"/>
                <a:cs typeface="Arial" panose="020B0604020202020204" pitchFamily="34" charset="0"/>
              </a:rPr>
              <a:t> </a:t>
            </a:r>
            <a:endParaRPr lang="en-US" dirty="0"/>
          </a:p>
        </p:txBody>
      </p:sp>
      <p:sp>
        <p:nvSpPr>
          <p:cNvPr id="4" name="Text Placeholder 3"/>
          <p:cNvSpPr>
            <a:spLocks noGrp="1"/>
          </p:cNvSpPr>
          <p:nvPr>
            <p:ph type="body" sz="half" idx="2"/>
          </p:nvPr>
        </p:nvSpPr>
        <p:spPr/>
        <p:txBody>
          <a:bodyPr/>
          <a:lstStyle/>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REFS1 </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effectLst/>
                <a:latin typeface="Calibri" panose="020F0502020204030204" charset="0"/>
                <a:ea typeface="Calibri" panose="020F0502020204030204" charset="0"/>
                <a:cs typeface="Arial" panose="020B0604020202020204" pitchFamily="34" charset="0"/>
              </a:rPr>
              <a:t>R</a:t>
            </a:r>
            <a:r>
              <a:rPr lang="en-US" sz="1600" dirty="0">
                <a:latin typeface="Calibri" panose="020F0502020204030204" charset="0"/>
                <a:ea typeface="Calibri" panose="020F0502020204030204" charset="0"/>
                <a:cs typeface="Arial" panose="020B0604020202020204" pitchFamily="34" charset="0"/>
              </a:rPr>
              <a:t>EFS0 </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effectLst/>
                <a:latin typeface="Calibri" panose="020F0502020204030204" charset="0"/>
                <a:ea typeface="Calibri" panose="020F0502020204030204" charset="0"/>
                <a:cs typeface="Arial" panose="020B0604020202020204" pitchFamily="34" charset="0"/>
              </a:rPr>
              <a:t>ADLAR</a:t>
            </a:r>
            <a:endParaRPr lang="en-US" sz="1600" dirty="0">
              <a:effectLst/>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MUX4</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MUX3</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MUX2</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MUX1</a:t>
            </a:r>
            <a:endParaRPr lang="en-US" sz="1600" dirty="0">
              <a:latin typeface="Calibri" panose="020F0502020204030204" charset="0"/>
              <a:ea typeface="Calibri" panose="020F050202020403020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charset="0"/>
              <a:buChar char="-"/>
            </a:pPr>
            <a:r>
              <a:rPr lang="en-US" sz="1600" dirty="0">
                <a:latin typeface="Calibri" panose="020F0502020204030204" charset="0"/>
                <a:ea typeface="Calibri" panose="020F0502020204030204" charset="0"/>
                <a:cs typeface="Arial" panose="020B0604020202020204" pitchFamily="34" charset="0"/>
              </a:rPr>
              <a:t>MUX0</a:t>
            </a:r>
            <a:endParaRPr lang="en-US" sz="1600" dirty="0">
              <a:latin typeface="Calibri" panose="020F0502020204030204" charset="0"/>
              <a:ea typeface="Calibri" panose="020F0502020204030204" charset="0"/>
              <a:cs typeface="Arial" panose="020B0604020202020204" pitchFamily="34" charset="0"/>
            </a:endParaRPr>
          </a:p>
          <a:p>
            <a:endParaRPr lang="en-US" sz="1600"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4173776" y="1543046"/>
            <a:ext cx="4629150" cy="2562074"/>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Content</a:t>
            </a:r>
            <a:endParaRPr lang="en-US"/>
          </a:p>
        </p:txBody>
      </p:sp>
      <p:sp>
        <p:nvSpPr>
          <p:cNvPr id="3" name="Content Placeholder 2"/>
          <p:cNvSpPr>
            <a:spLocks noGrp="1"/>
          </p:cNvSpPr>
          <p:nvPr>
            <p:ph idx="1"/>
          </p:nvPr>
        </p:nvSpPr>
        <p:spPr>
          <a:xfrm>
            <a:off x="580390" y="1352550"/>
            <a:ext cx="6014085" cy="3402965"/>
          </a:xfrm>
        </p:spPr>
        <p:txBody>
          <a:bodyPr/>
          <a:lstStyle/>
          <a:p>
            <a:r>
              <a:rPr lang="en-US"/>
              <a:t>General idea about the project</a:t>
            </a:r>
            <a:endParaRPr lang="en-US"/>
          </a:p>
          <a:p>
            <a:r>
              <a:rPr lang="en-US">
                <a:sym typeface="+mn-ea"/>
              </a:rPr>
              <a:t>Connections</a:t>
            </a:r>
            <a:endParaRPr lang="en-US"/>
          </a:p>
          <a:p>
            <a:r>
              <a:rPr lang="en-US"/>
              <a:t>Hardware Components</a:t>
            </a:r>
            <a:endParaRPr lang="en-US"/>
          </a:p>
          <a:p>
            <a:r>
              <a:rPr lang="en-US"/>
              <a:t>Application</a:t>
            </a:r>
            <a:endParaRPr lang="en-US"/>
          </a:p>
          <a:p>
            <a:r>
              <a:rPr lang="en-US"/>
              <a:t>References</a:t>
            </a:r>
            <a:endParaRPr lang="en-US"/>
          </a:p>
          <a:p>
            <a:r>
              <a:rPr lang="en-US"/>
              <a:t>Future plan</a:t>
            </a:r>
            <a:endParaRPr lang="en-US"/>
          </a:p>
        </p:txBody>
      </p:sp>
    </p:spTree>
  </p:cSld>
  <p:clrMapOvr>
    <a:masterClrMapping/>
  </p:clrMapOvr>
  <p:transition>
    <p:split orient="ver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207010"/>
            <a:ext cx="4611370" cy="548005"/>
          </a:xfrm>
        </p:spPr>
        <p:txBody>
          <a:bodyPr>
            <a:noAutofit/>
          </a:bodyPr>
          <a:lstStyle/>
          <a:p>
            <a:r>
              <a:rPr lang="en-US" sz="3000" b="1" dirty="0">
                <a:solidFill>
                  <a:srgbClr val="FFFF00"/>
                </a:solidFill>
                <a:effectLst/>
                <a:latin typeface="Calibri" panose="020F0502020204030204" charset="0"/>
                <a:ea typeface="Calibri" panose="020F0502020204030204" charset="0"/>
                <a:cs typeface="Calibri" panose="020F0502020204030204" charset="0"/>
              </a:rPr>
              <a:t>ADLAR </a:t>
            </a:r>
            <a:r>
              <a:rPr lang="en-US" sz="3000" b="1" dirty="0">
                <a:effectLst/>
                <a:latin typeface="Calibri" panose="020F0502020204030204" charset="0"/>
                <a:ea typeface="Calibri" panose="020F0502020204030204" charset="0"/>
                <a:cs typeface="Calibri" panose="020F0502020204030204" charset="0"/>
              </a:rPr>
              <a:t>BIT OPERATION</a:t>
            </a:r>
            <a:endParaRPr lang="en-US" sz="3000" b="1" dirty="0">
              <a:effectLst/>
              <a:latin typeface="Calibri" panose="020F0502020204030204" charset="0"/>
              <a:ea typeface="Calibri" panose="020F0502020204030204" charset="0"/>
              <a:cs typeface="Calibri" panose="020F0502020204030204" charset="0"/>
            </a:endParaRPr>
          </a:p>
        </p:txBody>
      </p:sp>
      <p:sp>
        <p:nvSpPr>
          <p:cNvPr id="4" name="Text Placeholder 3"/>
          <p:cNvSpPr>
            <a:spLocks noGrp="1"/>
          </p:cNvSpPr>
          <p:nvPr>
            <p:ph type="body" sz="half" idx="2"/>
          </p:nvPr>
        </p:nvSpPr>
        <p:spPr>
          <a:xfrm>
            <a:off x="501571" y="1354762"/>
            <a:ext cx="3942159" cy="3440045"/>
          </a:xfrm>
        </p:spPr>
        <p:txBody>
          <a:bodyPr>
            <a:normAutofit lnSpcReduction="10000"/>
          </a:bodyPr>
          <a:lstStyle/>
          <a:p>
            <a:pPr marL="342900" marR="0" lvl="0" indent="-342900" rtl="0">
              <a:lnSpc>
                <a:spcPct val="107000"/>
              </a:lnSpc>
              <a:spcBef>
                <a:spcPts val="0"/>
              </a:spcBef>
              <a:spcAft>
                <a:spcPts val="0"/>
              </a:spcAft>
              <a:buFont typeface="Calibri" panose="020F0502020204030204" charset="0"/>
              <a:buChar char="-"/>
            </a:pPr>
            <a:r>
              <a:rPr lang="en-US" sz="1600" dirty="0">
                <a:effectLst/>
                <a:latin typeface="Calibri" panose="020F0502020204030204" charset="0"/>
                <a:ea typeface="Calibri" panose="020F0502020204030204" charset="0"/>
                <a:cs typeface="Calibri" panose="020F0502020204030204" charset="0"/>
              </a:rPr>
              <a:t>The AVR have a10-bit ADC, which means that the result is 10 bit long and cannot be stored in a single byte.</a:t>
            </a:r>
            <a:endParaRPr lang="en-US" sz="1600" dirty="0">
              <a:effectLst/>
              <a:latin typeface="Calibri" panose="020F0502020204030204" charset="0"/>
              <a:ea typeface="Calibri" panose="020F0502020204030204" charset="0"/>
              <a:cs typeface="Calibri" panose="020F0502020204030204" charset="0"/>
            </a:endParaRPr>
          </a:p>
          <a:p>
            <a:pPr marR="0" lvl="0" rtl="0">
              <a:lnSpc>
                <a:spcPct val="107000"/>
              </a:lnSpc>
              <a:spcBef>
                <a:spcPts val="0"/>
              </a:spcBef>
              <a:spcAft>
                <a:spcPts val="0"/>
              </a:spcAft>
              <a:buFont typeface="Calibri" panose="020F0502020204030204" charset="0"/>
            </a:pPr>
            <a:endParaRPr lang="en-US" sz="1600" dirty="0">
              <a:effectLst/>
              <a:latin typeface="Calibri" panose="020F0502020204030204" charset="0"/>
              <a:ea typeface="Calibri" panose="020F0502020204030204" charset="0"/>
              <a:cs typeface="Calibri" panose="020F0502020204030204" charset="0"/>
            </a:endParaRPr>
          </a:p>
          <a:p>
            <a:pPr marL="342900" marR="0" lvl="0" indent="-342900">
              <a:lnSpc>
                <a:spcPct val="107000"/>
              </a:lnSpc>
              <a:spcBef>
                <a:spcPts val="0"/>
              </a:spcBef>
              <a:spcAft>
                <a:spcPts val="0"/>
              </a:spcAft>
              <a:buFont typeface="Calibri" panose="020F0502020204030204" charset="0"/>
              <a:buChar char="-"/>
            </a:pPr>
            <a:r>
              <a:rPr lang="en-US" sz="1600" dirty="0">
                <a:effectLst/>
                <a:latin typeface="Calibri" panose="020F0502020204030204" charset="0"/>
                <a:ea typeface="Calibri" panose="020F0502020204030204" charset="0"/>
                <a:cs typeface="Calibri" panose="020F0502020204030204" charset="0"/>
              </a:rPr>
              <a:t>In AVR two 8-bit register are dedicated to the ADC result, but only 10 of the 16 bit are used and 6 bit are unused.</a:t>
            </a:r>
            <a:endParaRPr lang="en-US" sz="1600" dirty="0">
              <a:effectLst/>
              <a:latin typeface="Calibri" panose="020F0502020204030204" charset="0"/>
              <a:ea typeface="Calibri" panose="020F0502020204030204" charset="0"/>
              <a:cs typeface="Calibri" panose="020F0502020204030204" charset="0"/>
            </a:endParaRPr>
          </a:p>
          <a:p>
            <a:pPr marR="0" lvl="0">
              <a:lnSpc>
                <a:spcPct val="107000"/>
              </a:lnSpc>
              <a:spcBef>
                <a:spcPts val="0"/>
              </a:spcBef>
              <a:spcAft>
                <a:spcPts val="0"/>
              </a:spcAft>
              <a:buFont typeface="Calibri" panose="020F0502020204030204" charset="0"/>
            </a:pPr>
            <a:endParaRPr lang="en-US" sz="1600" dirty="0">
              <a:effectLst/>
              <a:latin typeface="Calibri" panose="020F0502020204030204" charset="0"/>
              <a:ea typeface="Calibri" panose="020F0502020204030204" charset="0"/>
              <a:cs typeface="Calibri" panose="020F0502020204030204" charset="0"/>
            </a:endParaRPr>
          </a:p>
          <a:p>
            <a:pPr marL="342900" marR="0" lvl="0" indent="-342900">
              <a:lnSpc>
                <a:spcPct val="107000"/>
              </a:lnSpc>
              <a:spcBef>
                <a:spcPts val="0"/>
              </a:spcBef>
              <a:spcAft>
                <a:spcPts val="800"/>
              </a:spcAft>
              <a:buFont typeface="Calibri" panose="020F0502020204030204" charset="0"/>
              <a:buChar char="-"/>
            </a:pPr>
            <a:r>
              <a:rPr lang="en-US" sz="1600" dirty="0">
                <a:effectLst/>
                <a:latin typeface="Calibri" panose="020F0502020204030204" charset="0"/>
                <a:ea typeface="Calibri" panose="020F0502020204030204" charset="0"/>
                <a:cs typeface="Calibri" panose="020F0502020204030204" charset="0"/>
              </a:rPr>
              <a:t>We can select the position of used bits in the bytes, if you set the ADLAR bit in ADMUX register, the result bit will be left-justified, otherwise, the result bits will be right –justified.</a:t>
            </a:r>
            <a:endParaRPr lang="en-US" sz="1600" dirty="0">
              <a:effectLst/>
              <a:latin typeface="Calibri" panose="020F0502020204030204" charset="0"/>
              <a:ea typeface="Calibri" panose="020F0502020204030204" charset="0"/>
              <a:cs typeface="Calibri" panose="020F0502020204030204" charset="0"/>
            </a:endParaRPr>
          </a:p>
          <a:p>
            <a:endParaRPr lang="en-US" sz="1600"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5031673" y="1584262"/>
            <a:ext cx="3849949" cy="1974869"/>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42900"/>
            <a:ext cx="4808220" cy="554355"/>
          </a:xfrm>
        </p:spPr>
        <p:txBody>
          <a:bodyPr/>
          <a:lstStyle/>
          <a:p>
            <a:r>
              <a:rPr lang="en-US" sz="3000" b="1" dirty="0">
                <a:solidFill>
                  <a:srgbClr val="FFFF00"/>
                </a:solidFill>
              </a:rPr>
              <a:t>ADCH:ADCL</a:t>
            </a:r>
            <a:r>
              <a:rPr lang="en-US" sz="3000" b="1" dirty="0"/>
              <a:t> Registers</a:t>
            </a:r>
            <a:endParaRPr lang="en-US" sz="3000" b="1" dirty="0"/>
          </a:p>
        </p:txBody>
      </p:sp>
      <p:sp>
        <p:nvSpPr>
          <p:cNvPr id="4" name="Text Placeholder 3"/>
          <p:cNvSpPr>
            <a:spLocks noGrp="1"/>
          </p:cNvSpPr>
          <p:nvPr>
            <p:ph type="body" sz="half" idx="2"/>
          </p:nvPr>
        </p:nvSpPr>
        <p:spPr>
          <a:xfrm>
            <a:off x="629841" y="1543050"/>
            <a:ext cx="6532959" cy="1327150"/>
          </a:xfrm>
        </p:spPr>
        <p:txBody>
          <a:bodyPr>
            <a:normAutofit/>
          </a:bodyPr>
          <a:lstStyle/>
          <a:p>
            <a:r>
              <a:rPr lang="en-US" sz="1600" dirty="0"/>
              <a:t>- After the A/D conversion is complete, the result sits in register ADCL (A/D Result Low Byte) and ADCH (A/D Result High Byte).</a:t>
            </a:r>
            <a:endParaRPr lang="en-US" sz="1600"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397669"/>
          </a:xfrm>
        </p:spPr>
        <p:txBody>
          <a:bodyPr>
            <a:noAutofit/>
          </a:bodyPr>
          <a:lstStyle/>
          <a:p>
            <a:r>
              <a:rPr lang="en-US" sz="3000" b="1" dirty="0">
                <a:effectLst/>
                <a:latin typeface="Calibri" panose="020F0502020204030204" charset="0"/>
                <a:ea typeface="Calibri" panose="020F0502020204030204" charset="0"/>
                <a:cs typeface="Calibri" panose="020F0502020204030204" charset="0"/>
              </a:rPr>
              <a:t>ADCSRA register</a:t>
            </a:r>
            <a:endParaRPr lang="en-US" sz="3000" b="1" dirty="0">
              <a:effectLst/>
              <a:latin typeface="Calibri" panose="020F0502020204030204" charset="0"/>
              <a:ea typeface="Calibri" panose="020F0502020204030204" charset="0"/>
              <a:cs typeface="Calibri" panose="020F0502020204030204" charset="0"/>
            </a:endParaRPr>
          </a:p>
        </p:txBody>
      </p:sp>
      <p:sp>
        <p:nvSpPr>
          <p:cNvPr id="4" name="Text Placeholder 3"/>
          <p:cNvSpPr>
            <a:spLocks noGrp="1"/>
          </p:cNvSpPr>
          <p:nvPr>
            <p:ph type="body" sz="half" idx="2"/>
          </p:nvPr>
        </p:nvSpPr>
        <p:spPr>
          <a:xfrm>
            <a:off x="629841" y="1174531"/>
            <a:ext cx="3484959" cy="3227210"/>
          </a:xfrm>
        </p:spPr>
        <p:txBody>
          <a:bodyPr/>
          <a:lstStyle/>
          <a:p>
            <a:r>
              <a:rPr lang="en-US" sz="1600" dirty="0">
                <a:effectLst/>
                <a:latin typeface="Calibri" panose="020F0502020204030204" charset="0"/>
                <a:ea typeface="Calibri" panose="020F0502020204030204" charset="0"/>
                <a:cs typeface="Calibri" panose="020F0502020204030204" charset="0"/>
              </a:rPr>
              <a:t>It is the status and control register of ADC bits of this register control or monitor the operation of the ADC.</a:t>
            </a:r>
            <a:endParaRPr lang="en-US" sz="1350" dirty="0">
              <a:effectLst/>
              <a:latin typeface="Calibri" panose="020F0502020204030204" charset="0"/>
              <a:ea typeface="Calibri" panose="020F0502020204030204" charset="0"/>
              <a:cs typeface="Calibri" panose="020F0502020204030204" charset="0"/>
            </a:endParaRPr>
          </a:p>
          <a:p>
            <a:endParaRPr lang="en-US" sz="1350" dirty="0">
              <a:effectLst/>
              <a:latin typeface="Calibri" panose="020F0502020204030204" charset="0"/>
              <a:ea typeface="Calibri" panose="020F0502020204030204" charset="0"/>
              <a:cs typeface="Arial" panose="020B0604020202020204" pitchFamily="34" charset="0"/>
            </a:endParaRPr>
          </a:p>
          <a:p>
            <a:endParaRPr lang="en-US"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5217797" y="993140"/>
            <a:ext cx="3624998" cy="4058841"/>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85725"/>
            <a:ext cx="6637020" cy="492760"/>
          </a:xfrm>
        </p:spPr>
        <p:txBody>
          <a:bodyPr>
            <a:normAutofit/>
          </a:bodyPr>
          <a:lstStyle/>
          <a:p>
            <a:r>
              <a:rPr lang="en-US" sz="3000" b="1" dirty="0">
                <a:effectLst/>
                <a:latin typeface="Calibri" panose="020F0502020204030204" charset="0"/>
                <a:ea typeface="Calibri" panose="020F0502020204030204" charset="0"/>
                <a:cs typeface="Calibri" panose="020F0502020204030204" charset="0"/>
              </a:rPr>
              <a:t>Steps in programming the A\D converter</a:t>
            </a:r>
            <a:endParaRPr lang="en-US" sz="3000" dirty="0"/>
          </a:p>
        </p:txBody>
      </p:sp>
      <p:sp>
        <p:nvSpPr>
          <p:cNvPr id="4" name="Text Placeholder 3"/>
          <p:cNvSpPr>
            <a:spLocks noGrp="1"/>
          </p:cNvSpPr>
          <p:nvPr>
            <p:ph type="body" sz="half" idx="2"/>
          </p:nvPr>
        </p:nvSpPr>
        <p:spPr>
          <a:xfrm>
            <a:off x="629841" y="883657"/>
            <a:ext cx="6370049" cy="3468413"/>
          </a:xfrm>
        </p:spPr>
        <p:txBody>
          <a:bodyPr>
            <a:noAutofit/>
          </a:bodyPr>
          <a:lstStyle/>
          <a:p>
            <a:pPr marL="342900" marR="0" lvl="0" indent="-342900" rtl="0">
              <a:lnSpc>
                <a:spcPct val="11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Make the pin for the selected of ADC channel an input pin </a:t>
            </a:r>
            <a:endParaRPr lang="en-US" sz="1300" dirty="0">
              <a:effectLst/>
              <a:latin typeface="Calibri" panose="020F0502020204030204" charset="0"/>
              <a:ea typeface="Calibri" panose="020F0502020204030204" charset="0"/>
              <a:cs typeface="Calibri" panose="020F0502020204030204" charset="0"/>
            </a:endParaRPr>
          </a:p>
          <a:p>
            <a:pPr marR="0" lvl="0" rtl="0">
              <a:lnSpc>
                <a:spcPct val="117000"/>
              </a:lnSpc>
              <a:spcBef>
                <a:spcPts val="0"/>
              </a:spcBef>
              <a:spcAft>
                <a:spcPts val="0"/>
              </a:spcAft>
              <a:buFont typeface="Wingdings" panose="05000000000000000000" charset="0"/>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Turn on the ADC module of the AVR because it is disabled upon power on reset to save power </a:t>
            </a:r>
            <a:endParaRPr lang="en-US" sz="1300" dirty="0">
              <a:effectLst/>
              <a:latin typeface="Calibri" panose="020F0502020204030204" charset="0"/>
              <a:ea typeface="Calibri" panose="020F0502020204030204" charset="0"/>
              <a:cs typeface="Calibri" panose="020F0502020204030204" charset="0"/>
            </a:endParaRPr>
          </a:p>
          <a:p>
            <a:pPr marR="0" lvl="0" rtl="0">
              <a:lnSpc>
                <a:spcPct val="107000"/>
              </a:lnSpc>
              <a:spcBef>
                <a:spcPts val="0"/>
              </a:spcBef>
              <a:spcAft>
                <a:spcPts val="0"/>
              </a:spcAft>
              <a:buFont typeface="Wingdings" panose="05000000000000000000" charset="0"/>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Select the conversion speed, we use register ADPS 2:0 to select the conversion speed.</a:t>
            </a:r>
            <a:endParaRPr lang="en-US" sz="1300" dirty="0">
              <a:effectLst/>
              <a:latin typeface="Calibri" panose="020F0502020204030204" charset="0"/>
              <a:ea typeface="Calibri" panose="020F0502020204030204" charset="0"/>
              <a:cs typeface="Calibri" panose="020F0502020204030204" charset="0"/>
            </a:endParaRPr>
          </a:p>
          <a:p>
            <a:pPr marR="0" lvl="0" rtl="0">
              <a:lnSpc>
                <a:spcPct val="107000"/>
              </a:lnSpc>
              <a:spcBef>
                <a:spcPts val="0"/>
              </a:spcBef>
              <a:spcAft>
                <a:spcPts val="0"/>
              </a:spcAft>
              <a:buFont typeface="Wingdings" panose="05000000000000000000" charset="0"/>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Select voltage reference and ADC input channels.</a:t>
            </a:r>
            <a:endParaRPr lang="en-US" sz="1300" dirty="0">
              <a:effectLst/>
              <a:latin typeface="Calibri" panose="020F0502020204030204" charset="0"/>
              <a:ea typeface="Calibri" panose="020F0502020204030204" charset="0"/>
              <a:cs typeface="Calibri" panose="020F0502020204030204" charset="0"/>
            </a:endParaRPr>
          </a:p>
          <a:p>
            <a:pPr marL="342900" marR="0" lvl="0" indent="-342900" rtl="0">
              <a:lnSpc>
                <a:spcPct val="107000"/>
              </a:lnSpc>
              <a:spcBef>
                <a:spcPts val="0"/>
              </a:spcBef>
              <a:spcAft>
                <a:spcPts val="0"/>
              </a:spcAft>
              <a:buFont typeface="Wingdings" panose="05000000000000000000" charset="0"/>
              <a:buChar char="v"/>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Activate the start conversion bit by writing a one to the ADSC bit of ADCSRA.</a:t>
            </a:r>
            <a:endParaRPr lang="en-US" sz="1300" dirty="0">
              <a:effectLst/>
              <a:latin typeface="Calibri" panose="020F0502020204030204" charset="0"/>
              <a:ea typeface="Calibri" panose="020F0502020204030204" charset="0"/>
              <a:cs typeface="Calibri" panose="020F0502020204030204" charset="0"/>
            </a:endParaRPr>
          </a:p>
          <a:p>
            <a:pPr marL="342900" marR="0" lvl="0" indent="-342900" rtl="0">
              <a:lnSpc>
                <a:spcPct val="107000"/>
              </a:lnSpc>
              <a:spcBef>
                <a:spcPts val="0"/>
              </a:spcBef>
              <a:spcAft>
                <a:spcPts val="0"/>
              </a:spcAft>
              <a:buFont typeface="Wingdings" panose="05000000000000000000" charset="0"/>
              <a:buChar char="v"/>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Wait for the conversion to be completed by polling the ADIF bit in the ADCSRA register</a:t>
            </a:r>
            <a:endParaRPr lang="en-US" sz="1300" dirty="0">
              <a:effectLst/>
              <a:latin typeface="Calibri" panose="020F0502020204030204" charset="0"/>
              <a:ea typeface="Calibri" panose="020F0502020204030204" charset="0"/>
              <a:cs typeface="Calibri" panose="020F0502020204030204" charset="0"/>
            </a:endParaRPr>
          </a:p>
          <a:p>
            <a:pPr marR="0" lvl="0" rtl="0">
              <a:lnSpc>
                <a:spcPct val="107000"/>
              </a:lnSpc>
              <a:spcBef>
                <a:spcPts val="0"/>
              </a:spcBef>
              <a:spcAft>
                <a:spcPts val="0"/>
              </a:spcAft>
              <a:buFont typeface="Wingdings" panose="05000000000000000000" charset="0"/>
            </a:pPr>
            <a:r>
              <a:rPr lang="en-US" sz="1300" dirty="0">
                <a:effectLst/>
                <a:latin typeface="Calibri" panose="020F0502020204030204" charset="0"/>
                <a:ea typeface="Calibri" panose="020F0502020204030204" charset="0"/>
                <a:cs typeface="Calibri" panose="020F0502020204030204" charset="0"/>
              </a:rPr>
              <a:t> </a:t>
            </a: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After the ADIF bit has gone high read the ADCL and ADCH register to get the digital data output </a:t>
            </a:r>
            <a:endParaRPr lang="en-US" sz="1300" dirty="0">
              <a:effectLst/>
              <a:latin typeface="Calibri" panose="020F0502020204030204" charset="0"/>
              <a:ea typeface="Calibri" panose="020F0502020204030204" charset="0"/>
              <a:cs typeface="Calibri" panose="020F0502020204030204" charset="0"/>
            </a:endParaRPr>
          </a:p>
          <a:p>
            <a:pPr marL="342900" marR="0" lvl="0" indent="-342900" rtl="0">
              <a:lnSpc>
                <a:spcPct val="107000"/>
              </a:lnSpc>
              <a:spcBef>
                <a:spcPts val="0"/>
              </a:spcBef>
              <a:spcAft>
                <a:spcPts val="0"/>
              </a:spcAft>
              <a:buFont typeface="Wingdings" panose="05000000000000000000" charset="0"/>
              <a:buChar char="v"/>
            </a:pPr>
            <a:endParaRPr lang="en-US" sz="1300" dirty="0">
              <a:effectLst/>
              <a:latin typeface="Calibri" panose="020F0502020204030204" charset="0"/>
              <a:ea typeface="Calibri" panose="020F0502020204030204" charset="0"/>
              <a:cs typeface="Arial" panose="020B0604020202020204" pitchFamily="34" charset="0"/>
            </a:endParaRPr>
          </a:p>
          <a:p>
            <a:pPr marL="342900" marR="0" lvl="0" indent="-342900" rtl="0">
              <a:lnSpc>
                <a:spcPct val="107000"/>
              </a:lnSpc>
              <a:spcBef>
                <a:spcPts val="0"/>
              </a:spcBef>
              <a:spcAft>
                <a:spcPts val="800"/>
              </a:spcAft>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If you want to read the select channel again, go back to step 5</a:t>
            </a:r>
            <a:endParaRPr lang="en-US" sz="1300" dirty="0">
              <a:effectLst/>
              <a:latin typeface="Calibri" panose="020F0502020204030204" charset="0"/>
              <a:ea typeface="Calibri" panose="020F0502020204030204" charset="0"/>
              <a:cs typeface="Arial" panose="020B0604020202020204" pitchFamily="34" charset="0"/>
            </a:endParaRPr>
          </a:p>
          <a:p>
            <a:pPr marL="285750" marR="0" lvl="0" indent="-285750" rtl="0">
              <a:buFont typeface="Wingdings" panose="05000000000000000000" charset="0"/>
              <a:buChar char="v"/>
            </a:pPr>
            <a:r>
              <a:rPr lang="en-US" sz="1300" dirty="0">
                <a:effectLst/>
                <a:latin typeface="Calibri" panose="020F0502020204030204" charset="0"/>
                <a:ea typeface="Calibri" panose="020F0502020204030204" charset="0"/>
                <a:cs typeface="Calibri" panose="020F0502020204030204" charset="0"/>
              </a:rPr>
              <a:t>If you want to select another V ref source or input channel, go back to step 4.</a:t>
            </a:r>
            <a:endParaRPr lang="en-US" sz="1300" dirty="0">
              <a:effectLst/>
              <a:latin typeface="Calibri" panose="020F0502020204030204" charset="0"/>
              <a:ea typeface="Calibri" panose="020F0502020204030204" charset="0"/>
              <a:cs typeface="Calibri" panose="020F0502020204030204" charset="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138195"/>
            <a:ext cx="6014400" cy="857400"/>
          </a:xfrm>
        </p:spPr>
        <p:txBody>
          <a:bodyPr/>
          <a:lstStyle/>
          <a:p>
            <a:r>
              <a:rPr lang="en-US" sz="3000" b="1" i="1"/>
              <a:t>HC05 Bluetooth Module</a:t>
            </a:r>
            <a:endParaRPr lang="en-US" sz="3000" b="1" i="1"/>
          </a:p>
        </p:txBody>
      </p:sp>
      <p:pic>
        <p:nvPicPr>
          <p:cNvPr id="4" name="Picture 4"/>
          <p:cNvPicPr>
            <a:picLocks noGrp="1" noChangeAspect="1"/>
          </p:cNvPicPr>
          <p:nvPr>
            <p:ph sz="half" idx="2"/>
          </p:nvPr>
        </p:nvPicPr>
        <p:blipFill>
          <a:blip r:embed="rId1">
            <a:extLst>
              <a:ext uri="{28A0092B-C50C-407E-A947-70E740481C1C}">
                <a14:useLocalDpi xmlns:a14="http://schemas.microsoft.com/office/drawing/2010/main" val="0"/>
              </a:ext>
            </a:extLst>
          </a:blip>
          <a:srcRect l="23066" r="20440"/>
          <a:stretch>
            <a:fillRect/>
          </a:stretch>
        </p:blipFill>
        <p:spPr>
          <a:xfrm rot="16200000">
            <a:off x="6245225" y="1194435"/>
            <a:ext cx="2281555" cy="3028950"/>
          </a:xfrm>
          <a:prstGeom prst="rect">
            <a:avLst/>
          </a:prstGeom>
        </p:spPr>
      </p:pic>
      <p:sp>
        <p:nvSpPr>
          <p:cNvPr id="5" name="Content Placeholder 4"/>
          <p:cNvSpPr>
            <a:spLocks noGrp="1"/>
          </p:cNvSpPr>
          <p:nvPr>
            <p:ph sz="half" idx="1"/>
          </p:nvPr>
        </p:nvSpPr>
        <p:spPr>
          <a:xfrm>
            <a:off x="512445" y="923925"/>
            <a:ext cx="5080635" cy="3751580"/>
          </a:xfrm>
        </p:spPr>
        <p:txBody>
          <a:bodyPr/>
          <a:lstStyle/>
          <a:p>
            <a:r>
              <a:rPr lang="en-US" sz="1600"/>
              <a:t>You can use this module to communicate between two microcontrollers like Arduino or communicate with any device with Bluetooth functionality like a Phone or Laptop.</a:t>
            </a:r>
            <a:endParaRPr lang="en-US" sz="1600"/>
          </a:p>
          <a:p>
            <a:pPr marL="114300" indent="0">
              <a:buNone/>
            </a:pPr>
            <a:endParaRPr lang="en-US" sz="1600"/>
          </a:p>
          <a:p>
            <a:r>
              <a:rPr lang="en-US" sz="1600"/>
              <a:t>The module communicates with the help of USART at 9600 baud-rate hence it is easy to interface with any microcontroller that supports USART. We can also configure the default values of the module by using the command mode.</a:t>
            </a:r>
            <a:endParaRPr lang="en-US" sz="1600"/>
          </a:p>
          <a:p>
            <a:endParaRPr lang="en-US" sz="1600"/>
          </a:p>
          <a:p>
            <a:r>
              <a:rPr lang="en-US" sz="1600">
                <a:sym typeface="+mn-ea"/>
              </a:rPr>
              <a:t>Works with Serial communication (</a:t>
            </a:r>
            <a:r>
              <a:rPr lang="en-US" sz="1600">
                <a:solidFill>
                  <a:srgbClr val="FFFF00"/>
                </a:solidFill>
                <a:sym typeface="+mn-ea"/>
              </a:rPr>
              <a:t>USART</a:t>
            </a:r>
            <a:r>
              <a:rPr lang="en-US" sz="1600">
                <a:sym typeface="+mn-ea"/>
              </a:rPr>
              <a:t>)</a:t>
            </a:r>
            <a:endParaRPr lang="en-US" sz="1600"/>
          </a:p>
        </p:txBody>
      </p:sp>
    </p:spTree>
  </p:cSld>
  <p:clrMapOvr>
    <a:masterClrMapping/>
  </p:clrMapOvr>
  <p:transition spd="med">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605" y="308845"/>
            <a:ext cx="6014400" cy="857400"/>
          </a:xfrm>
        </p:spPr>
        <p:txBody>
          <a:bodyPr/>
          <a:lstStyle/>
          <a:p>
            <a:r>
              <a:rPr lang="en-US" sz="3000" b="1" i="1"/>
              <a:t>How to Use the HC-05 Bluetooth module</a:t>
            </a:r>
            <a:endParaRPr lang="en-US" sz="3000" b="1" i="1"/>
          </a:p>
        </p:txBody>
      </p:sp>
      <p:sp>
        <p:nvSpPr>
          <p:cNvPr id="5" name="Content Placeholder 4"/>
          <p:cNvSpPr>
            <a:spLocks noGrp="1"/>
          </p:cNvSpPr>
          <p:nvPr>
            <p:ph sz="half" idx="1"/>
          </p:nvPr>
        </p:nvSpPr>
        <p:spPr>
          <a:xfrm>
            <a:off x="512445" y="1423035"/>
            <a:ext cx="4830445" cy="3639185"/>
          </a:xfrm>
        </p:spPr>
        <p:txBody>
          <a:bodyPr/>
          <a:lstStyle/>
          <a:p>
            <a:r>
              <a:rPr lang="en-US" sz="1600"/>
              <a:t>The HC-05 has two </a:t>
            </a:r>
            <a:r>
              <a:rPr lang="en-US" sz="1600">
                <a:solidFill>
                  <a:srgbClr val="FFFF00"/>
                </a:solidFill>
              </a:rPr>
              <a:t>operating modes</a:t>
            </a:r>
            <a:r>
              <a:rPr lang="en-US" sz="1600"/>
              <a:t>, one is the </a:t>
            </a:r>
            <a:r>
              <a:rPr lang="en-US" sz="1600">
                <a:solidFill>
                  <a:srgbClr val="FFFF00"/>
                </a:solidFill>
              </a:rPr>
              <a:t>Data mode</a:t>
            </a:r>
            <a:r>
              <a:rPr lang="en-US" sz="1600"/>
              <a:t> in which it can send and receive data from other Bluetooth devices and the other is the </a:t>
            </a:r>
            <a:r>
              <a:rPr lang="en-US" sz="1600">
                <a:solidFill>
                  <a:srgbClr val="FFFF00"/>
                </a:solidFill>
              </a:rPr>
              <a:t>AT Command mode</a:t>
            </a:r>
            <a:r>
              <a:rPr lang="en-US" sz="1600"/>
              <a:t> where the default device settings can be changed.</a:t>
            </a:r>
            <a:endParaRPr lang="en-US" sz="1600"/>
          </a:p>
          <a:p>
            <a:endParaRPr lang="en-US" sz="1600"/>
          </a:p>
          <a:p>
            <a:r>
              <a:rPr lang="en-US" sz="1600"/>
              <a:t>As soon as the module is powered you should be able to discover the Bluetooth device as “</a:t>
            </a:r>
            <a:r>
              <a:rPr lang="en-US" sz="1600">
                <a:solidFill>
                  <a:srgbClr val="FFFF00"/>
                </a:solidFill>
              </a:rPr>
              <a:t>HC-05</a:t>
            </a:r>
            <a:r>
              <a:rPr lang="en-US" sz="1600"/>
              <a:t>” then connect with it using the default password </a:t>
            </a:r>
            <a:r>
              <a:rPr lang="en-US" sz="1600">
                <a:solidFill>
                  <a:srgbClr val="FFFF00"/>
                </a:solidFill>
              </a:rPr>
              <a:t>1234 </a:t>
            </a:r>
            <a:r>
              <a:rPr lang="en-US" sz="1600"/>
              <a:t>and start communicating with it. The name password and other default parameters can be changed.</a:t>
            </a:r>
            <a:endParaRPr lang="en-US" sz="1600"/>
          </a:p>
          <a:p>
            <a:endParaRPr lang="en-US" sz="1600"/>
          </a:p>
        </p:txBody>
      </p:sp>
      <p:pic>
        <p:nvPicPr>
          <p:cNvPr id="6" name="Content Placeholder 5" descr="HC-05 Bluetooth Module Circuit Connections"/>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909945" y="1929130"/>
            <a:ext cx="3034030" cy="1588135"/>
          </a:xfrm>
          <a:prstGeom prst="rect">
            <a:avLst/>
          </a:prstGeom>
          <a:noFill/>
          <a:ln>
            <a:noFill/>
          </a:ln>
        </p:spPr>
      </p:pic>
    </p:spTree>
  </p:cSld>
  <p:clrMapOvr>
    <a:masterClrMapping/>
  </p:clrMapOvr>
  <p:transition spd="med">
    <p:split orient="ver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870" y="236220"/>
            <a:ext cx="6014085" cy="433705"/>
          </a:xfrm>
        </p:spPr>
        <p:txBody>
          <a:bodyPr/>
          <a:lstStyle/>
          <a:p>
            <a:r>
              <a:rPr lang="en-US" sz="3000" b="1" i="1"/>
              <a:t>USART</a:t>
            </a:r>
            <a:endParaRPr lang="en-US" sz="3000" b="1" i="1"/>
          </a:p>
        </p:txBody>
      </p:sp>
      <p:sp>
        <p:nvSpPr>
          <p:cNvPr id="5" name="Content Placeholder 4"/>
          <p:cNvSpPr>
            <a:spLocks noGrp="1"/>
          </p:cNvSpPr>
          <p:nvPr>
            <p:ph sz="half" idx="1"/>
          </p:nvPr>
        </p:nvSpPr>
        <p:spPr>
          <a:xfrm>
            <a:off x="381635" y="1242378"/>
            <a:ext cx="4038600" cy="3714750"/>
          </a:xfrm>
        </p:spPr>
        <p:txBody>
          <a:bodyPr/>
          <a:lstStyle/>
          <a:p>
            <a:r>
              <a:rPr lang="en-US" sz="1600"/>
              <a:t>The USART stands for universal synchronous and asynchronous receiver and transmitter. </a:t>
            </a:r>
            <a:endParaRPr lang="en-US" sz="1600"/>
          </a:p>
          <a:p>
            <a:r>
              <a:rPr lang="en-US" sz="1600">
                <a:sym typeface="+mn-ea"/>
              </a:rPr>
              <a:t>This protocol is used for transmitting and receiving the data bit by bit(Serially).</a:t>
            </a:r>
            <a:endParaRPr lang="en-US" sz="1600">
              <a:sym typeface="+mn-ea"/>
            </a:endParaRPr>
          </a:p>
          <a:p>
            <a:r>
              <a:rPr lang="en-US" sz="1600">
                <a:sym typeface="+mn-ea"/>
              </a:rPr>
              <a:t>The AVR microcontroller has two pins: TXD and RXD, which are specially used for transmitting and receiving the data serially.</a:t>
            </a:r>
            <a:endParaRPr lang="en-US" sz="1600">
              <a:sym typeface="+mn-ea"/>
            </a:endParaRPr>
          </a:p>
          <a:p>
            <a:endParaRPr lang="en-US" sz="1600"/>
          </a:p>
        </p:txBody>
      </p:sp>
      <p:pic>
        <p:nvPicPr>
          <p:cNvPr id="4" name="Content Placeholder 3" descr="usart"/>
          <p:cNvPicPr>
            <a:picLocks noGrp="1" noChangeAspect="1"/>
          </p:cNvPicPr>
          <p:nvPr>
            <p:ph sz="half" idx="2"/>
          </p:nvPr>
        </p:nvPicPr>
        <p:blipFill>
          <a:blip r:embed="rId1"/>
          <a:stretch>
            <a:fillRect/>
          </a:stretch>
        </p:blipFill>
        <p:spPr>
          <a:xfrm>
            <a:off x="4834255" y="1062990"/>
            <a:ext cx="3893185" cy="3714750"/>
          </a:xfrm>
          <a:prstGeom prst="rect">
            <a:avLst/>
          </a:prstGeom>
        </p:spPr>
      </p:pic>
    </p:spTree>
  </p:cSld>
  <p:clrMapOvr>
    <a:masterClrMapping/>
  </p:clrMapOvr>
  <p:transition spd="med">
    <p:split orient="ver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6014085" cy="833120"/>
          </a:xfrm>
        </p:spPr>
        <p:txBody>
          <a:bodyPr/>
          <a:lstStyle/>
          <a:p>
            <a:r>
              <a:rPr lang="en-US" sz="3000" b="1" i="1"/>
              <a:t>Computers transfer data in two ways</a:t>
            </a:r>
            <a:endParaRPr lang="en-US" sz="3000" b="1" i="1"/>
          </a:p>
        </p:txBody>
      </p:sp>
      <p:sp>
        <p:nvSpPr>
          <p:cNvPr id="5" name="Content Placeholder 4"/>
          <p:cNvSpPr>
            <a:spLocks noGrp="1"/>
          </p:cNvSpPr>
          <p:nvPr>
            <p:ph sz="half" idx="1"/>
          </p:nvPr>
        </p:nvSpPr>
        <p:spPr>
          <a:xfrm>
            <a:off x="381635" y="1228725"/>
            <a:ext cx="7952740" cy="2559050"/>
          </a:xfrm>
        </p:spPr>
        <p:txBody>
          <a:bodyPr/>
          <a:lstStyle/>
          <a:p>
            <a:r>
              <a:rPr lang="en-US" sz="1600"/>
              <a:t>Parallel:</a:t>
            </a:r>
            <a:endParaRPr lang="en-US" sz="1600"/>
          </a:p>
          <a:p>
            <a:pPr marL="114300" indent="0">
              <a:buNone/>
            </a:pPr>
            <a:r>
              <a:rPr lang="en-US" sz="1600"/>
              <a:t> -Data transfers often eight or more lines (wire conductors) are used to transfer </a:t>
            </a:r>
            <a:r>
              <a:rPr lang="en-US" sz="1600">
                <a:sym typeface="+mn-ea"/>
              </a:rPr>
              <a:t>data to a device that is only a few feet away.</a:t>
            </a:r>
            <a:endParaRPr lang="en-US" sz="1600"/>
          </a:p>
          <a:p>
            <a:pPr marL="114300" indent="0">
              <a:buNone/>
            </a:pPr>
            <a:r>
              <a:rPr lang="en-US" sz="1600"/>
              <a:t>  - Devices that use parallel transfers include printers and IDE hard disk.</a:t>
            </a:r>
            <a:endParaRPr lang="en-US" sz="1600"/>
          </a:p>
          <a:p>
            <a:r>
              <a:rPr lang="en-US" sz="1600"/>
              <a:t>Serial:</a:t>
            </a:r>
            <a:endParaRPr lang="en-US" sz="1600"/>
          </a:p>
          <a:p>
            <a:pPr marL="114300" indent="0">
              <a:buNone/>
            </a:pPr>
            <a:r>
              <a:rPr lang="en-US" sz="1600"/>
              <a:t>      - To transfer to a device located many meters away, the serial Method is used.</a:t>
            </a:r>
            <a:endParaRPr lang="en-US" sz="1600"/>
          </a:p>
          <a:p>
            <a:pPr marL="114300" indent="0">
              <a:buNone/>
            </a:pPr>
            <a:r>
              <a:rPr lang="en-US" sz="1600"/>
              <a:t>      -The data is sent one bit at a time.</a:t>
            </a:r>
            <a:endParaRPr lang="en-US" sz="1600"/>
          </a:p>
        </p:txBody>
      </p:sp>
    </p:spTree>
  </p:cSld>
  <p:clrMapOvr>
    <a:masterClrMapping/>
  </p:clrMapOvr>
  <p:transition spd="med">
    <p:split orient="ver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6014085" cy="833120"/>
          </a:xfrm>
        </p:spPr>
        <p:txBody>
          <a:bodyPr/>
          <a:lstStyle/>
          <a:p>
            <a:r>
              <a:rPr lang="en-US" sz="3000" b="1" i="1"/>
              <a:t>Serial Communication Methods</a:t>
            </a:r>
            <a:endParaRPr lang="en-US" sz="3000" b="1" i="1"/>
          </a:p>
        </p:txBody>
      </p:sp>
      <p:sp>
        <p:nvSpPr>
          <p:cNvPr id="5" name="Content Placeholder 4"/>
          <p:cNvSpPr>
            <a:spLocks noGrp="1"/>
          </p:cNvSpPr>
          <p:nvPr>
            <p:ph sz="half" idx="1"/>
          </p:nvPr>
        </p:nvSpPr>
        <p:spPr>
          <a:xfrm>
            <a:off x="381635" y="1228725"/>
            <a:ext cx="7952740" cy="2559050"/>
          </a:xfrm>
        </p:spPr>
        <p:txBody>
          <a:bodyPr/>
          <a:lstStyle/>
          <a:p>
            <a:r>
              <a:rPr lang="en-US" sz="1600"/>
              <a:t>Synchronous:</a:t>
            </a:r>
            <a:endParaRPr lang="en-US" sz="1600"/>
          </a:p>
          <a:p>
            <a:pPr marL="114300" indent="0">
              <a:buNone/>
            </a:pPr>
            <a:r>
              <a:rPr lang="en-US" sz="1600"/>
              <a:t> -Transfers a block of data characters at a time</a:t>
            </a:r>
            <a:endParaRPr lang="en-US" sz="1600"/>
          </a:p>
          <a:p>
            <a:r>
              <a:rPr lang="en-US" sz="1600"/>
              <a:t>Asynchronous:</a:t>
            </a:r>
            <a:endParaRPr lang="en-US" sz="1600"/>
          </a:p>
          <a:p>
            <a:pPr marL="114300" indent="0">
              <a:buNone/>
            </a:pPr>
            <a:r>
              <a:rPr lang="en-US" sz="1600"/>
              <a:t> -Transfers a single byte at a time</a:t>
            </a:r>
            <a:endParaRPr lang="en-US" sz="1600"/>
          </a:p>
        </p:txBody>
      </p:sp>
    </p:spTree>
  </p:cSld>
  <p:clrMapOvr>
    <a:masterClrMapping/>
  </p:clrMapOvr>
  <p:transition spd="med">
    <p:split orient="ver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6014085" cy="833120"/>
          </a:xfrm>
        </p:spPr>
        <p:txBody>
          <a:bodyPr/>
          <a:lstStyle/>
          <a:p>
            <a:r>
              <a:rPr lang="en-US" sz="3000" b="1" i="1"/>
              <a:t>Types of transmission</a:t>
            </a:r>
            <a:endParaRPr lang="en-US" sz="3000" b="1" i="1"/>
          </a:p>
        </p:txBody>
      </p:sp>
      <p:sp>
        <p:nvSpPr>
          <p:cNvPr id="5" name="Content Placeholder 4"/>
          <p:cNvSpPr>
            <a:spLocks noGrp="1"/>
          </p:cNvSpPr>
          <p:nvPr>
            <p:ph sz="half" idx="1"/>
          </p:nvPr>
        </p:nvSpPr>
        <p:spPr>
          <a:xfrm>
            <a:off x="381635" y="1228725"/>
            <a:ext cx="7952740" cy="2559050"/>
          </a:xfrm>
        </p:spPr>
        <p:txBody>
          <a:bodyPr/>
          <a:lstStyle/>
          <a:p>
            <a:pPr marL="114300" indent="0">
              <a:buNone/>
            </a:pPr>
            <a:r>
              <a:rPr lang="en-US" sz="1600"/>
              <a:t>1- Simplex: (Computer only sends data) </a:t>
            </a:r>
            <a:endParaRPr lang="en-US" sz="1600"/>
          </a:p>
          <a:p>
            <a:pPr marL="114300" indent="0">
              <a:buNone/>
            </a:pPr>
            <a:r>
              <a:rPr lang="en-US" sz="1600"/>
              <a:t>2- Half duplex: (Data is transmitted one way at a time)</a:t>
            </a:r>
            <a:endParaRPr lang="en-US" sz="1600"/>
          </a:p>
          <a:p>
            <a:pPr marL="114300" indent="0">
              <a:buNone/>
            </a:pPr>
            <a:r>
              <a:rPr lang="en-US" sz="1600"/>
              <a:t>3- Full duplex:(The data can go both ways at the same time)</a:t>
            </a:r>
            <a:endParaRPr lang="en-US" sz="1600"/>
          </a:p>
          <a:p>
            <a:pPr marL="114300" indent="0">
              <a:buNone/>
            </a:pPr>
            <a:r>
              <a:rPr lang="en-US" sz="1600"/>
              <a:t>        -Full-duplex requires two wire conductors for the data lines</a:t>
            </a:r>
            <a:endParaRPr lang="en-US" sz="1600"/>
          </a:p>
          <a:p>
            <a:pPr marL="114300" indent="0">
              <a:buNone/>
            </a:pPr>
            <a:r>
              <a:rPr lang="en-US" sz="1600"/>
              <a:t>         (In addition to the signal ground), one for transmission and one for reception.</a:t>
            </a:r>
            <a:endParaRPr lang="en-US" sz="1600"/>
          </a:p>
        </p:txBody>
      </p:sp>
    </p:spTree>
  </p:cSld>
  <p:clrMapOvr>
    <a:masterClrMapping/>
  </p:clrMapOvr>
  <p:transition spd="med">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84455"/>
            <a:ext cx="7343775" cy="857250"/>
          </a:xfrm>
        </p:spPr>
        <p:txBody>
          <a:bodyPr/>
          <a:lstStyle/>
          <a:p>
            <a:r>
              <a:rPr lang="en-US" sz="3600">
                <a:sym typeface="+mn-ea"/>
              </a:rPr>
              <a:t>General idea about the project</a:t>
            </a:r>
            <a:endParaRPr lang="en-US" sz="3600" b="1" i="1"/>
          </a:p>
        </p:txBody>
      </p:sp>
      <p:sp>
        <p:nvSpPr>
          <p:cNvPr id="3" name="Content Placeholder 2"/>
          <p:cNvSpPr>
            <a:spLocks noGrp="1"/>
          </p:cNvSpPr>
          <p:nvPr>
            <p:ph sz="half" idx="1"/>
          </p:nvPr>
        </p:nvSpPr>
        <p:spPr>
          <a:xfrm>
            <a:off x="464820" y="1463040"/>
            <a:ext cx="5861050" cy="2559050"/>
          </a:xfrm>
        </p:spPr>
        <p:txBody>
          <a:bodyPr/>
          <a:lstStyle/>
          <a:p>
            <a:pPr marL="114300" indent="0">
              <a:buNone/>
            </a:pPr>
            <a:r>
              <a:rPr lang="en-US" sz="1600"/>
              <a:t>In view of the efforts of the countries of the world to help people with special needs and endeavor to support them in society in the best possible ways and facilitate their interaction with society and support it by all available means and starting from that the first goal of engineering sciences is to facilitate people's lives and achieve the welfare of societies, we offer this work to support those with special needs From deaf and dumb by facilitating their communication with society through a glove. </a:t>
            </a:r>
            <a:endParaRPr lang="en-US" sz="1600"/>
          </a:p>
        </p:txBody>
      </p:sp>
      <p:pic>
        <p:nvPicPr>
          <p:cNvPr id="4" name="Content Placeholder 3" descr="C:\Users\lenovo v110\Desktop\desktop\Graduation Book\deaf&amp;dump.jpgdeaf&amp;dump"/>
          <p:cNvPicPr>
            <a:picLocks noGrp="1" noChangeAspect="1"/>
          </p:cNvPicPr>
          <p:nvPr>
            <p:ph sz="half" idx="2"/>
          </p:nvPr>
        </p:nvPicPr>
        <p:blipFill>
          <a:blip r:embed="rId1"/>
          <a:srcRect/>
          <a:stretch>
            <a:fillRect/>
          </a:stretch>
        </p:blipFill>
        <p:spPr>
          <a:xfrm>
            <a:off x="6671945" y="1463040"/>
            <a:ext cx="2271395" cy="2559685"/>
          </a:xfrm>
          <a:prstGeom prst="rect">
            <a:avLst/>
          </a:prstGeom>
        </p:spPr>
      </p:pic>
    </p:spTree>
  </p:cSld>
  <p:clrMapOvr>
    <a:masterClrMapping/>
  </p:clrMapOvr>
  <p:transition spd="med">
    <p:split orient="ver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7737475" cy="833120"/>
          </a:xfrm>
        </p:spPr>
        <p:txBody>
          <a:bodyPr/>
          <a:lstStyle/>
          <a:p>
            <a:r>
              <a:rPr lang="en-US" sz="3000" b="1" i="1"/>
              <a:t>Asynchronous serial communication and data Framing.</a:t>
            </a:r>
            <a:endParaRPr lang="en-US" sz="3000" b="1" i="1"/>
          </a:p>
        </p:txBody>
      </p:sp>
      <p:sp>
        <p:nvSpPr>
          <p:cNvPr id="5" name="Content Placeholder 4"/>
          <p:cNvSpPr>
            <a:spLocks noGrp="1"/>
          </p:cNvSpPr>
          <p:nvPr>
            <p:ph sz="half" idx="1"/>
          </p:nvPr>
        </p:nvSpPr>
        <p:spPr>
          <a:xfrm>
            <a:off x="381635" y="1228725"/>
            <a:ext cx="7952740" cy="2559050"/>
          </a:xfrm>
        </p:spPr>
        <p:txBody>
          <a:bodyPr/>
          <a:lstStyle/>
          <a:p>
            <a:pPr marL="114300" indent="0">
              <a:buNone/>
            </a:pPr>
            <a:r>
              <a:rPr lang="en-US" sz="1600"/>
              <a:t>-The data coming in a receiving end of the data line in a serial data transfer is all 0s and 1s.</a:t>
            </a:r>
            <a:endParaRPr lang="en-US" sz="1600"/>
          </a:p>
          <a:p>
            <a:pPr marL="114300" indent="0">
              <a:buNone/>
            </a:pPr>
            <a:r>
              <a:rPr lang="en-US" sz="1600"/>
              <a:t>-It's difficult to make sense of the data unless the sender and receiver agree on a set of rules, a protocol, on how the data is packed, how many bits constitute a character, and when the data begins and ends.</a:t>
            </a:r>
            <a:endParaRPr lang="en-US" sz="1600"/>
          </a:p>
        </p:txBody>
      </p:sp>
    </p:spTree>
  </p:cSld>
  <p:clrMapOvr>
    <a:masterClrMapping/>
  </p:clrMapOvr>
  <p:transition spd="med">
    <p:split orient="ver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6014085" cy="833120"/>
          </a:xfrm>
        </p:spPr>
        <p:txBody>
          <a:bodyPr/>
          <a:lstStyle/>
          <a:p>
            <a:r>
              <a:rPr lang="en-US" sz="3000" b="1" i="1"/>
              <a:t>Data transfer rate</a:t>
            </a:r>
            <a:endParaRPr lang="en-US" sz="3000" b="1" i="1"/>
          </a:p>
        </p:txBody>
      </p:sp>
      <p:sp>
        <p:nvSpPr>
          <p:cNvPr id="5" name="Content Placeholder 4"/>
          <p:cNvSpPr>
            <a:spLocks noGrp="1"/>
          </p:cNvSpPr>
          <p:nvPr>
            <p:ph sz="half" idx="1"/>
          </p:nvPr>
        </p:nvSpPr>
        <p:spPr>
          <a:xfrm>
            <a:off x="381635" y="1228725"/>
            <a:ext cx="7952740" cy="2559050"/>
          </a:xfrm>
        </p:spPr>
        <p:txBody>
          <a:bodyPr/>
          <a:lstStyle/>
          <a:p>
            <a:pPr marL="114300" indent="0">
              <a:buNone/>
            </a:pPr>
            <a:r>
              <a:rPr lang="en-US" sz="1600"/>
              <a:t>-The rate of data transfer in serial data communication is started in bps (bits per second) another widely used terminology for bps is </a:t>
            </a:r>
            <a:r>
              <a:rPr lang="en-US" sz="1600">
                <a:solidFill>
                  <a:srgbClr val="FFFF00"/>
                </a:solidFill>
              </a:rPr>
              <a:t>Baud rate </a:t>
            </a:r>
            <a:r>
              <a:rPr lang="en-US" sz="1600"/>
              <a:t>(the number of signal changes per second).</a:t>
            </a:r>
            <a:endParaRPr lang="en-US" sz="1600"/>
          </a:p>
          <a:p>
            <a:pPr marL="114300" indent="0">
              <a:buNone/>
            </a:pPr>
            <a:endParaRPr lang="en-US" sz="1600"/>
          </a:p>
        </p:txBody>
      </p:sp>
    </p:spTree>
  </p:cSld>
  <p:clrMapOvr>
    <a:masterClrMapping/>
  </p:clrMapOvr>
  <p:transition spd="med">
    <p:split orient="vert"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5" y="100330"/>
            <a:ext cx="6014085" cy="833120"/>
          </a:xfrm>
        </p:spPr>
        <p:txBody>
          <a:bodyPr/>
          <a:lstStyle/>
          <a:p>
            <a:r>
              <a:rPr lang="en-US" sz="3000" b="1" i="1"/>
              <a:t>AVR serial port programming</a:t>
            </a:r>
            <a:endParaRPr lang="en-US" sz="3000" b="1" i="1"/>
          </a:p>
        </p:txBody>
      </p:sp>
      <p:sp>
        <p:nvSpPr>
          <p:cNvPr id="5" name="Content Placeholder 4"/>
          <p:cNvSpPr>
            <a:spLocks noGrp="1"/>
          </p:cNvSpPr>
          <p:nvPr>
            <p:ph sz="half" idx="1"/>
          </p:nvPr>
        </p:nvSpPr>
        <p:spPr>
          <a:xfrm>
            <a:off x="381635" y="1228725"/>
            <a:ext cx="7952740" cy="1773555"/>
          </a:xfrm>
        </p:spPr>
        <p:txBody>
          <a:bodyPr/>
          <a:lstStyle/>
          <a:p>
            <a:pPr marL="114300" indent="0">
              <a:buNone/>
            </a:pPr>
            <a:r>
              <a:rPr lang="en-US" sz="1600"/>
              <a:t>-In the AVR micro-controller five registers are associated with the USART that we deal with in this project, They are:</a:t>
            </a:r>
            <a:endParaRPr lang="en-US" sz="1600"/>
          </a:p>
          <a:p>
            <a:pPr marL="114300" indent="0">
              <a:buNone/>
            </a:pPr>
            <a:r>
              <a:rPr lang="en-US" sz="1600"/>
              <a:t>(1) UDR (USART data register).</a:t>
            </a:r>
            <a:endParaRPr lang="en-US" sz="1600"/>
          </a:p>
          <a:p>
            <a:pPr marL="114300" indent="0">
              <a:buNone/>
            </a:pPr>
            <a:r>
              <a:rPr lang="en-US" sz="1600"/>
              <a:t>(2) UCSRA, UCSRB, UCSRC (USART control status register).</a:t>
            </a:r>
            <a:endParaRPr lang="en-US" sz="1600"/>
          </a:p>
          <a:p>
            <a:pPr marL="114300" indent="0">
              <a:buNone/>
            </a:pPr>
            <a:r>
              <a:rPr lang="en-US" sz="1600"/>
              <a:t>(3) UBRR (USART baud rate register).</a:t>
            </a:r>
            <a:endParaRPr lang="en-US" sz="1600"/>
          </a:p>
        </p:txBody>
      </p:sp>
    </p:spTree>
  </p:cSld>
  <p:clrMapOvr>
    <a:masterClrMapping/>
  </p:clrMapOvr>
  <p:transition spd="med">
    <p:split orient="ver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i="1"/>
              <a:t>UBRR register and baud rate in the AVR</a:t>
            </a:r>
            <a:endParaRPr lang="en-US" sz="3000" b="1" i="1"/>
          </a:p>
        </p:txBody>
      </p:sp>
      <p:sp>
        <p:nvSpPr>
          <p:cNvPr id="5" name="Content Placeholder 4"/>
          <p:cNvSpPr>
            <a:spLocks noGrp="1"/>
          </p:cNvSpPr>
          <p:nvPr>
            <p:ph sz="half" idx="1"/>
          </p:nvPr>
        </p:nvSpPr>
        <p:spPr>
          <a:xfrm>
            <a:off x="464820" y="1108075"/>
            <a:ext cx="4038600" cy="3790315"/>
          </a:xfrm>
        </p:spPr>
        <p:txBody>
          <a:bodyPr/>
          <a:lstStyle/>
          <a:p>
            <a:pPr marL="114300" indent="0">
              <a:buNone/>
            </a:pPr>
            <a:r>
              <a:rPr lang="en-US" sz="1600"/>
              <a:t>-It is used for programming of the baud rate in the AVR.</a:t>
            </a:r>
            <a:endParaRPr lang="en-US" sz="1600"/>
          </a:p>
          <a:p>
            <a:pPr marL="114300" indent="0">
              <a:buNone/>
            </a:pPr>
            <a:r>
              <a:rPr lang="en-US" sz="1600"/>
              <a:t>- for a given crystal frequency the value loaded into UBRR decides the baud rate.</a:t>
            </a:r>
            <a:endParaRPr lang="en-US" sz="1600"/>
          </a:p>
          <a:p>
            <a:pPr marL="114300" indent="0">
              <a:buNone/>
            </a:pPr>
            <a:r>
              <a:rPr lang="en-US" sz="1600"/>
              <a:t>- The relation between the value loaded into UBRR and the FOSC (Frequency of oscillator connected to XTAL 1 and EXTAL 2 pines) </a:t>
            </a:r>
            <a:endParaRPr lang="en-US" sz="1600"/>
          </a:p>
          <a:p>
            <a:pPr marL="114300" indent="0">
              <a:buNone/>
            </a:pPr>
            <a:r>
              <a:rPr lang="en-US" sz="1600"/>
              <a:t>Is dictated by the following Formula:</a:t>
            </a:r>
            <a:endParaRPr lang="en-US" sz="1600"/>
          </a:p>
          <a:p>
            <a:pPr marL="114300" indent="0">
              <a:buNone/>
            </a:pPr>
            <a:r>
              <a:rPr lang="en-US" sz="1600">
                <a:solidFill>
                  <a:srgbClr val="FFFF00"/>
                </a:solidFill>
              </a:rPr>
              <a:t>Desired Baud rate = FOSC / ( b(x+1) ).</a:t>
            </a:r>
            <a:endParaRPr lang="en-US" sz="1600"/>
          </a:p>
          <a:p>
            <a:pPr marL="114300" indent="0">
              <a:buNone/>
            </a:pPr>
            <a:r>
              <a:rPr lang="en-US" sz="1600"/>
              <a:t>X »» Is the value we load into the UBRR register</a:t>
            </a:r>
            <a:endParaRPr lang="en-US" sz="1600"/>
          </a:p>
        </p:txBody>
      </p:sp>
    </p:spTree>
  </p:cSld>
  <p:clrMapOvr>
    <a:masterClrMapping/>
  </p:clrMapOvr>
  <p:transition spd="med">
    <p:split orient="vert"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i="1"/>
              <a:t>UDR registers and USART data I/O in the AVR</a:t>
            </a:r>
            <a:endParaRPr lang="en-US" sz="3000" b="1" i="1"/>
          </a:p>
        </p:txBody>
      </p:sp>
      <p:sp>
        <p:nvSpPr>
          <p:cNvPr id="5" name="Content Placeholder 4"/>
          <p:cNvSpPr>
            <a:spLocks noGrp="1"/>
          </p:cNvSpPr>
          <p:nvPr>
            <p:ph sz="half" idx="1"/>
          </p:nvPr>
        </p:nvSpPr>
        <p:spPr>
          <a:xfrm>
            <a:off x="464820" y="1364615"/>
            <a:ext cx="4038600" cy="2959100"/>
          </a:xfrm>
        </p:spPr>
        <p:txBody>
          <a:bodyPr/>
          <a:lstStyle/>
          <a:p>
            <a:pPr marL="114300" indent="0">
              <a:buNone/>
            </a:pPr>
            <a:r>
              <a:rPr lang="en-US" sz="1600"/>
              <a:t>-The USART transmit data buffer register and USART receive data buffer register share the same I/O address, which is called USART data register or UDR.</a:t>
            </a:r>
            <a:endParaRPr lang="en-US" sz="1600"/>
          </a:p>
          <a:p>
            <a:pPr marL="114300" indent="0">
              <a:buNone/>
            </a:pPr>
            <a:r>
              <a:rPr lang="en-US" sz="1600"/>
              <a:t>-When you write data to UDR, it will be transferred to transmit data buffer register (TXB), And when you read data from UDR, it will return the contents of the receive data buffer register (RXB).</a:t>
            </a:r>
            <a:endParaRPr lang="en-US" sz="1600"/>
          </a:p>
        </p:txBody>
      </p:sp>
      <p:pic>
        <p:nvPicPr>
          <p:cNvPr id="34" name="Picture 2"/>
          <p:cNvPicPr>
            <a:picLocks noGrp="1" noChangeAspect="1"/>
          </p:cNvPicPr>
          <p:nvPr>
            <p:ph sz="half" idx="2"/>
          </p:nvPr>
        </p:nvPicPr>
        <p:blipFill>
          <a:blip r:embed="rId1"/>
          <a:stretch>
            <a:fillRect/>
          </a:stretch>
        </p:blipFill>
        <p:spPr>
          <a:xfrm>
            <a:off x="4943475" y="1721485"/>
            <a:ext cx="4038600" cy="1972945"/>
          </a:xfrm>
          <a:prstGeom prst="rect">
            <a:avLst/>
          </a:prstGeom>
          <a:noFill/>
          <a:ln>
            <a:noFill/>
          </a:ln>
        </p:spPr>
      </p:pic>
    </p:spTree>
  </p:cSld>
  <p:clrMapOvr>
    <a:masterClrMapping/>
  </p:clrMapOvr>
  <p:transition spd="med">
    <p:split orient="vert"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90" y="205740"/>
            <a:ext cx="7344410" cy="857250"/>
          </a:xfrm>
        </p:spPr>
        <p:txBody>
          <a:bodyPr/>
          <a:lstStyle/>
          <a:p>
            <a:r>
              <a:rPr lang="en-US" sz="3000" b="1" i="1"/>
              <a:t>UCSRA Register and USART configurations in the AVR</a:t>
            </a:r>
            <a:endParaRPr lang="en-US" sz="3000" b="1" i="1"/>
          </a:p>
        </p:txBody>
      </p:sp>
      <p:sp>
        <p:nvSpPr>
          <p:cNvPr id="5" name="Content Placeholder 4"/>
          <p:cNvSpPr>
            <a:spLocks noGrp="1"/>
          </p:cNvSpPr>
          <p:nvPr>
            <p:ph sz="half" idx="1"/>
          </p:nvPr>
        </p:nvSpPr>
        <p:spPr>
          <a:xfrm>
            <a:off x="495300" y="1456055"/>
            <a:ext cx="4038600" cy="3790315"/>
          </a:xfrm>
        </p:spPr>
        <p:txBody>
          <a:bodyPr/>
          <a:lstStyle/>
          <a:p>
            <a:pPr marL="114300" indent="0">
              <a:buNone/>
            </a:pPr>
            <a:r>
              <a:rPr lang="en-US" sz="1600"/>
              <a:t>-UCSRs are 8-bit control registers used for controlling serial communication in the   AVR.</a:t>
            </a:r>
            <a:endParaRPr lang="en-US" sz="1600"/>
          </a:p>
          <a:p>
            <a:pPr marL="114300" indent="0">
              <a:buNone/>
            </a:pPr>
            <a:r>
              <a:rPr lang="en-US" sz="1600"/>
              <a:t>-There are three USART control status registers in the AVR. </a:t>
            </a:r>
            <a:endParaRPr lang="en-US" sz="1600"/>
          </a:p>
          <a:p>
            <a:pPr marL="114300" indent="0">
              <a:buNone/>
            </a:pPr>
            <a:r>
              <a:rPr lang="en-US" sz="1600"/>
              <a:t> (UCSRA, UCSRB, UCSRC).</a:t>
            </a:r>
            <a:endParaRPr lang="en-US" sz="1600"/>
          </a:p>
        </p:txBody>
      </p:sp>
      <p:pic>
        <p:nvPicPr>
          <p:cNvPr id="36" name="Picture 3"/>
          <p:cNvPicPr>
            <a:picLocks noGrp="1" noChangeAspect="1"/>
          </p:cNvPicPr>
          <p:nvPr>
            <p:ph sz="half" idx="2"/>
          </p:nvPr>
        </p:nvPicPr>
        <p:blipFill>
          <a:blip r:embed="rId1"/>
          <a:stretch>
            <a:fillRect/>
          </a:stretch>
        </p:blipFill>
        <p:spPr>
          <a:xfrm>
            <a:off x="5995035" y="761365"/>
            <a:ext cx="2976880" cy="4304030"/>
          </a:xfrm>
          <a:prstGeom prst="rect">
            <a:avLst/>
          </a:prstGeom>
          <a:noFill/>
          <a:ln>
            <a:noFill/>
          </a:ln>
        </p:spPr>
      </p:pic>
    </p:spTree>
  </p:cSld>
  <p:clrMapOvr>
    <a:masterClrMapping/>
  </p:clrMapOvr>
  <p:transition spd="med">
    <p:split orient="vert"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90" y="205740"/>
            <a:ext cx="7344410" cy="857250"/>
          </a:xfrm>
        </p:spPr>
        <p:txBody>
          <a:bodyPr/>
          <a:lstStyle/>
          <a:p>
            <a:r>
              <a:rPr lang="en-US" sz="3000" b="1" i="1"/>
              <a:t>UCSRB Register and USART configurations in the AVR</a:t>
            </a:r>
            <a:endParaRPr lang="en-US" sz="3000" b="1" i="1"/>
          </a:p>
        </p:txBody>
      </p:sp>
      <p:sp>
        <p:nvSpPr>
          <p:cNvPr id="5" name="Content Placeholder 4"/>
          <p:cNvSpPr>
            <a:spLocks noGrp="1"/>
          </p:cNvSpPr>
          <p:nvPr>
            <p:ph sz="half" idx="1"/>
          </p:nvPr>
        </p:nvSpPr>
        <p:spPr>
          <a:xfrm>
            <a:off x="495300" y="1456055"/>
            <a:ext cx="4038600" cy="2581275"/>
          </a:xfrm>
        </p:spPr>
        <p:txBody>
          <a:bodyPr/>
          <a:lstStyle/>
          <a:p>
            <a:pPr marL="114300" indent="0">
              <a:buNone/>
            </a:pPr>
            <a:r>
              <a:rPr lang="en-US" sz="1600"/>
              <a:t>-Three of the UCSRB register bits are related to interrupt.</a:t>
            </a:r>
            <a:endParaRPr lang="en-US" sz="1600"/>
          </a:p>
          <a:p>
            <a:pPr marL="114300" indent="0">
              <a:buNone/>
            </a:pPr>
            <a:r>
              <a:rPr lang="en-US" sz="1600"/>
              <a:t>-We monitor (poll) UDRE flag bit to make sure, That the transmit data buffer is empty and it is ready to receive new data, By the same logic, we monitor the RXC flag to see if a byte of data has come in yet.</a:t>
            </a:r>
            <a:endParaRPr lang="en-US" sz="1600"/>
          </a:p>
        </p:txBody>
      </p:sp>
      <p:pic>
        <p:nvPicPr>
          <p:cNvPr id="37" name="Picture 4"/>
          <p:cNvPicPr>
            <a:picLocks noGrp="1" noChangeAspect="1"/>
          </p:cNvPicPr>
          <p:nvPr>
            <p:ph sz="half" idx="2"/>
          </p:nvPr>
        </p:nvPicPr>
        <p:blipFill>
          <a:blip r:embed="rId1"/>
          <a:stretch>
            <a:fillRect/>
          </a:stretch>
        </p:blipFill>
        <p:spPr>
          <a:xfrm>
            <a:off x="5437505" y="1153795"/>
            <a:ext cx="3585210" cy="3835400"/>
          </a:xfrm>
          <a:prstGeom prst="rect">
            <a:avLst/>
          </a:prstGeom>
          <a:noFill/>
          <a:ln>
            <a:noFill/>
          </a:ln>
        </p:spPr>
      </p:pic>
    </p:spTree>
  </p:cSld>
  <p:clrMapOvr>
    <a:masterClrMapping/>
  </p:clrMapOvr>
  <p:transition spd="med">
    <p:split orient="vert"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90" y="205740"/>
            <a:ext cx="7344410" cy="857250"/>
          </a:xfrm>
        </p:spPr>
        <p:txBody>
          <a:bodyPr/>
          <a:lstStyle/>
          <a:p>
            <a:r>
              <a:rPr lang="en-US" sz="3000" b="1" i="1"/>
              <a:t>UCSRC Register and USART configurations in the AVR</a:t>
            </a:r>
            <a:endParaRPr lang="en-US" sz="3000" b="1" i="1"/>
          </a:p>
        </p:txBody>
      </p:sp>
      <p:pic>
        <p:nvPicPr>
          <p:cNvPr id="24" name="Picture 24"/>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892425" y="1122680"/>
            <a:ext cx="3570605" cy="3948430"/>
          </a:xfrm>
          <a:prstGeom prst="rect">
            <a:avLst/>
          </a:prstGeom>
          <a:noFill/>
          <a:ln>
            <a:noFill/>
          </a:ln>
        </p:spPr>
      </p:pic>
    </p:spTree>
  </p:cSld>
  <p:clrMapOvr>
    <a:masterClrMapping/>
  </p:clrMapOvr>
  <p:transition spd="med">
    <p:split orient="vert"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05" y="304165"/>
            <a:ext cx="7344410" cy="471805"/>
          </a:xfrm>
        </p:spPr>
        <p:txBody>
          <a:bodyPr/>
          <a:lstStyle/>
          <a:p>
            <a:r>
              <a:rPr lang="en-US" sz="3000" b="1" i="1"/>
              <a:t>Determine character size</a:t>
            </a:r>
            <a:endParaRPr lang="en-US" sz="3000" b="1" i="1"/>
          </a:p>
        </p:txBody>
      </p:sp>
      <p:sp>
        <p:nvSpPr>
          <p:cNvPr id="5" name="Content Placeholder 4"/>
          <p:cNvSpPr>
            <a:spLocks noGrp="1"/>
          </p:cNvSpPr>
          <p:nvPr>
            <p:ph sz="half" idx="1"/>
          </p:nvPr>
        </p:nvSpPr>
        <p:spPr>
          <a:xfrm>
            <a:off x="495300" y="1456055"/>
            <a:ext cx="4038600" cy="2581275"/>
          </a:xfrm>
        </p:spPr>
        <p:txBody>
          <a:bodyPr/>
          <a:lstStyle/>
          <a:p>
            <a:pPr marL="114300" indent="0">
              <a:buNone/>
            </a:pPr>
            <a:r>
              <a:rPr lang="en-US" sz="1600"/>
              <a:t>-To set the number of data bits (character size) in a frame you must set the value of the UCSZ1, UCSZ0 bits in the UCSRB and UCSZ2 bits in UCSRC.</a:t>
            </a:r>
            <a:endParaRPr lang="en-US" sz="1600"/>
          </a:p>
        </p:txBody>
      </p:sp>
      <p:pic>
        <p:nvPicPr>
          <p:cNvPr id="30" name="Picture 30"/>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4958715" y="1456055"/>
            <a:ext cx="4038600" cy="1378585"/>
          </a:xfrm>
          <a:prstGeom prst="rect">
            <a:avLst/>
          </a:prstGeom>
          <a:noFill/>
          <a:ln>
            <a:noFill/>
          </a:ln>
        </p:spPr>
      </p:pic>
    </p:spTree>
  </p:cSld>
  <p:clrMapOvr>
    <a:masterClrMapping/>
  </p:clrMapOvr>
  <p:transition spd="med">
    <p:split orient="vert"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45" y="104140"/>
            <a:ext cx="7093585" cy="857250"/>
          </a:xfrm>
        </p:spPr>
        <p:txBody>
          <a:bodyPr/>
          <a:lstStyle/>
          <a:p>
            <a:r>
              <a:rPr lang="en-US" sz="3000" b="1" i="1"/>
              <a:t>Programming the AVR to transfer data serially</a:t>
            </a:r>
            <a:endParaRPr lang="en-US" sz="3000" b="1" i="1"/>
          </a:p>
        </p:txBody>
      </p:sp>
      <p:sp>
        <p:nvSpPr>
          <p:cNvPr id="5" name="Content Placeholder 4"/>
          <p:cNvSpPr>
            <a:spLocks noGrp="1"/>
          </p:cNvSpPr>
          <p:nvPr>
            <p:ph sz="half" idx="1"/>
          </p:nvPr>
        </p:nvSpPr>
        <p:spPr>
          <a:xfrm>
            <a:off x="512445" y="1052830"/>
            <a:ext cx="8057515" cy="3639185"/>
          </a:xfrm>
        </p:spPr>
        <p:txBody>
          <a:bodyPr/>
          <a:lstStyle/>
          <a:p>
            <a:pPr marL="114300" indent="0">
              <a:buNone/>
            </a:pPr>
            <a:r>
              <a:rPr lang="en-US" sz="1200"/>
              <a:t>In programming the AVR to transfer character bytes serially, the following steps must be taken:</a:t>
            </a:r>
            <a:endParaRPr lang="en-US" sz="1200"/>
          </a:p>
          <a:p>
            <a:pPr marL="114300" indent="0">
              <a:buNone/>
            </a:pPr>
            <a:endParaRPr lang="en-US" sz="1200"/>
          </a:p>
          <a:p>
            <a:r>
              <a:rPr lang="en-US" sz="1200"/>
              <a:t>The UCSRB Register is loaded with the value 08H, Enabling the USART transmitter. the transmitter will override normal port operation for the TXD pin when enabled.</a:t>
            </a:r>
            <a:endParaRPr lang="en-US" sz="1200"/>
          </a:p>
          <a:p>
            <a:endParaRPr lang="en-US" sz="1200"/>
          </a:p>
          <a:p>
            <a:r>
              <a:rPr lang="en-US" sz="1200"/>
              <a:t>The UCSRC register is loaded with the value 06 h, Indicating a synchronous with 8-bit data frame, no parity, and one stop bit.</a:t>
            </a:r>
            <a:endParaRPr lang="en-US" sz="1200"/>
          </a:p>
          <a:p>
            <a:endParaRPr lang="en-US" sz="1200"/>
          </a:p>
          <a:p>
            <a:r>
              <a:rPr lang="en-US" sz="1200"/>
              <a:t>The UBRR is loaded with certain value to set the baud rate for serial data transfer.</a:t>
            </a:r>
            <a:endParaRPr lang="en-US" sz="1200"/>
          </a:p>
          <a:p>
            <a:pPr marL="114300" indent="0">
              <a:buNone/>
            </a:pPr>
            <a:endParaRPr lang="en-US" sz="1200"/>
          </a:p>
          <a:p>
            <a:r>
              <a:rPr lang="en-US" sz="1200"/>
              <a:t>The character byte to be transmitted serially is written into the UDR register.</a:t>
            </a:r>
            <a:endParaRPr lang="en-US" sz="1200"/>
          </a:p>
          <a:p>
            <a:endParaRPr lang="en-US" sz="1200"/>
          </a:p>
          <a:p>
            <a:r>
              <a:rPr lang="en-US" sz="1200"/>
              <a:t>Monitor the UDRE bit of the UCSRA register to make sure UDR is ready for the next byte.</a:t>
            </a:r>
            <a:endParaRPr lang="en-US" sz="1200"/>
          </a:p>
          <a:p>
            <a:endParaRPr lang="en-US" sz="1200"/>
          </a:p>
          <a:p>
            <a:r>
              <a:rPr lang="en-US" sz="1200"/>
              <a:t>To transmit the next to character, go to step4.</a:t>
            </a:r>
            <a:endParaRPr lang="en-US" sz="1200"/>
          </a:p>
        </p:txBody>
      </p:sp>
    </p:spTree>
  </p:cSld>
  <p:clrMapOvr>
    <a:masterClrMapping/>
  </p:clrMapOvr>
  <p:transition spd="med">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010" y="69215"/>
            <a:ext cx="7041515" cy="857250"/>
          </a:xfrm>
        </p:spPr>
        <p:txBody>
          <a:bodyPr/>
          <a:lstStyle/>
          <a:p>
            <a:r>
              <a:rPr lang="en-US" sz="3600">
                <a:sym typeface="+mn-ea"/>
              </a:rPr>
              <a:t>General idea about the project</a:t>
            </a:r>
            <a:endParaRPr lang="en-US" sz="3600" b="1" i="1"/>
          </a:p>
        </p:txBody>
      </p:sp>
      <p:sp>
        <p:nvSpPr>
          <p:cNvPr id="3" name="Content Placeholder 2"/>
          <p:cNvSpPr>
            <a:spLocks noGrp="1"/>
          </p:cNvSpPr>
          <p:nvPr>
            <p:ph sz="half" idx="1"/>
          </p:nvPr>
        </p:nvSpPr>
        <p:spPr>
          <a:xfrm>
            <a:off x="434340" y="1485900"/>
            <a:ext cx="6064885" cy="2641600"/>
          </a:xfrm>
        </p:spPr>
        <p:txBody>
          <a:bodyPr/>
          <a:lstStyle/>
          <a:p>
            <a:pPr marL="114300" indent="0">
              <a:buNone/>
            </a:pPr>
            <a:r>
              <a:rPr lang="en-US" sz="1600">
                <a:sym typeface="+mn-ea"/>
              </a:rPr>
              <a:t>It converts the sign language into a verbal language that is easy for all people to understand so that deaf and dumb can deal with all people without an obstacle of language that not all people can master but may be difficult for many of People to learn it.</a:t>
            </a:r>
            <a:endParaRPr lang="en-US" sz="1600"/>
          </a:p>
          <a:p>
            <a:pPr marL="114300" indent="0">
              <a:buNone/>
            </a:pPr>
            <a:r>
              <a:rPr lang="en-US" sz="1600"/>
              <a:t>Therefore, and as a contribution from us in this field, we offer this work, which we hope will be a real beginning to merge people with special needs from the deaf and dumb completely into society without any obstacles.</a:t>
            </a:r>
            <a:endParaRPr lang="en-US" sz="1600"/>
          </a:p>
        </p:txBody>
      </p:sp>
      <p:pic>
        <p:nvPicPr>
          <p:cNvPr id="4" name="Content Placeholder 3" descr="C:\Users\lenovo v110\Desktop\desktop\Graduation Book\deaf&amp;dump.jpgdeaf&amp;dump"/>
          <p:cNvPicPr>
            <a:picLocks noGrp="1" noChangeAspect="1"/>
          </p:cNvPicPr>
          <p:nvPr>
            <p:ph sz="half" idx="2"/>
          </p:nvPr>
        </p:nvPicPr>
        <p:blipFill>
          <a:blip r:embed="rId1"/>
          <a:srcRect/>
          <a:stretch>
            <a:fillRect/>
          </a:stretch>
        </p:blipFill>
        <p:spPr>
          <a:xfrm>
            <a:off x="6701790" y="1485900"/>
            <a:ext cx="2271395" cy="2641600"/>
          </a:xfrm>
          <a:prstGeom prst="rect">
            <a:avLst/>
          </a:prstGeom>
        </p:spPr>
      </p:pic>
    </p:spTree>
  </p:cSld>
  <p:clrMapOvr>
    <a:masterClrMapping/>
  </p:clrMapOvr>
  <p:transition spd="med">
    <p:split orient="ver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a:t>
            </a:r>
            <a:endParaRPr lang="en-US"/>
          </a:p>
        </p:txBody>
      </p:sp>
      <p:pic>
        <p:nvPicPr>
          <p:cNvPr id="6" name="image16.png"/>
          <p:cNvPicPr preferRelativeResize="0">
            <a:picLocks noGrp="1" noChangeAspect="1"/>
          </p:cNvPicPr>
          <p:nvPr>
            <p:ph sz="half" idx="2"/>
          </p:nvPr>
        </p:nvPicPr>
        <p:blipFill>
          <a:blip r:embed="rId1"/>
          <a:srcRect/>
          <a:stretch>
            <a:fillRect/>
          </a:stretch>
        </p:blipFill>
        <p:spPr>
          <a:xfrm>
            <a:off x="954405" y="1657350"/>
            <a:ext cx="1828800" cy="1828800"/>
          </a:xfrm>
          <a:prstGeom prst="rect">
            <a:avLst/>
          </a:prstGeom>
        </p:spPr>
      </p:pic>
      <p:pic>
        <p:nvPicPr>
          <p:cNvPr id="11" name="image4.jpg"/>
          <p:cNvPicPr preferRelativeResize="0">
            <a:picLocks noGrp="1" noChangeAspect="1"/>
          </p:cNvPicPr>
          <p:nvPr>
            <p:ph sz="half" idx="1"/>
          </p:nvPr>
        </p:nvPicPr>
        <p:blipFill>
          <a:blip r:embed="rId2"/>
          <a:srcRect/>
          <a:stretch>
            <a:fillRect/>
          </a:stretch>
        </p:blipFill>
        <p:spPr>
          <a:xfrm>
            <a:off x="4371975" y="1546860"/>
            <a:ext cx="3901440" cy="2049780"/>
          </a:xfrm>
          <a:prstGeom prst="rect">
            <a:avLst/>
          </a:prstGeom>
        </p:spPr>
      </p:pic>
    </p:spTree>
  </p:cSld>
  <p:clrMapOvr>
    <a:masterClrMapping/>
  </p:clrMapOvr>
  <p:transition>
    <p:split orient="vert"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30" y="213360"/>
            <a:ext cx="6014085" cy="433705"/>
          </a:xfrm>
        </p:spPr>
        <p:txBody>
          <a:bodyPr/>
          <a:lstStyle/>
          <a:p>
            <a:r>
              <a:rPr lang="en-US" altLang="ar-EG"/>
              <a:t>Introduction</a:t>
            </a:r>
            <a:endParaRPr lang="en-US" altLang="ar-EG"/>
          </a:p>
        </p:txBody>
      </p:sp>
      <p:sp>
        <p:nvSpPr>
          <p:cNvPr id="3" name="Content Placeholder 2"/>
          <p:cNvSpPr>
            <a:spLocks noGrp="1"/>
          </p:cNvSpPr>
          <p:nvPr>
            <p:ph sz="half" idx="1"/>
          </p:nvPr>
        </p:nvSpPr>
        <p:spPr>
          <a:xfrm>
            <a:off x="449580" y="1062990"/>
            <a:ext cx="8338820" cy="3982720"/>
          </a:xfrm>
        </p:spPr>
        <p:txBody>
          <a:bodyPr/>
          <a:lstStyle/>
          <a:p>
            <a:pPr marL="114300" indent="0">
              <a:buNone/>
            </a:pPr>
            <a:r>
              <a:rPr lang="en-US" sz="1600">
                <a:gradFill>
                  <a:gsLst>
                    <a:gs pos="0">
                      <a:srgbClr val="FBFB11"/>
                    </a:gs>
                    <a:gs pos="100000">
                      <a:srgbClr val="838309"/>
                    </a:gs>
                  </a:gsLst>
                  <a:lin scaled="0"/>
                </a:gradFill>
              </a:rPr>
              <a:t>Sign To Speech</a:t>
            </a:r>
            <a:r>
              <a:rPr lang="en-US" sz="1600">
                <a:solidFill>
                  <a:schemeClr val="bg1"/>
                </a:solidFill>
              </a:rPr>
              <a:t> is an Android app that receives a text by Bluetooth, displays this text, and says it. </a:t>
            </a:r>
            <a:endParaRPr lang="en-US" sz="1600">
              <a:solidFill>
                <a:schemeClr val="bg1"/>
              </a:solidFill>
            </a:endParaRPr>
          </a:p>
          <a:p>
            <a:pPr marL="114300" indent="0">
              <a:buNone/>
            </a:pPr>
            <a:r>
              <a:rPr lang="en-US" sz="1600">
                <a:solidFill>
                  <a:schemeClr val="bg1"/>
                </a:solidFill>
              </a:rPr>
              <a:t>To develop our app, we used the </a:t>
            </a:r>
            <a:r>
              <a:rPr lang="en-US" sz="1600">
                <a:solidFill>
                  <a:srgbClr val="FFFF00"/>
                </a:solidFill>
              </a:rPr>
              <a:t>Java</a:t>
            </a:r>
            <a:r>
              <a:rPr lang="en-US" sz="1600">
                <a:solidFill>
                  <a:schemeClr val="bg1"/>
                </a:solidFill>
              </a:rPr>
              <a:t> programming language, and Extensible Markup Language (</a:t>
            </a:r>
            <a:r>
              <a:rPr lang="en-US" sz="1600">
                <a:gradFill>
                  <a:gsLst>
                    <a:gs pos="0">
                      <a:srgbClr val="FBFB11"/>
                    </a:gs>
                    <a:gs pos="100000">
                      <a:srgbClr val="838309"/>
                    </a:gs>
                  </a:gsLst>
                  <a:lin scaled="0"/>
                </a:gradFill>
              </a:rPr>
              <a:t>XML</a:t>
            </a:r>
            <a:r>
              <a:rPr lang="en-US" sz="1600">
                <a:solidFill>
                  <a:schemeClr val="bg1"/>
                </a:solidFill>
              </a:rPr>
              <a:t>) files to describe data resources. </a:t>
            </a:r>
            <a:endParaRPr lang="en-US" sz="1600">
              <a:solidFill>
                <a:schemeClr val="bg1"/>
              </a:solidFill>
            </a:endParaRPr>
          </a:p>
          <a:p>
            <a:pPr marL="114300" indent="0">
              <a:buNone/>
            </a:pPr>
            <a:r>
              <a:rPr lang="en-US" sz="1600">
                <a:solidFill>
                  <a:schemeClr val="bg1"/>
                </a:solidFill>
              </a:rPr>
              <a:t>To help you develop your apps efficiently, Google offers an integrated development environment (IDE) called </a:t>
            </a:r>
            <a:r>
              <a:rPr lang="en-US" sz="1600">
                <a:gradFill>
                  <a:gsLst>
                    <a:gs pos="0">
                      <a:srgbClr val="FBFB11"/>
                    </a:gs>
                    <a:gs pos="100000">
                      <a:srgbClr val="838309"/>
                    </a:gs>
                  </a:gsLst>
                  <a:lin scaled="0"/>
                </a:gradFill>
              </a:rPr>
              <a:t>Android Studio</a:t>
            </a:r>
            <a:r>
              <a:rPr lang="en-US" sz="1600">
                <a:solidFill>
                  <a:schemeClr val="bg1"/>
                </a:solidFill>
              </a:rPr>
              <a:t>. It offers advanced features for developing, debugging, and packaging Android apps. Using Android Studio, you can develop for any Android-powered device, or create virtual devices that emulate any hardware configuration.</a:t>
            </a:r>
            <a:endParaRPr lang="en-US" sz="1600">
              <a:solidFill>
                <a:schemeClr val="bg1"/>
              </a:solidFill>
            </a:endParaRPr>
          </a:p>
          <a:p>
            <a:pPr marL="114300" indent="0">
              <a:buNone/>
            </a:pPr>
            <a:r>
              <a:rPr lang="en-US" sz="1600">
                <a:solidFill>
                  <a:schemeClr val="bg1"/>
                </a:solidFill>
              </a:rPr>
              <a:t>The minimum Android </a:t>
            </a:r>
            <a:r>
              <a:rPr lang="en-US" sz="1600">
                <a:solidFill>
                  <a:srgbClr val="FFFF00"/>
                </a:solidFill>
              </a:rPr>
              <a:t>version </a:t>
            </a:r>
            <a:r>
              <a:rPr lang="en-US" sz="1600">
                <a:solidFill>
                  <a:schemeClr val="bg1"/>
                </a:solidFill>
              </a:rPr>
              <a:t>is 4.0, which means it works in all current Android mobiles. </a:t>
            </a:r>
            <a:endParaRPr lang="en-US" sz="1600">
              <a:solidFill>
                <a:schemeClr val="bg1"/>
              </a:solidFill>
            </a:endParaRPr>
          </a:p>
          <a:p>
            <a:pPr marL="114300" indent="0">
              <a:buNone/>
            </a:pPr>
            <a:r>
              <a:rPr lang="en-US" sz="1600">
                <a:solidFill>
                  <a:schemeClr val="bg1"/>
                </a:solidFill>
              </a:rPr>
              <a:t>Our App </a:t>
            </a:r>
            <a:r>
              <a:rPr lang="en-US" sz="1600">
                <a:solidFill>
                  <a:srgbClr val="FFFF00"/>
                </a:solidFill>
              </a:rPr>
              <a:t>APK </a:t>
            </a:r>
            <a:r>
              <a:rPr lang="en-US" sz="1600">
                <a:solidFill>
                  <a:schemeClr val="bg1"/>
                </a:solidFill>
              </a:rPr>
              <a:t>size is 1.7MB.</a:t>
            </a:r>
            <a:endParaRPr lang="en-US" sz="1600">
              <a:solidFill>
                <a:schemeClr val="bg1"/>
              </a:solidFill>
            </a:endParaRPr>
          </a:p>
          <a:p>
            <a:pPr marL="114300" indent="0">
              <a:buNone/>
            </a:pPr>
            <a:endParaRPr lang="en-US" sz="1200">
              <a:solidFill>
                <a:schemeClr val="bg1"/>
              </a:solidFill>
            </a:endParaRPr>
          </a:p>
          <a:p>
            <a:pPr marL="0" indent="0">
              <a:buNone/>
            </a:pPr>
            <a:r>
              <a:rPr lang="en-US" sz="1800">
                <a:solidFill>
                  <a:schemeClr val="bg1"/>
                </a:solidFill>
              </a:rPr>
              <a:t>       </a:t>
            </a:r>
            <a:endParaRPr lang="en-US" sz="1800">
              <a:solidFill>
                <a:schemeClr val="bg1"/>
              </a:solidFill>
            </a:endParaRPr>
          </a:p>
        </p:txBody>
      </p:sp>
    </p:spTree>
  </p:cSld>
  <p:clrMapOvr>
    <a:masterClrMapping/>
  </p:clrMapOvr>
  <p:transition>
    <p:split orient="vert"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90" y="192405"/>
            <a:ext cx="6014085" cy="426720"/>
          </a:xfrm>
        </p:spPr>
        <p:txBody>
          <a:bodyPr/>
          <a:lstStyle/>
          <a:p>
            <a:r>
              <a:rPr lang="en-US"/>
              <a:t>XML</a:t>
            </a:r>
            <a:endParaRPr lang="en-US"/>
          </a:p>
        </p:txBody>
      </p:sp>
      <p:sp>
        <p:nvSpPr>
          <p:cNvPr id="3" name="Content Placeholder 2"/>
          <p:cNvSpPr>
            <a:spLocks noGrp="1"/>
          </p:cNvSpPr>
          <p:nvPr>
            <p:ph idx="1"/>
          </p:nvPr>
        </p:nvSpPr>
        <p:spPr>
          <a:xfrm>
            <a:off x="580390" y="864870"/>
            <a:ext cx="6014085" cy="4234815"/>
          </a:xfrm>
        </p:spPr>
        <p:txBody>
          <a:bodyPr/>
          <a:lstStyle/>
          <a:p>
            <a:r>
              <a:rPr lang="en-US" sz="1200"/>
              <a:t>Android layouts are written in extensible Markup Language, also known as </a:t>
            </a:r>
            <a:r>
              <a:rPr lang="en-US" sz="1200">
                <a:solidFill>
                  <a:srgbClr val="FFFF00"/>
                </a:solidFill>
              </a:rPr>
              <a:t>XML</a:t>
            </a:r>
            <a:r>
              <a:rPr lang="en-US" sz="1200"/>
              <a:t>. Much like HTML (or Hypertext Markup Language), XML is also a markup language.</a:t>
            </a:r>
            <a:endParaRPr lang="en-US" sz="1200"/>
          </a:p>
          <a:p>
            <a:endParaRPr lang="en-US" sz="1400"/>
          </a:p>
          <a:p>
            <a:r>
              <a:rPr lang="en-US" sz="1200"/>
              <a:t>Android XML </a:t>
            </a:r>
            <a:r>
              <a:rPr lang="en-US" sz="1200">
                <a:solidFill>
                  <a:srgbClr val="FFFF00"/>
                </a:solidFill>
              </a:rPr>
              <a:t>layouts </a:t>
            </a:r>
            <a:r>
              <a:rPr lang="en-US" sz="1200"/>
              <a:t>are also part of a larger umbrella of Android files and components called </a:t>
            </a:r>
            <a:r>
              <a:rPr lang="en-US" sz="1200">
                <a:solidFill>
                  <a:srgbClr val="FFFF00"/>
                </a:solidFill>
              </a:rPr>
              <a:t>resources</a:t>
            </a:r>
            <a:r>
              <a:rPr lang="en-US" sz="1200"/>
              <a:t>. Resources are the additional files and static content an application needs, such as animations, color schemes, layouts, menu layouts.</a:t>
            </a:r>
            <a:endParaRPr lang="en-US" sz="1200"/>
          </a:p>
          <a:p>
            <a:endParaRPr lang="en-US" sz="1200"/>
          </a:p>
          <a:p>
            <a:r>
              <a:rPr lang="en-US" sz="1200"/>
              <a:t>A </a:t>
            </a:r>
            <a:r>
              <a:rPr lang="en-US" sz="1200">
                <a:solidFill>
                  <a:srgbClr val="FFFF00"/>
                </a:solidFill>
              </a:rPr>
              <a:t>View </a:t>
            </a:r>
            <a:r>
              <a:rPr lang="en-US" sz="1200"/>
              <a:t>is simply an object from Android's built-in View class. It represents a rectangular area of the screen, and is responsible for displaying information or content, and event handling. Text, images, and buttons are all Views in Android.</a:t>
            </a:r>
            <a:endParaRPr lang="en-US" sz="1200"/>
          </a:p>
          <a:p>
            <a:endParaRPr lang="en-US" sz="1200"/>
          </a:p>
          <a:p>
            <a:r>
              <a:rPr lang="en-US" sz="1200"/>
              <a:t>A </a:t>
            </a:r>
            <a:r>
              <a:rPr lang="en-US" sz="1200">
                <a:solidFill>
                  <a:srgbClr val="FFFF00"/>
                </a:solidFill>
              </a:rPr>
              <a:t>ViewGroup </a:t>
            </a:r>
            <a:r>
              <a:rPr lang="en-US" sz="1200"/>
              <a:t>is a subclass of View, and is essentially an 'invisible container' that holds multiple Views or ViewGroups together, and defines their layout properties.</a:t>
            </a:r>
            <a:endParaRPr lang="en-US" sz="1200"/>
          </a:p>
          <a:p>
            <a:pPr marL="114300" indent="0">
              <a:buNone/>
            </a:pPr>
            <a:endParaRPr lang="en-US" sz="1200"/>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97485"/>
            <a:ext cx="6014085" cy="412115"/>
          </a:xfrm>
        </p:spPr>
        <p:txBody>
          <a:bodyPr/>
          <a:lstStyle/>
          <a:p>
            <a:r>
              <a:rPr lang="en-US"/>
              <a:t>Java?</a:t>
            </a:r>
            <a:endParaRPr lang="en-US"/>
          </a:p>
        </p:txBody>
      </p:sp>
      <p:sp>
        <p:nvSpPr>
          <p:cNvPr id="3" name="Content Placeholder 2"/>
          <p:cNvSpPr>
            <a:spLocks noGrp="1"/>
          </p:cNvSpPr>
          <p:nvPr>
            <p:ph sz="half" idx="1"/>
          </p:nvPr>
        </p:nvSpPr>
        <p:spPr>
          <a:xfrm>
            <a:off x="457200" y="881380"/>
            <a:ext cx="4891405" cy="3714750"/>
          </a:xfrm>
        </p:spPr>
        <p:txBody>
          <a:bodyPr/>
          <a:lstStyle/>
          <a:p>
            <a:r>
              <a:rPr lang="en-US" sz="1400" dirty="0"/>
              <a:t> Java was developed by Sun Microsystems (which is now the subsidiary of Oracle) in the year 1995. </a:t>
            </a:r>
            <a:endParaRPr lang="en-US" sz="1400" dirty="0"/>
          </a:p>
          <a:p>
            <a:endParaRPr lang="en-US" sz="1400" dirty="0"/>
          </a:p>
          <a:p>
            <a:r>
              <a:rPr lang="en-US" sz="1400" dirty="0">
                <a:sym typeface="+mn-ea"/>
              </a:rPr>
              <a:t>James Gosling is known as the father of Java. Before Java, its name was Oak. Since Oak was already a registered company, so James Gosling and his team changed the Oak name to Java.</a:t>
            </a:r>
            <a:endParaRPr lang="en-US" sz="1400" dirty="0"/>
          </a:p>
          <a:p>
            <a:pPr marL="114300" indent="0">
              <a:buNone/>
            </a:pPr>
            <a:endParaRPr lang="en-US" sz="1400" dirty="0"/>
          </a:p>
          <a:p>
            <a:r>
              <a:rPr lang="en-US" sz="1400" dirty="0">
                <a:sym typeface="+mn-ea"/>
              </a:rPr>
              <a:t> Java is a high level, and secure programming language.</a:t>
            </a:r>
            <a:endParaRPr lang="en-US" sz="1400" dirty="0">
              <a:sym typeface="+mn-ea"/>
            </a:endParaRPr>
          </a:p>
          <a:p>
            <a:pPr marL="114300" indent="0">
              <a:buNone/>
            </a:pPr>
            <a:endParaRPr lang="en-US" sz="1400" dirty="0">
              <a:sym typeface="+mn-ea"/>
            </a:endParaRPr>
          </a:p>
          <a:p>
            <a:pPr marL="114300" indent="0">
              <a:buNone/>
            </a:pPr>
            <a:endParaRPr lang="en-US" sz="1200" dirty="0"/>
          </a:p>
        </p:txBody>
      </p:sp>
      <p:pic>
        <p:nvPicPr>
          <p:cNvPr id="4" name="Content Placeholder 3" descr="C:\Users\lenovo v110\Desktop\desktop\Graduation Book\java.jpgjava"/>
          <p:cNvPicPr>
            <a:picLocks noGrp="1" noChangeAspect="1"/>
          </p:cNvPicPr>
          <p:nvPr>
            <p:ph sz="half" idx="2"/>
          </p:nvPr>
        </p:nvPicPr>
        <p:blipFill>
          <a:blip r:embed="rId1"/>
          <a:srcRect/>
          <a:stretch>
            <a:fillRect/>
          </a:stretch>
        </p:blipFill>
        <p:spPr>
          <a:xfrm>
            <a:off x="5927725" y="1446530"/>
            <a:ext cx="2823845" cy="2366010"/>
          </a:xfrm>
          <a:prstGeom prst="rect">
            <a:avLst/>
          </a:prstGeom>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97485"/>
            <a:ext cx="6014085" cy="412115"/>
          </a:xfrm>
        </p:spPr>
        <p:txBody>
          <a:bodyPr/>
          <a:lstStyle/>
          <a:p>
            <a:r>
              <a:rPr lang="en-US"/>
              <a:t>Types of Java Applications</a:t>
            </a:r>
            <a:endParaRPr lang="en-US"/>
          </a:p>
        </p:txBody>
      </p:sp>
      <p:sp>
        <p:nvSpPr>
          <p:cNvPr id="3" name="Content Placeholder 2"/>
          <p:cNvSpPr>
            <a:spLocks noGrp="1"/>
          </p:cNvSpPr>
          <p:nvPr>
            <p:ph sz="half" idx="1"/>
          </p:nvPr>
        </p:nvSpPr>
        <p:spPr>
          <a:xfrm>
            <a:off x="457200" y="881380"/>
            <a:ext cx="4891405" cy="3714750"/>
          </a:xfrm>
        </p:spPr>
        <p:txBody>
          <a:bodyPr/>
          <a:lstStyle/>
          <a:p>
            <a:r>
              <a:rPr lang="en-US" sz="1600"/>
              <a:t>Desktop Application</a:t>
            </a:r>
            <a:endParaRPr lang="en-US" sz="1600"/>
          </a:p>
          <a:p>
            <a:endParaRPr lang="en-US" sz="1600"/>
          </a:p>
          <a:p>
            <a:r>
              <a:rPr lang="en-US" sz="1600">
                <a:sym typeface="+mn-ea"/>
              </a:rPr>
              <a:t>Enterprise Application</a:t>
            </a:r>
            <a:endParaRPr lang="en-US" sz="1600"/>
          </a:p>
          <a:p>
            <a:endParaRPr lang="en-US" sz="1600"/>
          </a:p>
          <a:p>
            <a:r>
              <a:rPr lang="en-US" sz="1600"/>
              <a:t>Web Application</a:t>
            </a:r>
            <a:endParaRPr lang="en-US" sz="1600"/>
          </a:p>
          <a:p>
            <a:endParaRPr lang="en-US" sz="1600"/>
          </a:p>
          <a:p>
            <a:r>
              <a:rPr lang="en-US" sz="1600"/>
              <a:t>Mobile Application</a:t>
            </a:r>
            <a:endParaRPr lang="en-US" sz="1600"/>
          </a:p>
          <a:p>
            <a:endParaRPr lang="en-US" sz="1200"/>
          </a:p>
          <a:p>
            <a:endParaRPr lang="en-US" sz="1200"/>
          </a:p>
          <a:p>
            <a:pPr marL="114300" indent="0">
              <a:buNone/>
            </a:pPr>
            <a:r>
              <a:rPr lang="en-US" sz="1200"/>
              <a:t>         </a:t>
            </a:r>
            <a:endParaRPr lang="en-US" sz="1200"/>
          </a:p>
        </p:txBody>
      </p:sp>
      <p:pic>
        <p:nvPicPr>
          <p:cNvPr id="4" name="Content Placeholder 3" descr="C:\Users\lenovo v110\Desktop\desktop\Graduation Book\java.jpgjava"/>
          <p:cNvPicPr>
            <a:picLocks noGrp="1" noChangeAspect="1"/>
          </p:cNvPicPr>
          <p:nvPr>
            <p:ph sz="half" idx="2"/>
          </p:nvPr>
        </p:nvPicPr>
        <p:blipFill>
          <a:blip r:embed="rId1"/>
          <a:srcRect/>
          <a:stretch>
            <a:fillRect/>
          </a:stretch>
        </p:blipFill>
        <p:spPr>
          <a:xfrm>
            <a:off x="5875020" y="881380"/>
            <a:ext cx="2823845" cy="2366010"/>
          </a:xfrm>
          <a:prstGeom prst="rect">
            <a:avLst/>
          </a:prstGeom>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97485"/>
            <a:ext cx="6014085" cy="412115"/>
          </a:xfrm>
        </p:spPr>
        <p:txBody>
          <a:bodyPr/>
          <a:lstStyle/>
          <a:p>
            <a:r>
              <a:rPr lang="en-US"/>
              <a:t>Why Java for Android?</a:t>
            </a:r>
            <a:endParaRPr lang="en-US"/>
          </a:p>
        </p:txBody>
      </p:sp>
      <p:sp>
        <p:nvSpPr>
          <p:cNvPr id="3" name="Content Placeholder 2"/>
          <p:cNvSpPr>
            <a:spLocks noGrp="1"/>
          </p:cNvSpPr>
          <p:nvPr>
            <p:ph sz="half" idx="1"/>
          </p:nvPr>
        </p:nvSpPr>
        <p:spPr>
          <a:xfrm>
            <a:off x="457200" y="881380"/>
            <a:ext cx="4891405" cy="3714750"/>
          </a:xfrm>
        </p:spPr>
        <p:txBody>
          <a:bodyPr/>
          <a:lstStyle/>
          <a:p>
            <a:r>
              <a:rPr lang="en-US" sz="1600"/>
              <a:t>Java is easy to learn, the language has fluent English-like syntax.</a:t>
            </a:r>
            <a:endParaRPr lang="en-US" sz="1600"/>
          </a:p>
          <a:p>
            <a:endParaRPr lang="en-US" sz="1600"/>
          </a:p>
          <a:p>
            <a:r>
              <a:rPr lang="en-US" sz="1600"/>
              <a:t>Java has rich API, xml parsing, database connection, networking, utilities and provides almost everything that a developer can expect.</a:t>
            </a:r>
            <a:endParaRPr lang="en-US" sz="1600"/>
          </a:p>
          <a:p>
            <a:endParaRPr lang="en-US" sz="1600"/>
          </a:p>
          <a:p>
            <a:r>
              <a:rPr lang="en-US" sz="1600"/>
              <a:t>open source and available for free.</a:t>
            </a:r>
            <a:endParaRPr lang="en-US" sz="1600"/>
          </a:p>
          <a:p>
            <a:endParaRPr lang="en-US" sz="1600"/>
          </a:p>
          <a:p>
            <a:r>
              <a:rPr lang="en-US" sz="1600"/>
              <a:t>Very big community</a:t>
            </a:r>
            <a:endParaRPr lang="en-US" sz="1600"/>
          </a:p>
          <a:p>
            <a:endParaRPr lang="en-US" sz="1600"/>
          </a:p>
          <a:p>
            <a:endParaRPr lang="en-US" sz="1200"/>
          </a:p>
          <a:p>
            <a:endParaRPr lang="en-US" sz="1200"/>
          </a:p>
          <a:p>
            <a:pPr marL="114300" indent="0">
              <a:buNone/>
            </a:pPr>
            <a:r>
              <a:rPr lang="en-US" sz="1200"/>
              <a:t>         </a:t>
            </a:r>
            <a:endParaRPr lang="en-US" sz="1200"/>
          </a:p>
        </p:txBody>
      </p:sp>
      <p:pic>
        <p:nvPicPr>
          <p:cNvPr id="4" name="Content Placeholder 3" descr="C:\Users\lenovo v110\Desktop\desktop\Graduation Book\java.jpgjava"/>
          <p:cNvPicPr>
            <a:picLocks noGrp="1" noChangeAspect="1"/>
          </p:cNvPicPr>
          <p:nvPr>
            <p:ph sz="half" idx="2"/>
          </p:nvPr>
        </p:nvPicPr>
        <p:blipFill>
          <a:blip r:embed="rId1"/>
          <a:srcRect/>
          <a:stretch>
            <a:fillRect/>
          </a:stretch>
        </p:blipFill>
        <p:spPr>
          <a:xfrm>
            <a:off x="5859780" y="1555750"/>
            <a:ext cx="2823845" cy="2366010"/>
          </a:xfrm>
          <a:prstGeom prst="rect">
            <a:avLst/>
          </a:prstGeom>
        </p:spPr>
      </p:pic>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53035"/>
            <a:ext cx="6014085" cy="494030"/>
          </a:xfrm>
        </p:spPr>
        <p:txBody>
          <a:bodyPr/>
          <a:lstStyle/>
          <a:p>
            <a:r>
              <a:rPr lang="en-US"/>
              <a:t>Text To Speech</a:t>
            </a:r>
            <a:endParaRPr lang="en-US"/>
          </a:p>
        </p:txBody>
      </p:sp>
      <p:sp>
        <p:nvSpPr>
          <p:cNvPr id="3" name="Content Placeholder 2"/>
          <p:cNvSpPr>
            <a:spLocks noGrp="1"/>
          </p:cNvSpPr>
          <p:nvPr>
            <p:ph sz="half" idx="1"/>
          </p:nvPr>
        </p:nvSpPr>
        <p:spPr>
          <a:xfrm>
            <a:off x="565150" y="859790"/>
            <a:ext cx="4891405" cy="1445895"/>
          </a:xfrm>
        </p:spPr>
        <p:txBody>
          <a:bodyPr/>
          <a:lstStyle/>
          <a:p>
            <a:pPr marL="114300" indent="0">
              <a:buNone/>
            </a:pPr>
            <a:r>
              <a:rPr lang="en-US" sz="1200">
                <a:solidFill>
                  <a:schemeClr val="bg1"/>
                </a:solidFill>
              </a:rPr>
              <a:t>Android allows you convert your text into voice. Not only you can convert it but it also allows you to speak text in variety of </a:t>
            </a:r>
            <a:r>
              <a:rPr lang="en-US" sz="1200">
                <a:solidFill>
                  <a:srgbClr val="FFFF00"/>
                </a:solidFill>
              </a:rPr>
              <a:t>different languages.</a:t>
            </a:r>
            <a:endParaRPr lang="en-US" sz="1200">
              <a:solidFill>
                <a:schemeClr val="bg1"/>
              </a:solidFill>
            </a:endParaRPr>
          </a:p>
          <a:p>
            <a:pPr marL="114300" indent="0">
              <a:buNone/>
            </a:pPr>
            <a:r>
              <a:rPr lang="en-US" sz="1200">
                <a:solidFill>
                  <a:schemeClr val="bg1"/>
                </a:solidFill>
              </a:rPr>
              <a:t>Android provides </a:t>
            </a:r>
            <a:r>
              <a:rPr lang="en-US" sz="1200">
                <a:solidFill>
                  <a:srgbClr val="FFFF00"/>
                </a:solidFill>
              </a:rPr>
              <a:t>TextToSpeech </a:t>
            </a:r>
            <a:r>
              <a:rPr lang="en-US" sz="1200">
                <a:solidFill>
                  <a:schemeClr val="bg1"/>
                </a:solidFill>
              </a:rPr>
              <a:t>class for this purpose. In order to use this class, you need to instantiate an object of this class and also specify the </a:t>
            </a:r>
            <a:r>
              <a:rPr lang="en-US" sz="1200">
                <a:solidFill>
                  <a:srgbClr val="FFFF00"/>
                </a:solidFill>
              </a:rPr>
              <a:t>initListener</a:t>
            </a:r>
            <a:r>
              <a:rPr lang="en-US" sz="1200">
                <a:solidFill>
                  <a:schemeClr val="bg1"/>
                </a:solidFill>
              </a:rPr>
              <a:t>. Its syntax is given below.</a:t>
            </a:r>
            <a:endParaRPr lang="en-US" sz="1200">
              <a:solidFill>
                <a:schemeClr val="bg1"/>
              </a:solidFill>
            </a:endParaRPr>
          </a:p>
        </p:txBody>
      </p:sp>
      <p:pic>
        <p:nvPicPr>
          <p:cNvPr id="8" name="image18.jpg" descr="C:\Users\lenovo v110\Desktop\desktop\Graduation Book\tts.jpegtts"/>
          <p:cNvPicPr preferRelativeResize="0">
            <a:picLocks noGrp="1" noChangeAspect="1"/>
          </p:cNvPicPr>
          <p:nvPr>
            <p:ph sz="half" idx="2"/>
          </p:nvPr>
        </p:nvPicPr>
        <p:blipFill>
          <a:blip r:embed="rId1"/>
          <a:srcRect/>
          <a:stretch>
            <a:fillRect/>
          </a:stretch>
        </p:blipFill>
        <p:spPr>
          <a:xfrm>
            <a:off x="6579235" y="1458595"/>
            <a:ext cx="1860550" cy="2454275"/>
          </a:xfrm>
          <a:prstGeom prst="rect">
            <a:avLst/>
          </a:prstGeom>
        </p:spPr>
      </p:pic>
      <p:pic>
        <p:nvPicPr>
          <p:cNvPr id="7" name="image2.png"/>
          <p:cNvPicPr preferRelativeResize="0"/>
          <p:nvPr/>
        </p:nvPicPr>
        <p:blipFill>
          <a:blip r:embed="rId2"/>
          <a:srcRect/>
          <a:stretch>
            <a:fillRect/>
          </a:stretch>
        </p:blipFill>
        <p:spPr>
          <a:xfrm>
            <a:off x="308344" y="2358847"/>
            <a:ext cx="5922335" cy="2784653"/>
          </a:xfrm>
          <a:prstGeom prst="rect">
            <a:avLst/>
          </a:prstGeom>
        </p:spPr>
      </p:pic>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70" y="144780"/>
            <a:ext cx="6014085" cy="487045"/>
          </a:xfrm>
        </p:spPr>
        <p:txBody>
          <a:bodyPr/>
          <a:lstStyle/>
          <a:p>
            <a:r>
              <a:rPr lang="en-US"/>
              <a:t>Supported Languages</a:t>
            </a:r>
            <a:endParaRPr lang="en-US"/>
          </a:p>
        </p:txBody>
      </p:sp>
      <p:sp>
        <p:nvSpPr>
          <p:cNvPr id="4" name="Text Box 3"/>
          <p:cNvSpPr txBox="1"/>
          <p:nvPr/>
        </p:nvSpPr>
        <p:spPr>
          <a:xfrm>
            <a:off x="619760" y="631825"/>
            <a:ext cx="4646930" cy="4157345"/>
          </a:xfrm>
          <a:prstGeom prst="rect">
            <a:avLst/>
          </a:prstGeom>
          <a:noFill/>
        </p:spPr>
        <p:txBody>
          <a:bodyPr wrap="square" rtlCol="0">
            <a:spAutoFit/>
          </a:bodyPr>
          <a:lstStyle/>
          <a:p>
            <a:pPr>
              <a:lnSpc>
                <a:spcPct val="120000"/>
              </a:lnSpc>
            </a:pPr>
            <a:r>
              <a:rPr lang="en-US">
                <a:solidFill>
                  <a:schemeClr val="bg1"/>
                </a:solidFill>
              </a:rPr>
              <a:t>Language can be set by calling </a:t>
            </a:r>
            <a:r>
              <a:rPr lang="en-US">
                <a:solidFill>
                  <a:srgbClr val="FFFF00"/>
                </a:solidFill>
              </a:rPr>
              <a:t>setLanguage</a:t>
            </a:r>
            <a:r>
              <a:rPr lang="en-US">
                <a:solidFill>
                  <a:schemeClr val="bg1"/>
                </a:solidFill>
              </a:rPr>
              <a:t>() method.</a:t>
            </a:r>
            <a:endParaRPr lang="en-US">
              <a:solidFill>
                <a:schemeClr val="bg1"/>
              </a:solidFill>
            </a:endParaRPr>
          </a:p>
          <a:p>
            <a:pPr>
              <a:lnSpc>
                <a:spcPct val="120000"/>
              </a:lnSpc>
            </a:pPr>
            <a:r>
              <a:rPr lang="en-US">
                <a:solidFill>
                  <a:schemeClr val="bg1"/>
                </a:solidFill>
              </a:rPr>
              <a:t>The method setLanguage takes an Locale object as parameter. The list of some of the locales available are :</a:t>
            </a:r>
            <a:endParaRPr lang="en-US">
              <a:solidFill>
                <a:schemeClr val="bg1"/>
              </a:solidFill>
            </a:endParaRPr>
          </a:p>
          <a:p>
            <a:endParaRPr lang="en-US">
              <a:solidFill>
                <a:schemeClr val="bg1"/>
              </a:solidFill>
            </a:endParaRPr>
          </a:p>
          <a:p>
            <a:pPr>
              <a:lnSpc>
                <a:spcPct val="130000"/>
              </a:lnSpc>
            </a:pPr>
            <a:r>
              <a:rPr lang="en-US">
                <a:solidFill>
                  <a:srgbClr val="FFFF00"/>
                </a:solidFill>
              </a:rPr>
              <a:t>1.CHINESE</a:t>
            </a:r>
            <a:endParaRPr lang="en-US">
              <a:solidFill>
                <a:srgbClr val="FFFF00"/>
              </a:solidFill>
            </a:endParaRPr>
          </a:p>
          <a:p>
            <a:pPr>
              <a:lnSpc>
                <a:spcPct val="130000"/>
              </a:lnSpc>
            </a:pPr>
            <a:r>
              <a:rPr lang="en-US">
                <a:solidFill>
                  <a:srgbClr val="FFFF00"/>
                </a:solidFill>
              </a:rPr>
              <a:t>2.ENGLISH</a:t>
            </a:r>
            <a:endParaRPr lang="en-US">
              <a:solidFill>
                <a:srgbClr val="FFFF00"/>
              </a:solidFill>
            </a:endParaRPr>
          </a:p>
          <a:p>
            <a:pPr>
              <a:lnSpc>
                <a:spcPct val="130000"/>
              </a:lnSpc>
            </a:pPr>
            <a:r>
              <a:rPr lang="en-US">
                <a:solidFill>
                  <a:srgbClr val="FFFF00"/>
                </a:solidFill>
              </a:rPr>
              <a:t>3.FRENCH</a:t>
            </a:r>
            <a:endParaRPr lang="en-US">
              <a:solidFill>
                <a:srgbClr val="FFFF00"/>
              </a:solidFill>
            </a:endParaRPr>
          </a:p>
          <a:p>
            <a:pPr>
              <a:lnSpc>
                <a:spcPct val="130000"/>
              </a:lnSpc>
            </a:pPr>
            <a:r>
              <a:rPr lang="en-US">
                <a:solidFill>
                  <a:srgbClr val="FFFF00"/>
                </a:solidFill>
              </a:rPr>
              <a:t>4.GERMAN</a:t>
            </a:r>
            <a:endParaRPr lang="en-US">
              <a:solidFill>
                <a:srgbClr val="FFFF00"/>
              </a:solidFill>
            </a:endParaRPr>
          </a:p>
          <a:p>
            <a:pPr>
              <a:lnSpc>
                <a:spcPct val="130000"/>
              </a:lnSpc>
            </a:pPr>
            <a:r>
              <a:rPr lang="en-US">
                <a:solidFill>
                  <a:srgbClr val="FFFF00"/>
                </a:solidFill>
              </a:rPr>
              <a:t>5.ITALIAN</a:t>
            </a:r>
            <a:endParaRPr lang="en-US">
              <a:solidFill>
                <a:srgbClr val="FFFF00"/>
              </a:solidFill>
            </a:endParaRPr>
          </a:p>
          <a:p>
            <a:pPr>
              <a:lnSpc>
                <a:spcPct val="130000"/>
              </a:lnSpc>
            </a:pPr>
            <a:r>
              <a:rPr lang="en-US">
                <a:solidFill>
                  <a:srgbClr val="FFFF00"/>
                </a:solidFill>
              </a:rPr>
              <a:t>6.JAPANESE</a:t>
            </a:r>
            <a:endParaRPr lang="en-US">
              <a:solidFill>
                <a:srgbClr val="FFFF00"/>
              </a:solidFill>
            </a:endParaRPr>
          </a:p>
          <a:p>
            <a:pPr>
              <a:lnSpc>
                <a:spcPct val="130000"/>
              </a:lnSpc>
            </a:pPr>
            <a:r>
              <a:rPr lang="en-US">
                <a:solidFill>
                  <a:srgbClr val="FFFF00"/>
                </a:solidFill>
              </a:rPr>
              <a:t>7.KOREAN</a:t>
            </a:r>
            <a:endParaRPr lang="en-US">
              <a:solidFill>
                <a:srgbClr val="FFFF00"/>
              </a:solidFill>
            </a:endParaRPr>
          </a:p>
          <a:p>
            <a:pPr>
              <a:lnSpc>
                <a:spcPct val="130000"/>
              </a:lnSpc>
            </a:pPr>
            <a:endParaRPr lang="en-US">
              <a:solidFill>
                <a:srgbClr val="FFFF00"/>
              </a:solidFill>
            </a:endParaRPr>
          </a:p>
          <a:p>
            <a:pPr>
              <a:lnSpc>
                <a:spcPct val="130000"/>
              </a:lnSpc>
            </a:pPr>
            <a:r>
              <a:rPr lang="en-US">
                <a:solidFill>
                  <a:schemeClr val="bg1"/>
                </a:solidFill>
              </a:rPr>
              <a:t>Once you have set the language, you can call speak method of the class to speak the text. We will also adjust the pitch and speed of the spoken text using SeekBars.</a:t>
            </a:r>
            <a:endParaRPr lang="en-US">
              <a:solidFill>
                <a:schemeClr val="bg1"/>
              </a:solidFill>
            </a:endParaRPr>
          </a:p>
        </p:txBody>
      </p:sp>
      <p:pic>
        <p:nvPicPr>
          <p:cNvPr id="16" name="image14.jpg"/>
          <p:cNvPicPr preferRelativeResize="0">
            <a:picLocks noGrp="1" noChangeAspect="1"/>
          </p:cNvPicPr>
          <p:nvPr>
            <p:ph sz="half" idx="1"/>
          </p:nvPr>
        </p:nvPicPr>
        <p:blipFill>
          <a:blip r:embed="rId1"/>
          <a:srcRect b="73609"/>
          <a:stretch>
            <a:fillRect/>
          </a:stretch>
        </p:blipFill>
        <p:spPr>
          <a:xfrm>
            <a:off x="6586855" y="3702685"/>
            <a:ext cx="1421130" cy="1350645"/>
          </a:xfrm>
          <a:prstGeom prst="rect">
            <a:avLst/>
          </a:prstGeom>
        </p:spPr>
      </p:pic>
      <p:pic>
        <p:nvPicPr>
          <p:cNvPr id="17" name="image6.png"/>
          <p:cNvPicPr preferRelativeResize="0">
            <a:picLocks noGrp="1" noChangeAspect="1"/>
          </p:cNvPicPr>
          <p:nvPr>
            <p:ph sz="half" idx="2"/>
          </p:nvPr>
        </p:nvPicPr>
        <p:blipFill>
          <a:blip r:embed="rId2"/>
          <a:srcRect/>
          <a:stretch>
            <a:fillRect/>
          </a:stretch>
        </p:blipFill>
        <p:spPr>
          <a:xfrm>
            <a:off x="5199380" y="1320800"/>
            <a:ext cx="3797300" cy="2321560"/>
          </a:xfrm>
          <a:prstGeom prst="rect">
            <a:avLst/>
          </a:prstGeom>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15570"/>
            <a:ext cx="6014085" cy="494030"/>
          </a:xfrm>
        </p:spPr>
        <p:txBody>
          <a:bodyPr/>
          <a:lstStyle/>
          <a:p>
            <a:r>
              <a:rPr lang="en-US"/>
              <a:t>Bluetooth in Android</a:t>
            </a:r>
            <a:endParaRPr lang="en-US"/>
          </a:p>
        </p:txBody>
      </p:sp>
      <p:sp>
        <p:nvSpPr>
          <p:cNvPr id="3" name="Content Placeholder 2"/>
          <p:cNvSpPr>
            <a:spLocks noGrp="1"/>
          </p:cNvSpPr>
          <p:nvPr>
            <p:ph sz="half" idx="1"/>
          </p:nvPr>
        </p:nvSpPr>
        <p:spPr>
          <a:xfrm>
            <a:off x="471805" y="1366520"/>
            <a:ext cx="4891405" cy="3659505"/>
          </a:xfrm>
        </p:spPr>
        <p:txBody>
          <a:bodyPr/>
          <a:lstStyle/>
          <a:p>
            <a:r>
              <a:rPr lang="en-US" sz="1200"/>
              <a:t>form a </a:t>
            </a:r>
            <a:r>
              <a:rPr lang="en-US" sz="1200">
                <a:solidFill>
                  <a:srgbClr val="FFFF00"/>
                </a:solidFill>
              </a:rPr>
              <a:t>channel </a:t>
            </a:r>
            <a:r>
              <a:rPr lang="en-US" sz="1200"/>
              <a:t>of communication using a pairing process.</a:t>
            </a:r>
            <a:endParaRPr lang="en-US" sz="1200"/>
          </a:p>
          <a:p>
            <a:r>
              <a:rPr lang="en-US" sz="1200"/>
              <a:t>One device, a </a:t>
            </a:r>
            <a:r>
              <a:rPr lang="en-US" sz="1200">
                <a:solidFill>
                  <a:srgbClr val="FFFF00"/>
                </a:solidFill>
              </a:rPr>
              <a:t>discoverable </a:t>
            </a:r>
            <a:r>
              <a:rPr lang="en-US" sz="1200"/>
              <a:t>device, makes itself available for incoming connection requests. Another device finds the discoverable device using a service discovery process. After the discoverable device accepts the pairing request, the two devices complete a bonding process where they exchange </a:t>
            </a:r>
            <a:r>
              <a:rPr lang="en-US" sz="1200">
                <a:solidFill>
                  <a:srgbClr val="FFFF00"/>
                </a:solidFill>
              </a:rPr>
              <a:t>security keys</a:t>
            </a:r>
            <a:r>
              <a:rPr lang="en-US" sz="1200"/>
              <a:t>. The devices cache these keys for later use. </a:t>
            </a:r>
            <a:endParaRPr lang="en-US" sz="1200"/>
          </a:p>
          <a:p>
            <a:r>
              <a:rPr lang="en-US" sz="1200"/>
              <a:t>After the </a:t>
            </a:r>
            <a:r>
              <a:rPr lang="en-US" sz="1200">
                <a:solidFill>
                  <a:srgbClr val="FFFF00"/>
                </a:solidFill>
              </a:rPr>
              <a:t>pairing </a:t>
            </a:r>
            <a:r>
              <a:rPr lang="en-US" sz="1200"/>
              <a:t>is complete, the two devices exchange information.</a:t>
            </a:r>
            <a:endParaRPr lang="en-US" sz="1200"/>
          </a:p>
          <a:p>
            <a:r>
              <a:rPr lang="en-US" sz="1200"/>
              <a:t>When the </a:t>
            </a:r>
            <a:r>
              <a:rPr lang="en-US" sz="1200">
                <a:solidFill>
                  <a:srgbClr val="FFFF00"/>
                </a:solidFill>
              </a:rPr>
              <a:t>session </a:t>
            </a:r>
            <a:r>
              <a:rPr lang="en-US" sz="1200"/>
              <a:t>is complete, the device that initiated the pairing request releases the channel that had linked it to the discoverable device.</a:t>
            </a:r>
            <a:endParaRPr lang="en-US" sz="1200"/>
          </a:p>
          <a:p>
            <a:r>
              <a:rPr lang="en-US" sz="1200"/>
              <a:t>The two devices </a:t>
            </a:r>
            <a:r>
              <a:rPr lang="en-US" sz="1200">
                <a:solidFill>
                  <a:srgbClr val="FFFF00"/>
                </a:solidFill>
              </a:rPr>
              <a:t>remain bonded</a:t>
            </a:r>
            <a:r>
              <a:rPr lang="en-US" sz="1200"/>
              <a:t>, however, so they can reconnect automatically during a future session as long as they're in range of each other and neither device has removed the bond.</a:t>
            </a:r>
            <a:endParaRPr lang="en-US" sz="1200"/>
          </a:p>
          <a:p>
            <a:endParaRPr lang="en-US" sz="1200"/>
          </a:p>
          <a:p>
            <a:pPr marL="114300" indent="0">
              <a:buNone/>
            </a:pPr>
            <a:r>
              <a:rPr lang="en-US" sz="1200"/>
              <a:t>         </a:t>
            </a:r>
            <a:endParaRPr lang="en-US" sz="1200"/>
          </a:p>
        </p:txBody>
      </p:sp>
      <p:pic>
        <p:nvPicPr>
          <p:cNvPr id="4" name="Content Placeholder 3" descr="C:\Users\lenovo v110\Desktop\desktop\Graduation Book\android-basics-connect-bluetooth-device.1280x600.jpgandroid-basics-connect-bluetooth-device.1280x600"/>
          <p:cNvPicPr>
            <a:picLocks noGrp="1" noChangeAspect="1"/>
          </p:cNvPicPr>
          <p:nvPr>
            <p:ph sz="half" idx="2"/>
          </p:nvPr>
        </p:nvPicPr>
        <p:blipFill>
          <a:blip r:embed="rId1"/>
          <a:srcRect/>
          <a:stretch>
            <a:fillRect/>
          </a:stretch>
        </p:blipFill>
        <p:spPr>
          <a:xfrm>
            <a:off x="5859780" y="1805305"/>
            <a:ext cx="2823845" cy="1964690"/>
          </a:xfrm>
          <a:prstGeom prst="rect">
            <a:avLst/>
          </a:prstGeom>
        </p:spPr>
      </p:pic>
      <p:sp>
        <p:nvSpPr>
          <p:cNvPr id="5" name="Text Box 4"/>
          <p:cNvSpPr txBox="1"/>
          <p:nvPr/>
        </p:nvSpPr>
        <p:spPr>
          <a:xfrm>
            <a:off x="565150" y="715645"/>
            <a:ext cx="3827780" cy="521970"/>
          </a:xfrm>
          <a:prstGeom prst="rect">
            <a:avLst/>
          </a:prstGeom>
          <a:noFill/>
        </p:spPr>
        <p:txBody>
          <a:bodyPr wrap="square" rtlCol="0">
            <a:spAutoFit/>
          </a:bodyPr>
          <a:lstStyle/>
          <a:p>
            <a:r>
              <a:rPr lang="en-US">
                <a:solidFill>
                  <a:schemeClr val="bg1"/>
                </a:solidFill>
              </a:rPr>
              <a:t>In order for Bluetooth-enabled devices to transmit data between each other, they must:</a:t>
            </a:r>
            <a:endParaRPr lang="en-US">
              <a:solidFill>
                <a:schemeClr val="bg1"/>
              </a:solidFill>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310" y="-277895"/>
            <a:ext cx="6014400" cy="857400"/>
          </a:xfrm>
        </p:spPr>
        <p:txBody>
          <a:bodyPr/>
          <a:lstStyle/>
          <a:p>
            <a:r>
              <a:rPr lang="en-US"/>
              <a:t>Bluetooth permissions</a:t>
            </a:r>
            <a:endParaRPr lang="en-US"/>
          </a:p>
        </p:txBody>
      </p:sp>
      <p:sp>
        <p:nvSpPr>
          <p:cNvPr id="3" name="Content Placeholder 2"/>
          <p:cNvSpPr>
            <a:spLocks noGrp="1"/>
          </p:cNvSpPr>
          <p:nvPr>
            <p:ph sz="half" idx="1"/>
          </p:nvPr>
        </p:nvSpPr>
        <p:spPr/>
        <p:txBody>
          <a:bodyPr/>
          <a:lstStyle/>
          <a:p>
            <a:pPr marL="114300" indent="0">
              <a:buNone/>
            </a:pPr>
            <a:endParaRPr lang="en-US" sz="1200"/>
          </a:p>
          <a:p>
            <a:pPr marL="114300" indent="0">
              <a:buNone/>
            </a:pPr>
            <a:r>
              <a:rPr lang="en-US" sz="1200"/>
              <a:t>         </a:t>
            </a:r>
            <a:endParaRPr lang="en-US" sz="1200"/>
          </a:p>
        </p:txBody>
      </p:sp>
      <p:sp>
        <p:nvSpPr>
          <p:cNvPr id="5" name="Text Box 4"/>
          <p:cNvSpPr txBox="1"/>
          <p:nvPr/>
        </p:nvSpPr>
        <p:spPr>
          <a:xfrm>
            <a:off x="565150" y="791210"/>
            <a:ext cx="7672705" cy="521970"/>
          </a:xfrm>
          <a:prstGeom prst="rect">
            <a:avLst/>
          </a:prstGeom>
          <a:noFill/>
        </p:spPr>
        <p:txBody>
          <a:bodyPr wrap="square" rtlCol="0">
            <a:spAutoFit/>
          </a:bodyPr>
          <a:lstStyle/>
          <a:p>
            <a:r>
              <a:rPr lang="en-US">
                <a:solidFill>
                  <a:schemeClr val="bg1"/>
                </a:solidFill>
              </a:rPr>
              <a:t>In order to use Bluetooth features in your application, you must declare permissions.</a:t>
            </a:r>
            <a:endParaRPr lang="en-US">
              <a:solidFill>
                <a:schemeClr val="bg1"/>
              </a:solidFill>
            </a:endParaRPr>
          </a:p>
          <a:p>
            <a:r>
              <a:rPr lang="en-US">
                <a:solidFill>
                  <a:schemeClr val="bg1"/>
                </a:solidFill>
              </a:rPr>
              <a:t>Declare the Bluetooth permissions in your application manifest file</a:t>
            </a:r>
            <a:r>
              <a:rPr lang="ar-EG" altLang="en-US">
                <a:solidFill>
                  <a:schemeClr val="bg1"/>
                </a:solidFill>
              </a:rPr>
              <a:t>:</a:t>
            </a:r>
            <a:endParaRPr lang="ar-EG" altLang="en-US">
              <a:solidFill>
                <a:schemeClr val="bg1"/>
              </a:solidFill>
            </a:endParaRPr>
          </a:p>
        </p:txBody>
      </p:sp>
      <p:pic>
        <p:nvPicPr>
          <p:cNvPr id="14" name="image8.png"/>
          <p:cNvPicPr preferRelativeResize="0">
            <a:picLocks noGrp="1" noChangeAspect="1"/>
          </p:cNvPicPr>
          <p:nvPr>
            <p:ph sz="half" idx="2"/>
          </p:nvPr>
        </p:nvPicPr>
        <p:blipFill>
          <a:blip r:embed="rId1"/>
          <a:srcRect/>
          <a:stretch>
            <a:fillRect/>
          </a:stretch>
        </p:blipFill>
        <p:spPr>
          <a:xfrm>
            <a:off x="685800" y="1426845"/>
            <a:ext cx="4038600" cy="680720"/>
          </a:xfrm>
          <a:prstGeom prst="rect">
            <a:avLst/>
          </a:prstGeom>
        </p:spPr>
      </p:pic>
      <p:sp>
        <p:nvSpPr>
          <p:cNvPr id="9" name="Content Placeholder 2"/>
          <p:cNvSpPr>
            <a:spLocks noGrp="1"/>
          </p:cNvSpPr>
          <p:nvPr/>
        </p:nvSpPr>
        <p:spPr>
          <a:xfrm>
            <a:off x="457200" y="2530475"/>
            <a:ext cx="6855460" cy="249555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r>
              <a:rPr lang="en-US" sz="1200">
                <a:solidFill>
                  <a:srgbClr val="FFFF00"/>
                </a:solidFill>
                <a:sym typeface="+mn-ea"/>
              </a:rPr>
              <a:t>BLUETOOTH_ADMIN</a:t>
            </a:r>
            <a:r>
              <a:rPr lang="ar-EG" altLang="en-US" sz="1200">
                <a:solidFill>
                  <a:srgbClr val="FFFF00"/>
                </a:solidFill>
                <a:sym typeface="+mn-ea"/>
              </a:rPr>
              <a:t>:</a:t>
            </a:r>
            <a:br>
              <a:rPr lang="ar-EG" altLang="en-US" sz="1200">
                <a:solidFill>
                  <a:srgbClr val="FFFF00"/>
                </a:solidFill>
                <a:sym typeface="+mn-ea"/>
              </a:rPr>
            </a:br>
            <a:r>
              <a:rPr lang="ar-EG" altLang="en-US" sz="1200">
                <a:solidFill>
                  <a:schemeClr val="bg1"/>
                </a:solidFill>
                <a:sym typeface="+mn-ea"/>
              </a:rPr>
              <a:t>T</a:t>
            </a:r>
            <a:r>
              <a:rPr lang="en-US" sz="1200">
                <a:solidFill>
                  <a:schemeClr val="bg1"/>
                </a:solidFill>
              </a:rPr>
              <a:t>o </a:t>
            </a:r>
            <a:r>
              <a:rPr lang="en-US" sz="1200"/>
              <a:t>initiate device discovery or manipulate Bluetooth settings. </a:t>
            </a:r>
            <a:endParaRPr lang="en-US" sz="1200">
              <a:solidFill>
                <a:srgbClr val="FFFF00"/>
              </a:solidFill>
            </a:endParaRPr>
          </a:p>
          <a:p>
            <a:r>
              <a:rPr lang="en-US" sz="1200">
                <a:solidFill>
                  <a:srgbClr val="FFFF00"/>
                </a:solidFill>
              </a:rPr>
              <a:t>BLUETOOTH</a:t>
            </a:r>
            <a:r>
              <a:rPr lang="ar-EG" altLang="en-US" sz="1200">
                <a:solidFill>
                  <a:srgbClr val="FFFF00"/>
                </a:solidFill>
              </a:rPr>
              <a:t>:</a:t>
            </a:r>
            <a:br>
              <a:rPr lang="ar-EG" altLang="en-US" sz="1200">
                <a:solidFill>
                  <a:srgbClr val="FFFF00"/>
                </a:solidFill>
              </a:rPr>
            </a:br>
            <a:r>
              <a:rPr lang="ar-EG" altLang="en-US" sz="1200">
                <a:solidFill>
                  <a:srgbClr val="FFFF00"/>
                </a:solidFill>
              </a:rPr>
              <a:t> </a:t>
            </a:r>
            <a:r>
              <a:rPr lang="en-US" sz="1200">
                <a:solidFill>
                  <a:schemeClr val="bg1"/>
                </a:solidFill>
              </a:rPr>
              <a:t>You need this permission to perform any Bluetooth communication, such as requesting a connection, accepting a connection, and transferring data.</a:t>
            </a:r>
            <a:endParaRPr lang="en-US" sz="1200">
              <a:solidFill>
                <a:schemeClr val="bg1"/>
              </a:solidFill>
            </a:endParaRPr>
          </a:p>
          <a:p>
            <a:r>
              <a:rPr lang="en-US" sz="1200">
                <a:solidFill>
                  <a:srgbClr val="FFFF00"/>
                </a:solidFill>
              </a:rPr>
              <a:t>ACCESS_COARSE_LOCATION</a:t>
            </a:r>
            <a:r>
              <a:rPr lang="en-US" sz="1200">
                <a:solidFill>
                  <a:schemeClr val="bg1"/>
                </a:solidFill>
              </a:rPr>
              <a:t>:</a:t>
            </a:r>
            <a:br>
              <a:rPr lang="en-US" sz="1200">
                <a:solidFill>
                  <a:schemeClr val="bg1"/>
                </a:solidFill>
              </a:rPr>
            </a:br>
            <a:r>
              <a:rPr lang="en-US" sz="1200">
                <a:solidFill>
                  <a:schemeClr val="bg1"/>
                </a:solidFill>
              </a:rPr>
              <a:t>Your app needs this permission because a Bluetooth scan can be used to gather information about the location of the user.</a:t>
            </a:r>
            <a:endParaRPr lang="en-US" sz="1200">
              <a:solidFill>
                <a:schemeClr val="bg1"/>
              </a:solidFill>
            </a:endParaRPr>
          </a:p>
          <a:p>
            <a:pPr marL="114300" indent="0">
              <a:buNone/>
            </a:pPr>
            <a:endParaRPr lang="en-US" sz="1200">
              <a:solidFill>
                <a:srgbClr val="FFFF00"/>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10" y="311150"/>
            <a:ext cx="6014085" cy="480695"/>
          </a:xfrm>
        </p:spPr>
        <p:txBody>
          <a:bodyPr/>
          <a:lstStyle/>
          <a:p>
            <a:pPr algn="l"/>
            <a:r>
              <a:rPr lang="en-US"/>
              <a:t>Hardware Components</a:t>
            </a:r>
            <a:endParaRPr lang="en-US"/>
          </a:p>
        </p:txBody>
      </p:sp>
      <p:sp>
        <p:nvSpPr>
          <p:cNvPr id="3" name="Content Placeholder 2"/>
          <p:cNvSpPr>
            <a:spLocks noGrp="1"/>
          </p:cNvSpPr>
          <p:nvPr>
            <p:ph idx="1"/>
          </p:nvPr>
        </p:nvSpPr>
        <p:spPr>
          <a:xfrm>
            <a:off x="580550" y="991235"/>
            <a:ext cx="6014400" cy="3161700"/>
          </a:xfrm>
        </p:spPr>
        <p:txBody>
          <a:bodyPr/>
          <a:lstStyle/>
          <a:p>
            <a:r>
              <a:rPr lang="en-US" sz="2000"/>
              <a:t>ATmega32 Micro-controller</a:t>
            </a:r>
            <a:endParaRPr lang="en-US" sz="2000"/>
          </a:p>
          <a:p>
            <a:r>
              <a:rPr lang="en-US" sz="2000"/>
              <a:t>Flex Sensor</a:t>
            </a:r>
            <a:endParaRPr lang="en-US" sz="2000"/>
          </a:p>
          <a:p>
            <a:r>
              <a:rPr lang="en-US" sz="2000"/>
              <a:t>HC05 Bluetooth Module</a:t>
            </a:r>
            <a:endParaRPr lang="en-US" sz="2000"/>
          </a:p>
          <a:p>
            <a:r>
              <a:rPr lang="en-US" sz="2000"/>
              <a:t>Resistors</a:t>
            </a:r>
            <a:endParaRPr lang="en-US" sz="2000"/>
          </a:p>
          <a:p>
            <a:r>
              <a:rPr lang="en-US" sz="2000"/>
              <a:t>Capacitors</a:t>
            </a:r>
            <a:endParaRPr lang="en-US" sz="2000"/>
          </a:p>
          <a:p>
            <a:r>
              <a:rPr lang="en-US" sz="2000"/>
              <a:t>Regulator(5V)</a:t>
            </a:r>
            <a:endParaRPr lang="en-US" sz="2000"/>
          </a:p>
          <a:p>
            <a:r>
              <a:rPr lang="en-US" sz="2000"/>
              <a:t>Battery</a:t>
            </a:r>
            <a:endParaRPr lang="en-US" sz="2000"/>
          </a:p>
          <a:p>
            <a:r>
              <a:rPr lang="en-US" sz="2000"/>
              <a:t>Crystal Oscillator</a:t>
            </a:r>
            <a:endParaRPr lang="en-US" sz="2000"/>
          </a:p>
          <a:p>
            <a:r>
              <a:rPr lang="en-US" sz="2000"/>
              <a:t>Glove</a:t>
            </a:r>
            <a:endParaRPr lang="en-US" sz="2000"/>
          </a:p>
        </p:txBody>
      </p:sp>
    </p:spTree>
  </p:cSld>
  <p:clrMapOvr>
    <a:masterClrMapping/>
  </p:clrMapOvr>
  <p:transition>
    <p:split orient="vert"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215265"/>
            <a:ext cx="6014085" cy="439420"/>
          </a:xfrm>
        </p:spPr>
        <p:txBody>
          <a:bodyPr/>
          <a:lstStyle/>
          <a:p>
            <a:r>
              <a:rPr lang="en-US"/>
              <a:t>Enable Bluetooth</a:t>
            </a:r>
            <a:endParaRPr lang="en-US"/>
          </a:p>
        </p:txBody>
      </p:sp>
      <p:sp>
        <p:nvSpPr>
          <p:cNvPr id="3" name="Content Placeholder 2"/>
          <p:cNvSpPr>
            <a:spLocks noGrp="1"/>
          </p:cNvSpPr>
          <p:nvPr>
            <p:ph sz="half" idx="1"/>
          </p:nvPr>
        </p:nvSpPr>
        <p:spPr/>
        <p:txBody>
          <a:bodyPr/>
          <a:lstStyle/>
          <a:p>
            <a:pPr marL="114300" indent="0">
              <a:buNone/>
            </a:pPr>
            <a:endParaRPr lang="en-US" sz="1200"/>
          </a:p>
          <a:p>
            <a:pPr marL="114300" indent="0">
              <a:buNone/>
            </a:pPr>
            <a:r>
              <a:rPr lang="en-US" sz="1200"/>
              <a:t>         </a:t>
            </a:r>
            <a:endParaRPr lang="en-US" sz="1200"/>
          </a:p>
        </p:txBody>
      </p:sp>
      <p:pic>
        <p:nvPicPr>
          <p:cNvPr id="10" name="image10.jpg"/>
          <p:cNvPicPr preferRelativeResize="0"/>
          <p:nvPr/>
        </p:nvPicPr>
        <p:blipFill>
          <a:blip r:embed="rId1"/>
          <a:srcRect/>
          <a:stretch>
            <a:fillRect/>
          </a:stretch>
        </p:blipFill>
        <p:spPr>
          <a:xfrm>
            <a:off x="6440805" y="1019810"/>
            <a:ext cx="2157730" cy="4006215"/>
          </a:xfrm>
          <a:prstGeom prst="rect">
            <a:avLst/>
          </a:prstGeom>
        </p:spPr>
      </p:pic>
      <p:sp>
        <p:nvSpPr>
          <p:cNvPr id="9" name="Content Placeholder 2"/>
          <p:cNvSpPr>
            <a:spLocks noGrp="1"/>
          </p:cNvSpPr>
          <p:nvPr/>
        </p:nvSpPr>
        <p:spPr>
          <a:xfrm>
            <a:off x="565150" y="881380"/>
            <a:ext cx="4430395" cy="178498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114300" indent="0">
              <a:buNone/>
            </a:pPr>
            <a:r>
              <a:rPr lang="en-US" sz="1200">
                <a:solidFill>
                  <a:schemeClr val="bg1"/>
                </a:solidFill>
              </a:rPr>
              <a:t>you need to ensure that Bluetooth is enabled. Call </a:t>
            </a:r>
            <a:r>
              <a:rPr lang="en-US" sz="1200">
                <a:solidFill>
                  <a:srgbClr val="FFFF00"/>
                </a:solidFill>
              </a:rPr>
              <a:t>isEnabled()</a:t>
            </a:r>
            <a:r>
              <a:rPr lang="en-US" sz="1200">
                <a:solidFill>
                  <a:schemeClr val="bg1"/>
                </a:solidFill>
              </a:rPr>
              <a:t> to check whether Bluetooth is currently enabled. If this method returns </a:t>
            </a:r>
            <a:r>
              <a:rPr lang="en-US" sz="1200">
                <a:solidFill>
                  <a:srgbClr val="FFFF00"/>
                </a:solidFill>
              </a:rPr>
              <a:t>false</a:t>
            </a:r>
            <a:r>
              <a:rPr lang="en-US" sz="1200">
                <a:solidFill>
                  <a:schemeClr val="bg1"/>
                </a:solidFill>
              </a:rPr>
              <a:t>, then Bluetooth is </a:t>
            </a:r>
            <a:r>
              <a:rPr lang="en-US" sz="1200">
                <a:solidFill>
                  <a:srgbClr val="FFFF00"/>
                </a:solidFill>
              </a:rPr>
              <a:t>disabled</a:t>
            </a:r>
            <a:r>
              <a:rPr lang="en-US" sz="1200">
                <a:solidFill>
                  <a:schemeClr val="bg1"/>
                </a:solidFill>
              </a:rPr>
              <a:t>. </a:t>
            </a:r>
            <a:endParaRPr lang="en-US" sz="1200">
              <a:solidFill>
                <a:schemeClr val="bg1"/>
              </a:solidFill>
            </a:endParaRPr>
          </a:p>
          <a:p>
            <a:pPr marL="114300" indent="0">
              <a:buNone/>
            </a:pPr>
            <a:r>
              <a:rPr lang="en-US" sz="1200">
                <a:solidFill>
                  <a:schemeClr val="bg1"/>
                </a:solidFill>
              </a:rPr>
              <a:t>To request that Bluetooth be enabled, call </a:t>
            </a:r>
            <a:r>
              <a:rPr lang="en-US" sz="1200">
                <a:solidFill>
                  <a:srgbClr val="FFFF00"/>
                </a:solidFill>
              </a:rPr>
              <a:t>startActivityForResult()</a:t>
            </a:r>
            <a:r>
              <a:rPr lang="en-US" sz="1200">
                <a:solidFill>
                  <a:schemeClr val="bg1"/>
                </a:solidFill>
              </a:rPr>
              <a:t>, passing in an </a:t>
            </a:r>
            <a:r>
              <a:rPr lang="en-US" sz="1200">
                <a:solidFill>
                  <a:srgbClr val="FFFF00"/>
                </a:solidFill>
              </a:rPr>
              <a:t>ACTION_REQUEST_ENABLE</a:t>
            </a:r>
            <a:r>
              <a:rPr lang="en-US" sz="1200">
                <a:solidFill>
                  <a:schemeClr val="bg1"/>
                </a:solidFill>
              </a:rPr>
              <a:t> intent action. This call issues a request to enable Bluetooth through the system settings (without stopping your application). For example:</a:t>
            </a:r>
            <a:endParaRPr lang="en-US" sz="1200">
              <a:solidFill>
                <a:schemeClr val="bg1"/>
              </a:solidFill>
            </a:endParaRPr>
          </a:p>
        </p:txBody>
      </p:sp>
      <p:pic>
        <p:nvPicPr>
          <p:cNvPr id="15" name="image11.png"/>
          <p:cNvPicPr preferRelativeResize="0">
            <a:picLocks noGrp="1" noChangeAspect="1"/>
          </p:cNvPicPr>
          <p:nvPr>
            <p:ph sz="half" idx="2"/>
          </p:nvPr>
        </p:nvPicPr>
        <p:blipFill>
          <a:blip r:embed="rId2"/>
          <a:srcRect/>
          <a:stretch>
            <a:fillRect/>
          </a:stretch>
        </p:blipFill>
        <p:spPr>
          <a:xfrm>
            <a:off x="708025" y="2726690"/>
            <a:ext cx="4038600" cy="748030"/>
          </a:xfrm>
          <a:prstGeom prst="rect">
            <a:avLst/>
          </a:prstGeom>
        </p:spPr>
      </p:pic>
      <p:sp>
        <p:nvSpPr>
          <p:cNvPr id="6" name="Text Box 5"/>
          <p:cNvSpPr txBox="1"/>
          <p:nvPr/>
        </p:nvSpPr>
        <p:spPr>
          <a:xfrm>
            <a:off x="708025" y="3723005"/>
            <a:ext cx="4654550" cy="953135"/>
          </a:xfrm>
          <a:prstGeom prst="rect">
            <a:avLst/>
          </a:prstGeom>
          <a:noFill/>
        </p:spPr>
        <p:txBody>
          <a:bodyPr wrap="square" rtlCol="0">
            <a:spAutoFit/>
          </a:bodyPr>
          <a:lstStyle/>
          <a:p>
            <a:r>
              <a:rPr lang="en-US">
                <a:solidFill>
                  <a:schemeClr val="bg1"/>
                </a:solidFill>
              </a:rPr>
              <a:t>A dialog appears requesting user permission to enable Bluetooth. If the user responds "</a:t>
            </a:r>
            <a:r>
              <a:rPr lang="en-US">
                <a:solidFill>
                  <a:srgbClr val="FFFF00"/>
                </a:solidFill>
              </a:rPr>
              <a:t>Allow</a:t>
            </a:r>
            <a:r>
              <a:rPr lang="en-US">
                <a:solidFill>
                  <a:schemeClr val="bg1"/>
                </a:solidFill>
              </a:rPr>
              <a:t>", the system begins to enable Bluetooth, and focus returns to your application once the process completes (or fails).</a:t>
            </a:r>
            <a:endParaRPr lang="en-US">
              <a:solidFill>
                <a:schemeClr val="bg1"/>
              </a:solidFill>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53035"/>
            <a:ext cx="6014085" cy="494030"/>
          </a:xfrm>
        </p:spPr>
        <p:txBody>
          <a:bodyPr/>
          <a:lstStyle/>
          <a:p>
            <a:r>
              <a:rPr lang="en-US"/>
              <a:t>Pairing VS Connection</a:t>
            </a:r>
            <a:endParaRPr lang="en-US"/>
          </a:p>
        </p:txBody>
      </p:sp>
      <p:sp>
        <p:nvSpPr>
          <p:cNvPr id="3" name="Content Placeholder 2"/>
          <p:cNvSpPr>
            <a:spLocks noGrp="1"/>
          </p:cNvSpPr>
          <p:nvPr>
            <p:ph sz="half" idx="1"/>
          </p:nvPr>
        </p:nvSpPr>
        <p:spPr>
          <a:xfrm>
            <a:off x="565150" y="829945"/>
            <a:ext cx="4891405" cy="2911475"/>
          </a:xfrm>
        </p:spPr>
        <p:txBody>
          <a:bodyPr/>
          <a:lstStyle/>
          <a:p>
            <a:r>
              <a:rPr lang="en-US" sz="1200"/>
              <a:t>To be </a:t>
            </a:r>
            <a:r>
              <a:rPr lang="en-US" sz="1200">
                <a:solidFill>
                  <a:srgbClr val="FFFF00"/>
                </a:solidFill>
              </a:rPr>
              <a:t>paired </a:t>
            </a:r>
            <a:r>
              <a:rPr lang="en-US" sz="1200"/>
              <a:t>means that two devices are aware of each other's existence, have a </a:t>
            </a:r>
            <a:r>
              <a:rPr lang="en-US" sz="1200">
                <a:solidFill>
                  <a:srgbClr val="FFFF00"/>
                </a:solidFill>
              </a:rPr>
              <a:t>shared link-key</a:t>
            </a:r>
            <a:r>
              <a:rPr lang="en-US" sz="1200"/>
              <a:t> that can be used for authentication, and are capable of establishing an encrypted connection with each other.</a:t>
            </a:r>
            <a:endParaRPr lang="en-US" sz="1200"/>
          </a:p>
          <a:p>
            <a:r>
              <a:rPr lang="en-US" sz="1200"/>
              <a:t>To be </a:t>
            </a:r>
            <a:r>
              <a:rPr lang="en-US" sz="1200">
                <a:solidFill>
                  <a:srgbClr val="FFFF00"/>
                </a:solidFill>
              </a:rPr>
              <a:t>connected </a:t>
            </a:r>
            <a:r>
              <a:rPr lang="en-US" sz="1200"/>
              <a:t>means that the devices currently share an RFCOMM channel and are able to transmit data with each other. The current Android Bluetooth APIs require devices to be paired before an RFCOMM connection can be established. Pairing is automatically performed when you initiate an encrypted connection with the Bluetooth APIs.</a:t>
            </a:r>
            <a:endParaRPr lang="en-US" sz="1200"/>
          </a:p>
          <a:p>
            <a:pPr marL="114300" indent="0">
              <a:buNone/>
            </a:pPr>
            <a:endParaRPr lang="en-US" sz="1200">
              <a:solidFill>
                <a:srgbClr val="FFFF00"/>
              </a:solidFill>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243840"/>
            <a:ext cx="6014085" cy="494030"/>
          </a:xfrm>
        </p:spPr>
        <p:txBody>
          <a:bodyPr/>
          <a:lstStyle/>
          <a:p>
            <a:r>
              <a:rPr lang="en-US"/>
              <a:t>Connect devices</a:t>
            </a:r>
            <a:endParaRPr lang="en-US"/>
          </a:p>
        </p:txBody>
      </p:sp>
      <p:sp>
        <p:nvSpPr>
          <p:cNvPr id="5" name="Text Box 4"/>
          <p:cNvSpPr txBox="1"/>
          <p:nvPr/>
        </p:nvSpPr>
        <p:spPr>
          <a:xfrm>
            <a:off x="565150" y="965200"/>
            <a:ext cx="6411595" cy="953135"/>
          </a:xfrm>
          <a:prstGeom prst="rect">
            <a:avLst/>
          </a:prstGeom>
          <a:noFill/>
        </p:spPr>
        <p:txBody>
          <a:bodyPr wrap="square" rtlCol="0">
            <a:spAutoFit/>
          </a:bodyPr>
          <a:lstStyle/>
          <a:p>
            <a:r>
              <a:rPr lang="en-US">
                <a:solidFill>
                  <a:schemeClr val="bg1"/>
                </a:solidFill>
                <a:sym typeface="+mn-ea"/>
              </a:rPr>
              <a:t>To Display the paired devices:</a:t>
            </a:r>
            <a:br>
              <a:rPr lang="en-US">
                <a:solidFill>
                  <a:schemeClr val="bg1"/>
                </a:solidFill>
                <a:sym typeface="+mn-ea"/>
              </a:rPr>
            </a:br>
            <a:r>
              <a:rPr lang="en-US">
                <a:solidFill>
                  <a:schemeClr val="bg1"/>
                </a:solidFill>
                <a:sym typeface="+mn-ea"/>
              </a:rPr>
              <a:t>call </a:t>
            </a:r>
            <a:r>
              <a:rPr lang="en-US">
                <a:solidFill>
                  <a:srgbClr val="FFFF00"/>
                </a:solidFill>
                <a:sym typeface="+mn-ea"/>
              </a:rPr>
              <a:t>getBondedDevices()</a:t>
            </a:r>
            <a:r>
              <a:rPr lang="en-US">
                <a:solidFill>
                  <a:schemeClr val="bg1"/>
                </a:solidFill>
                <a:sym typeface="+mn-ea"/>
              </a:rPr>
              <a:t>. This returns a set of BluetoothDevice objects and get the name and </a:t>
            </a:r>
            <a:r>
              <a:rPr lang="en-US">
                <a:solidFill>
                  <a:srgbClr val="FFFF00"/>
                </a:solidFill>
                <a:sym typeface="+mn-ea"/>
              </a:rPr>
              <a:t>MAC </a:t>
            </a:r>
            <a:r>
              <a:rPr lang="en-US">
                <a:solidFill>
                  <a:schemeClr val="bg1"/>
                </a:solidFill>
                <a:sym typeface="+mn-ea"/>
              </a:rPr>
              <a:t>address of each device:</a:t>
            </a:r>
            <a:endParaRPr lang="en-US">
              <a:solidFill>
                <a:srgbClr val="FFFF00"/>
              </a:solidFill>
            </a:endParaRPr>
          </a:p>
          <a:p>
            <a:endParaRPr lang="en-US">
              <a:solidFill>
                <a:schemeClr val="bg1"/>
              </a:solidFill>
            </a:endParaRPr>
          </a:p>
        </p:txBody>
      </p:sp>
      <p:pic>
        <p:nvPicPr>
          <p:cNvPr id="7" name="image5.png"/>
          <p:cNvPicPr preferRelativeResize="0"/>
          <p:nvPr/>
        </p:nvPicPr>
        <p:blipFill>
          <a:blip r:embed="rId1"/>
          <a:srcRect/>
          <a:stretch>
            <a:fillRect/>
          </a:stretch>
        </p:blipFill>
        <p:spPr>
          <a:xfrm>
            <a:off x="655955" y="1862455"/>
            <a:ext cx="4832350" cy="1417955"/>
          </a:xfrm>
          <a:prstGeom prst="rect">
            <a:avLst/>
          </a:prstGeom>
        </p:spPr>
      </p:pic>
      <p:sp>
        <p:nvSpPr>
          <p:cNvPr id="9" name="Text Box 8"/>
          <p:cNvSpPr txBox="1"/>
          <p:nvPr/>
        </p:nvSpPr>
        <p:spPr>
          <a:xfrm>
            <a:off x="517525" y="3555365"/>
            <a:ext cx="6411595" cy="737235"/>
          </a:xfrm>
          <a:prstGeom prst="rect">
            <a:avLst/>
          </a:prstGeom>
          <a:noFill/>
        </p:spPr>
        <p:txBody>
          <a:bodyPr wrap="square" rtlCol="0">
            <a:spAutoFit/>
          </a:bodyPr>
          <a:lstStyle/>
          <a:p>
            <a:r>
              <a:rPr lang="en-US">
                <a:solidFill>
                  <a:schemeClr val="bg1"/>
                </a:solidFill>
                <a:sym typeface="+mn-ea"/>
              </a:rPr>
              <a:t>To initiate a connection with a Bluetooth device, all that's needed from the associated BluetoothDevice object is the </a:t>
            </a:r>
            <a:r>
              <a:rPr lang="en-US">
                <a:solidFill>
                  <a:srgbClr val="FFFF00"/>
                </a:solidFill>
                <a:sym typeface="+mn-ea"/>
              </a:rPr>
              <a:t>MAC </a:t>
            </a:r>
            <a:r>
              <a:rPr lang="en-US">
                <a:solidFill>
                  <a:schemeClr val="bg1"/>
                </a:solidFill>
                <a:sym typeface="+mn-ea"/>
              </a:rPr>
              <a:t>address, which you retrieve by calling </a:t>
            </a:r>
            <a:r>
              <a:rPr lang="en-US">
                <a:solidFill>
                  <a:srgbClr val="FFFF00"/>
                </a:solidFill>
                <a:sym typeface="+mn-ea"/>
              </a:rPr>
              <a:t>getAddress()</a:t>
            </a:r>
            <a:r>
              <a:rPr lang="en-US">
                <a:solidFill>
                  <a:schemeClr val="bg1"/>
                </a:solidFill>
                <a:sym typeface="+mn-ea"/>
              </a:rPr>
              <a:t>.</a:t>
            </a:r>
            <a:endParaRPr lang="en-US">
              <a:solidFill>
                <a:schemeClr val="bg1"/>
              </a:solidFill>
              <a:sym typeface="+mn-ea"/>
            </a:endParaRPr>
          </a:p>
        </p:txBody>
      </p:sp>
      <p:pic>
        <p:nvPicPr>
          <p:cNvPr id="8" name="image18.jpg"/>
          <p:cNvPicPr preferRelativeResize="0">
            <a:picLocks noGrp="1" noChangeAspect="1"/>
          </p:cNvPicPr>
          <p:nvPr>
            <p:ph sz="half" idx="2"/>
          </p:nvPr>
        </p:nvPicPr>
        <p:blipFill>
          <a:blip r:embed="rId2"/>
          <a:srcRect/>
          <a:stretch>
            <a:fillRect/>
          </a:stretch>
        </p:blipFill>
        <p:spPr>
          <a:xfrm>
            <a:off x="6976745" y="896620"/>
            <a:ext cx="1860550" cy="3714750"/>
          </a:xfrm>
          <a:prstGeom prst="rect">
            <a:avLst/>
          </a:prstGeom>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15570"/>
            <a:ext cx="6014085" cy="494030"/>
          </a:xfrm>
        </p:spPr>
        <p:txBody>
          <a:bodyPr/>
          <a:lstStyle/>
          <a:p>
            <a:r>
              <a:rPr lang="en-US"/>
              <a:t>Manage a connection</a:t>
            </a:r>
            <a:endParaRPr lang="en-US"/>
          </a:p>
        </p:txBody>
      </p:sp>
      <p:sp>
        <p:nvSpPr>
          <p:cNvPr id="3" name="Content Placeholder 2"/>
          <p:cNvSpPr>
            <a:spLocks noGrp="1"/>
          </p:cNvSpPr>
          <p:nvPr>
            <p:ph sz="half" idx="1"/>
          </p:nvPr>
        </p:nvSpPr>
        <p:spPr>
          <a:xfrm>
            <a:off x="456565" y="2107565"/>
            <a:ext cx="7264400" cy="1362710"/>
          </a:xfrm>
        </p:spPr>
        <p:txBody>
          <a:bodyPr/>
          <a:lstStyle/>
          <a:p>
            <a:r>
              <a:rPr lang="en-US" sz="1400"/>
              <a:t>Get the </a:t>
            </a:r>
            <a:r>
              <a:rPr lang="en-US" sz="1400">
                <a:solidFill>
                  <a:srgbClr val="FFFF00"/>
                </a:solidFill>
              </a:rPr>
              <a:t>InputStream </a:t>
            </a:r>
            <a:r>
              <a:rPr lang="en-US" sz="1400"/>
              <a:t>and </a:t>
            </a:r>
            <a:r>
              <a:rPr lang="en-US" sz="1400">
                <a:solidFill>
                  <a:srgbClr val="FFFF00"/>
                </a:solidFill>
              </a:rPr>
              <a:t>OutputStream </a:t>
            </a:r>
            <a:r>
              <a:rPr lang="en-US" sz="1400"/>
              <a:t>that handle transmissions through the socket using getInputStream() and getOutputStream(), respectively.</a:t>
            </a:r>
            <a:endParaRPr lang="en-US" sz="1400"/>
          </a:p>
          <a:p>
            <a:r>
              <a:rPr lang="en-US" sz="1400"/>
              <a:t>Read and write data to the streams using </a:t>
            </a:r>
            <a:r>
              <a:rPr lang="en-US" sz="1400">
                <a:solidFill>
                  <a:srgbClr val="FFFF00"/>
                </a:solidFill>
              </a:rPr>
              <a:t>read(byte[])</a:t>
            </a:r>
            <a:r>
              <a:rPr lang="en-US" sz="1400"/>
              <a:t> and </a:t>
            </a:r>
            <a:r>
              <a:rPr lang="en-US" sz="1400">
                <a:solidFill>
                  <a:srgbClr val="FFFF00"/>
                </a:solidFill>
              </a:rPr>
              <a:t>write(byte[])</a:t>
            </a:r>
            <a:r>
              <a:rPr lang="en-US" sz="1400"/>
              <a:t>.</a:t>
            </a:r>
            <a:endParaRPr lang="en-US" sz="1400"/>
          </a:p>
          <a:p>
            <a:endParaRPr lang="en-US" sz="1400"/>
          </a:p>
          <a:p>
            <a:pPr marL="114300" indent="0">
              <a:buNone/>
            </a:pPr>
            <a:r>
              <a:rPr lang="en-US" sz="1200"/>
              <a:t>         </a:t>
            </a:r>
            <a:endParaRPr lang="en-US" sz="1200"/>
          </a:p>
        </p:txBody>
      </p:sp>
      <p:sp>
        <p:nvSpPr>
          <p:cNvPr id="5" name="Text Box 4"/>
          <p:cNvSpPr txBox="1"/>
          <p:nvPr/>
        </p:nvSpPr>
        <p:spPr>
          <a:xfrm>
            <a:off x="565150" y="727075"/>
            <a:ext cx="6449695" cy="1168400"/>
          </a:xfrm>
          <a:prstGeom prst="rect">
            <a:avLst/>
          </a:prstGeom>
          <a:noFill/>
        </p:spPr>
        <p:txBody>
          <a:bodyPr wrap="square" rtlCol="0">
            <a:spAutoFit/>
          </a:bodyPr>
          <a:lstStyle/>
          <a:p>
            <a:r>
              <a:rPr lang="en-US">
                <a:solidFill>
                  <a:schemeClr val="bg1"/>
                </a:solidFill>
              </a:rPr>
              <a:t>After you have successfully connected multiple devices, each one has a connected BluetoothSocket. </a:t>
            </a:r>
            <a:endParaRPr lang="en-US">
              <a:solidFill>
                <a:schemeClr val="bg1"/>
              </a:solidFill>
            </a:endParaRPr>
          </a:p>
          <a:p>
            <a:r>
              <a:rPr lang="en-US">
                <a:solidFill>
                  <a:schemeClr val="bg1"/>
                </a:solidFill>
              </a:rPr>
              <a:t>This is where the fun begins because you can share information between devices. Using the BluetoothSocket, the general procedure to transfer data is as follows:</a:t>
            </a:r>
            <a:endParaRPr lang="en-US">
              <a:solidFill>
                <a:schemeClr val="bg1"/>
              </a:solidFill>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53035"/>
            <a:ext cx="6014085" cy="494030"/>
          </a:xfrm>
        </p:spPr>
        <p:txBody>
          <a:bodyPr/>
          <a:lstStyle/>
          <a:p>
            <a:r>
              <a:rPr lang="en-US"/>
              <a:t>Displaying the text</a:t>
            </a:r>
            <a:endParaRPr lang="en-US"/>
          </a:p>
        </p:txBody>
      </p:sp>
      <p:sp>
        <p:nvSpPr>
          <p:cNvPr id="3" name="Content Placeholder 2"/>
          <p:cNvSpPr>
            <a:spLocks noGrp="1"/>
          </p:cNvSpPr>
          <p:nvPr>
            <p:ph sz="half" idx="1"/>
          </p:nvPr>
        </p:nvSpPr>
        <p:spPr>
          <a:xfrm>
            <a:off x="565150" y="943610"/>
            <a:ext cx="7248525" cy="2805430"/>
          </a:xfrm>
        </p:spPr>
        <p:txBody>
          <a:bodyPr/>
          <a:lstStyle/>
          <a:p>
            <a:pPr marL="114300" indent="0">
              <a:buNone/>
            </a:pPr>
            <a:r>
              <a:rPr lang="en-US" sz="1600">
                <a:solidFill>
                  <a:srgbClr val="FFFF00"/>
                </a:solidFill>
              </a:rPr>
              <a:t>So, after receiving the text by Bluetooth, the text is displayed in the center of the screen, and said.</a:t>
            </a:r>
            <a:endParaRPr lang="en-US" sz="1600">
              <a:solidFill>
                <a:srgbClr val="FFFF00"/>
              </a:solidFill>
            </a:endParaRPr>
          </a:p>
        </p:txBody>
      </p:sp>
      <p:pic>
        <p:nvPicPr>
          <p:cNvPr id="16" name="image14.jpg"/>
          <p:cNvPicPr preferRelativeResize="0">
            <a:picLocks noGrp="1" noChangeAspect="1"/>
          </p:cNvPicPr>
          <p:nvPr>
            <p:ph sz="half" idx="2"/>
          </p:nvPr>
        </p:nvPicPr>
        <p:blipFill>
          <a:blip r:embed="rId1"/>
          <a:srcRect/>
          <a:stretch>
            <a:fillRect/>
          </a:stretch>
        </p:blipFill>
        <p:spPr>
          <a:xfrm>
            <a:off x="3216910" y="1313815"/>
            <a:ext cx="2042160" cy="3714750"/>
          </a:xfrm>
          <a:prstGeom prst="rect">
            <a:avLst/>
          </a:prstGeom>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53035"/>
            <a:ext cx="6014085" cy="494030"/>
          </a:xfrm>
        </p:spPr>
        <p:txBody>
          <a:bodyPr/>
          <a:lstStyle/>
          <a:p>
            <a:r>
              <a:rPr lang="en-US"/>
              <a:t>Listening</a:t>
            </a:r>
            <a:endParaRPr lang="en-US"/>
          </a:p>
        </p:txBody>
      </p:sp>
      <p:sp>
        <p:nvSpPr>
          <p:cNvPr id="3" name="Content Placeholder 2"/>
          <p:cNvSpPr>
            <a:spLocks noGrp="1"/>
          </p:cNvSpPr>
          <p:nvPr>
            <p:ph sz="half" idx="1"/>
          </p:nvPr>
        </p:nvSpPr>
        <p:spPr>
          <a:xfrm>
            <a:off x="565150" y="1804670"/>
            <a:ext cx="4891405" cy="2911475"/>
          </a:xfrm>
        </p:spPr>
        <p:txBody>
          <a:bodyPr/>
          <a:lstStyle/>
          <a:p>
            <a:r>
              <a:rPr lang="en-US" sz="1200">
                <a:solidFill>
                  <a:srgbClr val="FFFF00"/>
                </a:solidFill>
              </a:rPr>
              <a:t>Download the app from Play Store.</a:t>
            </a:r>
            <a:endParaRPr lang="en-US" sz="1200">
              <a:solidFill>
                <a:srgbClr val="FFFF00"/>
              </a:solidFill>
            </a:endParaRPr>
          </a:p>
          <a:p>
            <a:r>
              <a:rPr lang="en-US" sz="1200">
                <a:solidFill>
                  <a:srgbClr val="FFFF00"/>
                </a:solidFill>
              </a:rPr>
              <a:t>Make it the default keyboard for your mobile.</a:t>
            </a:r>
            <a:endParaRPr lang="en-US" sz="1200">
              <a:solidFill>
                <a:srgbClr val="FFFF00"/>
              </a:solidFill>
            </a:endParaRPr>
          </a:p>
          <a:p>
            <a:r>
              <a:rPr lang="en-US" sz="1200">
                <a:solidFill>
                  <a:srgbClr val="FFFF00"/>
                </a:solidFill>
              </a:rPr>
              <a:t>In our app there’s a text field in the bottom of the screen, click inside it to open your keyboard.</a:t>
            </a:r>
            <a:endParaRPr lang="en-US" sz="1200">
              <a:solidFill>
                <a:srgbClr val="FFFF00"/>
              </a:solidFill>
            </a:endParaRPr>
          </a:p>
          <a:p>
            <a:r>
              <a:rPr lang="en-US" sz="1200">
                <a:solidFill>
                  <a:srgbClr val="FFFF00"/>
                </a:solidFill>
              </a:rPr>
              <a:t>Click the record icon and your mobile now listening.</a:t>
            </a:r>
            <a:endParaRPr lang="en-US" sz="1200">
              <a:solidFill>
                <a:srgbClr val="FFFF00"/>
              </a:solidFill>
            </a:endParaRPr>
          </a:p>
          <a:p>
            <a:r>
              <a:rPr lang="en-US" sz="1200">
                <a:solidFill>
                  <a:srgbClr val="FFFF00"/>
                </a:solidFill>
              </a:rPr>
              <a:t>The speech then is converted to text, and is shown inside the text field.</a:t>
            </a:r>
            <a:endParaRPr lang="en-US" sz="1200">
              <a:solidFill>
                <a:srgbClr val="FFFF00"/>
              </a:solidFill>
            </a:endParaRPr>
          </a:p>
          <a:p>
            <a:r>
              <a:rPr lang="en-US" sz="1200">
                <a:solidFill>
                  <a:srgbClr val="FFFF00"/>
                </a:solidFill>
              </a:rPr>
              <a:t>The language you listen is the language selected in the keyboard.</a:t>
            </a:r>
            <a:endParaRPr lang="en-US" sz="1200">
              <a:solidFill>
                <a:srgbClr val="FFFF00"/>
              </a:solidFill>
            </a:endParaRPr>
          </a:p>
        </p:txBody>
      </p:sp>
      <p:pic>
        <p:nvPicPr>
          <p:cNvPr id="5" name="image7.jpg" descr="C:\Users\lenovo v110\Desktop\desktop\Graduation Book\105581886_1220126721685241_2215385502115234947_n.jpg105581886_1220126721685241_2215385502115234947_n"/>
          <p:cNvPicPr preferRelativeResize="0">
            <a:picLocks noGrp="1" noChangeAspect="1"/>
          </p:cNvPicPr>
          <p:nvPr>
            <p:ph sz="half" idx="2"/>
          </p:nvPr>
        </p:nvPicPr>
        <p:blipFill>
          <a:blip r:embed="rId1"/>
          <a:srcRect/>
          <a:stretch>
            <a:fillRect/>
          </a:stretch>
        </p:blipFill>
        <p:spPr>
          <a:xfrm>
            <a:off x="6861175" y="919480"/>
            <a:ext cx="1713865" cy="3543300"/>
          </a:xfrm>
          <a:prstGeom prst="rect">
            <a:avLst/>
          </a:prstGeom>
          <a:ln>
            <a:noFill/>
          </a:ln>
        </p:spPr>
      </p:pic>
      <p:sp>
        <p:nvSpPr>
          <p:cNvPr id="6" name="Text Box 5"/>
          <p:cNvSpPr txBox="1"/>
          <p:nvPr/>
        </p:nvSpPr>
        <p:spPr>
          <a:xfrm>
            <a:off x="740410" y="919480"/>
            <a:ext cx="5693410" cy="737235"/>
          </a:xfrm>
          <a:prstGeom prst="rect">
            <a:avLst/>
          </a:prstGeom>
          <a:noFill/>
        </p:spPr>
        <p:txBody>
          <a:bodyPr wrap="square" rtlCol="0">
            <a:spAutoFit/>
          </a:bodyPr>
          <a:lstStyle/>
          <a:p>
            <a:r>
              <a:rPr lang="en-US">
                <a:solidFill>
                  <a:schemeClr val="bg1"/>
                </a:solidFill>
              </a:rPr>
              <a:t>Now we solved the problem of speaking, but what about listening?</a:t>
            </a:r>
            <a:endParaRPr lang="en-US">
              <a:solidFill>
                <a:schemeClr val="bg1"/>
              </a:solidFill>
            </a:endParaRPr>
          </a:p>
          <a:p>
            <a:r>
              <a:rPr lang="en-US">
                <a:solidFill>
                  <a:schemeClr val="bg1"/>
                </a:solidFill>
              </a:rPr>
              <a:t>we used an app made by google which is Gboard(Google keyboad).</a:t>
            </a:r>
            <a:endParaRPr lang="en-US">
              <a:solidFill>
                <a:schemeClr val="bg1"/>
              </a:solidFill>
            </a:endParaRPr>
          </a:p>
          <a:p>
            <a:r>
              <a:rPr lang="en-US">
                <a:solidFill>
                  <a:schemeClr val="bg1"/>
                </a:solidFill>
              </a:rPr>
              <a:t>so how to use it inside our app:</a:t>
            </a:r>
            <a:endParaRPr lang="en-US">
              <a:solidFill>
                <a:schemeClr val="bg1"/>
              </a:solidFill>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53035"/>
            <a:ext cx="6014085" cy="494030"/>
          </a:xfrm>
        </p:spPr>
        <p:txBody>
          <a:bodyPr/>
          <a:lstStyle/>
          <a:p>
            <a:r>
              <a:rPr lang="en-US"/>
              <a:t>Resources</a:t>
            </a:r>
            <a:endParaRPr lang="en-US"/>
          </a:p>
        </p:txBody>
      </p:sp>
      <p:sp>
        <p:nvSpPr>
          <p:cNvPr id="3" name="Content Placeholder 2"/>
          <p:cNvSpPr>
            <a:spLocks noGrp="1"/>
          </p:cNvSpPr>
          <p:nvPr>
            <p:ph sz="half" idx="1"/>
          </p:nvPr>
        </p:nvSpPr>
        <p:spPr>
          <a:xfrm>
            <a:off x="565150" y="844550"/>
            <a:ext cx="7663815" cy="4142740"/>
          </a:xfrm>
        </p:spPr>
        <p:txBody>
          <a:bodyPr/>
          <a:lstStyle/>
          <a:p>
            <a:r>
              <a:rPr lang="en-US" sz="1200">
                <a:solidFill>
                  <a:srgbClr val="FFFF00"/>
                </a:solidFill>
              </a:rPr>
              <a:t>Mazidi AVR book</a:t>
            </a:r>
            <a:endParaRPr lang="en-US" sz="1200">
              <a:solidFill>
                <a:srgbClr val="FFFF00"/>
              </a:solidFill>
            </a:endParaRPr>
          </a:p>
          <a:p>
            <a:r>
              <a:rPr lang="en-US" sz="1200">
                <a:solidFill>
                  <a:srgbClr val="FFFF00"/>
                </a:solidFill>
              </a:rPr>
              <a:t>ATmega32 Datasheet</a:t>
            </a:r>
            <a:endParaRPr lang="en-US" sz="1200">
              <a:solidFill>
                <a:srgbClr val="FFFF00"/>
              </a:solidFill>
            </a:endParaRPr>
          </a:p>
          <a:p>
            <a:r>
              <a:rPr lang="en-US" sz="1200">
                <a:solidFill>
                  <a:srgbClr val="FFFF00"/>
                </a:solidFill>
              </a:rPr>
              <a:t>https://www.javatpoint.com/java-tutorial</a:t>
            </a:r>
            <a:endParaRPr lang="en-US" sz="1200">
              <a:solidFill>
                <a:srgbClr val="FFFF00"/>
              </a:solidFill>
            </a:endParaRPr>
          </a:p>
          <a:p>
            <a:r>
              <a:rPr lang="en-US" sz="1200">
                <a:solidFill>
                  <a:srgbClr val="FFFF00"/>
                </a:solidFill>
              </a:rPr>
              <a:t>https://www.tutorialspoint.com/android/android_text_to_speech.htm</a:t>
            </a:r>
            <a:endParaRPr lang="en-US" sz="1200">
              <a:solidFill>
                <a:srgbClr val="FFFF00"/>
              </a:solidFill>
            </a:endParaRPr>
          </a:p>
          <a:p>
            <a:r>
              <a:rPr lang="en-US" sz="1200">
                <a:solidFill>
                  <a:srgbClr val="FFFF00"/>
                </a:solidFill>
              </a:rPr>
              <a:t>https://developer.android.com/guide/topics/connectivity/bluetooth</a:t>
            </a:r>
            <a:endParaRPr lang="en-US" sz="1200">
              <a:solidFill>
                <a:srgbClr val="FFFF00"/>
              </a:solidFill>
            </a:endParaRPr>
          </a:p>
          <a:p>
            <a:r>
              <a:rPr lang="en-US" sz="1200">
                <a:solidFill>
                  <a:srgbClr val="FFFF00"/>
                </a:solidFill>
              </a:rPr>
              <a:t>https://github.com/android/connectivity-samples/tree/master/BluetoothChat</a:t>
            </a:r>
            <a:endParaRPr lang="en-US" sz="1200">
              <a:solidFill>
                <a:srgbClr val="FFFF00"/>
              </a:solidFill>
            </a:endParaRPr>
          </a:p>
          <a:p>
            <a:r>
              <a:rPr lang="en-US" sz="1200">
                <a:solidFill>
                  <a:srgbClr val="FFFF00"/>
                </a:solidFill>
              </a:rPr>
              <a:t>https://www.learnhowtoprogram.com/android/introduction-to-android/introduction-to-xml-and-android-layouts</a:t>
            </a:r>
            <a:endParaRPr lang="en-US" sz="1200">
              <a:solidFill>
                <a:srgbClr val="FFFF00"/>
              </a:solidFill>
            </a:endParaRPr>
          </a:p>
          <a:p>
            <a:endParaRPr lang="en-US" sz="1200">
              <a:solidFill>
                <a:srgbClr val="FFFF00"/>
              </a:solidFill>
            </a:endParaRPr>
          </a:p>
          <a:p>
            <a:r>
              <a:rPr lang="en-US" sz="1200">
                <a:solidFill>
                  <a:srgbClr val="FFFF00"/>
                </a:solidFill>
              </a:rPr>
              <a:t>https://play.google.com/store/apps/details?id=com.google.android.inputmethod.latin&amp;hl=en</a:t>
            </a:r>
            <a:endParaRPr lang="en-US" sz="1200">
              <a:solidFill>
                <a:srgbClr val="FFFF00"/>
              </a:solidFill>
            </a:endParaRPr>
          </a:p>
          <a:p>
            <a:endParaRPr lang="en-US" sz="1200">
              <a:solidFill>
                <a:srgbClr val="FFFF00"/>
              </a:solidFill>
            </a:endParaRPr>
          </a:p>
          <a:p>
            <a:r>
              <a:rPr lang="en-US" sz="1200">
                <a:solidFill>
                  <a:srgbClr val="FFFF00"/>
                </a:solidFill>
              </a:rPr>
              <a:t>https://github.com/OmarShafei-coder/SignToSpeech</a:t>
            </a:r>
            <a:endParaRPr lang="en-US" sz="1200">
              <a:solidFill>
                <a:srgbClr val="FFFF00"/>
              </a:solidFill>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uture"/>
          <p:cNvPicPr>
            <a:picLocks noChangeAspect="1"/>
          </p:cNvPicPr>
          <p:nvPr>
            <p:ph idx="1"/>
          </p:nvPr>
        </p:nvPicPr>
        <p:blipFill>
          <a:blip r:embed="rId1"/>
          <a:stretch>
            <a:fillRect/>
          </a:stretch>
        </p:blipFill>
        <p:spPr>
          <a:xfrm>
            <a:off x="1010920" y="491490"/>
            <a:ext cx="7122160" cy="4021455"/>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45" y="144780"/>
            <a:ext cx="6527800" cy="593725"/>
          </a:xfrm>
        </p:spPr>
        <p:txBody>
          <a:bodyPr/>
          <a:lstStyle/>
          <a:p>
            <a:r>
              <a:rPr lang="en-US" sz="3600">
                <a:sym typeface="+mn-ea"/>
              </a:rPr>
              <a:t>ATmega32 Micro-controller</a:t>
            </a:r>
            <a:endParaRPr lang="en-US" sz="3600" b="1" i="1"/>
          </a:p>
        </p:txBody>
      </p:sp>
      <p:sp>
        <p:nvSpPr>
          <p:cNvPr id="3" name="Content Placeholder 2"/>
          <p:cNvSpPr>
            <a:spLocks noGrp="1"/>
          </p:cNvSpPr>
          <p:nvPr>
            <p:ph sz="half" idx="1"/>
          </p:nvPr>
        </p:nvSpPr>
        <p:spPr>
          <a:xfrm>
            <a:off x="434340" y="1485900"/>
            <a:ext cx="5618480" cy="2271395"/>
          </a:xfrm>
        </p:spPr>
        <p:txBody>
          <a:bodyPr/>
          <a:lstStyle/>
          <a:p>
            <a:pPr marL="114300" indent="0">
              <a:buNone/>
            </a:pPr>
            <a:r>
              <a:rPr lang="en-US" sz="1600"/>
              <a:t>ATmega32 is a low-power CMOS 8-bit microcontroller based on the AVR enhanced RISC architecture.</a:t>
            </a:r>
            <a:endParaRPr lang="en-US" sz="1600"/>
          </a:p>
          <a:p>
            <a:pPr marL="114300" indent="0">
              <a:buNone/>
            </a:pPr>
            <a:r>
              <a:rPr lang="en-US" sz="1600"/>
              <a:t>AVRs or all 8-bit microcontroller, meaning that the CPU can work on only 8 bits of data at a time. Data larger than 8bits has to be broken into 8bit pieces to be processed by the CPU.</a:t>
            </a:r>
            <a:endParaRPr lang="en-US" sz="1600"/>
          </a:p>
          <a:p>
            <a:pPr marL="114300" indent="0">
              <a:buNone/>
            </a:pPr>
            <a:r>
              <a:rPr lang="en-US" sz="1600"/>
              <a:t>AVRs are generally classified into four broad groups: Mega, Tiny, special purpose, and classic.</a:t>
            </a:r>
            <a:endParaRPr lang="en-US" sz="1600"/>
          </a:p>
        </p:txBody>
      </p:sp>
      <p:pic>
        <p:nvPicPr>
          <p:cNvPr id="4" name="Content Placeholder 3" descr="C:\Users\lenovo v110\Desktop\desktop\Graduation Book\atmega32.pngatmega32"/>
          <p:cNvPicPr>
            <a:picLocks noGrp="1" noChangeAspect="1"/>
          </p:cNvPicPr>
          <p:nvPr>
            <p:ph sz="half" idx="2"/>
          </p:nvPr>
        </p:nvPicPr>
        <p:blipFill>
          <a:blip r:embed="rId1"/>
          <a:srcRect l="2543" t="3038" r="5087" b="5448"/>
          <a:stretch>
            <a:fillRect/>
          </a:stretch>
        </p:blipFill>
        <p:spPr>
          <a:xfrm>
            <a:off x="6342380" y="1334770"/>
            <a:ext cx="2482215" cy="2948305"/>
          </a:xfrm>
          <a:prstGeom prst="rect">
            <a:avLst/>
          </a:prstGeom>
        </p:spPr>
      </p:pic>
    </p:spTree>
  </p:cSld>
  <p:clrMapOvr>
    <a:masterClrMapping/>
  </p:clrMapOvr>
  <p:transition spd="med">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05" y="108585"/>
            <a:ext cx="6527800" cy="448945"/>
          </a:xfrm>
        </p:spPr>
        <p:txBody>
          <a:bodyPr/>
          <a:lstStyle/>
          <a:p>
            <a:r>
              <a:rPr lang="en-US" sz="3000">
                <a:sym typeface="+mn-ea"/>
              </a:rPr>
              <a:t>Microcontroller  VS Microprocessor</a:t>
            </a:r>
            <a:endParaRPr lang="en-US" sz="3000">
              <a:sym typeface="+mn-ea"/>
            </a:endParaRPr>
          </a:p>
        </p:txBody>
      </p:sp>
      <p:pic>
        <p:nvPicPr>
          <p:cNvPr id="5" name="Content Placeholder 4" descr="C:\Users\lenovo v110\Desktop\desktop\Graduation Book\Difference-Between-Microprocessor-and-Microcontroller-Comparison-Summary.jpgDifference-Between-Microprocessor-and-Microcontroller-Comparison-Summary"/>
          <p:cNvPicPr>
            <a:picLocks noGrp="1" noChangeAspect="1"/>
          </p:cNvPicPr>
          <p:nvPr>
            <p:ph sz="half" idx="1"/>
          </p:nvPr>
        </p:nvPicPr>
        <p:blipFill>
          <a:blip r:embed="rId1"/>
          <a:srcRect b="6401"/>
          <a:stretch>
            <a:fillRect/>
          </a:stretch>
        </p:blipFill>
        <p:spPr>
          <a:xfrm>
            <a:off x="1652905" y="898525"/>
            <a:ext cx="5668645" cy="3983355"/>
          </a:xfrm>
          <a:prstGeom prst="rect">
            <a:avLst/>
          </a:prstGeom>
        </p:spPr>
      </p:pic>
    </p:spTree>
  </p:cSld>
  <p:clrMapOvr>
    <a:masterClrMapping/>
  </p:clrMapOvr>
  <p:transition spd="med">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30" y="153035"/>
            <a:ext cx="7508875" cy="419100"/>
          </a:xfrm>
        </p:spPr>
        <p:txBody>
          <a:bodyPr/>
          <a:lstStyle/>
          <a:p>
            <a:r>
              <a:rPr lang="en-US" sz="3000" b="1" i="1"/>
              <a:t>Criteria for choosing a microcontroller</a:t>
            </a:r>
            <a:endParaRPr lang="en-US" sz="3000" b="1" i="1"/>
          </a:p>
        </p:txBody>
      </p:sp>
      <p:sp>
        <p:nvSpPr>
          <p:cNvPr id="3" name="Content Placeholder 2"/>
          <p:cNvSpPr>
            <a:spLocks noGrp="1"/>
          </p:cNvSpPr>
          <p:nvPr>
            <p:ph sz="half" idx="1"/>
          </p:nvPr>
        </p:nvSpPr>
        <p:spPr>
          <a:xfrm>
            <a:off x="464820" y="714216"/>
            <a:ext cx="4038600" cy="3714750"/>
          </a:xfrm>
        </p:spPr>
        <p:txBody>
          <a:bodyPr/>
          <a:lstStyle/>
          <a:p>
            <a:pPr marL="114300" indent="0">
              <a:buNone/>
            </a:pPr>
            <a:r>
              <a:rPr lang="en-US" sz="1200"/>
              <a:t>1- It must meet the task at hand efficiently and cost effectively. In analyzing the needs of a microcontroller-based project, we must first see Whether an 8-bit, 16-bit, or 32-bit microcontroller can best handle the computing needs of the task most effectively. Among other considerations in this category are:</a:t>
            </a:r>
            <a:endParaRPr lang="en-US" sz="1200"/>
          </a:p>
          <a:p>
            <a:r>
              <a:rPr lang="en-US" sz="1200"/>
              <a:t> </a:t>
            </a:r>
            <a:r>
              <a:rPr lang="en-US" sz="1000"/>
              <a:t>(a) speed what is the highest speed that the micro-controller     supports?</a:t>
            </a:r>
            <a:endParaRPr lang="en-US" sz="1000"/>
          </a:p>
          <a:p>
            <a:r>
              <a:rPr lang="en-US" sz="1000"/>
              <a:t>(b) packaging Does it come in a DIP (duel inline package) or a QFP (quad flat package) this is important in terms of space, assembling, and prototyping the end product.</a:t>
            </a:r>
            <a:endParaRPr lang="en-US" sz="1000"/>
          </a:p>
          <a:p>
            <a:r>
              <a:rPr lang="en-US" sz="1000"/>
              <a:t> (c) power consumption is especially critical for battery powered products</a:t>
            </a:r>
            <a:endParaRPr lang="en-US" sz="1000"/>
          </a:p>
          <a:p>
            <a:r>
              <a:rPr lang="en-US" sz="1000"/>
              <a:t> (d) the amount of Ram and Rom on the chip.</a:t>
            </a:r>
            <a:endParaRPr lang="en-US" sz="1000"/>
          </a:p>
          <a:p>
            <a:r>
              <a:rPr lang="en-US" sz="1000"/>
              <a:t> (e) the number of I/O pins and the Timer on the chip.</a:t>
            </a:r>
            <a:endParaRPr lang="en-US" sz="1000"/>
          </a:p>
          <a:p>
            <a:r>
              <a:rPr lang="en-US" sz="1000"/>
              <a:t> (f) Ease of upgrade to higher- performance or lower- power- consumption versions.</a:t>
            </a:r>
            <a:endParaRPr lang="en-US" sz="1000"/>
          </a:p>
          <a:p>
            <a:r>
              <a:rPr lang="en-US" sz="1000"/>
              <a:t> (g) cost per unit. this is important in terms of the final cost of the product.</a:t>
            </a:r>
            <a:endParaRPr lang="en-US" sz="1000"/>
          </a:p>
          <a:p>
            <a:pPr marL="114300" indent="0">
              <a:buNone/>
            </a:pPr>
            <a:endParaRPr lang="en-US" sz="1000"/>
          </a:p>
        </p:txBody>
      </p:sp>
      <p:pic>
        <p:nvPicPr>
          <p:cNvPr id="4" name="Content Placeholder 3" descr="C:\Users\lenovo v110\Desktop\desktop\Graduation Book\How-to-Choose-the-Right-Microcontroller.jpgHow-to-Choose-the-Right-Microcontroller"/>
          <p:cNvPicPr>
            <a:picLocks noGrp="1" noChangeAspect="1"/>
          </p:cNvPicPr>
          <p:nvPr>
            <p:ph sz="half" idx="2"/>
          </p:nvPr>
        </p:nvPicPr>
        <p:blipFill>
          <a:blip r:embed="rId1"/>
          <a:srcRect/>
          <a:stretch>
            <a:fillRect/>
          </a:stretch>
        </p:blipFill>
        <p:spPr>
          <a:xfrm>
            <a:off x="5026025" y="1450975"/>
            <a:ext cx="3660775" cy="2573655"/>
          </a:xfrm>
          <a:prstGeom prst="rect">
            <a:avLst/>
          </a:prstGeom>
        </p:spPr>
      </p:pic>
    </p:spTree>
  </p:cSld>
  <p:clrMapOvr>
    <a:masterClrMapping/>
  </p:clrMapOvr>
  <p:transition spd="med">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145" y="175895"/>
            <a:ext cx="7508875" cy="403225"/>
          </a:xfrm>
        </p:spPr>
        <p:txBody>
          <a:bodyPr/>
          <a:lstStyle/>
          <a:p>
            <a:r>
              <a:rPr lang="en-US" sz="3000" b="1" i="1"/>
              <a:t>Criteria for choosing a microcontroller</a:t>
            </a:r>
            <a:endParaRPr lang="en-US" sz="3000" b="1" i="1"/>
          </a:p>
        </p:txBody>
      </p:sp>
      <p:sp>
        <p:nvSpPr>
          <p:cNvPr id="3" name="Content Placeholder 2"/>
          <p:cNvSpPr>
            <a:spLocks noGrp="1"/>
          </p:cNvSpPr>
          <p:nvPr>
            <p:ph sz="half" idx="1"/>
          </p:nvPr>
        </p:nvSpPr>
        <p:spPr>
          <a:xfrm>
            <a:off x="457200" y="1223486"/>
            <a:ext cx="4038600" cy="3714750"/>
          </a:xfrm>
        </p:spPr>
        <p:txBody>
          <a:bodyPr/>
          <a:lstStyle/>
          <a:p>
            <a:pPr marL="114300" indent="0">
              <a:buNone/>
            </a:pPr>
            <a:r>
              <a:rPr lang="en-US" sz="1600"/>
              <a:t>2- how easy it is to develop products around it. key considerations include the availability of an assembler, a debugger, a code-efficient c language compiler, an emulator, technical support, and both in-house and outside expertise.</a:t>
            </a:r>
            <a:endParaRPr lang="en-US" sz="1600"/>
          </a:p>
          <a:p>
            <a:pPr marL="114300" indent="0">
              <a:buNone/>
            </a:pPr>
            <a:endParaRPr lang="en-US" sz="1600"/>
          </a:p>
          <a:p>
            <a:pPr marL="114300" indent="0">
              <a:buNone/>
            </a:pPr>
            <a:r>
              <a:rPr lang="en-US" sz="1600"/>
              <a:t>3- It's ready availability in needed quantities both now and in the future.</a:t>
            </a:r>
            <a:endParaRPr lang="en-US" sz="1600"/>
          </a:p>
        </p:txBody>
      </p:sp>
      <p:pic>
        <p:nvPicPr>
          <p:cNvPr id="4" name="Content Placeholder 3" descr="C:\Users\lenovo v110\Desktop\desktop\Graduation Book\How-to-Choose-the-Right-Microcontroller.jpgHow-to-Choose-the-Right-Microcontroller"/>
          <p:cNvPicPr>
            <a:picLocks noGrp="1" noChangeAspect="1"/>
          </p:cNvPicPr>
          <p:nvPr>
            <p:ph sz="half" idx="2"/>
          </p:nvPr>
        </p:nvPicPr>
        <p:blipFill>
          <a:blip r:embed="rId1"/>
          <a:srcRect/>
          <a:stretch>
            <a:fillRect/>
          </a:stretch>
        </p:blipFill>
        <p:spPr>
          <a:xfrm>
            <a:off x="5026025" y="1450975"/>
            <a:ext cx="3660775" cy="2573655"/>
          </a:xfrm>
          <a:prstGeom prst="rect">
            <a:avLst/>
          </a:prstGeom>
        </p:spPr>
      </p:pic>
    </p:spTree>
  </p:cSld>
  <p:clrMapOvr>
    <a:masterClrMapping/>
  </p:clrMapOvr>
  <p:transition spd="med">
    <p:split orient="vert" dir="in"/>
  </p:transition>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21777</Words>
  <Application>WPS Presentation</Application>
  <PresentationFormat>On-screen Show (16:9)</PresentationFormat>
  <Paragraphs>528</Paragraphs>
  <Slides>57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Arial</vt:lpstr>
      <vt:lpstr>SimSun</vt:lpstr>
      <vt:lpstr>Wingdings</vt:lpstr>
      <vt:lpstr>Arial</vt:lpstr>
      <vt:lpstr>Lexend Deca</vt:lpstr>
      <vt:lpstr>Muli Regular</vt:lpstr>
      <vt:lpstr>Microsoft YaHei</vt:lpstr>
      <vt:lpstr>Arial Unicode MS</vt:lpstr>
      <vt:lpstr>Calibri</vt:lpstr>
      <vt:lpstr>Wingdings</vt:lpstr>
      <vt:lpstr>Muli Regular</vt:lpstr>
      <vt:lpstr>Aliena template</vt:lpstr>
      <vt:lpstr>PowerPoint 演示文稿</vt:lpstr>
      <vt:lpstr>Content</vt:lpstr>
      <vt:lpstr>General idea about the project</vt:lpstr>
      <vt:lpstr>General idea about the project</vt:lpstr>
      <vt:lpstr>Hardware Components</vt:lpstr>
      <vt:lpstr>ATmega32 Micro-controller</vt:lpstr>
      <vt:lpstr>Microcontroller  VS Microprocessor</vt:lpstr>
      <vt:lpstr>Criteria for choosing a microcontroller</vt:lpstr>
      <vt:lpstr>Criteria for choosing a microcontroller</vt:lpstr>
      <vt:lpstr>ATmega32 Features</vt:lpstr>
      <vt:lpstr>FLEX SENSOR</vt:lpstr>
      <vt:lpstr>FLEX SENSOR Features and Specifications </vt:lpstr>
      <vt:lpstr>ADC device </vt:lpstr>
      <vt:lpstr>Some of the major characteristics of the ADC :-  </vt:lpstr>
      <vt:lpstr>Digital Output</vt:lpstr>
      <vt:lpstr>Types of ADC </vt:lpstr>
      <vt:lpstr>AVR ADC hardware considerations</vt:lpstr>
      <vt:lpstr>AVR programming </vt:lpstr>
      <vt:lpstr>The first register is ADMUX </vt:lpstr>
      <vt:lpstr>ADLAR BIT OPERATION</vt:lpstr>
      <vt:lpstr>ADCH:ADCL Registers</vt:lpstr>
      <vt:lpstr>ADCSRA register</vt:lpstr>
      <vt:lpstr>Steps in programming the A\D converter</vt:lpstr>
      <vt:lpstr>HC05 Bluetooth Module</vt:lpstr>
      <vt:lpstr>How to Use the HC-05 Bluetooth module</vt:lpstr>
      <vt:lpstr>USART</vt:lpstr>
      <vt:lpstr>Computers transfer data in two ways</vt:lpstr>
      <vt:lpstr>Serial Communication Methods</vt:lpstr>
      <vt:lpstr>Types of transmission</vt:lpstr>
      <vt:lpstr>Asynchronous serial communication and data Framing.</vt:lpstr>
      <vt:lpstr>Data transfer rate</vt:lpstr>
      <vt:lpstr>AVR serial port programming</vt:lpstr>
      <vt:lpstr>UBRR register and baud rate in the AVR</vt:lpstr>
      <vt:lpstr>UDR registers and USART data I/O in the AVR</vt:lpstr>
      <vt:lpstr>UCSRA Register and USART configurations in the AVR</vt:lpstr>
      <vt:lpstr>UCSRB Register and USART configurations in the AVR</vt:lpstr>
      <vt:lpstr>UCSRC Register and USART configurations in the AVR</vt:lpstr>
      <vt:lpstr>Determine character size</vt:lpstr>
      <vt:lpstr>Programming the AVR to transfer data serially</vt:lpstr>
      <vt:lpstr>Application</vt:lpstr>
      <vt:lpstr>Introduction</vt:lpstr>
      <vt:lpstr>XML</vt:lpstr>
      <vt:lpstr>Java?</vt:lpstr>
      <vt:lpstr>Types of Java Applications</vt:lpstr>
      <vt:lpstr>Why Java for Android?</vt:lpstr>
      <vt:lpstr>Text To Speech</vt:lpstr>
      <vt:lpstr>Supported Languages</vt:lpstr>
      <vt:lpstr>Bluetooth in Android</vt:lpstr>
      <vt:lpstr>Bluetooth permissions</vt:lpstr>
      <vt:lpstr>Enable Bluetooth</vt:lpstr>
      <vt:lpstr>Pairing VS Connection</vt:lpstr>
      <vt:lpstr>Connect devices</vt:lpstr>
      <vt:lpstr>Manage a connection</vt:lpstr>
      <vt:lpstr>Displaying the text</vt:lpstr>
      <vt:lpstr>Listening</vt:lpstr>
      <vt:lpstr>Resources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
  <cp:lastModifiedBy>lenovo v110</cp:lastModifiedBy>
  <cp:revision>72</cp:revision>
  <dcterms:created xsi:type="dcterms:W3CDTF">2020-01-26T09:42:00Z</dcterms:created>
  <dcterms:modified xsi:type="dcterms:W3CDTF">2020-08-09T02:39:58Z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