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64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0D56E-AB28-428D-9100-A5C9076B418A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5A954A-A4C0-4A48-AF08-D3ADB73EF7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hyperlink" Target="http://www.cemegroup.com/solenoid-pump/e505-4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F456-E20E-4854-876D-197FDD59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" y="740898"/>
            <a:ext cx="10820400" cy="1602252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Automatic Water </a:t>
            </a:r>
            <a:r>
              <a:rPr lang="tr-TR" sz="6600" dirty="0"/>
              <a:t>Pump</a:t>
            </a:r>
            <a:r>
              <a:rPr lang="en-US" sz="6600" dirty="0"/>
              <a:t>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CFD7-9C9B-47D4-9909-DB80CCAE8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467" y="4326821"/>
            <a:ext cx="9875520" cy="1752600"/>
          </a:xfrm>
        </p:spPr>
        <p:txBody>
          <a:bodyPr>
            <a:normAutofit fontScale="92500" lnSpcReduction="10000"/>
          </a:bodyPr>
          <a:lstStyle/>
          <a:p>
            <a:r>
              <a:rPr lang="tr-TR" b="1">
                <a:latin typeface="+mj-lt"/>
              </a:rPr>
              <a:t>Omar </a:t>
            </a:r>
            <a:r>
              <a:rPr lang="tr-TR" b="1" dirty="0">
                <a:latin typeface="+mj-lt"/>
              </a:rPr>
              <a:t>SHIRWA</a:t>
            </a:r>
          </a:p>
          <a:p>
            <a:r>
              <a:rPr lang="tr-TR" b="1" dirty="0">
                <a:latin typeface="+mj-lt"/>
              </a:rPr>
              <a:t>İsmail AYDIN</a:t>
            </a:r>
          </a:p>
          <a:p>
            <a:r>
              <a:rPr lang="tr-TR" b="1" dirty="0">
                <a:latin typeface="+mj-lt"/>
              </a:rPr>
              <a:t>Hamza HACIBAYRAMOĞLU</a:t>
            </a:r>
          </a:p>
          <a:p>
            <a:r>
              <a:rPr lang="tr-TR" b="1" dirty="0">
                <a:latin typeface="+mj-lt"/>
              </a:rPr>
              <a:t>Muhammed İlyas TUMAN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C:\Users\Admin\Desktop\Iaü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425" y="3197225"/>
            <a:ext cx="2860675" cy="2860675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9AF456-E20E-4854-876D-197FDD59FA5A}"/>
              </a:ext>
            </a:extLst>
          </p:cNvPr>
          <p:cNvSpPr txBox="1">
            <a:spLocks/>
          </p:cNvSpPr>
          <p:nvPr/>
        </p:nvSpPr>
        <p:spPr>
          <a:xfrm>
            <a:off x="8391525" y="2417298"/>
            <a:ext cx="2952750" cy="160225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Group</a:t>
            </a:r>
            <a:r>
              <a:rPr kumimoji="0" lang="tr-TR" sz="66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2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962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A09A-609C-4F78-A8F3-295F2625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80" y="4302984"/>
            <a:ext cx="10255778" cy="2850291"/>
          </a:xfrm>
        </p:spPr>
        <p:txBody>
          <a:bodyPr>
            <a:noAutofit/>
          </a:bodyPr>
          <a:lstStyle/>
          <a:p>
            <a:br>
              <a:rPr lang="tr-TR" sz="4000" dirty="0">
                <a:cs typeface="AngsanaUPC" pitchFamily="18" charset="-34"/>
              </a:rPr>
            </a:br>
            <a:br>
              <a:rPr lang="tr-TR" sz="4000" dirty="0">
                <a:cs typeface="AngsanaUPC" pitchFamily="18" charset="-34"/>
              </a:rPr>
            </a:br>
            <a:br>
              <a:rPr lang="tr-TR" sz="4000" dirty="0">
                <a:cs typeface="AngsanaUPC" pitchFamily="18" charset="-34"/>
              </a:rPr>
            </a:br>
            <a:r>
              <a:rPr lang="en-US" sz="4000" dirty="0">
                <a:cs typeface="AngsanaUPC" pitchFamily="18" charset="-34"/>
              </a:rPr>
              <a:t>The </a:t>
            </a:r>
            <a:r>
              <a:rPr lang="tr-TR" sz="4000" dirty="0">
                <a:cs typeface="AngsanaUPC" pitchFamily="18" charset="-34"/>
              </a:rPr>
              <a:t>C</a:t>
            </a:r>
            <a:r>
              <a:rPr lang="en-US" sz="4000" dirty="0">
                <a:cs typeface="AngsanaUPC" pitchFamily="18" charset="-34"/>
              </a:rPr>
              <a:t>omponents</a:t>
            </a:r>
            <a:br>
              <a:rPr lang="tr-TR" sz="2400" dirty="0">
                <a:latin typeface="Arabic Typesetting" pitchFamily="66" charset="-78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IC NE555 Timer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Transistors BC547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Resistors (R1 - R2) 1M</a:t>
            </a:r>
            <a:r>
              <a:rPr lang="el-GR" sz="2400" dirty="0">
                <a:effectLst/>
                <a:latin typeface="Calibri" pitchFamily="34" charset="0"/>
                <a:cs typeface="Arabic Typesetting" pitchFamily="66" charset="-78"/>
              </a:rPr>
              <a:t> </a:t>
            </a:r>
            <a:r>
              <a:rPr lang="el-GR" sz="1600" dirty="0">
                <a:effectLst/>
                <a:latin typeface="Calibri" pitchFamily="34" charset="0"/>
                <a:cs typeface="Arabic Typesetting" pitchFamily="66" charset="-78"/>
                <a:sym typeface="Symbol"/>
              </a:rPr>
              <a:t></a:t>
            </a:r>
            <a:r>
              <a:rPr lang="el-GR" sz="1600" dirty="0">
                <a:effectLst/>
                <a:latin typeface="Calibri" pitchFamily="34" charset="0"/>
                <a:cs typeface="Arabic Typesetting" pitchFamily="66" charset="-78"/>
              </a:rPr>
              <a:t> 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Resistors(R3 - R4) 1k</a:t>
            </a:r>
            <a:r>
              <a:rPr lang="el-GR" sz="3600" dirty="0">
                <a:effectLst/>
                <a:latin typeface="Calibri" pitchFamily="34" charset="0"/>
                <a:cs typeface="Arabic Typesetting" pitchFamily="66" charset="-78"/>
              </a:rPr>
              <a:t> </a:t>
            </a:r>
            <a:r>
              <a:rPr lang="el-GR" sz="1600" dirty="0">
                <a:effectLst/>
                <a:latin typeface="Calibri" pitchFamily="34" charset="0"/>
                <a:cs typeface="Arabic Typesetting" pitchFamily="66" charset="-78"/>
                <a:sym typeface="Symbol"/>
              </a:rPr>
              <a:t></a:t>
            </a:r>
            <a:r>
              <a:rPr lang="el-GR" sz="2400" dirty="0">
                <a:effectLst/>
                <a:latin typeface="Calibri" pitchFamily="34" charset="0"/>
                <a:cs typeface="Arabic Typesetting" pitchFamily="66" charset="-78"/>
              </a:rPr>
              <a:t> </a:t>
            </a:r>
            <a:r>
              <a:rPr lang="tr-TR" sz="2400" dirty="0">
                <a:latin typeface="Calibri" pitchFamily="34" charset="0"/>
                <a:cs typeface="Arabic Typesetting" pitchFamily="66" charset="-78"/>
              </a:rPr>
              <a:t> 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Resistor (R5) 180k</a:t>
            </a:r>
            <a:r>
              <a:rPr lang="el-GR" sz="2400" dirty="0">
                <a:latin typeface="Calibri" pitchFamily="34" charset="0"/>
                <a:cs typeface="Arabic Typesetting" pitchFamily="66" charset="-78"/>
                <a:sym typeface="Symbol"/>
              </a:rPr>
              <a:t> </a:t>
            </a:r>
            <a:r>
              <a:rPr lang="el-GR" sz="1600" dirty="0">
                <a:latin typeface="Calibri" pitchFamily="34" charset="0"/>
                <a:cs typeface="Arabic Typesetting" pitchFamily="66" charset="-78"/>
                <a:sym typeface="Symbol"/>
              </a:rPr>
              <a:t> </a:t>
            </a:r>
            <a:br>
              <a:rPr lang="tr-TR" sz="1600" dirty="0">
                <a:latin typeface="Calibri" pitchFamily="34" charset="0"/>
                <a:cs typeface="Arabic Typesetting" pitchFamily="66" charset="-78"/>
                <a:sym typeface="Symbol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 Resistors (R6 - R7</a:t>
            </a:r>
            <a:r>
              <a:rPr lang="tr-TR" sz="2400">
                <a:latin typeface="Calibri" pitchFamily="34" charset="0"/>
                <a:cs typeface="Arabic Typesetting" pitchFamily="66" charset="-78"/>
              </a:rPr>
              <a:t>) 22k</a:t>
            </a:r>
            <a:r>
              <a:rPr lang="el-GR" sz="2400" dirty="0">
                <a:latin typeface="Calibri" pitchFamily="34" charset="0"/>
                <a:cs typeface="Arabic Typesetting" pitchFamily="66" charset="-78"/>
                <a:sym typeface="Symbol"/>
              </a:rPr>
              <a:t> </a:t>
            </a:r>
            <a:r>
              <a:rPr lang="el-GR" sz="1600" dirty="0">
                <a:latin typeface="Calibri" pitchFamily="34" charset="0"/>
                <a:cs typeface="Arabic Typesetting" pitchFamily="66" charset="-78"/>
                <a:sym typeface="Symbol"/>
              </a:rPr>
              <a:t> 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12 V Relay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1N 4007 Diode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A LED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Ceramic Capacitor 100nF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A LRS </a:t>
            </a:r>
            <a:br>
              <a:rPr lang="tr-TR" sz="2400" dirty="0">
                <a:hlinkClick r:id="rId2"/>
              </a:rPr>
            </a:br>
            <a:r>
              <a:rPr lang="tr-TR" sz="2400" dirty="0"/>
              <a:t>Ceme Solenoid Pump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 3 Pneumatic jack 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Hole Board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A switch</a:t>
            </a:r>
            <a:br>
              <a:rPr lang="tr-TR" sz="2400" dirty="0">
                <a:latin typeface="Calibri" pitchFamily="34" charset="0"/>
                <a:cs typeface="Arabic Typesetting" pitchFamily="66" charset="-78"/>
              </a:rPr>
            </a:br>
            <a:r>
              <a:rPr lang="tr-TR" sz="2400" dirty="0">
                <a:latin typeface="Calibri" pitchFamily="34" charset="0"/>
                <a:cs typeface="Arabic Typesetting" pitchFamily="66" charset="-78"/>
              </a:rPr>
              <a:t>Cables (telephone cables)</a:t>
            </a:r>
            <a:br>
              <a:rPr lang="tr-TR" sz="2400" dirty="0">
                <a:latin typeface="Arabic Typesetting" pitchFamily="66" charset="-78"/>
                <a:cs typeface="Arabic Typesetting" pitchFamily="66" charset="-78"/>
              </a:rPr>
            </a:b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6" name="Picture 2" descr="Interruptor tipo ON/OFF (10 ud.) – Componentes electrónicos – Flexbot">
            <a:extLst>
              <a:ext uri="{FF2B5EF4-FFF2-40B4-BE49-F238E27FC236}">
                <a16:creationId xmlns:a16="http://schemas.microsoft.com/office/drawing/2014/main" id="{47E9FDCF-27FD-49A8-8DCF-6C1ED33C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84339" y="1836162"/>
            <a:ext cx="1691406" cy="114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\Desktop\22k-1w-direnc-paketi-50-adet-1w-direnc-yuetai-25444-79-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69146" y="655335"/>
            <a:ext cx="1622854" cy="1622854"/>
          </a:xfrm>
          <a:prstGeom prst="rect">
            <a:avLst/>
          </a:prstGeom>
          <a:noFill/>
        </p:spPr>
      </p:pic>
      <p:pic>
        <p:nvPicPr>
          <p:cNvPr id="4" name="Picture 2" descr="C:\Users\Admin\Desktop\HTB1_ilNSXXXXXXZaXXXq6xXFXXX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8225" y="990600"/>
            <a:ext cx="1314450" cy="1314450"/>
          </a:xfrm>
          <a:prstGeom prst="rect">
            <a:avLst/>
          </a:prstGeom>
          <a:noFill/>
        </p:spPr>
      </p:pic>
      <p:pic>
        <p:nvPicPr>
          <p:cNvPr id="5" name="Picture 3" descr="C:\Users\Admin\Desktop\2n390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47046" y="2676525"/>
            <a:ext cx="1358503" cy="1552575"/>
          </a:xfrm>
          <a:prstGeom prst="rect">
            <a:avLst/>
          </a:prstGeom>
          <a:noFill/>
        </p:spPr>
      </p:pic>
      <p:pic>
        <p:nvPicPr>
          <p:cNvPr id="7" name="Picture 2" descr="C:\Users\Admin\Desktop\lrs-35-24_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20299" y="4657725"/>
            <a:ext cx="1704975" cy="1704975"/>
          </a:xfrm>
          <a:prstGeom prst="rect">
            <a:avLst/>
          </a:prstGeom>
          <a:noFill/>
        </p:spPr>
      </p:pic>
      <p:pic>
        <p:nvPicPr>
          <p:cNvPr id="3074" name="Picture 2" descr="C:\Users\Admin\Desktop\51bcKMmpCnL._SL1200_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2024" y="933449"/>
            <a:ext cx="1457325" cy="1457325"/>
          </a:xfrm>
          <a:prstGeom prst="rect">
            <a:avLst/>
          </a:prstGeom>
          <a:noFill/>
        </p:spPr>
      </p:pic>
      <p:pic>
        <p:nvPicPr>
          <p:cNvPr id="3075" name="Picture 3" descr="C:\Users\Admin\Desktop\unname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244" y="5257801"/>
            <a:ext cx="2238530" cy="1600199"/>
          </a:xfrm>
          <a:prstGeom prst="rect">
            <a:avLst/>
          </a:prstGeom>
          <a:noFill/>
        </p:spPr>
      </p:pic>
      <p:pic>
        <p:nvPicPr>
          <p:cNvPr id="3077" name="Picture 5" descr="C:\Users\Admin\Desktop\mmk-capacitor-821000f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1275" y="904875"/>
            <a:ext cx="1687429" cy="942975"/>
          </a:xfrm>
          <a:prstGeom prst="rect">
            <a:avLst/>
          </a:prstGeom>
          <a:noFill/>
        </p:spPr>
      </p:pic>
      <p:pic>
        <p:nvPicPr>
          <p:cNvPr id="3078" name="Picture 6" descr="C:\Users\Admin\Desktop\10689392705586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29264" y="3738564"/>
            <a:ext cx="2100262" cy="2100262"/>
          </a:xfrm>
          <a:prstGeom prst="rect">
            <a:avLst/>
          </a:prstGeom>
          <a:noFill/>
        </p:spPr>
      </p:pic>
      <p:pic>
        <p:nvPicPr>
          <p:cNvPr id="3079" name="Picture 7" descr="C:\Users\Admin\Desktop\0.63588290709846909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08571" y="2203450"/>
            <a:ext cx="3483429" cy="2235200"/>
          </a:xfrm>
          <a:prstGeom prst="rect">
            <a:avLst/>
          </a:prstGeom>
          <a:noFill/>
        </p:spPr>
      </p:pic>
      <p:pic>
        <p:nvPicPr>
          <p:cNvPr id="6" name="Picture 4" descr="C:\Users\Admin\Desktop\0094368_relay-pc-board-spdt-1-form-c-12vdc-7a-th-bulk-flourishing.jpe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11675" y="5413375"/>
            <a:ext cx="1719630" cy="1273175"/>
          </a:xfrm>
          <a:prstGeom prst="rect">
            <a:avLst/>
          </a:prstGeom>
          <a:noFill/>
        </p:spPr>
      </p:pic>
      <p:pic>
        <p:nvPicPr>
          <p:cNvPr id="3076" name="Picture 4" descr="C:\Users\Admin\Desktop\diode-tutorial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86575" y="3224632"/>
            <a:ext cx="1508819" cy="956843"/>
          </a:xfrm>
          <a:prstGeom prst="rect">
            <a:avLst/>
          </a:prstGeom>
          <a:noFill/>
        </p:spPr>
      </p:pic>
      <p:pic>
        <p:nvPicPr>
          <p:cNvPr id="3081" name="Picture 9" descr="C:\Users\Admin\Desktop\unnamed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05813" y="4338639"/>
            <a:ext cx="1007349" cy="1071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7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dmin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981075"/>
            <a:ext cx="8723221" cy="542925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DF9382-2937-4A02-8BF3-231F478D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35" y="247650"/>
            <a:ext cx="9997440" cy="1143000"/>
          </a:xfrm>
        </p:spPr>
        <p:txBody>
          <a:bodyPr/>
          <a:lstStyle/>
          <a:p>
            <a:pPr algn="ctr"/>
            <a:r>
              <a:rPr lang="tr-TR" dirty="0"/>
              <a:t>Circuit Diagram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382-2937-4A02-8BF3-231F478D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35" y="247650"/>
            <a:ext cx="9997440" cy="1143000"/>
          </a:xfrm>
        </p:spPr>
        <p:txBody>
          <a:bodyPr/>
          <a:lstStyle/>
          <a:p>
            <a:pPr algn="ctr"/>
            <a:r>
              <a:rPr lang="tr-TR" dirty="0"/>
              <a:t>Multisim Circuit</a:t>
            </a:r>
            <a:endParaRPr lang="en-US" dirty="0"/>
          </a:p>
        </p:txBody>
      </p:sp>
      <p:pic>
        <p:nvPicPr>
          <p:cNvPr id="2050" name="Picture 2" descr="C:\Users\Admi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635" y="1319214"/>
            <a:ext cx="11339315" cy="514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70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997" y="2400300"/>
            <a:ext cx="3812610" cy="255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Admin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3270" y="2457449"/>
            <a:ext cx="3594380" cy="2486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Admin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3822" y="2476501"/>
            <a:ext cx="3741454" cy="2498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1450" y="904113"/>
            <a:ext cx="11074400" cy="1143000"/>
          </a:xfrm>
        </p:spPr>
        <p:txBody>
          <a:bodyPr/>
          <a:lstStyle/>
          <a:p>
            <a:pPr algn="ctr"/>
            <a:r>
              <a:rPr lang="en-US" dirty="0"/>
              <a:t>The build</a:t>
            </a:r>
            <a:r>
              <a:rPr lang="tr-TR" dirty="0"/>
              <a:t> of our circuit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Picture 2" descr="C:\Users\Admin\Desktop\AWLC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12192001" cy="6863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 descr="C:\Users\Admin\Desktop\AWLC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C:\Users\Admin\Desktop\70056-thank you slide-16-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456</TotalTime>
  <Words>112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Arabic Typesetting</vt:lpstr>
      <vt:lpstr>Calibri</vt:lpstr>
      <vt:lpstr>Constantia</vt:lpstr>
      <vt:lpstr>Wingdings 2</vt:lpstr>
      <vt:lpstr>Akış</vt:lpstr>
      <vt:lpstr>Automatic Water Pump Controller</vt:lpstr>
      <vt:lpstr>   The Components IC NE555 Timer Transistors BC547 Resistors (R1 - R2) 1M   Resistors(R3 - R4) 1k    Resistor (R5) 180k    Resistors (R6 - R7) 22k   12 V Relay 1N 4007 Diode A LED Ceramic Capacitor 100nF A LRS  Ceme Solenoid Pump  3 Pneumatic jack  Hole Board A switch Cables (telephone cables) </vt:lpstr>
      <vt:lpstr>Circuit Diagram</vt:lpstr>
      <vt:lpstr>Multisim Circuit</vt:lpstr>
      <vt:lpstr>The build of our 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levels indicator.</dc:title>
  <dc:creator>OMAR SHIRWA</dc:creator>
  <cp:lastModifiedBy>OMAR SHIRWA</cp:lastModifiedBy>
  <cp:revision>51</cp:revision>
  <dcterms:created xsi:type="dcterms:W3CDTF">2020-12-08T06:21:26Z</dcterms:created>
  <dcterms:modified xsi:type="dcterms:W3CDTF">2021-12-26T04:58:26Z</dcterms:modified>
</cp:coreProperties>
</file>