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1" r:id="rId6"/>
    <p:sldId id="292" r:id="rId7"/>
    <p:sldId id="257" r:id="rId8"/>
    <p:sldId id="258" r:id="rId9"/>
    <p:sldId id="259" r:id="rId10"/>
    <p:sldId id="261" r:id="rId11"/>
    <p:sldId id="267" r:id="rId12"/>
    <p:sldId id="262" r:id="rId13"/>
    <p:sldId id="295" r:id="rId14"/>
    <p:sldId id="296" r:id="rId15"/>
    <p:sldId id="263" r:id="rId16"/>
    <p:sldId id="268" r:id="rId17"/>
    <p:sldId id="287" r:id="rId18"/>
    <p:sldId id="298" r:id="rId19"/>
    <p:sldId id="284" r:id="rId20"/>
    <p:sldId id="299" r:id="rId21"/>
    <p:sldId id="286" r:id="rId22"/>
    <p:sldId id="285" r:id="rId23"/>
    <p:sldId id="279" r:id="rId24"/>
    <p:sldId id="294" r:id="rId25"/>
    <p:sldId id="274" r:id="rId26"/>
  </p:sldIdLst>
  <p:sldSz cx="9144000" cy="5143500"/>
  <p:notesSz cx="6858000" cy="9144000"/>
  <p:embeddedFontLst>
    <p:embeddedFont>
      <p:font typeface="Fira Sans Extra Condensed" panose="020B0503050000020004"/>
      <p:regular r:id="rId30"/>
    </p:embeddedFont>
    <p:embeddedFont>
      <p:font typeface="Roboto" panose="02000000000000000000"/>
      <p:regular r:id="rId31"/>
    </p:embeddedFont>
    <p:embeddedFont>
      <p:font typeface="Fira Sans Extra Condensed SemiBold" panose="020B0803050000020004"/>
      <p:bold r:id="rId32"/>
      <p:boldItalic r:id="rId33"/>
    </p:embeddedFont>
    <p:embeddedFont>
      <p:font typeface="Proxima Nova Semibold" panose="02000506030000020004"/>
      <p:regular r:id="rId34"/>
    </p:embeddedFont>
    <p:embeddedFont>
      <p:font typeface="Proxima Nova" panose="02000506030000020004"/>
      <p:regular r:id="rId35"/>
    </p:embeddedFont>
    <p:embeddedFont>
      <p:font typeface="Bahnschrift Light" panose="020B0502040204020203" charset="0"/>
      <p:regular r:id="rId36"/>
    </p:embeddedFont>
    <p:embeddedFont>
      <p:font typeface="Arial Black" panose="020B0A04020102020204" charset="0"/>
      <p:bold r:id="rId37"/>
    </p:embeddedFont>
    <p:embeddedFont>
      <p:font typeface="Bahnschrift SemiLight" panose="020B0502040204020203" charset="0"/>
      <p:regular r:id="rId38"/>
    </p:embeddedFont>
    <p:embeddedFont>
      <p:font typeface="Franklin Gothic Demi Cond" panose="020B0706030402020204" charset="0"/>
      <p:regular r:id="rId39"/>
    </p:embeddedFont>
    <p:embeddedFont>
      <p:font typeface="Bahnschrift" panose="020B0502040204020203" charset="0"/>
      <p:regular r:id="rId40"/>
      <p:bold r:id="rId41"/>
    </p:embeddedFont>
    <p:embeddedFont>
      <p:font typeface="Microsoft JhengHei UI Light" panose="020B0304030504040204" charset="-12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2" Type="http://schemas.openxmlformats.org/officeDocument/2006/relationships/font" Target="fonts/font13.fntdata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1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803050000020004"/>
                <a:ea typeface="Fira Sans Extra Condensed SemiBold" panose="020B0803050000020004"/>
                <a:cs typeface="Fira Sans Extra Condensed SemiBold" panose="020B0803050000020004"/>
                <a:sym typeface="Fira Sans Extra Condensed SemiBold" panose="020B08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hyperlink" Target="https://github.com/OmarTamer2004/depi-project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7935" y="1242425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/>
              <a:t>Deep Learning-Based Satellite Image Classification for Land Use Analysis</a:t>
            </a:r>
            <a:endParaRPr lang="en-US" altLang="en-US" sz="3200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083935" y="36518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 Light" panose="020B0502040204020203" charset="0"/>
                <a:cs typeface="Bahnschrift Light" panose="020B0502040204020203" charset="0"/>
              </a:rPr>
              <a:t>A Graduation Project Using EuroSAT and CNN</a:t>
            </a:r>
            <a:endParaRPr lang="en-US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0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15670"/>
            <a:ext cx="8421370" cy="37941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82290" y="19558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Sample images form sat. </a:t>
            </a:r>
            <a:endParaRPr lang="en-US" altLang="en-US" sz="200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032"/>
          <p:cNvPicPr>
            <a:picLocks noChangeAspect="1"/>
          </p:cNvPicPr>
          <p:nvPr/>
        </p:nvPicPr>
        <p:blipFill>
          <a:blip r:embed="rId1"/>
          <a:srcRect t="5616"/>
          <a:stretch>
            <a:fillRect/>
          </a:stretch>
        </p:blipFill>
        <p:spPr>
          <a:xfrm>
            <a:off x="1181100" y="699135"/>
            <a:ext cx="6781800" cy="41300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350" y="219075"/>
            <a:ext cx="599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DISTRIBUTION OF LAND USE TYPES </a:t>
            </a:r>
            <a:endParaRPr lang="en-US" sz="2000">
              <a:solidFill>
                <a:schemeClr val="accent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Methodology</a:t>
            </a:r>
            <a:endParaRPr lang="en-US" altLang="en-US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AI</a:t>
            </a:r>
            <a:endParaRPr sz="4800" b="1">
              <a:solidFill>
                <a:schemeClr val="accent6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995415"/>
            <a:chOff x="457200" y="959300"/>
            <a:chExt cx="2518200" cy="995415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827405" y="959300"/>
              <a:ext cx="2147995" cy="995415"/>
              <a:chOff x="370205" y="959300"/>
              <a:chExt cx="2147995" cy="995415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Data Pipeline: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370205" y="147171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Load EuroSAT → Augment → Batch.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179705" y="3579605"/>
            <a:ext cx="2518200" cy="1037325"/>
            <a:chOff x="457200" y="1964800"/>
            <a:chExt cx="2518200" cy="1037325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1037325"/>
              <a:chOff x="457200" y="2087425"/>
              <a:chExt cx="2061000" cy="1037325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6417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Hyperparameter tuning (LR, batch size).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410" cy="967740"/>
            <a:chOff x="457200" y="3975800"/>
            <a:chExt cx="2518410" cy="96774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4307905"/>
              <a:ext cx="2061210" cy="635635"/>
              <a:chOff x="457200" y="4307905"/>
              <a:chExt cx="2061210" cy="635635"/>
            </a:xfrm>
          </p:grpSpPr>
          <p:sp>
            <p:nvSpPr>
              <p:cNvPr id="713" name="Google Shape;713;p22"/>
              <p:cNvSpPr txBox="1"/>
              <p:nvPr/>
            </p:nvSpPr>
            <p:spPr>
              <a:xfrm flipV="1">
                <a:off x="593090" y="4307905"/>
                <a:ext cx="1925320" cy="63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76200" cy="3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997320"/>
            <a:chOff x="6168600" y="959300"/>
            <a:chExt cx="2518200" cy="99732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116245" cy="997320"/>
              <a:chOff x="6625825" y="959300"/>
              <a:chExt cx="2116245" cy="99732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Model Design: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81070" y="147362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Custom CNN vs. Transfer Learning.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516580" y="40095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Deployment: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Streamlit + Python backend.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5766645" y="4011995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 Architecture (CNN)</a:t>
            </a:r>
            <a:endParaRPr lang="en-US" altLang="en-US"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2476625" y="3363325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2669529" y="3507723"/>
            <a:ext cx="249578" cy="357618"/>
            <a:chOff x="2035017" y="3064610"/>
            <a:chExt cx="249578" cy="357618"/>
          </a:xfrm>
        </p:grpSpPr>
        <p:sp>
          <p:nvSpPr>
            <p:cNvPr id="1037" name="Google Shape;1037;p27"/>
            <p:cNvSpPr/>
            <p:nvPr/>
          </p:nvSpPr>
          <p:spPr>
            <a:xfrm>
              <a:off x="2035017" y="3064610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2035017" y="3352848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1259676"/>
            <a:chOff x="457198" y="923762"/>
            <a:chExt cx="2860902" cy="1259676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934775"/>
              <a:chOff x="6053048" y="700371"/>
              <a:chExt cx="1981204" cy="934775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Layers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3033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3x Conv2D + ReLU + MaxPooling.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Flatten → Dense (256) → Dropout (0.5) → Output (10 classes).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Parameters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~500k trainable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2965213" y="3692915"/>
            <a:ext cx="2147805" cy="766755"/>
            <a:chOff x="5825888" y="2258450"/>
            <a:chExt cx="2147805" cy="76675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5920107" y="2361575"/>
              <a:ext cx="2053586" cy="663630"/>
              <a:chOff x="5267557" y="484471"/>
              <a:chExt cx="2053586" cy="66363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5267557" y="4844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Optimizer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5339943" y="81630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Adam (LR=0.001).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Evaluation Metrics</a:t>
            </a:r>
            <a:endParaRPr lang="en-US" altLang="en-US"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Evaluation </a:t>
            </a:r>
            <a:endParaRPr sz="18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283848" y="1222250"/>
            <a:ext cx="2101215" cy="1004870"/>
            <a:chOff x="4283848" y="1222250"/>
            <a:chExt cx="2101215" cy="100487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Metrics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283848" y="189532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Accuracy, Precision, Recall, F1-Score.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Confusion Matrix.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Results</a:t>
              </a:r>
              <a:r>
                <a:rPr lang="ar-EG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Test Accuracy: </a:t>
              </a:r>
              <a:r>
                <a:rPr lang="ar-EG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80</a:t>
              </a: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% (custom CNN).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059180"/>
            <a:ext cx="5725160" cy="31788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83485" y="411480"/>
            <a:ext cx="657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accent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Model Building, Training, Evaluation &amp; Saving</a:t>
            </a:r>
            <a:endParaRPr lang="en-US" altLang="en-US" sz="1800">
              <a:solidFill>
                <a:schemeClr val="accent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/>
          <p:nvPr/>
        </p:nvCxnSpPr>
        <p:spPr>
          <a:xfrm>
            <a:off x="2483485" y="1602105"/>
            <a:ext cx="5256530" cy="681355"/>
          </a:xfrm>
          <a:prstGeom prst="bentConnector3">
            <a:avLst>
              <a:gd name="adj1" fmla="val 987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Results &amp; Analysis</a:t>
            </a:r>
            <a:endParaRPr lang="en-US" altLang="en-US"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Franklin Gothic Demi Cond" panose="020B0706030402020204" charset="0"/>
                  <a:ea typeface="Roboto" panose="02000000000000000000"/>
                  <a:cs typeface="Franklin Gothic Demi Cond" panose="020B0706030402020204" charset="0"/>
                  <a:sym typeface="Roboto" panose="02000000000000000000"/>
                </a:rPr>
                <a:t>Results &amp; Analysis OF THE </a:t>
              </a:r>
              <a:endParaRPr lang="en-US" altLang="en-US" sz="2400">
                <a:solidFill>
                  <a:srgbClr val="000000"/>
                </a:solidFill>
                <a:latin typeface="Franklin Gothic Demi Cond" panose="020B0706030402020204" charset="0"/>
                <a:ea typeface="Roboto" panose="02000000000000000000"/>
                <a:cs typeface="Franklin Gothic Demi Cond" panose="020B0706030402020204" charset="0"/>
                <a:sym typeface="Roboto" panose="02000000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Franklin Gothic Demi Cond" panose="020B0706030402020204" charset="0"/>
                  <a:ea typeface="Roboto" panose="02000000000000000000"/>
                  <a:cs typeface="Franklin Gothic Demi Cond" panose="020B0706030402020204" charset="0"/>
                  <a:sym typeface="Roboto" panose="02000000000000000000"/>
                </a:rPr>
                <a:t>PROJECT</a:t>
              </a:r>
              <a:endParaRPr lang="en-US" altLang="en-US" sz="2400">
                <a:solidFill>
                  <a:srgbClr val="000000"/>
                </a:solidFill>
                <a:latin typeface="Franklin Gothic Demi Cond" panose="020B0706030402020204" charset="0"/>
                <a:ea typeface="Roboto" panose="02000000000000000000"/>
                <a:cs typeface="Franklin Gothic Demi Cond" panose="020B0706030402020204" charset="0"/>
                <a:sym typeface="Roboto" panose="02000000000000000000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782122"/>
            <a:ext cx="1959042" cy="483000"/>
            <a:chOff x="457200" y="1300900"/>
            <a:chExt cx="2071744" cy="4830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67944" y="13784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Forest, Water (high contrast).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2191" y="2673857"/>
            <a:ext cx="1954597" cy="589015"/>
            <a:chOff x="451156" y="2323010"/>
            <a:chExt cx="2067044" cy="589015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1156" y="232301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Annual Crop vs. Permanent Crop (similar textures).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00" y="1317625"/>
            <a:ext cx="1948815" cy="5530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Best-Performing Classes</a:t>
            </a:r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Challenging Classes</a:t>
            </a:r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/>
          <p:nvPr/>
        </p:nvCxnSpPr>
        <p:spPr>
          <a:xfrm rot="5400000">
            <a:off x="1031240" y="2273300"/>
            <a:ext cx="772795" cy="28575"/>
          </a:xfrm>
          <a:prstGeom prst="bentConnector3">
            <a:avLst>
              <a:gd name="adj1" fmla="val 500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16200000">
            <a:off x="7417118" y="3558858"/>
            <a:ext cx="591185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203325"/>
            <a:ext cx="755015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Challenges &amp; Solutions</a:t>
            </a:r>
            <a:endParaRPr lang="en-US" altLang="en-US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Deployment Latency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Optimized model size.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Overfitting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Added dropout + augmentation.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Class Imbalance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stratified sampling.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420"/>
            <a:ext cx="2057400" cy="1491615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420"/>
            <a:ext cx="2318385" cy="1439545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481725"/>
            <a:chOff x="6629400" y="3005625"/>
            <a:chExt cx="2057400" cy="148172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61555"/>
              <a:ext cx="1924685" cy="275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Ambiguous Class Boundaries</a:t>
              </a:r>
              <a:endParaRPr lang="en-US" alt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41555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Added attention layers to focus on discriminative regions.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139315" cy="1337825"/>
            <a:chOff x="457201" y="3005625"/>
            <a:chExt cx="2139315" cy="1337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Limited Computational Resources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539116" y="4011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Google Colab Pro + optimized batch size to fit memory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Applications OF THE MODLE </a:t>
            </a:r>
            <a:endParaRPr lang="en-US" altLang="en-US"/>
          </a:p>
        </p:txBody>
      </p:sp>
      <p:sp>
        <p:nvSpPr>
          <p:cNvPr id="2260" name="Google Shape;2260;p44"/>
          <p:cNvSpPr/>
          <p:nvPr/>
        </p:nvSpPr>
        <p:spPr>
          <a:xfrm>
            <a:off x="2661895" y="264350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1.Urban sprawl monitoring.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2.Precision agriculture (crop health).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3.Disaster response (flood/forest fire detection).</a:t>
            </a:r>
            <a:endParaRPr>
              <a:latin typeface="Bahnschrift" panose="020B0502040204020203" charset="0"/>
              <a:cs typeface="Bahnschrift" panose="020B0502040204020203" charset="0"/>
            </a:endParaRPr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88" y="3003631"/>
            <a:ext cx="5055056" cy="1328144"/>
            <a:chOff x="695388" y="2462731"/>
            <a:chExt cx="5055056" cy="1328144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3636044" y="2462731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Real-World Use Cases: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Applications</a:t>
            </a:r>
            <a:endParaRPr lang="en-US" altLang="en-US" sz="18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2275" name="Google Shape;2275;p44"/>
          <p:cNvCxnSpPr/>
          <p:nvPr/>
        </p:nvCxnSpPr>
        <p:spPr>
          <a:xfrm rot="5400000">
            <a:off x="4047490" y="2200910"/>
            <a:ext cx="910590" cy="6350"/>
          </a:xfrm>
          <a:prstGeom prst="bentConnector3">
            <a:avLst>
              <a:gd name="adj1" fmla="val -5927"/>
            </a:avLst>
          </a:prstGeom>
          <a:noFill/>
          <a:ln w="19050" cap="sq" cmpd="dbl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9525" y="267335"/>
            <a:ext cx="5547360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Graduation Project  Collaborators</a:t>
            </a:r>
            <a:endParaRPr lang="en-US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2067560"/>
            <a:ext cx="4464050" cy="308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. OMAR TAMER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. TASNIM HAMDY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1">
                    <a:lumMod val="75000"/>
                  </a:schemeClr>
                </a:solidFill>
              </a:rPr>
              <a:t>. Basant Gaber</a:t>
            </a:r>
            <a:endParaRPr lang="en-US" alt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sz="2400">
                <a:solidFill>
                  <a:schemeClr val="accent1">
                    <a:lumMod val="75000"/>
                  </a:schemeClr>
                </a:solidFill>
              </a:rPr>
              <a:t>. Bassant Eliwa</a:t>
            </a:r>
            <a:endParaRPr lang="en-US" alt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60515" y="4011930"/>
            <a:ext cx="3337560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solidFill>
                  <a:schemeClr val="bg1"/>
                </a:solidFill>
              </a:rPr>
              <a:t>supervisor</a:t>
            </a:r>
            <a:endParaRPr lang="en-US" altLang="en-US" sz="2000">
              <a:solidFill>
                <a:schemeClr val="bg1"/>
              </a:solidFill>
            </a:endParaRPr>
          </a:p>
          <a:p>
            <a:r>
              <a:rPr lang="en-US" altLang="en-US" sz="2000">
                <a:solidFill>
                  <a:schemeClr val="accent1">
                    <a:lumMod val="75000"/>
                  </a:schemeClr>
                </a:solidFill>
              </a:rPr>
              <a:t>Mahmoud Khorshed</a:t>
            </a:r>
            <a:endParaRPr lang="en-US" alt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Future Work</a:t>
            </a:r>
            <a:endParaRPr lang="en-US" altLang="en-US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201" y="1105450"/>
            <a:ext cx="2653498" cy="1198532"/>
            <a:chOff x="457201" y="1105450"/>
            <a:chExt cx="2653498" cy="1198532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201" y="1105450"/>
              <a:ext cx="2057400" cy="1198532"/>
              <a:chOff x="3969551" y="1108688"/>
              <a:chExt cx="2057400" cy="1198532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Multispectral &amp; Temporal Analysis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79698" y="19754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300">
                    <a:latin typeface="Microsoft JhengHei UI Light" panose="020B0304030504040204" charset="-120"/>
                    <a:ea typeface="Microsoft JhengHei UI Light" panose="020B0304030504040204" charset="-120"/>
                    <a:cs typeface="Roboto" panose="02000000000000000000"/>
                    <a:sym typeface="Roboto" panose="02000000000000000000"/>
                  </a:rPr>
                  <a:t>Add time-series analysis to track land-use changes (e.g., urban expansion).</a:t>
                </a: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80143" cy="1238928"/>
            <a:chOff x="6033300" y="1105450"/>
            <a:chExt cx="2680143" cy="1238928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84043" cy="1238928"/>
              <a:chOff x="5976875" y="700383"/>
              <a:chExt cx="2084043" cy="123892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 Edge Deployment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79718" y="160751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Enable offline classification for field researchers in remote areas.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1092498"/>
            <a:chOff x="457198" y="2502863"/>
            <a:chExt cx="2653500" cy="1092498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1092498"/>
              <a:chOff x="3581360" y="1153915"/>
              <a:chExt cx="2057402" cy="1092498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Explainable AI (XAI)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9146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Build trust with end-users (urban planners, farmers).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200" y="4057675"/>
            <a:ext cx="2653498" cy="1077903"/>
            <a:chOff x="457200" y="4057675"/>
            <a:chExt cx="2653498" cy="1077903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200" y="4057675"/>
              <a:ext cx="2057400" cy="1077903"/>
              <a:chOff x="3581362" y="2254813"/>
              <a:chExt cx="2057400" cy="1077903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Real-Time Monitoring System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91520" y="300091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Automated reports for policymakers (e.g., deforestation rates).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156490" y="2716105"/>
            <a:ext cx="2751935" cy="1058835"/>
            <a:chOff x="6033300" y="2501799"/>
            <a:chExt cx="2751935" cy="1058835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155835" cy="1058835"/>
              <a:chOff x="6629450" y="2628889"/>
              <a:chExt cx="2155835" cy="1058835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Global Scalability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04085" y="335592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Address domain shift with adversarial training.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5" name="Google Shape;1995;p38"/>
          <p:cNvGrpSpPr/>
          <p:nvPr/>
        </p:nvGrpSpPr>
        <p:grpSpPr>
          <a:xfrm rot="0">
            <a:off x="6629400" y="4057650"/>
            <a:ext cx="2057400" cy="673100"/>
            <a:chOff x="6629450" y="4058588"/>
            <a:chExt cx="2057400" cy="673392"/>
          </a:xfrm>
        </p:grpSpPr>
        <p:sp>
          <p:nvSpPr>
            <p:cNvPr id="1996" name="Google Shape;1996;p38"/>
            <p:cNvSpPr txBox="1"/>
            <p:nvPr/>
          </p:nvSpPr>
          <p:spPr>
            <a:xfrm>
              <a:off x="6629450" y="4058588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997" name="Google Shape;1997;p38"/>
            <p:cNvSpPr txBox="1"/>
            <p:nvPr/>
          </p:nvSpPr>
          <p:spPr>
            <a:xfrm>
              <a:off x="6705623" y="44001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1460" y="0"/>
            <a:ext cx="821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US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915670"/>
            <a:ext cx="3048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1. Project Achievements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Model Performance: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Developed a lightweight CNN achieving </a:t>
            </a:r>
            <a:r>
              <a:rPr lang="ar-EG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80</a:t>
            </a:r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% accuracy on EuroSAT, comparable to heavier models (ResNet50: 94.1%).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Reduced inference time to &lt;50ms via optimization (FP16 quantization).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Deployment: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Delivered an interactive Streamlit app deployed on Heroku, enabling real-time land-use classification.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3. Broader Impact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Sustainability: Potential applications in deforestation tracking and precision agriculture.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Accessibility: Democratized satellite analysis for non-technical users (planners, NGOs).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36235" y="987425"/>
            <a:ext cx="3048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Technical Contributions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Novel Adaptations: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Addressed class imbalance with stratified sampling and attention layers for ambiguous textures.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Overcame overfitting via augmentation (flips, rotations) and dropout.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Reproducibility: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Published full codebase on GitHub with documentation for community reuse.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80990" y="3220085"/>
            <a:ext cx="3219450" cy="149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 Key Takeaways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Deep learning can automate labor-intensive land-use mapping with high accuracy.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End-to-end pipelines (data → model → app) bridge research and real-world use.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RIPO LINK </a:t>
            </a:r>
            <a:endParaRPr lang="en-US" altLang="en-GB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564" name="Google Shape;1564;p33"/>
          <p:cNvGrpSpPr/>
          <p:nvPr/>
        </p:nvGrpSpPr>
        <p:grpSpPr>
          <a:xfrm>
            <a:off x="7442895" y="197204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0" y="42532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Franklin Gothic Demi Cond" panose="020B0706030402020204" charset="0"/>
                <a:cs typeface="Franklin Gothic Demi Cond" panose="020B0706030402020204" charset="0"/>
                <a:hlinkClick r:id="rId1" action="ppaction://hlinkfile"/>
              </a:rPr>
              <a:t>RIPO</a:t>
            </a:r>
            <a:endParaRPr lang="en-US" sz="2000">
              <a:latin typeface="Franklin Gothic Demi Cond" panose="020B0706030402020204" charset="0"/>
              <a:cs typeface="Franklin Gothic Demi Cond" panose="020B0706030402020204" charset="0"/>
              <a:hlinkClick r:id="rId1" action="ppaction://hlinkfile"/>
            </a:endParaRPr>
          </a:p>
        </p:txBody>
      </p:sp>
      <p:pic>
        <p:nvPicPr>
          <p:cNvPr id="4" name="Picture 3" descr="20250203T101527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164965"/>
            <a:ext cx="1063625" cy="978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59430" y="514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Table of Contents</a:t>
            </a:r>
            <a:endParaRPr lang="en-US" altLang="en-US" sz="28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987425"/>
            <a:ext cx="30480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1.Introduction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2.Problem Statement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3.Objectives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4.Literature Review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5.Dataset (EuroSAT)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6.Methodology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7.Model Architecture (CNN)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8.Evaluation Metrics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9.Results &amp; Analysis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56325" y="987425"/>
            <a:ext cx="30480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ar-EG" altLang="en-US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.Challenges &amp; Solutions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ar-EG" altLang="en-US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.Applications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ar-EG" altLang="en-US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.Future Work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ar-EG" altLang="en-US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.Conclusion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Project Steps</a:t>
            </a:r>
            <a:endParaRPr lang="en-US" altLang="en-US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 Problem Definition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EuroSAT dataset, 10 classes, CNN-based solution.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80143" cy="1042090"/>
            <a:chOff x="6033350" y="1027913"/>
            <a:chExt cx="2680143" cy="104209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7" y="1027913"/>
              <a:ext cx="2007866" cy="1042090"/>
              <a:chOff x="6053052" y="700371"/>
              <a:chExt cx="2007866" cy="104209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4. Training &amp; Validation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79718" y="141066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"Evaluated on 15% test data using confusion matrix and F1-score."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387290"/>
            <a:ext cx="2653505" cy="1223945"/>
            <a:chOff x="3297248" y="2387290"/>
            <a:chExt cx="2653505" cy="1223945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387290"/>
              <a:ext cx="1981205" cy="1223945"/>
              <a:chOff x="3581360" y="1038343"/>
              <a:chExt cx="1981205" cy="1223945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03834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Data Acquisition &amp; Preprocessing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93048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Downloaded EuroSAT (RGB bands).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Applied: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Resizing (64x64 pixels).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Normalization (0-1 range).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Augmentation (rotation, flipping).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5" cy="942005"/>
            <a:chOff x="3297248" y="3977808"/>
            <a:chExt cx="2653505" cy="94200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893348" y="3977808"/>
              <a:ext cx="2057405" cy="942005"/>
              <a:chOff x="3505160" y="2254821"/>
              <a:chExt cx="2057405" cy="94200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Model Development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05160" y="286502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"Developed CNN → Tested ResNet/VGG16 → Tuned hyperparameters."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80180" cy="1161080"/>
            <a:chOff x="6033350" y="2501790"/>
            <a:chExt cx="2680180" cy="116108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7865" cy="1161080"/>
              <a:chOff x="6705665" y="2628879"/>
              <a:chExt cx="2007865" cy="116108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Evaluation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2330" y="345815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"Tested model (15% holdout) via confusion matrix/F1, surpassing SVM/RF benchmarks."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80143" cy="942005"/>
            <a:chOff x="6033350" y="3977817"/>
            <a:chExt cx="2680143" cy="942005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7" y="3977817"/>
              <a:ext cx="2007866" cy="942005"/>
              <a:chOff x="6705627" y="4058579"/>
              <a:chExt cx="2007866" cy="942005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Deployment &amp; Documentation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32293" y="466878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"Launched Streamlit app + full documentation (code, report, user guide)."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934" y="1705974"/>
            <a:ext cx="0" cy="8832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933" y="3185698"/>
            <a:ext cx="0" cy="869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05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26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</a:t>
            </a:r>
            <a:endParaRPr lang="en-US" altLang="en-US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Why Satellite Image Classification?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Critical for urban planning, agriculture, disaster management.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Manual classification is time-consuming; automation saves resources.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Project Scope: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Focus on EuroSAT dataset (10 classes).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Build, train, and deploy a CNN model.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some </a:t>
            </a:r>
            <a:endParaRPr 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Problem Statement </a:t>
            </a:r>
            <a:endParaRPr lang="en-US" alt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face the Process</a:t>
            </a:r>
            <a:endParaRPr lang="en-US" alt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Problem Statement</a:t>
            </a:r>
            <a:endParaRPr lang="en-US" altLang="en-US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61765" y="1024255"/>
            <a:ext cx="5026025" cy="942340"/>
            <a:chOff x="3715880" y="1024330"/>
            <a:chExt cx="4919980" cy="94234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3715880" y="1024330"/>
              <a:ext cx="4919980" cy="942340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Current methods rely on manual interpretation or traditional ML (limited accuracy)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3960990" y="3167154"/>
            <a:ext cx="4968240" cy="776605"/>
            <a:chOff x="3960990" y="3167154"/>
            <a:chExt cx="4968240" cy="776605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3960990" y="3167154"/>
              <a:ext cx="4968240" cy="776605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Gap: Few end-to-end systems combining DL models with user-friendly deployment.</a:t>
              </a: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923665" y="2139315"/>
            <a:ext cx="5052060" cy="864870"/>
            <a:chOff x="3923542" y="2139240"/>
            <a:chExt cx="5005705" cy="86487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Earth is the planet where we all live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3923542" y="2139240"/>
              <a:ext cx="5005705" cy="864870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Need for scalable, real-time solutions with high precision</a:t>
              </a: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objects </a:t>
            </a:r>
            <a:endParaRPr lang="en-US" altLang="en-GB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 </a:t>
              </a:r>
              <a:r>
                <a:rPr lang="en-US" alt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project </a:t>
              </a:r>
              <a:endParaRPr lang="en-US" alt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objects </a:t>
              </a: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92985" y="1007470"/>
            <a:ext cx="3515750" cy="3849289"/>
            <a:chOff x="2788540" y="1012550"/>
            <a:chExt cx="3515750" cy="384928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631572" y="1803823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69150" y="3440410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557411" y="3831077"/>
              <a:ext cx="27224" cy="28477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804422"/>
            <a:chOff x="6949580" y="3042675"/>
            <a:chExt cx="1734600" cy="180442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45152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Compare performance with pre-trained models (e.g., ResNet, VGG16).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8310" y="1001783"/>
            <a:ext cx="1734600" cy="2258347"/>
            <a:chOff x="6948310" y="1001783"/>
            <a:chExt cx="1734600" cy="2258347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8310" y="239140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Deploy the model via a Streamlit web app for practical use.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671230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67548" y="627133"/>
            <a:ext cx="1734600" cy="1741737"/>
            <a:chOff x="456753" y="1001783"/>
            <a:chExt cx="1734600" cy="1741737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241172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Develop a custom CNN model for multi-class land use classification.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67548" y="3042675"/>
            <a:ext cx="1734600" cy="1684132"/>
            <a:chOff x="467548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67548" y="4227642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Achieve &gt;</a:t>
              </a:r>
              <a:r>
                <a:rPr lang="ar-EG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8</a:t>
              </a: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0% accuracy on the EuroSAT dataset.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582" name="Google Shape;582;p20"/>
          <p:cNvCxnSpPr/>
          <p:nvPr/>
        </p:nvCxnSpPr>
        <p:spPr>
          <a:xfrm rot="10800000">
            <a:off x="1619250" y="915670"/>
            <a:ext cx="2378710" cy="368935"/>
          </a:xfrm>
          <a:prstGeom prst="bentConnector3">
            <a:avLst>
              <a:gd name="adj1" fmla="val 443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235" y="3154045"/>
            <a:ext cx="1166495" cy="191135"/>
          </a:xfrm>
          <a:prstGeom prst="bentConnector3">
            <a:avLst>
              <a:gd name="adj1" fmla="val 500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/>
          <p:nvPr/>
        </p:nvCxnSpPr>
        <p:spPr>
          <a:xfrm rot="10800000" flipV="1">
            <a:off x="6198870" y="1210310"/>
            <a:ext cx="1315720" cy="728345"/>
          </a:xfrm>
          <a:prstGeom prst="bentConnector3">
            <a:avLst>
              <a:gd name="adj1" fmla="val 923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58715" y="3345180"/>
            <a:ext cx="2555875" cy="482600"/>
          </a:xfrm>
          <a:prstGeom prst="bentConnector3">
            <a:avLst>
              <a:gd name="adj1" fmla="val 643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Literature Review</a:t>
            </a:r>
            <a:endParaRPr lang="en-US" altLang="en-US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41927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Prior Work: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Traditional ML: SVM, Random Forests (lower accuracy).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56825"/>
            <a:ext cx="3396552" cy="694690"/>
            <a:chOff x="457198" y="2156825"/>
            <a:chExt cx="3396552" cy="694690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67358" y="2647680"/>
              <a:ext cx="2498725" cy="203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Deep Learning: CNNs dominate (e.g., EuroSAT paper: 8</a:t>
              </a:r>
              <a:r>
                <a:rPr lang="ar-EG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% accuracy with RGB+MS).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122613"/>
            <a:ext cx="3396552" cy="1076944"/>
            <a:chOff x="457198" y="3122613"/>
            <a:chExt cx="3396552" cy="1076944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86775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Innovation: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Focus on deployment and accessibility (Streamlit).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88400"/>
            <a:ext cx="3396552" cy="758800"/>
            <a:chOff x="457198" y="4088400"/>
            <a:chExt cx="3396552" cy="758800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67360" y="451540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Lightweight model for edge devices.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flipH="1" flipV="1">
            <a:off x="3853570" y="1754860"/>
            <a:ext cx="3053080" cy="70421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flipH="1">
            <a:off x="3853570" y="2459075"/>
            <a:ext cx="305308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570" y="2459075"/>
            <a:ext cx="3053080" cy="9658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570" y="2459075"/>
            <a:ext cx="3053080" cy="19310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(EuroSAT)</a:t>
            </a:r>
            <a:endParaRPr lang="en-US" altLang="en-US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Visual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806505"/>
            <a:chOff x="3486123" y="2444463"/>
            <a:chExt cx="2943277" cy="806505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806505"/>
              <a:chOff x="6053048" y="700371"/>
              <a:chExt cx="1981204" cy="806505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Preprocessing: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17507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Resize (64x64), normalize, augment (rotation, flip).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781740"/>
            <a:chOff x="3486123" y="2444463"/>
            <a:chExt cx="2943277" cy="78174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781740"/>
              <a:chOff x="6053048" y="700371"/>
              <a:chExt cx="1981204" cy="78174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Classes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15031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10 (e.g., Industrial, Forest, Crop, Highway).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792535"/>
            <a:chOff x="3486123" y="2444463"/>
            <a:chExt cx="2943277" cy="792535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792535"/>
              <a:chOff x="6053048" y="700371"/>
              <a:chExt cx="1981204" cy="792535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Source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16110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Sentinel-2 satellite (RGB + 13 spectral bands).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V="1">
            <a:off x="3400425" y="3767455"/>
            <a:ext cx="1094740" cy="6229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V="1">
            <a:off x="4797425" y="2841625"/>
            <a:ext cx="1094740" cy="62357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V="1">
            <a:off x="6194425" y="1915795"/>
            <a:ext cx="1094740" cy="62357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5397</Words>
  <Application>WPS Slides</Application>
  <PresentationFormat/>
  <Paragraphs>447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Bahnschrift Light</vt:lpstr>
      <vt:lpstr>Arial Black</vt:lpstr>
      <vt:lpstr>Bahnschrift SemiLight</vt:lpstr>
      <vt:lpstr>Microsoft YaHei</vt:lpstr>
      <vt:lpstr>Arial Unicode MS</vt:lpstr>
      <vt:lpstr>Franklin Gothic Demi Cond</vt:lpstr>
      <vt:lpstr>DeepSeek-CJK-patch</vt:lpstr>
      <vt:lpstr>Segoe Print</vt:lpstr>
      <vt:lpstr>Bahnschrift</vt:lpstr>
      <vt:lpstr>Microsoft JhengHei UI Light</vt:lpstr>
      <vt:lpstr>Machine Learning Infographics by Slidesgo</vt:lpstr>
      <vt:lpstr>Slidesgo Final Pages</vt:lpstr>
      <vt:lpstr>Deep Learning-Based Satellite Image Classification for Land Use Analysis</vt:lpstr>
      <vt:lpstr>PowerPoint 演示文稿</vt:lpstr>
      <vt:lpstr>PowerPoint 演示文稿</vt:lpstr>
      <vt:lpstr>Project Steps</vt:lpstr>
      <vt:lpstr>Introduction</vt:lpstr>
      <vt:lpstr>Problem Statement</vt:lpstr>
      <vt:lpstr>objects </vt:lpstr>
      <vt:lpstr>Literature Review</vt:lpstr>
      <vt:lpstr>Dataset (EuroSAT)</vt:lpstr>
      <vt:lpstr>PowerPoint 演示文稿</vt:lpstr>
      <vt:lpstr>PowerPoint 演示文稿</vt:lpstr>
      <vt:lpstr>Methodology</vt:lpstr>
      <vt:lpstr>Model Architecture (CNN)</vt:lpstr>
      <vt:lpstr>Evaluation Metrics</vt:lpstr>
      <vt:lpstr>PowerPoint 演示文稿</vt:lpstr>
      <vt:lpstr>Results &amp; Analysis</vt:lpstr>
      <vt:lpstr>PowerPoint 演示文稿</vt:lpstr>
      <vt:lpstr>Challenges &amp; Solutions</vt:lpstr>
      <vt:lpstr>Applications OF THE MODLE </vt:lpstr>
      <vt:lpstr> Future Work</vt:lpstr>
      <vt:lpstr>PowerPoint 演示文稿</vt:lpstr>
      <vt:lpstr>RIPO LINK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Satellite Image Classification for Land Use Analysis</dc:title>
  <dc:creator/>
  <cp:lastModifiedBy>3zabiano</cp:lastModifiedBy>
  <cp:revision>4</cp:revision>
  <dcterms:created xsi:type="dcterms:W3CDTF">2025-05-11T21:21:00Z</dcterms:created>
  <dcterms:modified xsi:type="dcterms:W3CDTF">2025-05-14T12:11:01Z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F57C14CD5C824C10B1C489CE1330648D_12</vt:lpwstr>
  </property>
  <property fmtid="{D5CDD505-2E9C-101B-9397-08002B2CF9AE}" pid="3" name="KSOProductBuildVer">
    <vt:lpwstr>1033-12.2.0.20795</vt:lpwstr>
  </property>
</Properties>
</file>