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0" r:id="rId6"/>
    <p:sldId id="261" r:id="rId7"/>
    <p:sldId id="259" r:id="rId8"/>
    <p:sldId id="288" r:id="rId9"/>
    <p:sldId id="263" r:id="rId10"/>
    <p:sldId id="289" r:id="rId11"/>
    <p:sldId id="262" r:id="rId12"/>
    <p:sldId id="264" r:id="rId13"/>
    <p:sldId id="292" r:id="rId14"/>
    <p:sldId id="293" r:id="rId15"/>
    <p:sldId id="30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4" r:id="rId35"/>
    <p:sldId id="313" r:id="rId36"/>
    <p:sldId id="315" r:id="rId37"/>
    <p:sldId id="316" r:id="rId38"/>
    <p:sldId id="317" r:id="rId39"/>
    <p:sldId id="269" r:id="rId40"/>
  </p:sldIdLst>
  <p:sldSz cx="9144000" cy="5143500"/>
  <p:notesSz cx="6858000" cy="9144000"/>
  <p:embeddedFontLst>
    <p:embeddedFont>
      <p:font typeface="VT323" panose="00000509000000000000"/>
      <p:regular r:id="rId44"/>
    </p:embeddedFont>
    <p:embeddedFont>
      <p:font typeface="Roboto Mono" panose="00000009000000000000"/>
      <p:regular r:id="rId45"/>
    </p:embeddedFont>
    <p:embeddedFont>
      <p:font typeface="Raleway"/>
      <p:regular r:id="rId46"/>
    </p:embeddedFont>
    <p:embeddedFont>
      <p:font typeface="VT323" panose="00000509000000000000" charset="0"/>
      <p:regular r:id="rId47"/>
    </p:embeddedFont>
    <p:embeddedFont>
      <p:font typeface="Gill Sans Ultra Bold" panose="020B0A02020104020203" charset="0"/>
      <p:regular r:id="rId48"/>
    </p:embeddedFont>
    <p:embeddedFont>
      <p:font typeface="Roboto Mono" panose="00000009000000000000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6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d3401ed36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d3401ed36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1d838b627_4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1d838b627_4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d838b627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d838b627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1d838b627_4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1d838b627_4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1d838b627_4_1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1d838b627_4_1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6c95c0757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6c95c0757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d838b627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1d838b627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d838b627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d838b627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fb61485ab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fb61485ab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1d838b627_4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1d838b627_4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d838b627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d838b627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1d838b627_4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1d838b627_4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1d838b627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1d838b627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1d838b627_4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1d838b627_4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0" name="Google Shape;10;p2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/>
          <p:nvPr>
            <p:ph type="pic" idx="2"/>
          </p:nvPr>
        </p:nvSpPr>
        <p:spPr>
          <a:xfrm>
            <a:off x="5805375" y="1317075"/>
            <a:ext cx="2831700" cy="2648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06800" y="849600"/>
            <a:ext cx="50607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ubTitle" idx="1"/>
          </p:nvPr>
        </p:nvSpPr>
        <p:spPr>
          <a:xfrm>
            <a:off x="606800" y="3364900"/>
            <a:ext cx="4351500" cy="113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5" name="Google Shape;15;p2" title="Sin título-2.png"/>
          <p:cNvPicPr preferRelativeResize="0"/>
          <p:nvPr/>
        </p:nvPicPr>
        <p:blipFill rotWithShape="1">
          <a:blip r:embed="rId3"/>
          <a:srcRect l="61982"/>
          <a:stretch>
            <a:fillRect/>
          </a:stretch>
        </p:blipFill>
        <p:spPr>
          <a:xfrm>
            <a:off x="5805376" y="1051575"/>
            <a:ext cx="2831677" cy="26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72" name="Google Shape;72;p11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11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1"/>
          <p:cNvSpPr txBox="1"/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/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3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type="title"/>
          </p:nvPr>
        </p:nvSpPr>
        <p:spPr>
          <a:xfrm>
            <a:off x="341850" y="654800"/>
            <a:ext cx="84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1"/>
          </p:nvPr>
        </p:nvSpPr>
        <p:spPr>
          <a:xfrm>
            <a:off x="1107250" y="1796625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2"/>
          </p:nvPr>
        </p:nvSpPr>
        <p:spPr>
          <a:xfrm>
            <a:off x="1107250" y="2442833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3"/>
          </p:nvPr>
        </p:nvSpPr>
        <p:spPr>
          <a:xfrm>
            <a:off x="1107250" y="3089042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type="subTitle" idx="4"/>
          </p:nvPr>
        </p:nvSpPr>
        <p:spPr>
          <a:xfrm>
            <a:off x="1107250" y="3735250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type="subTitle" idx="5"/>
          </p:nvPr>
        </p:nvSpPr>
        <p:spPr>
          <a:xfrm>
            <a:off x="4851600" y="1796625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6"/>
          </p:nvPr>
        </p:nvSpPr>
        <p:spPr>
          <a:xfrm>
            <a:off x="4851600" y="2442831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subTitle" idx="7"/>
          </p:nvPr>
        </p:nvSpPr>
        <p:spPr>
          <a:xfrm>
            <a:off x="4851600" y="3089037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type="subTitle" idx="8"/>
          </p:nvPr>
        </p:nvSpPr>
        <p:spPr>
          <a:xfrm>
            <a:off x="4851600" y="3735244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None/>
              <a:defRPr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type="title" idx="9" hasCustomPrompt="1"/>
          </p:nvPr>
        </p:nvSpPr>
        <p:spPr>
          <a:xfrm>
            <a:off x="341850" y="3849550"/>
            <a:ext cx="7653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type="title" idx="13" hasCustomPrompt="1"/>
          </p:nvPr>
        </p:nvSpPr>
        <p:spPr>
          <a:xfrm>
            <a:off x="341850" y="2560850"/>
            <a:ext cx="7653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type="title" idx="14" hasCustomPrompt="1"/>
          </p:nvPr>
        </p:nvSpPr>
        <p:spPr>
          <a:xfrm>
            <a:off x="342582" y="1916800"/>
            <a:ext cx="7641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type="title" idx="15" hasCustomPrompt="1"/>
          </p:nvPr>
        </p:nvSpPr>
        <p:spPr>
          <a:xfrm>
            <a:off x="341850" y="3205200"/>
            <a:ext cx="765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type="title" idx="16" hasCustomPrompt="1"/>
          </p:nvPr>
        </p:nvSpPr>
        <p:spPr>
          <a:xfrm>
            <a:off x="3985789" y="2561048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type="title" idx="17" hasCustomPrompt="1"/>
          </p:nvPr>
        </p:nvSpPr>
        <p:spPr>
          <a:xfrm>
            <a:off x="3985787" y="3205296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type="title" idx="18" hasCustomPrompt="1"/>
          </p:nvPr>
        </p:nvSpPr>
        <p:spPr>
          <a:xfrm>
            <a:off x="3985789" y="3849544"/>
            <a:ext cx="8658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type="title" idx="19" hasCustomPrompt="1"/>
          </p:nvPr>
        </p:nvSpPr>
        <p:spPr>
          <a:xfrm>
            <a:off x="3985789" y="1916800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96" name="Google Shape;96;p13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679225" y="794675"/>
            <a:ext cx="78666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subTitle" idx="1"/>
          </p:nvPr>
        </p:nvSpPr>
        <p:spPr>
          <a:xfrm>
            <a:off x="1522850" y="1816950"/>
            <a:ext cx="6918600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1" name="Google Shape;101;p14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>
            <p:ph type="title"/>
          </p:nvPr>
        </p:nvSpPr>
        <p:spPr>
          <a:xfrm>
            <a:off x="3789425" y="795800"/>
            <a:ext cx="4547700" cy="125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type="body" idx="1"/>
          </p:nvPr>
        </p:nvSpPr>
        <p:spPr>
          <a:xfrm>
            <a:off x="3789425" y="2229300"/>
            <a:ext cx="4940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/>
          <p:nvPr>
            <p:ph type="pic" idx="2"/>
          </p:nvPr>
        </p:nvSpPr>
        <p:spPr>
          <a:xfrm>
            <a:off x="522525" y="1195150"/>
            <a:ext cx="2947200" cy="3341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07" name="Google Shape;107;p15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type="title"/>
          </p:nvPr>
        </p:nvSpPr>
        <p:spPr>
          <a:xfrm>
            <a:off x="341850" y="689750"/>
            <a:ext cx="8460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111" name="Google Shape;111;p16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14" name="Google Shape;114;p17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7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subTitle" idx="1"/>
          </p:nvPr>
        </p:nvSpPr>
        <p:spPr>
          <a:xfrm>
            <a:off x="3145041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type="subTitle" idx="2"/>
          </p:nvPr>
        </p:nvSpPr>
        <p:spPr>
          <a:xfrm>
            <a:off x="341850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type="subTitle" idx="3"/>
          </p:nvPr>
        </p:nvSpPr>
        <p:spPr>
          <a:xfrm>
            <a:off x="5948257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type="title" hasCustomPrompt="1"/>
          </p:nvPr>
        </p:nvSpPr>
        <p:spPr>
          <a:xfrm>
            <a:off x="3144432" y="1706300"/>
            <a:ext cx="6987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8"/>
          <p:cNvSpPr txBox="1"/>
          <p:nvPr>
            <p:ph type="title" idx="4" hasCustomPrompt="1"/>
          </p:nvPr>
        </p:nvSpPr>
        <p:spPr>
          <a:xfrm>
            <a:off x="341854" y="1706450"/>
            <a:ext cx="6975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4" name="Google Shape;124;p18"/>
          <p:cNvSpPr txBox="1"/>
          <p:nvPr>
            <p:ph type="title" idx="5" hasCustomPrompt="1"/>
          </p:nvPr>
        </p:nvSpPr>
        <p:spPr>
          <a:xfrm>
            <a:off x="5948295" y="1706300"/>
            <a:ext cx="698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" name="Google Shape;125;p18"/>
          <p:cNvSpPr txBox="1"/>
          <p:nvPr>
            <p:ph type="title" idx="6"/>
          </p:nvPr>
        </p:nvSpPr>
        <p:spPr>
          <a:xfrm>
            <a:off x="341850" y="654800"/>
            <a:ext cx="8249700" cy="60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126" name="Google Shape;126;p18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type="subTitle" idx="1"/>
          </p:nvPr>
        </p:nvSpPr>
        <p:spPr>
          <a:xfrm>
            <a:off x="330950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type="subTitle" idx="2"/>
          </p:nvPr>
        </p:nvSpPr>
        <p:spPr>
          <a:xfrm>
            <a:off x="3225884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type="subTitle" idx="3"/>
          </p:nvPr>
        </p:nvSpPr>
        <p:spPr>
          <a:xfrm>
            <a:off x="330950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type="subTitle" idx="4"/>
          </p:nvPr>
        </p:nvSpPr>
        <p:spPr>
          <a:xfrm>
            <a:off x="3225884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type="subTitle" idx="5"/>
          </p:nvPr>
        </p:nvSpPr>
        <p:spPr>
          <a:xfrm>
            <a:off x="6120825" y="198791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type="subTitle" idx="6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type="title" idx="7" hasCustomPrompt="1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9"/>
          <p:cNvSpPr txBox="1"/>
          <p:nvPr>
            <p:ph type="title" idx="8" hasCustomPrompt="1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9"/>
          <p:cNvSpPr txBox="1"/>
          <p:nvPr>
            <p:ph type="title" idx="9" hasCustomPrompt="1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9" name="Google Shape;139;p19"/>
          <p:cNvSpPr txBox="1"/>
          <p:nvPr>
            <p:ph type="title" idx="13" hasCustomPrompt="1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type="title" idx="14" hasCustomPrompt="1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type="title" idx="15" hasCustomPrompt="1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pic>
        <p:nvPicPr>
          <p:cNvPr id="142" name="Google Shape;142;p19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20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45" name="Google Shape;145;p20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20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20"/>
          <p:cNvSpPr txBox="1"/>
          <p:nvPr>
            <p:ph type="title" hasCustomPrompt="1"/>
          </p:nvPr>
        </p:nvSpPr>
        <p:spPr>
          <a:xfrm>
            <a:off x="792825" y="974863"/>
            <a:ext cx="38766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" name="Google Shape;148;p20"/>
          <p:cNvSpPr txBox="1"/>
          <p:nvPr>
            <p:ph type="subTitle" idx="1"/>
          </p:nvPr>
        </p:nvSpPr>
        <p:spPr>
          <a:xfrm>
            <a:off x="792825" y="1629188"/>
            <a:ext cx="38766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type="title" idx="2" hasCustomPrompt="1"/>
          </p:nvPr>
        </p:nvSpPr>
        <p:spPr>
          <a:xfrm>
            <a:off x="4298725" y="2743425"/>
            <a:ext cx="39291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/>
          <p:nvPr>
            <p:ph type="subTitle" idx="3"/>
          </p:nvPr>
        </p:nvSpPr>
        <p:spPr>
          <a:xfrm>
            <a:off x="4298725" y="3498224"/>
            <a:ext cx="3929100" cy="44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8" name="Google Shape;18;p3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3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" name="Google Shape;20;p3" title="Sin título-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233000" y="3371475"/>
            <a:ext cx="5515599" cy="13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title="Sin título-4.png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555462" y="817950"/>
            <a:ext cx="5399452" cy="302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1860500" y="1532500"/>
            <a:ext cx="3459000" cy="152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type="title" idx="2" hasCustomPrompt="1"/>
          </p:nvPr>
        </p:nvSpPr>
        <p:spPr>
          <a:xfrm>
            <a:off x="779673" y="1910725"/>
            <a:ext cx="778200" cy="76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/>
          <p:nvPr>
            <p:ph type="subTitle" idx="1"/>
          </p:nvPr>
        </p:nvSpPr>
        <p:spPr>
          <a:xfrm>
            <a:off x="3465325" y="3918575"/>
            <a:ext cx="5174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/>
          <p:nvPr>
            <p:ph type="pic" idx="3"/>
          </p:nvPr>
        </p:nvSpPr>
        <p:spPr>
          <a:xfrm flipH="1">
            <a:off x="6386650" y="947025"/>
            <a:ext cx="2107500" cy="2067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21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53" name="Google Shape;153;p21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1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1"/>
          <p:cNvSpPr txBox="1"/>
          <p:nvPr>
            <p:ph type="title"/>
          </p:nvPr>
        </p:nvSpPr>
        <p:spPr>
          <a:xfrm>
            <a:off x="669775" y="1143000"/>
            <a:ext cx="38523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6" name="Google Shape;156;p21"/>
          <p:cNvSpPr txBox="1"/>
          <p:nvPr>
            <p:ph type="subTitle" idx="1"/>
          </p:nvPr>
        </p:nvSpPr>
        <p:spPr>
          <a:xfrm>
            <a:off x="669775" y="1850750"/>
            <a:ext cx="36834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7" name="Google Shape;157;p21" title="Sin título-9.png"/>
          <p:cNvPicPr preferRelativeResize="0"/>
          <p:nvPr/>
        </p:nvPicPr>
        <p:blipFill rotWithShape="1">
          <a:blip r:embed="rId4"/>
          <a:srcRect l="19762" t="14675" r="19446" b="47106"/>
          <a:stretch>
            <a:fillRect/>
          </a:stretch>
        </p:blipFill>
        <p:spPr>
          <a:xfrm>
            <a:off x="4549250" y="1778300"/>
            <a:ext cx="3953100" cy="24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4865450" y="2464525"/>
            <a:ext cx="3320700" cy="5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This presentation template was created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5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, and includes icons, infographics &amp; images by </a:t>
            </a:r>
            <a:r>
              <a:rPr lang="en-GB" sz="1000" b="1">
                <a:solidFill>
                  <a:schemeClr val="dk1"/>
                </a:solidFill>
                <a:uFill>
                  <a:noFill/>
                </a:u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  <a:hlinkClick r:id="rId6"/>
              </a:rPr>
              <a:t>Freepik</a:t>
            </a:r>
            <a:r>
              <a:rPr lang="en-GB" sz="10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 </a:t>
            </a:r>
            <a:endParaRPr sz="1000" b="1" u="sng">
              <a:solidFill>
                <a:schemeClr val="dk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22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161" name="Google Shape;161;p22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2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28" name="Google Shape;28;p4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"/>
          <p:cNvSpPr txBox="1"/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subTitle" idx="1"/>
          </p:nvPr>
        </p:nvSpPr>
        <p:spPr>
          <a:xfrm>
            <a:off x="3540003" y="1330738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2"/>
          </p:nvPr>
        </p:nvSpPr>
        <p:spPr>
          <a:xfrm>
            <a:off x="3540003" y="3067776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300"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type="subTitle" idx="3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subTitle" idx="4"/>
          </p:nvPr>
        </p:nvSpPr>
        <p:spPr>
          <a:xfrm>
            <a:off x="3540003" y="3564275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39" name="Google Shape;39;p5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2" name="Google Shape;42;p6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6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6"/>
          <p:cNvSpPr txBox="1"/>
          <p:nvPr>
            <p:ph type="title"/>
          </p:nvPr>
        </p:nvSpPr>
        <p:spPr>
          <a:xfrm>
            <a:off x="341850" y="654800"/>
            <a:ext cx="8460300" cy="60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45" name="Google Shape;45;p6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7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48" name="Google Shape;48;p7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7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7"/>
          <p:cNvSpPr txBox="1"/>
          <p:nvPr>
            <p:ph type="title"/>
          </p:nvPr>
        </p:nvSpPr>
        <p:spPr>
          <a:xfrm>
            <a:off x="228600" y="228600"/>
            <a:ext cx="3998400" cy="144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body" idx="1"/>
          </p:nvPr>
        </p:nvSpPr>
        <p:spPr>
          <a:xfrm>
            <a:off x="1609625" y="2066125"/>
            <a:ext cx="3824100" cy="25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7"/>
          <p:cNvSpPr/>
          <p:nvPr>
            <p:ph type="pic" idx="2"/>
          </p:nvPr>
        </p:nvSpPr>
        <p:spPr>
          <a:xfrm>
            <a:off x="5715849" y="0"/>
            <a:ext cx="3428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8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55" name="Google Shape;55;p8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8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9"/>
          <p:cNvGrpSpPr/>
          <p:nvPr/>
        </p:nvGrpSpPr>
        <p:grpSpPr>
          <a:xfrm>
            <a:off x="84988" y="78599"/>
            <a:ext cx="8974027" cy="4925051"/>
            <a:chOff x="84988" y="78599"/>
            <a:chExt cx="8974027" cy="4925051"/>
          </a:xfrm>
        </p:grpSpPr>
        <p:pic>
          <p:nvPicPr>
            <p:cNvPr id="60" name="Google Shape;60;p9" title="Sin título-7.png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84988" y="78599"/>
              <a:ext cx="8974027" cy="4925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9" title="Sin título-2.png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270400" y="196675"/>
              <a:ext cx="8645002" cy="3081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9"/>
          <p:cNvSpPr txBox="1"/>
          <p:nvPr>
            <p:ph type="subTitle" idx="1"/>
          </p:nvPr>
        </p:nvSpPr>
        <p:spPr>
          <a:xfrm>
            <a:off x="720064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ubTitle" idx="2"/>
          </p:nvPr>
        </p:nvSpPr>
        <p:spPr>
          <a:xfrm>
            <a:off x="4826936" y="15801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 title="Sin título-7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84988" y="78599"/>
            <a:ext cx="8974027" cy="492505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/>
          <p:nvPr>
            <p:ph type="pic" idx="2"/>
          </p:nvPr>
        </p:nvSpPr>
        <p:spPr>
          <a:xfrm>
            <a:off x="191450" y="686275"/>
            <a:ext cx="8758200" cy="4130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6584125" y="3792925"/>
            <a:ext cx="2004000" cy="69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pic>
        <p:nvPicPr>
          <p:cNvPr id="69" name="Google Shape;69;p10" title="Sin título-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0400" y="196675"/>
            <a:ext cx="8645002" cy="30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T323" panose="00000509000000000000"/>
              <a:buNone/>
              <a:defRPr sz="32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●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○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 panose="00000009000000000000"/>
              <a:buChar char="■"/>
              <a:defRPr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0.xml"/><Relationship Id="rId2" Type="http://schemas.openxmlformats.org/officeDocument/2006/relationships/image" Target="../media/image25.jpeg"/><Relationship Id="rId1" Type="http://schemas.openxmlformats.org/officeDocument/2006/relationships/hyperlink" Target="REP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8" descr="C:/Users/HP/Downloads/powerpoint-templates-b450 (1).jpgpowerpoint-templates-b450 (1)" title="nature-landscape-with-vegetation-flora.jpg"/>
          <p:cNvPicPr preferRelativeResize="0"/>
          <p:nvPr>
            <p:ph type="pic" idx="2"/>
          </p:nvPr>
        </p:nvPicPr>
        <p:blipFill rotWithShape="1">
          <a:blip r:embed="rId1"/>
          <a:srcRect l="11550" r="11550"/>
          <a:stretch>
            <a:fillRect/>
          </a:stretch>
        </p:blipFill>
        <p:spPr>
          <a:xfrm>
            <a:off x="5805375" y="1317075"/>
            <a:ext cx="2831677" cy="2648200"/>
          </a:xfrm>
          <a:prstGeom prst="rect">
            <a:avLst/>
          </a:prstGeom>
        </p:spPr>
      </p:pic>
      <p:sp>
        <p:nvSpPr>
          <p:cNvPr id="180" name="Google Shape;180;p28"/>
          <p:cNvSpPr txBox="1"/>
          <p:nvPr>
            <p:ph type="ctrTitle"/>
          </p:nvPr>
        </p:nvSpPr>
        <p:spPr>
          <a:xfrm>
            <a:off x="606800" y="849600"/>
            <a:ext cx="5060700" cy="24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VT323" panose="00000509000000000000" charset="0"/>
                <a:cs typeface="VT323" panose="00000509000000000000" charset="0"/>
              </a:rPr>
              <a:t>A Deep Learning Approach to Plastic Waste Detection in Nature</a:t>
            </a:r>
            <a:br>
              <a:rPr lang="en-US" altLang="en-US">
                <a:latin typeface="VT323" panose="00000509000000000000" charset="0"/>
                <a:cs typeface="VT323" panose="00000509000000000000" charset="0"/>
              </a:rPr>
            </a:br>
            <a:br>
              <a:rPr lang="en-US" altLang="en-US">
                <a:latin typeface="VT323" panose="00000509000000000000" charset="0"/>
                <a:cs typeface="VT323" panose="00000509000000000000" charset="0"/>
              </a:rPr>
            </a:br>
            <a:endParaRPr lang="en-US" altLang="en-US">
              <a:latin typeface="VT323" panose="00000509000000000000" charset="0"/>
              <a:cs typeface="VT323" panose="00000509000000000000" charset="0"/>
            </a:endParaRPr>
          </a:p>
        </p:txBody>
      </p:sp>
      <p:sp>
        <p:nvSpPr>
          <p:cNvPr id="181" name="Google Shape;181;p28"/>
          <p:cNvSpPr txBox="1"/>
          <p:nvPr>
            <p:ph type="subTitle" idx="1"/>
          </p:nvPr>
        </p:nvSpPr>
        <p:spPr>
          <a:xfrm>
            <a:off x="606800" y="3364900"/>
            <a:ext cx="4351500" cy="11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182" name="Google Shape;182;p28"/>
          <p:cNvSpPr txBox="1"/>
          <p:nvPr/>
        </p:nvSpPr>
        <p:spPr>
          <a:xfrm>
            <a:off x="324094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6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rPr>
              <a:t>Garbage Classification Using Image Classification</a:t>
            </a:r>
            <a:endParaRPr lang="en-US" altLang="en-US" sz="1600">
              <a:solidFill>
                <a:schemeClr val="dk1"/>
              </a:solidFill>
              <a:latin typeface="VT323" panose="00000509000000000000"/>
              <a:ea typeface="VT323" panose="00000509000000000000"/>
              <a:cs typeface="VT323" panose="00000509000000000000"/>
              <a:sym typeface="VT323" panose="0000050900000000000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24525" y="1316990"/>
            <a:ext cx="200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solidFill>
                  <a:schemeClr val="accent2">
                    <a:lumMod val="65000"/>
                  </a:schemeClr>
                </a:solidFill>
                <a:latin typeface="Gill Sans Ultra Bold" panose="020B0A02020104020203" charset="0"/>
                <a:cs typeface="Gill Sans Ultra Bold" panose="020B0A02020104020203" charset="0"/>
              </a:rPr>
              <a:t>whar are  The casues of Trash on </a:t>
            </a:r>
            <a:endParaRPr lang="en-US" sz="1200">
              <a:solidFill>
                <a:schemeClr val="accent2">
                  <a:lumMod val="65000"/>
                </a:schemeClr>
              </a:solidFill>
              <a:latin typeface="Gill Sans Ultra Bold" panose="020B0A02020104020203" charset="0"/>
              <a:cs typeface="Gill Sans Ultra Bold" panose="020B0A02020104020203" charset="0"/>
            </a:endParaRPr>
          </a:p>
          <a:p>
            <a:r>
              <a:rPr lang="en-US" sz="1200">
                <a:solidFill>
                  <a:schemeClr val="accent2">
                    <a:lumMod val="65000"/>
                  </a:schemeClr>
                </a:solidFill>
                <a:latin typeface="Gill Sans Ultra Bold" panose="020B0A02020104020203" charset="0"/>
                <a:cs typeface="Gill Sans Ultra Bold" panose="020B0A02020104020203" charset="0"/>
              </a:rPr>
              <a:t>The Earth ?</a:t>
            </a:r>
            <a:endParaRPr lang="en-US" sz="1200">
              <a:solidFill>
                <a:schemeClr val="accent2">
                  <a:lumMod val="65000"/>
                </a:schemeClr>
              </a:solidFill>
              <a:latin typeface="Gill Sans Ultra Bold" panose="020B0A02020104020203" charset="0"/>
              <a:cs typeface="Gill Sans Ultra Bold" panose="020B0A020201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subTitle" idx="3"/>
          </p:nvPr>
        </p:nvSpPr>
        <p:spPr>
          <a:xfrm>
            <a:off x="346825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4-Consistent &amp; Objective: Avoids human errors and subjective judgment.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/>
              <a:t>🛠</a:t>
            </a:r>
            <a:r>
              <a:rPr lang="en-US" altLang="zh-CN"/>
              <a:t> </a:t>
            </a:r>
            <a:r>
              <a:rPr lang="en-US" altLang="en-US"/>
              <a:t>How It Solves the Problem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98" name="Google Shape;298;p36"/>
          <p:cNvSpPr txBox="1"/>
          <p:nvPr>
            <p:ph type="subTitle" idx="1"/>
          </p:nvPr>
        </p:nvSpPr>
        <p:spPr>
          <a:xfrm>
            <a:off x="318885" y="177963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1-Automated Detection: Garbage is identified from photos using a trained deep learning model.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9" name="Google Shape;299;p36"/>
          <p:cNvSpPr txBox="1"/>
          <p:nvPr>
            <p:ph type="subTitle" idx="2"/>
          </p:nvPr>
        </p:nvSpPr>
        <p:spPr>
          <a:xfrm>
            <a:off x="3232234" y="1779003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2-Image Classification: Each image is processed and categorized (e.g., plastic, metal, organic).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0" name="Google Shape;300;p36"/>
          <p:cNvSpPr txBox="1"/>
          <p:nvPr>
            <p:ph type="subTitle" idx="4"/>
          </p:nvPr>
        </p:nvSpPr>
        <p:spPr>
          <a:xfrm>
            <a:off x="3233504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5-Adaptable: The model can be retrained to detect new types of waste or work in different environments.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1" name="Google Shape;301;p36"/>
          <p:cNvSpPr txBox="1"/>
          <p:nvPr>
            <p:ph type="subTitle" idx="5"/>
          </p:nvPr>
        </p:nvSpPr>
        <p:spPr>
          <a:xfrm>
            <a:off x="6083995" y="177836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3-Fast &amp; Scalable: Can analyze thousands of images in minutes, unlike human labor.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2" name="Google Shape;302;p36"/>
          <p:cNvSpPr txBox="1"/>
          <p:nvPr>
            <p:ph type="subTitle" idx="6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3" name="Google Shape;303;p36"/>
          <p:cNvSpPr txBox="1"/>
          <p:nvPr>
            <p:ph type="title" idx="7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4" name="Google Shape;304;p36"/>
          <p:cNvSpPr txBox="1"/>
          <p:nvPr>
            <p:ph type="title" idx="8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5" name="Google Shape;305;p36"/>
          <p:cNvSpPr txBox="1"/>
          <p:nvPr>
            <p:ph type="title" idx="9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6" name="Google Shape;306;p36"/>
          <p:cNvSpPr txBox="1"/>
          <p:nvPr>
            <p:ph type="title" idx="13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7" name="Google Shape;307;p36"/>
          <p:cNvSpPr txBox="1"/>
          <p:nvPr>
            <p:ph type="title" idx="14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8" name="Google Shape;308;p36"/>
          <p:cNvSpPr txBox="1"/>
          <p:nvPr>
            <p:ph type="title" idx="15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subTitle" idx="1"/>
          </p:nvPr>
        </p:nvSpPr>
        <p:spPr>
          <a:xfrm>
            <a:off x="3465325" y="3918575"/>
            <a:ext cx="5174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Foundation of Our AI Model – The Garbage Dataset</a:t>
            </a:r>
            <a:endParaRPr lang="en-US" altLang="en-US"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1763345" y="1491860"/>
            <a:ext cx="3459000" cy="15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Overview</a:t>
            </a:r>
            <a:endParaRPr lang="en-US" altLang="en-US"/>
          </a:p>
        </p:txBody>
      </p:sp>
      <p:sp>
        <p:nvSpPr>
          <p:cNvPr id="262" name="Google Shape;262;p32"/>
          <p:cNvSpPr txBox="1"/>
          <p:nvPr>
            <p:ph type="title" idx="2"/>
          </p:nvPr>
        </p:nvSpPr>
        <p:spPr>
          <a:xfrm>
            <a:off x="779673" y="1910725"/>
            <a:ext cx="778200" cy="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04</a:t>
            </a:r>
            <a:endParaRPr lang="en-US" altLang="en-GB">
              <a:latin typeface="MS UI Gothic" panose="020B0600070205080204" charset="-128"/>
              <a:ea typeface="MS UI Gothic" panose="020B0600070205080204" charset="-128"/>
              <a:cs typeface="Old English Text MT" panose="03040902040508030806" charset="0"/>
            </a:endParaRPr>
          </a:p>
        </p:txBody>
      </p:sp>
      <p:grpSp>
        <p:nvGrpSpPr>
          <p:cNvPr id="263" name="Google Shape;263;p32"/>
          <p:cNvGrpSpPr/>
          <p:nvPr/>
        </p:nvGrpSpPr>
        <p:grpSpPr>
          <a:xfrm>
            <a:off x="6386650" y="947025"/>
            <a:ext cx="2107351" cy="265500"/>
            <a:chOff x="6386650" y="947025"/>
            <a:chExt cx="2107351" cy="265500"/>
          </a:xfrm>
        </p:grpSpPr>
        <p:pic>
          <p:nvPicPr>
            <p:cNvPr id="264" name="Google Shape;264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Placeholder 2" descr="C:/Users/HP/Downloads/dbaca9f9a45b02196517ecffddb86a28-removebg-preview.pngdbaca9f9a45b02196517ecffddb86a28-removebg-preview"/>
          <p:cNvPicPr>
            <a:picLocks noChangeAspect="1"/>
          </p:cNvPicPr>
          <p:nvPr>
            <p:ph type="pic" idx="3"/>
          </p:nvPr>
        </p:nvPicPr>
        <p:blipFill>
          <a:blip r:embed="rId2"/>
          <a:srcRect t="4519" b="4519"/>
          <a:stretch>
            <a:fillRect/>
          </a:stretch>
        </p:blipFill>
        <p:spPr>
          <a:xfrm>
            <a:off x="6372225" y="1203960"/>
            <a:ext cx="210756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subTitle" idx="3"/>
          </p:nvPr>
        </p:nvSpPr>
        <p:spPr>
          <a:xfrm>
            <a:off x="346825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8" name="Google Shape;298;p36"/>
          <p:cNvSpPr txBox="1"/>
          <p:nvPr>
            <p:ph type="subTitle" idx="1"/>
          </p:nvPr>
        </p:nvSpPr>
        <p:spPr>
          <a:xfrm>
            <a:off x="318885" y="177963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9" name="Google Shape;299;p36"/>
          <p:cNvSpPr txBox="1"/>
          <p:nvPr>
            <p:ph type="subTitle" idx="2"/>
          </p:nvPr>
        </p:nvSpPr>
        <p:spPr>
          <a:xfrm>
            <a:off x="3232234" y="1779003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0" name="Google Shape;300;p36"/>
          <p:cNvSpPr txBox="1"/>
          <p:nvPr>
            <p:ph type="subTitle" idx="4"/>
          </p:nvPr>
        </p:nvSpPr>
        <p:spPr>
          <a:xfrm>
            <a:off x="3233504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1" name="Google Shape;301;p36"/>
          <p:cNvSpPr txBox="1"/>
          <p:nvPr>
            <p:ph type="subTitle" idx="5"/>
          </p:nvPr>
        </p:nvSpPr>
        <p:spPr>
          <a:xfrm>
            <a:off x="6083995" y="177836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2" name="Google Shape;302;p36"/>
          <p:cNvSpPr txBox="1"/>
          <p:nvPr>
            <p:ph type="subTitle" idx="6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3" name="Google Shape;303;p36"/>
          <p:cNvSpPr txBox="1"/>
          <p:nvPr>
            <p:ph type="title" idx="7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4" name="Google Shape;304;p36"/>
          <p:cNvSpPr txBox="1"/>
          <p:nvPr>
            <p:ph type="title" idx="8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5" name="Google Shape;305;p36"/>
          <p:cNvSpPr txBox="1"/>
          <p:nvPr>
            <p:ph type="title" idx="9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6" name="Google Shape;306;p36"/>
          <p:cNvSpPr txBox="1"/>
          <p:nvPr>
            <p:ph type="title" idx="13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7" name="Google Shape;307;p36"/>
          <p:cNvSpPr txBox="1"/>
          <p:nvPr>
            <p:ph type="title" idx="14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8" name="Google Shape;308;p36"/>
          <p:cNvSpPr txBox="1"/>
          <p:nvPr>
            <p:ph type="title" idx="15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2" name="Picture 1" descr="Annotation 2025-07-28 1712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771525"/>
            <a:ext cx="8415020" cy="38868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 idx="2"/>
          </p:nvPr>
        </p:nvSpPr>
        <p:spPr>
          <a:xfrm>
            <a:off x="683895" y="1491615"/>
            <a:ext cx="5261610" cy="1520825"/>
          </a:xfrm>
        </p:spPr>
        <p:txBody>
          <a:bodyPr/>
          <a:p>
            <a:r>
              <a:rPr lang="en-US"/>
              <a:t>let check the</a:t>
            </a:r>
            <a:br>
              <a:rPr lang="en-US"/>
            </a:br>
            <a:r>
              <a:rPr lang="en-US"/>
              <a:t>model ..</a:t>
            </a:r>
            <a:endParaRPr lang="en-US"/>
          </a:p>
        </p:txBody>
      </p:sp>
      <p:sp>
        <p:nvSpPr>
          <p:cNvPr id="4" name="Subtitle 3"/>
          <p:cNvSpPr/>
          <p:nvPr>
            <p:ph type="subTitle" idx="1"/>
          </p:nvPr>
        </p:nvSpPr>
        <p:spPr/>
        <p:txBody>
          <a:bodyPr/>
          <a:p>
            <a:r>
              <a:rPr lang="en-US" altLang="en-US"/>
              <a:t>Foundations of Our AI Model </a:t>
            </a:r>
            <a:endParaRPr lang="en-US" altLang="en-US"/>
          </a:p>
        </p:txBody>
      </p:sp>
      <p:pic>
        <p:nvPicPr>
          <p:cNvPr id="6" name="Picture Placeholder 5" descr="7a0ff524ec7a520e9a508612ba874034-removebg-preview"/>
          <p:cNvPicPr>
            <a:picLocks noChangeAspect="1"/>
          </p:cNvPicPr>
          <p:nvPr>
            <p:ph type="pic" idx="3"/>
          </p:nvPr>
        </p:nvPicPr>
        <p:blipFill>
          <a:blip r:embed="rId1"/>
          <a:stretch>
            <a:fillRect/>
          </a:stretch>
        </p:blipFill>
        <p:spPr>
          <a:xfrm>
            <a:off x="6406515" y="946785"/>
            <a:ext cx="2067560" cy="2067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subTitle" idx="3"/>
          </p:nvPr>
        </p:nvSpPr>
        <p:spPr>
          <a:xfrm>
            <a:off x="346825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7" name="Google Shape;297;p36"/>
          <p:cNvSpPr txBox="1"/>
          <p:nvPr>
            <p:ph type="title"/>
          </p:nvPr>
        </p:nvSpPr>
        <p:spPr>
          <a:xfrm>
            <a:off x="341850" y="654800"/>
            <a:ext cx="77040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8" name="Google Shape;298;p36"/>
          <p:cNvSpPr txBox="1"/>
          <p:nvPr>
            <p:ph type="subTitle" idx="1"/>
          </p:nvPr>
        </p:nvSpPr>
        <p:spPr>
          <a:xfrm>
            <a:off x="318885" y="177963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99" name="Google Shape;299;p36"/>
          <p:cNvSpPr txBox="1"/>
          <p:nvPr>
            <p:ph type="subTitle" idx="2"/>
          </p:nvPr>
        </p:nvSpPr>
        <p:spPr>
          <a:xfrm>
            <a:off x="3232234" y="1779003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0" name="Google Shape;300;p36"/>
          <p:cNvSpPr txBox="1"/>
          <p:nvPr>
            <p:ph type="subTitle" idx="4"/>
          </p:nvPr>
        </p:nvSpPr>
        <p:spPr>
          <a:xfrm>
            <a:off x="3233504" y="3220140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1" name="Google Shape;301;p36"/>
          <p:cNvSpPr txBox="1"/>
          <p:nvPr>
            <p:ph type="subTitle" idx="5"/>
          </p:nvPr>
        </p:nvSpPr>
        <p:spPr>
          <a:xfrm>
            <a:off x="6083995" y="1778368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302" name="Google Shape;302;p36"/>
          <p:cNvSpPr txBox="1"/>
          <p:nvPr>
            <p:ph type="subTitle" idx="6"/>
          </p:nvPr>
        </p:nvSpPr>
        <p:spPr>
          <a:xfrm>
            <a:off x="6120825" y="3392225"/>
            <a:ext cx="2579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3" name="Google Shape;303;p36"/>
          <p:cNvSpPr txBox="1"/>
          <p:nvPr>
            <p:ph type="title" idx="7"/>
          </p:nvPr>
        </p:nvSpPr>
        <p:spPr>
          <a:xfrm>
            <a:off x="6132612" y="3071476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4" name="Google Shape;304;p36"/>
          <p:cNvSpPr txBox="1"/>
          <p:nvPr>
            <p:ph type="title" idx="8"/>
          </p:nvPr>
        </p:nvSpPr>
        <p:spPr>
          <a:xfrm>
            <a:off x="6132612" y="1677125"/>
            <a:ext cx="25746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5" name="Google Shape;305;p36"/>
          <p:cNvSpPr txBox="1"/>
          <p:nvPr>
            <p:ph type="title" idx="9"/>
          </p:nvPr>
        </p:nvSpPr>
        <p:spPr>
          <a:xfrm>
            <a:off x="3239948" y="1677425"/>
            <a:ext cx="25746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6" name="Google Shape;306;p36"/>
          <p:cNvSpPr txBox="1"/>
          <p:nvPr>
            <p:ph type="title" idx="13"/>
          </p:nvPr>
        </p:nvSpPr>
        <p:spPr>
          <a:xfrm>
            <a:off x="3237714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7" name="Google Shape;307;p36"/>
          <p:cNvSpPr txBox="1"/>
          <p:nvPr>
            <p:ph type="title" idx="14"/>
          </p:nvPr>
        </p:nvSpPr>
        <p:spPr>
          <a:xfrm>
            <a:off x="342736" y="1677125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08" name="Google Shape;308;p36"/>
          <p:cNvSpPr txBox="1"/>
          <p:nvPr>
            <p:ph type="title" idx="15"/>
          </p:nvPr>
        </p:nvSpPr>
        <p:spPr>
          <a:xfrm>
            <a:off x="342736" y="3071476"/>
            <a:ext cx="25794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pic>
        <p:nvPicPr>
          <p:cNvPr id="2" name="Picture 1" descr="C:/Users/HP/Downloads/Annotation 2025-07-28 171825.pngAnnotation 2025-07-28 171825"/>
          <p:cNvPicPr>
            <a:picLocks noChangeAspect="1"/>
          </p:cNvPicPr>
          <p:nvPr/>
        </p:nvPicPr>
        <p:blipFill>
          <a:blip r:embed="rId1"/>
          <a:srcRect t="612" b="5550"/>
          <a:stretch>
            <a:fillRect/>
          </a:stretch>
        </p:blipFill>
        <p:spPr>
          <a:xfrm>
            <a:off x="251460" y="699770"/>
            <a:ext cx="8615680" cy="40411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51460" y="1955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VT323" panose="00000509000000000000" charset="0"/>
                <a:cs typeface="VT323" panose="00000509000000000000" charset="0"/>
                <a:sym typeface="+mn-ea"/>
              </a:rPr>
              <a:t>FIRST PART </a:t>
            </a:r>
            <a:endParaRPr 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0" y="699770"/>
            <a:ext cx="4563110" cy="622300"/>
          </a:xfrm>
        </p:spPr>
        <p:txBody>
          <a:bodyPr/>
          <a:p>
            <a:r>
              <a:rPr lang="en-US" altLang="en-US"/>
              <a:t>1-classes = os.listdir(data_dir)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Retrieves the list of folders inside the dataset directory.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"Each folder represents a garbage class, like Plastic, Metal, or Organic."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4644390" y="699770"/>
            <a:ext cx="3969385" cy="622300"/>
          </a:xfrm>
        </p:spPr>
        <p:txBody>
          <a:bodyPr/>
          <a:p>
            <a:r>
              <a:rPr lang="en-US" altLang="en-US"/>
              <a:t>2-for i, category in enumerate(classes):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Iterates over all the garbage categories with an index.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loop through each category so we can pick and display one image per class."</a:t>
            </a:r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>
          <a:xfrm>
            <a:off x="179705" y="2609850"/>
            <a:ext cx="4185920" cy="622300"/>
          </a:xfrm>
        </p:spPr>
        <p:txBody>
          <a:bodyPr/>
          <a:p>
            <a:r>
              <a:rPr lang="en-US" altLang="en-US"/>
              <a:t>3-category_path = os.path.join(data_dir, category)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Forms the full path to each class folder.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locate where the images of each class are stored on disk."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>
          <a:xfrm>
            <a:off x="4428490" y="2643505"/>
            <a:ext cx="4214495" cy="622300"/>
          </a:xfrm>
        </p:spPr>
        <p:txBody>
          <a:bodyPr/>
          <a:p>
            <a:r>
              <a:rPr lang="en-US" altLang="en-US"/>
              <a:t>4-image_file = next(f for f in files if not os.path.isdir(...))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Selects the first actual image file, skipping any subfolders.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ensure we only pick image files, not folders or irrelevant data."</a:t>
            </a:r>
            <a:endParaRPr lang="en-US" alt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177800" y="1955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VT323" panose="00000509000000000000" charset="0"/>
                <a:cs typeface="VT323" panose="00000509000000000000" charset="0"/>
              </a:rPr>
              <a:t>FIRST PART </a:t>
            </a:r>
            <a:endParaRPr lang="en-US" sz="18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79705" y="701040"/>
            <a:ext cx="4400550" cy="622300"/>
          </a:xfrm>
        </p:spPr>
        <p:txBody>
          <a:bodyPr/>
          <a:p>
            <a:r>
              <a:rPr lang="en-US" altLang="en-US"/>
              <a:t>5-img = plt.imread(...)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Reads the selected image into memory.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load the image so it can be visualized on the plot."</a:t>
            </a:r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>
          <a:xfrm>
            <a:off x="60960" y="1924050"/>
            <a:ext cx="4416425" cy="622300"/>
          </a:xfrm>
        </p:spPr>
        <p:txBody>
          <a:bodyPr/>
          <a:p>
            <a:r>
              <a:rPr lang="en-US" altLang="en-US"/>
              <a:t>6-plt.subplot(2, 3, i + 1)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Creates a subplot layout to arrange the images in a 2x3 grid.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organize the display for better comparison between classes."</a:t>
            </a:r>
            <a:endParaRPr lang="en-US" alt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>
          <a:xfrm>
            <a:off x="251460" y="3507740"/>
            <a:ext cx="5222875" cy="622300"/>
          </a:xfrm>
        </p:spPr>
        <p:txBody>
          <a:bodyPr/>
          <a:p>
            <a:r>
              <a:rPr lang="en-US" altLang="en-US"/>
              <a:t>7-plt.imshow(img)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Displays the image in its subplot.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show the selected image from that class."</a:t>
            </a:r>
            <a:endParaRPr lang="en-US" alt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>
          <a:xfrm>
            <a:off x="4573270" y="3147695"/>
            <a:ext cx="4153535" cy="622300"/>
          </a:xfrm>
        </p:spPr>
        <p:txBody>
          <a:bodyPr/>
          <a:p>
            <a:r>
              <a:rPr lang="zh-CN" altLang="en-US"/>
              <a:t>🔚</a:t>
            </a:r>
            <a:r>
              <a:rPr lang="en-US" altLang="en-US"/>
              <a:t> plt.tight_layout() + plt.show()</a:t>
            </a:r>
            <a:endParaRPr lang="en-US" altLang="en-US"/>
          </a:p>
          <a:p>
            <a:r>
              <a:rPr lang="en-US" altLang="en-US"/>
              <a:t>What it does:</a:t>
            </a:r>
            <a:endParaRPr lang="en-US" altLang="en-US"/>
          </a:p>
          <a:p>
            <a:r>
              <a:rPr lang="en-US" altLang="en-US"/>
              <a:t>Adjusts spacing and displays the full plot.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554220" y="699770"/>
            <a:ext cx="4589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8-plt.title(category)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What it does: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Adds the name of the category above the image.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zh-CN" altLang="en-US" sz="1200">
                <a:latin typeface="Roboto Mono" panose="00000009000000000000" charset="0"/>
                <a:cs typeface="Roboto Mono" panose="00000009000000000000" charset="0"/>
              </a:rPr>
              <a:t>🎤</a:t>
            </a: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 "This tells us which class the image belongs to."</a:t>
            </a:r>
            <a:endParaRPr lang="en-US" sz="1200">
              <a:latin typeface="Roboto Mono" panose="00000009000000000000" charset="0"/>
              <a:cs typeface="Roboto Mono" panose="00000009000000000000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644390" y="1851660"/>
            <a:ext cx="41776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9-plt.axis("off")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What it does: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Hides x and y axes for cleaner visuals.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r>
              <a:rPr lang="zh-CN" altLang="en-US" sz="1200">
                <a:latin typeface="Roboto Mono" panose="00000009000000000000" charset="0"/>
                <a:cs typeface="Roboto Mono" panose="00000009000000000000" charset="0"/>
              </a:rPr>
              <a:t>🎤</a:t>
            </a: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 "We remove extra information to keep the slide neat and focused on content."</a:t>
            </a: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  <a:p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23850" y="19558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VT323" panose="00000509000000000000" charset="0"/>
                <a:cs typeface="VT323" panose="00000509000000000000" charset="0"/>
                <a:sym typeface="+mn-ea"/>
              </a:rPr>
              <a:t>second PART </a:t>
            </a:r>
            <a:endParaRPr lang="en-US" sz="2000"/>
          </a:p>
          <a:p>
            <a:endParaRPr lang="en-US" sz="2000"/>
          </a:p>
        </p:txBody>
      </p:sp>
      <p:pic>
        <p:nvPicPr>
          <p:cNvPr id="16" name="Picture 15" descr="1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650" y="771525"/>
            <a:ext cx="8552815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-48895" y="1203325"/>
            <a:ext cx="8484870" cy="622300"/>
          </a:xfrm>
        </p:spPr>
        <p:txBody>
          <a:bodyPr/>
          <a:p>
            <a:r>
              <a:rPr lang="zh-CN" altLang="en-US"/>
              <a:t>📌</a:t>
            </a:r>
            <a:r>
              <a:rPr lang="en-US" altLang="en-US"/>
              <a:t> import tensorflow as tf</a:t>
            </a:r>
            <a:endParaRPr lang="en-US" altLang="en-US"/>
          </a:p>
          <a:p>
            <a:r>
              <a:rPr lang="zh-CN" altLang="en-US"/>
              <a:t>📌</a:t>
            </a:r>
            <a:r>
              <a:rPr lang="en-US" altLang="en-US"/>
              <a:t> from tensorflow.keras.preprocessing.image import ImageDataGenerator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start by importing the tools we need from TensorFlow to manage image data and apply augmentation."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📏</a:t>
            </a:r>
            <a:r>
              <a:rPr lang="en-US" altLang="en-US"/>
              <a:t> IMG_SIZE = (224, 224)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define the input size expected by our model. 224x224 is standard for many CNN models."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📦</a:t>
            </a:r>
            <a:r>
              <a:rPr lang="en-US" altLang="en-US"/>
              <a:t> BATCH_SIZE = 32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"The batch size determines how many images are processed at once during training. 32 is a balanced number for speed and performance."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330835" y="3392170"/>
            <a:ext cx="5179695" cy="622300"/>
          </a:xfrm>
        </p:spPr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252095" y="843280"/>
            <a:ext cx="8413750" cy="622300"/>
          </a:xfrm>
        </p:spPr>
        <p:txBody>
          <a:bodyPr/>
          <a:p>
            <a:r>
              <a:rPr lang="en-US" altLang="en-US"/>
              <a:t>✨ Image Augmentation with Real-Time Data Feeding:</a:t>
            </a:r>
            <a:endParaRPr lang="en-US" altLang="en-US"/>
          </a:p>
          <a:p>
            <a:r>
              <a:rPr lang="zh-CN" altLang="en-US"/>
              <a:t>🧪</a:t>
            </a:r>
            <a:r>
              <a:rPr lang="en-US" altLang="en-US"/>
              <a:t> datagen = ImageDataGenerator(...)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use ImageDataGenerator to preprocess the images. It rescales pixel values to [0,1], and also applies augmentation techniques to reduce overfitting."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✅ Techniques Used:</a:t>
            </a:r>
            <a:endParaRPr lang="en-US" altLang="en-US"/>
          </a:p>
          <a:p>
            <a:r>
              <a:rPr lang="en-US" altLang="en-US"/>
              <a:t>rescale=1./255: Normalize pixel values from 0–255 to 0–1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validation_split=0.2: Reserve 20% of data for validation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rotation_range=25: Randomly rotate images up to 25 degrees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zoom_range=0.2: Randomly zoom into images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brightness_range=[0.7, 1.3]: Randomly change brightness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horizontal_flip=True: Flip images horizontally randomly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"These transformations help the model learn better by simulating different real-world scenarios."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41850" y="654800"/>
            <a:ext cx="84534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b="0"/>
          </a:p>
        </p:txBody>
      </p:sp>
      <p:sp>
        <p:nvSpPr>
          <p:cNvPr id="229" name="Google Shape;229;p30"/>
          <p:cNvSpPr txBox="1"/>
          <p:nvPr>
            <p:ph type="subTitle" idx="1"/>
          </p:nvPr>
        </p:nvSpPr>
        <p:spPr>
          <a:xfrm>
            <a:off x="1107250" y="1796625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Problem Statement</a:t>
            </a:r>
            <a:endParaRPr lang="en-US" altLang="en-US"/>
          </a:p>
        </p:txBody>
      </p:sp>
      <p:sp>
        <p:nvSpPr>
          <p:cNvPr id="230" name="Google Shape;230;p30"/>
          <p:cNvSpPr txBox="1"/>
          <p:nvPr>
            <p:ph type="subTitle" idx="2"/>
          </p:nvPr>
        </p:nvSpPr>
        <p:spPr>
          <a:xfrm>
            <a:off x="1107250" y="2442833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Environmental Impact of Waste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1" name="Google Shape;231;p30"/>
          <p:cNvSpPr txBox="1"/>
          <p:nvPr>
            <p:ph type="subTitle" idx="3"/>
          </p:nvPr>
        </p:nvSpPr>
        <p:spPr>
          <a:xfrm>
            <a:off x="1107250" y="3089042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Proposed Solution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2" name="Google Shape;232;p30"/>
          <p:cNvSpPr txBox="1"/>
          <p:nvPr>
            <p:ph type="subTitle" idx="4"/>
          </p:nvPr>
        </p:nvSpPr>
        <p:spPr>
          <a:xfrm>
            <a:off x="1107250" y="3735250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Dataset Overview</a:t>
            </a:r>
            <a:endParaRPr lang="en-US" altLang="en-US"/>
          </a:p>
        </p:txBody>
      </p:sp>
      <p:sp>
        <p:nvSpPr>
          <p:cNvPr id="233" name="Google Shape;233;p30"/>
          <p:cNvSpPr txBox="1"/>
          <p:nvPr>
            <p:ph type="subTitle" idx="5"/>
          </p:nvPr>
        </p:nvSpPr>
        <p:spPr>
          <a:xfrm>
            <a:off x="4851600" y="1796625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Model Architecture &amp; Training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4" name="Google Shape;234;p30"/>
          <p:cNvSpPr txBox="1"/>
          <p:nvPr>
            <p:ph type="subTitle" idx="6"/>
          </p:nvPr>
        </p:nvSpPr>
        <p:spPr>
          <a:xfrm>
            <a:off x="4851600" y="2442831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Streamlit App Demo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5" name="Google Shape;235;p30"/>
          <p:cNvSpPr txBox="1"/>
          <p:nvPr>
            <p:ph type="subTitle" idx="7"/>
          </p:nvPr>
        </p:nvSpPr>
        <p:spPr>
          <a:xfrm>
            <a:off x="4851600" y="3003312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Benefits to Nature &amp; Companies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6" name="Google Shape;236;p30"/>
          <p:cNvSpPr txBox="1"/>
          <p:nvPr>
            <p:ph type="subTitle" idx="8"/>
          </p:nvPr>
        </p:nvSpPr>
        <p:spPr>
          <a:xfrm>
            <a:off x="4851600" y="3735244"/>
            <a:ext cx="27999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Challenges &amp; Future Work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37" name="Google Shape;237;p30"/>
          <p:cNvSpPr txBox="1"/>
          <p:nvPr>
            <p:ph type="title" idx="9"/>
          </p:nvPr>
        </p:nvSpPr>
        <p:spPr>
          <a:xfrm>
            <a:off x="341850" y="3849550"/>
            <a:ext cx="765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238" name="Google Shape;238;p30"/>
          <p:cNvSpPr txBox="1"/>
          <p:nvPr>
            <p:ph type="title" idx="13"/>
          </p:nvPr>
        </p:nvSpPr>
        <p:spPr>
          <a:xfrm>
            <a:off x="341850" y="2560850"/>
            <a:ext cx="765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39" name="Google Shape;239;p30"/>
          <p:cNvSpPr txBox="1"/>
          <p:nvPr>
            <p:ph type="title" idx="14"/>
          </p:nvPr>
        </p:nvSpPr>
        <p:spPr>
          <a:xfrm>
            <a:off x="342582" y="1916800"/>
            <a:ext cx="7641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240" name="Google Shape;240;p30"/>
          <p:cNvSpPr txBox="1"/>
          <p:nvPr>
            <p:ph type="title" idx="15"/>
          </p:nvPr>
        </p:nvSpPr>
        <p:spPr>
          <a:xfrm>
            <a:off x="341850" y="3205200"/>
            <a:ext cx="7653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241" name="Google Shape;241;p30"/>
          <p:cNvSpPr txBox="1"/>
          <p:nvPr>
            <p:ph type="title" idx="16"/>
          </p:nvPr>
        </p:nvSpPr>
        <p:spPr>
          <a:xfrm>
            <a:off x="3985789" y="2561048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06</a:t>
            </a:r>
            <a:endParaRPr lang="en-GB"/>
          </a:p>
        </p:txBody>
      </p:sp>
      <p:sp>
        <p:nvSpPr>
          <p:cNvPr id="242" name="Google Shape;242;p30"/>
          <p:cNvSpPr txBox="1"/>
          <p:nvPr>
            <p:ph type="title" idx="17"/>
          </p:nvPr>
        </p:nvSpPr>
        <p:spPr>
          <a:xfrm>
            <a:off x="3985787" y="3147511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07</a:t>
            </a:r>
            <a:endParaRPr lang="en-GB"/>
          </a:p>
        </p:txBody>
      </p:sp>
      <p:sp>
        <p:nvSpPr>
          <p:cNvPr id="243" name="Google Shape;243;p30"/>
          <p:cNvSpPr txBox="1"/>
          <p:nvPr>
            <p:ph type="title" idx="18"/>
          </p:nvPr>
        </p:nvSpPr>
        <p:spPr>
          <a:xfrm>
            <a:off x="3985789" y="3849544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08</a:t>
            </a:r>
            <a:endParaRPr lang="en-GB"/>
          </a:p>
        </p:txBody>
      </p:sp>
      <p:sp>
        <p:nvSpPr>
          <p:cNvPr id="244" name="Google Shape;244;p30"/>
          <p:cNvSpPr txBox="1"/>
          <p:nvPr>
            <p:ph type="title" idx="19"/>
          </p:nvPr>
        </p:nvSpPr>
        <p:spPr>
          <a:xfrm>
            <a:off x="3985789" y="1916800"/>
            <a:ext cx="8658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07315" y="654685"/>
            <a:ext cx="8543925" cy="622300"/>
          </a:xfrm>
        </p:spPr>
        <p:txBody>
          <a:bodyPr/>
          <a:p>
            <a:r>
              <a:rPr lang="zh-CN" altLang="en-US"/>
              <a:t>🏋</a:t>
            </a:r>
            <a:r>
              <a:rPr lang="en-US" altLang="en-US"/>
              <a:t>️</a:t>
            </a:r>
            <a:r>
              <a:rPr lang="en-US" altLang="en-US"/>
              <a:t>‍Training Data Preparation: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🟢</a:t>
            </a:r>
            <a:r>
              <a:rPr lang="en-US" altLang="en-US"/>
              <a:t> train_gen = datagen.flow_from_directory(...)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"This line loads the training images from the dataset folder, resizes them, and applies the augmentation. It only uses the 80% training split."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subset='training': Get the training data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shuffle=True: Shuffle the training images for randomness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class_mode='categorical': Labels will be in one-hot encoded form</a:t>
            </a:r>
            <a:endParaRPr lang="en-US" altLang="en-US"/>
          </a:p>
          <a:p>
            <a:r>
              <a:rPr lang="en-US" altLang="en-US"/>
              <a:t>target_size=IMG_SIZE: Resize images</a:t>
            </a:r>
            <a:endParaRPr lang="en-US" altLang="en-US"/>
          </a:p>
          <a:p>
            <a:r>
              <a:rPr lang="en-US" altLang="en-US"/>
              <a:t>batch_size=BATCH_SIZE: Use batch size of 32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107950" y="3075305"/>
            <a:ext cx="8603615" cy="622300"/>
          </a:xfrm>
        </p:spPr>
        <p:txBody>
          <a:bodyPr/>
          <a:p>
            <a:r>
              <a:rPr lang="zh-CN" altLang="en-US"/>
              <a:t>📊</a:t>
            </a:r>
            <a:r>
              <a:rPr lang="en-US" altLang="en-US"/>
              <a:t> Validation Data Preparation:</a:t>
            </a:r>
            <a:endParaRPr lang="en-US" altLang="en-US"/>
          </a:p>
          <a:p>
            <a:r>
              <a:rPr lang="zh-CN" altLang="en-US"/>
              <a:t>🔵</a:t>
            </a:r>
            <a:r>
              <a:rPr lang="en-US" altLang="en-US"/>
              <a:t> val_gen = datagen.flow_from_directory(...)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"This is similar to the training generator but loads the 20% reserved for validation. Shuffle is disabled here to keep evaluation consistent."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subset='validation': Get validation split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shuffle=False: Keep validation order fixed for reproducibility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 descr="2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927735"/>
            <a:ext cx="8284210" cy="350393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52095" y="195580"/>
            <a:ext cx="4110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VT323" panose="00000509000000000000" charset="0"/>
                <a:cs typeface="VT323" panose="00000509000000000000" charset="0"/>
              </a:rPr>
              <a:t>Third Part </a:t>
            </a:r>
            <a:endParaRPr lang="en-US" sz="20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233680" y="617220"/>
            <a:ext cx="8562975" cy="622300"/>
          </a:xfrm>
        </p:spPr>
        <p:txBody>
          <a:bodyPr/>
          <a:p>
            <a:r>
              <a:rPr lang="zh-CN" altLang="en-US"/>
              <a:t>🔄</a:t>
            </a:r>
            <a:r>
              <a:rPr lang="en-US" altLang="en-US"/>
              <a:t> 1. Data Augmentation &amp; Splitting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ImageDataGenerator(...)</a:t>
            </a:r>
            <a:endParaRPr lang="en-US" altLang="en-US"/>
          </a:p>
          <a:p>
            <a:r>
              <a:rPr lang="en-US" altLang="en-US"/>
              <a:t>flow_from_directory(...)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used ImageDataGenerator to prepare the dataset with: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Rescaling images (normalize pixel values)</a:t>
            </a:r>
            <a:endParaRPr lang="en-US" altLang="en-US"/>
          </a:p>
          <a:p>
            <a:r>
              <a:rPr lang="en-US" altLang="en-US"/>
              <a:t>Rotation, zoom, brightness, flip → Augmentation</a:t>
            </a:r>
            <a:endParaRPr lang="en-US" altLang="en-US"/>
          </a:p>
          <a:p>
            <a:r>
              <a:rPr lang="en-US" altLang="en-US"/>
              <a:t>Split into Training (80%) and Validation (20%)</a:t>
            </a:r>
            <a:endParaRPr lang="en-US" altLang="en-US"/>
          </a:p>
          <a:p>
            <a:r>
              <a:rPr lang="en-US" altLang="en-US"/>
              <a:t>Automatically loads batches from folders by category"</a:t>
            </a:r>
            <a:endParaRPr lang="en-US" altLang="en-US"/>
          </a:p>
          <a:p>
            <a:r>
              <a:rPr lang="zh-CN" altLang="en-US"/>
              <a:t>🎯</a:t>
            </a:r>
            <a:r>
              <a:rPr lang="en-US" altLang="en-US"/>
              <a:t> "This helps the model generalize better and avoid overfitting."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179705" y="2859405"/>
            <a:ext cx="8215630" cy="622300"/>
          </a:xfrm>
        </p:spPr>
        <p:txBody>
          <a:bodyPr/>
          <a:p>
            <a:r>
              <a:rPr lang="zh-CN" altLang="en-US"/>
              <a:t>⚖</a:t>
            </a:r>
            <a:r>
              <a:rPr lang="en-US" altLang="en-US"/>
              <a:t>️</a:t>
            </a:r>
            <a:r>
              <a:rPr lang="en-US" altLang="en-US"/>
              <a:t> 2. Handling Class Imbalance with Class Weights</a:t>
            </a:r>
            <a:endParaRPr lang="en-US" altLang="en-US"/>
          </a:p>
          <a:p>
            <a:r>
              <a:rPr lang="en-US" altLang="en-US"/>
              <a:t>compute_class_weight(...)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used compute_class_weight from scikit-learn to assign a weight to each class, based on how frequent it is in the dataset."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📌</a:t>
            </a:r>
            <a:r>
              <a:rPr lang="en-US" altLang="en-US"/>
              <a:t> Rare classes get higher weights → Balanced training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🧠</a:t>
            </a:r>
            <a:r>
              <a:rPr lang="en-US" altLang="en-US"/>
              <a:t> Helps prevent the model from becoming biased toward frequent classes like ‘Plastic’ while ignoring rare ones like ‘Glass’.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306070" y="1059180"/>
            <a:ext cx="8531860" cy="622300"/>
          </a:xfrm>
        </p:spPr>
        <p:txBody>
          <a:bodyPr/>
          <a:p>
            <a:r>
              <a:rPr lang="zh-CN" altLang="en-US"/>
              <a:t>⚖</a:t>
            </a:r>
            <a:r>
              <a:rPr lang="en-US" altLang="en-US"/>
              <a:t>️</a:t>
            </a:r>
            <a:r>
              <a:rPr lang="en-US" altLang="en-US"/>
              <a:t> 2. Handling Class Imbalance with Class Weights</a:t>
            </a:r>
            <a:endParaRPr lang="en-US" altLang="en-US"/>
          </a:p>
          <a:p>
            <a:r>
              <a:rPr lang="en-US" altLang="en-US"/>
              <a:t>python</a:t>
            </a:r>
            <a:endParaRPr lang="en-US" altLang="en-US"/>
          </a:p>
          <a:p>
            <a:r>
              <a:rPr lang="en-US" altLang="en-US"/>
              <a:t>Copy</a:t>
            </a:r>
            <a:endParaRPr lang="en-US" altLang="en-US"/>
          </a:p>
          <a:p>
            <a:r>
              <a:rPr lang="en-US" altLang="en-US"/>
              <a:t>Edit</a:t>
            </a:r>
            <a:endParaRPr lang="en-US" altLang="en-US"/>
          </a:p>
          <a:p>
            <a:r>
              <a:rPr lang="en-US" altLang="en-US"/>
              <a:t>compute_class_weight(...)</a:t>
            </a:r>
            <a:endParaRPr lang="en-US" altLang="en-US"/>
          </a:p>
          <a:p>
            <a:r>
              <a:rPr lang="zh-CN" altLang="en-US"/>
              <a:t>🎤</a:t>
            </a:r>
            <a:r>
              <a:rPr lang="en-US" altLang="en-US"/>
              <a:t> "We used compute_class_weight from scikit-learn to assign a weight to each class, based on how frequent it is in the dataset."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📌</a:t>
            </a:r>
            <a:r>
              <a:rPr lang="en-US" altLang="en-US"/>
              <a:t> Rare classes get higher weights → Balanced training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🧠</a:t>
            </a:r>
            <a:r>
              <a:rPr lang="en-US" altLang="en-US"/>
              <a:t> Helps prevent the model from becoming biased toward frequent classes like ‘Plastic’ while ignoring rare ones like ‘Glass’.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 descr="3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754380"/>
            <a:ext cx="8590280" cy="404749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52095" y="195580"/>
            <a:ext cx="47326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VT323" panose="00000509000000000000" charset="0"/>
                <a:cs typeface="VT323" panose="00000509000000000000" charset="0"/>
              </a:rPr>
              <a:t>Fourth part  </a:t>
            </a:r>
            <a:endParaRPr lang="en-US" sz="20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35560" y="699135"/>
            <a:ext cx="8268970" cy="622300"/>
          </a:xfrm>
        </p:spPr>
        <p:txBody>
          <a:bodyPr/>
          <a:p>
            <a:r>
              <a:rPr lang="zh-CN" altLang="en-US"/>
              <a:t>🧩</a:t>
            </a:r>
            <a:r>
              <a:rPr lang="en-US" altLang="en-US"/>
              <a:t> 1. Input Layer</a:t>
            </a:r>
            <a:endParaRPr lang="en-US" altLang="en-US"/>
          </a:p>
          <a:p>
            <a:r>
              <a:rPr lang="en-US" altLang="en-US"/>
              <a:t>layers.Input(shape=(224, 224, 3))</a:t>
            </a:r>
            <a:endParaRPr lang="en-US" altLang="en-US"/>
          </a:p>
          <a:p>
            <a:r>
              <a:rPr lang="en-US" altLang="en-US"/>
              <a:t>⬅</a:t>
            </a:r>
            <a:r>
              <a:rPr lang="en-US" altLang="en-US"/>
              <a:t>️</a:t>
            </a:r>
            <a:r>
              <a:rPr lang="en-US" altLang="en-US"/>
              <a:t> Accepts RGB images of size 224x224 pixels.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🖼</a:t>
            </a:r>
            <a:r>
              <a:rPr lang="en-US" altLang="en-US"/>
              <a:t> Suitable for image classification tasks.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107950" y="2067560"/>
            <a:ext cx="8369300" cy="622300"/>
          </a:xfrm>
        </p:spPr>
        <p:txBody>
          <a:bodyPr/>
          <a:p>
            <a:endParaRPr lang="en-US" altLang="en-US"/>
          </a:p>
          <a:p>
            <a:r>
              <a:rPr lang="zh-CN" altLang="en-US"/>
              <a:t>🧠</a:t>
            </a:r>
            <a:r>
              <a:rPr lang="en-US" altLang="en-US"/>
              <a:t> 2. Convolution + Pooling Layers</a:t>
            </a:r>
            <a:endParaRPr lang="en-US" altLang="en-US"/>
          </a:p>
          <a:p>
            <a:r>
              <a:rPr lang="en-US" altLang="en-US"/>
              <a:t>layers.Conv2D(...), layers.MaxPooling2D(...)</a:t>
            </a:r>
            <a:endParaRPr lang="en-US" altLang="en-US"/>
          </a:p>
          <a:p>
            <a:r>
              <a:rPr lang="en-US" altLang="en-US"/>
              <a:t>We stack 4 convolutional blocks: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Layer Block	Filters     	Description</a:t>
            </a:r>
            <a:endParaRPr lang="en-US" altLang="en-US"/>
          </a:p>
          <a:p>
            <a:r>
              <a:rPr lang="en-US" altLang="en-US"/>
              <a:t>Conv1	            32	                  Detects low-level features (edges,</a:t>
            </a:r>
            <a:endParaRPr lang="en-US" altLang="en-US"/>
          </a:p>
          <a:p>
            <a:r>
              <a:rPr lang="en-US" altLang="en-US"/>
              <a:t>corners)</a:t>
            </a:r>
            <a:endParaRPr lang="en-US" altLang="en-US"/>
          </a:p>
          <a:p>
            <a:r>
              <a:rPr lang="en-US" altLang="en-US"/>
              <a:t>Conv2	            64	                  Learns more detailed patterns</a:t>
            </a:r>
            <a:endParaRPr lang="en-US" altLang="en-US"/>
          </a:p>
          <a:p>
            <a:r>
              <a:rPr lang="en-US" altLang="en-US"/>
              <a:t>Conv3	            128	                  Understands complex shapes</a:t>
            </a:r>
            <a:endParaRPr lang="en-US" altLang="en-US"/>
          </a:p>
          <a:p>
            <a:r>
              <a:rPr lang="en-US" altLang="en-US"/>
              <a:t>Conv4	            256	                  Detects high-level garbage features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07950" y="654685"/>
            <a:ext cx="8079105" cy="622300"/>
          </a:xfrm>
        </p:spPr>
        <p:txBody>
          <a:bodyPr/>
          <a:p>
            <a:r>
              <a:rPr lang="zh-CN" altLang="en-US"/>
              <a:t>🔄</a:t>
            </a:r>
            <a:r>
              <a:rPr lang="en-US" altLang="en-US"/>
              <a:t> 3. Flatten + Fully Connected Layers</a:t>
            </a:r>
            <a:endParaRPr lang="en-US" altLang="en-US"/>
          </a:p>
          <a:p>
            <a:r>
              <a:rPr lang="en-US" altLang="en-US"/>
              <a:t>layers.Flatten(),</a:t>
            </a:r>
            <a:endParaRPr lang="en-US" altLang="en-US"/>
          </a:p>
          <a:p>
            <a:r>
              <a:rPr lang="en-US" altLang="en-US"/>
              <a:t>layers.Dense(256, activation='relu'),</a:t>
            </a:r>
            <a:endParaRPr lang="en-US" altLang="en-US"/>
          </a:p>
          <a:p>
            <a:r>
              <a:rPr lang="en-US" altLang="en-US"/>
              <a:t>layers.Dropout(0.5)</a:t>
            </a:r>
            <a:endParaRPr lang="en-US" altLang="en-US"/>
          </a:p>
          <a:p>
            <a:r>
              <a:rPr lang="zh-CN" altLang="en-US"/>
              <a:t>🧱</a:t>
            </a:r>
            <a:r>
              <a:rPr lang="en-US" altLang="en-US"/>
              <a:t> Flatten() turns 2D feature maps into 1D vector</a:t>
            </a:r>
            <a:endParaRPr lang="en-US" altLang="en-US"/>
          </a:p>
          <a:p>
            <a:r>
              <a:rPr lang="zh-CN" altLang="en-US"/>
              <a:t>🧠</a:t>
            </a:r>
            <a:r>
              <a:rPr lang="en-US" altLang="en-US"/>
              <a:t> Dense(256) adds learning capacity</a:t>
            </a:r>
            <a:endParaRPr lang="en-US" altLang="en-US"/>
          </a:p>
          <a:p>
            <a:r>
              <a:rPr lang="zh-CN" altLang="en-US"/>
              <a:t>🛡</a:t>
            </a:r>
            <a:r>
              <a:rPr lang="en-US" altLang="en-US"/>
              <a:t> Dropout(0.5) prevents overfitting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252095" y="2067560"/>
            <a:ext cx="8458200" cy="622300"/>
          </a:xfrm>
        </p:spPr>
        <p:txBody>
          <a:bodyPr/>
          <a:p>
            <a:r>
              <a:rPr lang="zh-CN" altLang="en-US"/>
              <a:t>🏁</a:t>
            </a:r>
            <a:r>
              <a:rPr lang="en-US" altLang="en-US"/>
              <a:t> 4. Output Layer</a:t>
            </a:r>
            <a:endParaRPr lang="en-US" altLang="en-US"/>
          </a:p>
          <a:p>
            <a:r>
              <a:rPr lang="en-US" altLang="en-US"/>
              <a:t>layers.Dense(6, activation='softmax')</a:t>
            </a:r>
            <a:endParaRPr lang="en-US" altLang="en-US"/>
          </a:p>
          <a:p>
            <a:r>
              <a:rPr lang="zh-CN" altLang="en-US"/>
              <a:t>🎯</a:t>
            </a:r>
            <a:r>
              <a:rPr lang="en-US" altLang="en-US"/>
              <a:t> 6 units → because we have 6 garbage classes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📊</a:t>
            </a:r>
            <a:r>
              <a:rPr lang="en-US" altLang="en-US"/>
              <a:t> softmax returns probabilities for each class (e.g., plastic: 90%)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⚙</a:t>
            </a:r>
            <a:r>
              <a:rPr lang="en-US" altLang="en-US"/>
              <a:t>5. Model Compilation</a:t>
            </a:r>
            <a:endParaRPr lang="en-US" altLang="en-US"/>
          </a:p>
          <a:p>
            <a:r>
              <a:rPr lang="en-US" altLang="en-US"/>
              <a:t>model.compile(optimizer='adam', loss='categorical_crossentropy', metrics=['accuracy'])</a:t>
            </a:r>
            <a:endParaRPr lang="en-US" altLang="en-US"/>
          </a:p>
          <a:p>
            <a:r>
              <a:rPr lang="en-US" altLang="en-US"/>
              <a:t>Adam Optimizer → fast and effective learning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Categorical Crossentropy → best for multi-class classification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Tracking accuracy during training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 descr="4s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630" y="1059815"/>
            <a:ext cx="8425180" cy="336677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51460" y="123825"/>
            <a:ext cx="6273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VT323" panose="00000509000000000000" charset="0"/>
                <a:cs typeface="VT323" panose="00000509000000000000" charset="0"/>
              </a:rPr>
              <a:t>Fifth Step </a:t>
            </a:r>
            <a:endParaRPr lang="en-US" sz="20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79705" y="699770"/>
            <a:ext cx="8369300" cy="622300"/>
          </a:xfrm>
        </p:spPr>
        <p:txBody>
          <a:bodyPr/>
          <a:p>
            <a:r>
              <a:rPr lang="zh-CN" altLang="en-US"/>
              <a:t>📌</a:t>
            </a:r>
            <a:r>
              <a:rPr lang="en-US" altLang="en-US"/>
              <a:t> Step 1: Early Stopping Callback</a:t>
            </a:r>
            <a:endParaRPr lang="en-US" altLang="en-US"/>
          </a:p>
          <a:p>
            <a:r>
              <a:rPr lang="en-US" altLang="en-US"/>
              <a:t>early_stop = EarlyStopping(</a:t>
            </a:r>
            <a:endParaRPr lang="en-US" altLang="en-US"/>
          </a:p>
          <a:p>
            <a:r>
              <a:rPr lang="en-US" altLang="en-US"/>
              <a:t>    monitor='val_loss',</a:t>
            </a:r>
            <a:endParaRPr lang="en-US" altLang="en-US"/>
          </a:p>
          <a:p>
            <a:r>
              <a:rPr lang="en-US" altLang="en-US"/>
              <a:t>    patience=4,</a:t>
            </a:r>
            <a:endParaRPr lang="en-US" altLang="en-US"/>
          </a:p>
          <a:p>
            <a:r>
              <a:rPr lang="en-US" altLang="en-US"/>
              <a:t>    restore_best_weights=True,</a:t>
            </a:r>
            <a:endParaRPr lang="en-US" altLang="en-US"/>
          </a:p>
          <a:p>
            <a:r>
              <a:rPr lang="en-US" altLang="en-US"/>
              <a:t>    verbose=1</a:t>
            </a:r>
            <a:endParaRPr lang="en-US" altLang="en-US"/>
          </a:p>
          <a:p>
            <a:r>
              <a:rPr lang="en-US" altLang="en-US"/>
              <a:t>)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🔍</a:t>
            </a:r>
            <a:r>
              <a:rPr lang="en-US" altLang="en-US"/>
              <a:t> Parameter	</a:t>
            </a:r>
            <a:r>
              <a:rPr lang="zh-CN" altLang="en-US"/>
              <a:t>💡</a:t>
            </a:r>
            <a:r>
              <a:rPr lang="en-US" altLang="en-US"/>
              <a:t> Description</a:t>
            </a:r>
            <a:endParaRPr lang="en-US" altLang="en-US"/>
          </a:p>
          <a:p>
            <a:r>
              <a:rPr lang="en-US" altLang="en-US"/>
              <a:t>monitor='val_loss'             Watch the validation loss (how well the model performs on unseen data).</a:t>
            </a:r>
            <a:endParaRPr lang="en-US" altLang="en-US"/>
          </a:p>
          <a:p>
            <a:r>
              <a:rPr lang="en-US" altLang="en-US"/>
              <a:t>patience=4	               Wait up to 4 epochs for improvement before stopping.</a:t>
            </a:r>
            <a:endParaRPr lang="en-US" altLang="en-US"/>
          </a:p>
          <a:p>
            <a:r>
              <a:rPr lang="en-US" altLang="en-US"/>
              <a:t>restore_best_weights=True	     Revert to the best performing model on validation.</a:t>
            </a:r>
            <a:endParaRPr lang="en-US" altLang="en-US"/>
          </a:p>
          <a:p>
            <a:r>
              <a:rPr lang="en-US" altLang="en-US"/>
              <a:t>verbose=1	               Show messages in the training log.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✅ Why?</a:t>
            </a:r>
            <a:endParaRPr lang="en-US" altLang="en-US"/>
          </a:p>
          <a:p>
            <a:r>
              <a:rPr lang="en-US" altLang="en-US"/>
              <a:t>To prevent overfitting and save training time.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>
          <a:xfrm>
            <a:off x="3276049" y="3507795"/>
            <a:ext cx="2579400" cy="622200"/>
          </a:xfrm>
        </p:spPr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88595" y="771525"/>
            <a:ext cx="8511540" cy="622300"/>
          </a:xfrm>
        </p:spPr>
        <p:txBody>
          <a:bodyPr/>
          <a:p>
            <a:endParaRPr lang="en-US" altLang="en-US"/>
          </a:p>
          <a:p>
            <a:r>
              <a:rPr lang="zh-CN" altLang="en-US"/>
              <a:t>📌</a:t>
            </a:r>
            <a:r>
              <a:rPr lang="en-US" altLang="en-US"/>
              <a:t> Step 2: Model Training (model.fit</a:t>
            </a:r>
            <a:endParaRPr lang="en-US" altLang="en-US"/>
          </a:p>
          <a:p>
            <a:r>
              <a:rPr lang="en-US" altLang="en-US"/>
              <a:t>history = model.fit(</a:t>
            </a:r>
            <a:endParaRPr lang="en-US" altLang="en-US"/>
          </a:p>
          <a:p>
            <a:r>
              <a:rPr lang="en-US" altLang="en-US"/>
              <a:t>    train_gen,</a:t>
            </a:r>
            <a:endParaRPr lang="en-US" altLang="en-US"/>
          </a:p>
          <a:p>
            <a:r>
              <a:rPr lang="en-US" altLang="en-US"/>
              <a:t>    validation_data=val_gen,</a:t>
            </a:r>
            <a:endParaRPr lang="en-US" altLang="en-US"/>
          </a:p>
          <a:p>
            <a:r>
              <a:rPr lang="en-US" altLang="en-US"/>
              <a:t>    epochs=20,</a:t>
            </a:r>
            <a:endParaRPr lang="en-US" altLang="en-US"/>
          </a:p>
          <a:p>
            <a:r>
              <a:rPr lang="en-US" altLang="en-US"/>
              <a:t>    callbacks=[early_stop],</a:t>
            </a:r>
            <a:endParaRPr lang="en-US" altLang="en-US"/>
          </a:p>
          <a:p>
            <a:r>
              <a:rPr lang="en-US" altLang="en-US"/>
              <a:t>    class_weight=class_weight_dict</a:t>
            </a:r>
            <a:endParaRPr lang="en-US" altLang="en-US"/>
          </a:p>
          <a:p>
            <a:r>
              <a:rPr lang="en-US" altLang="en-US"/>
              <a:t>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Parameter	                            Description</a:t>
            </a:r>
            <a:endParaRPr lang="en-US" altLang="en-US"/>
          </a:p>
          <a:p>
            <a:r>
              <a:rPr lang="en-US" altLang="en-US"/>
              <a:t>train_gen	                    Training data with augmentation.</a:t>
            </a:r>
            <a:endParaRPr lang="en-US" altLang="en-US"/>
          </a:p>
          <a:p>
            <a:r>
              <a:rPr lang="en-US" altLang="en-US"/>
              <a:t>validation_data=val_gen	          Validation data to monitor performance.</a:t>
            </a:r>
            <a:endParaRPr lang="en-US" altLang="en-US"/>
          </a:p>
          <a:p>
            <a:r>
              <a:rPr lang="en-US" altLang="en-US"/>
              <a:t>epochs=20	                    Train up to 20 cycles.</a:t>
            </a:r>
            <a:endParaRPr lang="en-US" altLang="en-US"/>
          </a:p>
          <a:p>
            <a:r>
              <a:rPr lang="en-US" altLang="en-US"/>
              <a:t>callbacks=[early_stop]	          Apply early stopping logic.</a:t>
            </a:r>
            <a:endParaRPr lang="en-US" altLang="en-US"/>
          </a:p>
          <a:p>
            <a:r>
              <a:rPr lang="en-US" altLang="en-US"/>
              <a:t>class_weight=class_weight_dict	</a:t>
            </a:r>
            <a:r>
              <a:rPr lang="zh-CN" altLang="en-US"/>
              <a:t>📊</a:t>
            </a:r>
            <a:r>
              <a:rPr lang="en-US" altLang="en-US"/>
              <a:t> Balance classes with low frequency.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>
          <a:xfrm>
            <a:off x="3204294" y="4227885"/>
            <a:ext cx="2579400" cy="622200"/>
          </a:xfrm>
        </p:spPr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 descr="AC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275715"/>
            <a:ext cx="8264525" cy="291020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-108585" y="745490"/>
            <a:ext cx="833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VT323" panose="00000509000000000000" charset="0"/>
                <a:cs typeface="VT323" panose="00000509000000000000" charset="0"/>
              </a:rPr>
              <a:t>              Visualizing Accuracy and Loss Over Training Epochs</a:t>
            </a:r>
            <a:endParaRPr lang="en-US" sz="24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subTitle" idx="1"/>
          </p:nvPr>
        </p:nvSpPr>
        <p:spPr>
          <a:xfrm>
            <a:off x="3465325" y="3918575"/>
            <a:ext cx="5174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Growing Challenge of Waste Management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1860500" y="1532500"/>
            <a:ext cx="3459000" cy="15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Problem Statement</a:t>
            </a:r>
            <a:endParaRPr lang="en-GB"/>
          </a:p>
        </p:txBody>
      </p:sp>
      <p:sp>
        <p:nvSpPr>
          <p:cNvPr id="262" name="Google Shape;262;p32"/>
          <p:cNvSpPr txBox="1"/>
          <p:nvPr>
            <p:ph type="title" idx="2"/>
          </p:nvPr>
        </p:nvSpPr>
        <p:spPr>
          <a:xfrm>
            <a:off x="779673" y="1910725"/>
            <a:ext cx="778200" cy="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US" altLang="en-GB"/>
          </a:p>
        </p:txBody>
      </p:sp>
      <p:grpSp>
        <p:nvGrpSpPr>
          <p:cNvPr id="263" name="Google Shape;263;p32"/>
          <p:cNvGrpSpPr/>
          <p:nvPr/>
        </p:nvGrpSpPr>
        <p:grpSpPr>
          <a:xfrm>
            <a:off x="6386650" y="947025"/>
            <a:ext cx="2107351" cy="265500"/>
            <a:chOff x="6386650" y="947025"/>
            <a:chExt cx="2107351" cy="265500"/>
          </a:xfrm>
        </p:grpSpPr>
        <p:pic>
          <p:nvPicPr>
            <p:cNvPr id="264" name="Google Shape;264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Placeholder 4" descr="C:/Users/HP/Downloads/aa1e1db54b90b9594083647aaa19bbc7-removebg-preview.pngaa1e1db54b90b9594083647aaa19bbc7-removebg-preview"/>
          <p:cNvPicPr>
            <a:picLocks noChangeAspect="1"/>
          </p:cNvPicPr>
          <p:nvPr>
            <p:ph type="pic" idx="3"/>
          </p:nvPr>
        </p:nvPicPr>
        <p:blipFill>
          <a:blip r:embed="rId2"/>
          <a:srcRect t="3480" b="3480"/>
          <a:stretch>
            <a:fillRect/>
          </a:stretch>
        </p:blipFill>
        <p:spPr>
          <a:xfrm flipH="1">
            <a:off x="6386830" y="1212215"/>
            <a:ext cx="2107565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 descr="Annotation 2025-07-28 211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1131570"/>
            <a:ext cx="6714490" cy="369316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542925" y="771525"/>
            <a:ext cx="81254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VT323" panose="00000509000000000000" charset="0"/>
                <a:cs typeface="VT323" panose="00000509000000000000" charset="0"/>
              </a:rPr>
              <a:t>               Evaluating Class-wise Prediction Accuracy of the Model</a:t>
            </a:r>
            <a:endParaRPr lang="en-US" altLang="en-US" sz="2000">
              <a:latin typeface="VT323" panose="00000509000000000000" charset="0"/>
              <a:cs typeface="VT323" panose="00000509000000000000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539750" y="745490"/>
            <a:ext cx="84734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VT323" panose="00000509000000000000" charset="0"/>
                <a:cs typeface="VT323" panose="00000509000000000000" charset="0"/>
              </a:rPr>
              <a:t>Detailed Metrics – Precision, Recall, F1-Score for Each Class</a:t>
            </a:r>
            <a:endParaRPr lang="en-US" altLang="en-US" sz="2400">
              <a:latin typeface="VT323" panose="00000509000000000000" charset="0"/>
              <a:cs typeface="VT323" panose="00000509000000000000" charset="0"/>
            </a:endParaRPr>
          </a:p>
        </p:txBody>
      </p:sp>
      <p:pic>
        <p:nvPicPr>
          <p:cNvPr id="16" name="Picture 15" descr="nu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203325"/>
            <a:ext cx="6153150" cy="31648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 idx="2"/>
          </p:nvPr>
        </p:nvSpPr>
        <p:spPr>
          <a:xfrm>
            <a:off x="683895" y="1491615"/>
            <a:ext cx="5261610" cy="1520825"/>
          </a:xfrm>
        </p:spPr>
        <p:txBody>
          <a:bodyPr/>
          <a:p>
            <a:r>
              <a:rPr lang="en-US" altLang="en-US"/>
              <a:t> Environmental Benefit</a:t>
            </a:r>
            <a:endParaRPr lang="en-US" altLang="en-US"/>
          </a:p>
        </p:txBody>
      </p:sp>
      <p:sp>
        <p:nvSpPr>
          <p:cNvPr id="4" name="Subtitle 3"/>
          <p:cNvSpPr/>
          <p:nvPr>
            <p:ph type="subTitle" idx="1"/>
          </p:nvPr>
        </p:nvSpPr>
        <p:spPr>
          <a:xfrm>
            <a:off x="3564385" y="3940165"/>
            <a:ext cx="5174400" cy="662100"/>
          </a:xfrm>
        </p:spPr>
        <p:txBody>
          <a:bodyPr/>
          <a:p>
            <a:r>
              <a:rPr lang="en-US" altLang="en-US"/>
              <a:t> Our Solution Supports the Environment </a:t>
            </a:r>
            <a:endParaRPr lang="en-US" altLang="en-US"/>
          </a:p>
        </p:txBody>
      </p:sp>
      <p:pic>
        <p:nvPicPr>
          <p:cNvPr id="6" name="Picture Placeholder 5" descr="C:/Users/HP/Downloads/da821e6c620f8e9143531e2bbb7a16b3.jpgda821e6c620f8e9143531e2bbb7a16b3"/>
          <p:cNvPicPr>
            <a:picLocks noChangeAspect="1"/>
          </p:cNvPicPr>
          <p:nvPr>
            <p:ph type="pic" idx="3"/>
          </p:nvPr>
        </p:nvPicPr>
        <p:blipFill>
          <a:blip r:embed="rId1"/>
          <a:srcRect l="3716" r="3716"/>
          <a:stretch>
            <a:fillRect/>
          </a:stretch>
        </p:blipFill>
        <p:spPr>
          <a:xfrm>
            <a:off x="6406515" y="946785"/>
            <a:ext cx="2067560" cy="20675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251460" y="1779905"/>
            <a:ext cx="8348345" cy="622300"/>
          </a:xfrm>
        </p:spPr>
        <p:txBody>
          <a:bodyPr/>
          <a:p>
            <a:r>
              <a:rPr lang="zh-CN" altLang="en-US"/>
              <a:t>♻</a:t>
            </a:r>
            <a:r>
              <a:rPr lang="en-US" altLang="en-US"/>
              <a:t>️</a:t>
            </a:r>
            <a:r>
              <a:rPr lang="en-US" altLang="en-US"/>
              <a:t> Waste Reduction: Helps reduce pollution by enabling faster and more accurate identification of garbage.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🐢</a:t>
            </a:r>
            <a:r>
              <a:rPr lang="en-US" altLang="en-US"/>
              <a:t> Wildlife Protection: Prevents harmful waste like plastic from reaching natural habitats.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🌡</a:t>
            </a:r>
            <a:r>
              <a:rPr lang="en-US" altLang="en-US"/>
              <a:t>️</a:t>
            </a:r>
            <a:r>
              <a:rPr lang="en-US" altLang="en-US"/>
              <a:t> Climate Action: Reduces need for waste burning and landfilling, lowering carbon emissions.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🧼</a:t>
            </a:r>
            <a:r>
              <a:rPr lang="en-US" altLang="en-US"/>
              <a:t> Cleaner Ecosystems: Promotes cleanliness in oceans, rivers, and urban areas.</a:t>
            </a:r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/>
          <p:nvPr>
            <p:ph type="title" idx="2"/>
          </p:nvPr>
        </p:nvSpPr>
        <p:spPr>
          <a:xfrm>
            <a:off x="683895" y="1491615"/>
            <a:ext cx="4992370" cy="1520825"/>
          </a:xfrm>
        </p:spPr>
        <p:txBody>
          <a:bodyPr/>
          <a:p>
            <a:r>
              <a:rPr lang="en-US" altLang="en-US"/>
              <a:t>Contribution to AI Field</a:t>
            </a:r>
            <a:endParaRPr lang="en-US" altLang="en-US"/>
          </a:p>
        </p:txBody>
      </p:sp>
      <p:sp>
        <p:nvSpPr>
          <p:cNvPr id="4" name="Subtitle 3"/>
          <p:cNvSpPr/>
          <p:nvPr>
            <p:ph type="subTitle" idx="1"/>
          </p:nvPr>
        </p:nvSpPr>
        <p:spPr>
          <a:xfrm>
            <a:off x="3564385" y="3940165"/>
            <a:ext cx="5174400" cy="662100"/>
          </a:xfrm>
        </p:spPr>
        <p:txBody>
          <a:bodyPr/>
          <a:p>
            <a:r>
              <a:rPr lang="en-US" altLang="en-US"/>
              <a:t>Our Solution Supports the Businesses</a:t>
            </a:r>
            <a:endParaRPr lang="en-US" altLang="en-US"/>
          </a:p>
        </p:txBody>
      </p:sp>
      <p:pic>
        <p:nvPicPr>
          <p:cNvPr id="6" name="Picture Placeholder 5" descr="C:/Users/HP/Downloads/5698d17a19b07166dc259cfe0cd3bda2.jpg5698d17a19b07166dc259cfe0cd3bda2"/>
          <p:cNvPicPr>
            <a:picLocks noChangeAspect="1"/>
          </p:cNvPicPr>
          <p:nvPr>
            <p:ph type="pic" idx="3"/>
          </p:nvPr>
        </p:nvPicPr>
        <p:blipFill>
          <a:blip r:embed="rId1"/>
          <a:srcRect/>
          <a:stretch>
            <a:fillRect/>
          </a:stretch>
        </p:blipFill>
        <p:spPr>
          <a:xfrm>
            <a:off x="6406515" y="946785"/>
            <a:ext cx="2067560" cy="20675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287020" y="771525"/>
            <a:ext cx="8570595" cy="622300"/>
          </a:xfrm>
        </p:spPr>
        <p:txBody>
          <a:bodyPr/>
          <a:p>
            <a:r>
              <a:rPr lang="zh-CN" altLang="en-US"/>
              <a:t>📷</a:t>
            </a:r>
            <a:r>
              <a:rPr lang="en-US" altLang="en-US"/>
              <a:t> Smart Cameras / IoT Sensors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AI model can be deployed on edge devices (like Raspberry Pi or NVIDIA Jetson) connected to cameras in recycling bins, parks, or beaches.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These cameras capture real-time images and classify the type of trash instantly.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🚛</a:t>
            </a:r>
            <a:r>
              <a:rPr lang="en-US" altLang="en-US"/>
              <a:t> Automated Waste Sorting Machines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robotic arms + conveyor belts.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Camera + AI model detects garbage type → microcontroller sends signals to sort waste into correct bin.</a:t>
            </a:r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>
          <a:xfrm>
            <a:off x="330835" y="3392170"/>
            <a:ext cx="8742680" cy="622300"/>
          </a:xfrm>
        </p:spPr>
        <p:txBody>
          <a:bodyPr/>
          <a:p>
            <a:r>
              <a:rPr lang="zh-CN" altLang="en-US"/>
              <a:t>🌐</a:t>
            </a:r>
            <a:r>
              <a:rPr lang="en-US" altLang="en-US"/>
              <a:t> Embedded Systems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Deploy the trained model on microcontrollers (e.g., Arduino + ESP32 with camera modules) to classify and send data to cloud dashboards or local systems.</a:t>
            </a:r>
            <a:endParaRPr lang="en-US" alt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/>
          <p:nvPr>
            <p:ph type="subTitle" idx="1"/>
          </p:nvPr>
        </p:nvSpPr>
        <p:spPr>
          <a:xfrm>
            <a:off x="179705" y="1851660"/>
            <a:ext cx="8382635" cy="622300"/>
          </a:xfrm>
        </p:spPr>
        <p:txBody>
          <a:bodyPr/>
          <a:p>
            <a:r>
              <a:rPr lang="zh-CN" altLang="en-US"/>
              <a:t>♻</a:t>
            </a:r>
            <a:r>
              <a:rPr lang="en-US" altLang="en-US"/>
              <a:t>️</a:t>
            </a:r>
            <a:r>
              <a:rPr lang="en-US" altLang="en-US"/>
              <a:t> Smart Bins for Public Spaces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Bin opens only if item is classified correctly (e.g., plastic vs. organic).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Reduces contamination and encourages recycling through automation.</a:t>
            </a:r>
            <a:endParaRPr lang="en-US" altLang="en-US"/>
          </a:p>
          <a:p>
            <a:endParaRPr lang="en-US" altLang="en-US"/>
          </a:p>
          <a:p>
            <a:r>
              <a:rPr lang="zh-CN" altLang="en-US"/>
              <a:t>📡</a:t>
            </a:r>
            <a:r>
              <a:rPr lang="en-US" altLang="en-US"/>
              <a:t> Edge AI Deployment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AI model is compressed and optimized to run offline in real-time, avoiding dependency on cloud.</a:t>
            </a:r>
            <a:endParaRPr lang="en-US" altLang="en-US"/>
          </a:p>
        </p:txBody>
      </p:sp>
      <p:sp>
        <p:nvSpPr>
          <p:cNvPr id="3" name="Subtitle 2"/>
          <p:cNvSpPr/>
          <p:nvPr>
            <p:ph type="subTitle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Subtitle 3"/>
          <p:cNvSpPr/>
          <p:nvPr>
            <p:ph type="subTitle" idx="3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/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sp>
        <p:nvSpPr>
          <p:cNvPr id="6" name="Subtitle 5"/>
          <p:cNvSpPr/>
          <p:nvPr>
            <p:ph type="subTitle" idx="5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/>
          <p:nvPr>
            <p:ph type="subTitle" idx="6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Title 8"/>
          <p:cNvSpPr/>
          <p:nvPr>
            <p:ph type="title" idx="7"/>
          </p:nvPr>
        </p:nvSpPr>
        <p:spPr/>
        <p:txBody>
          <a:bodyPr/>
          <a:p>
            <a:endParaRPr lang="en-US"/>
          </a:p>
        </p:txBody>
      </p:sp>
      <p:sp>
        <p:nvSpPr>
          <p:cNvPr id="10" name="Title 9"/>
          <p:cNvSpPr/>
          <p:nvPr>
            <p:ph type="title" idx="8"/>
          </p:nvPr>
        </p:nvSpPr>
        <p:spPr/>
        <p:txBody>
          <a:bodyPr/>
          <a:p>
            <a:endParaRPr lang="en-US"/>
          </a:p>
        </p:txBody>
      </p:sp>
      <p:sp>
        <p:nvSpPr>
          <p:cNvPr id="11" name="Title 10"/>
          <p:cNvSpPr/>
          <p:nvPr>
            <p:ph type="title" idx="9"/>
          </p:nvPr>
        </p:nvSpPr>
        <p:spPr/>
        <p:txBody>
          <a:bodyPr/>
          <a:p>
            <a:endParaRPr lang="en-US"/>
          </a:p>
        </p:txBody>
      </p:sp>
      <p:sp>
        <p:nvSpPr>
          <p:cNvPr id="12" name="Title 11"/>
          <p:cNvSpPr/>
          <p:nvPr>
            <p:ph type="title" idx="13"/>
          </p:nvPr>
        </p:nvSpPr>
        <p:spPr/>
        <p:txBody>
          <a:bodyPr/>
          <a:p>
            <a:endParaRPr lang="en-US"/>
          </a:p>
        </p:txBody>
      </p:sp>
      <p:sp>
        <p:nvSpPr>
          <p:cNvPr id="13" name="Title 12"/>
          <p:cNvSpPr/>
          <p:nvPr>
            <p:ph type="title" idx="14"/>
          </p:nvPr>
        </p:nvSpPr>
        <p:spPr/>
        <p:txBody>
          <a:bodyPr/>
          <a:p>
            <a:endParaRPr lang="en-US"/>
          </a:p>
        </p:txBody>
      </p:sp>
      <p:sp>
        <p:nvSpPr>
          <p:cNvPr id="14" name="Title 13"/>
          <p:cNvSpPr/>
          <p:nvPr>
            <p:ph type="title" idx="15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467845" y="1143000"/>
            <a:ext cx="3852300" cy="5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 lang="en-GB"/>
          </a:p>
        </p:txBody>
      </p:sp>
      <p:sp>
        <p:nvSpPr>
          <p:cNvPr id="373" name="Google Shape;373;p41"/>
          <p:cNvSpPr txBox="1"/>
          <p:nvPr>
            <p:ph type="subTitle" idx="1"/>
          </p:nvPr>
        </p:nvSpPr>
        <p:spPr>
          <a:xfrm>
            <a:off x="467845" y="2283185"/>
            <a:ext cx="36834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C1C1BF"/>
                      <wpsdc:folHlinkClr xmlns:wpsdc="http://www.wps.cn/officeDocument/2017/drawingmlCustomData" val="0097A7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https://github.com/OmarTamer2004/final-pro</a:t>
            </a:r>
            <a:endParaRPr lang="en-US" altLang="en-US"/>
          </a:p>
        </p:txBody>
      </p:sp>
      <p:sp>
        <p:nvSpPr>
          <p:cNvPr id="374" name="Google Shape;374;p41"/>
          <p:cNvSpPr txBox="1"/>
          <p:nvPr/>
        </p:nvSpPr>
        <p:spPr>
          <a:xfrm>
            <a:off x="4941648" y="3180650"/>
            <a:ext cx="32064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 panose="00000009000000000000"/>
              <a:ea typeface="Roboto Mono" panose="00000009000000000000"/>
              <a:cs typeface="Roboto Mono" panose="00000009000000000000"/>
              <a:sym typeface="Roboto Mono" panose="00000009000000000000"/>
            </a:endParaRPr>
          </a:p>
        </p:txBody>
      </p:sp>
      <p:sp>
        <p:nvSpPr>
          <p:cNvPr id="390" name="Google Shape;390;p41"/>
          <p:cNvSpPr txBox="1"/>
          <p:nvPr/>
        </p:nvSpPr>
        <p:spPr>
          <a:xfrm>
            <a:off x="341850" y="205291"/>
            <a:ext cx="44754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VT323" panose="00000509000000000000"/>
                <a:ea typeface="VT323" panose="00000509000000000000"/>
                <a:cs typeface="VT323" panose="00000509000000000000"/>
                <a:sym typeface="VT323" panose="00000509000000000000"/>
              </a:rPr>
              <a:t>Omar Tamer Elazab Melegy Dyab </a:t>
            </a:r>
            <a:endParaRPr lang="en-US" sz="1600">
              <a:solidFill>
                <a:schemeClr val="dk1"/>
              </a:solidFill>
              <a:latin typeface="VT323" panose="00000509000000000000"/>
              <a:ea typeface="VT323" panose="00000509000000000000"/>
              <a:cs typeface="VT323" panose="00000509000000000000"/>
              <a:sym typeface="VT323" panose="00000509000000000000"/>
            </a:endParaRPr>
          </a:p>
        </p:txBody>
      </p:sp>
      <p:sp>
        <p:nvSpPr>
          <p:cNvPr id="1" name="Text Box 0"/>
          <p:cNvSpPr txBox="1"/>
          <p:nvPr/>
        </p:nvSpPr>
        <p:spPr>
          <a:xfrm>
            <a:off x="467995" y="207772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latin typeface="VT323" panose="00000509000000000000" charset="0"/>
                <a:cs typeface="VT323" panose="00000509000000000000" charset="0"/>
              </a:rPr>
              <a:t>GITHUB REPO: </a:t>
            </a:r>
            <a:endParaRPr lang="en-US" sz="1800">
              <a:latin typeface="VT323" panose="00000509000000000000" charset="0"/>
              <a:cs typeface="VT323" panose="00000509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96055" y="2787650"/>
            <a:ext cx="3324225" cy="763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3" name="Picture 2" descr="2ac54316f023cc9c33419984b2414c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5" y="2355850"/>
            <a:ext cx="3661410" cy="1240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"/>
          <p:cNvSpPr txBox="1"/>
          <p:nvPr>
            <p:ph type="title"/>
          </p:nvPr>
        </p:nvSpPr>
        <p:spPr>
          <a:xfrm>
            <a:off x="322990" y="5956590"/>
            <a:ext cx="78666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271" name="Google Shape;271;p33"/>
          <p:cNvSpPr txBox="1"/>
          <p:nvPr>
            <p:ph type="subTitle" idx="1"/>
          </p:nvPr>
        </p:nvSpPr>
        <p:spPr>
          <a:xfrm>
            <a:off x="179705" y="699770"/>
            <a:ext cx="4695825" cy="14420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/>
              <a:t>1.</a:t>
            </a:r>
            <a:r>
              <a:rPr lang="zh-CN" altLang="en-US"/>
              <a:t>🌍</a:t>
            </a:r>
            <a:r>
              <a:rPr lang="en-US" altLang="en-US"/>
              <a:t> Environmental Harm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- Plastic and general waste pollute land, water, and air.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- Wildlife suffers due to ingestion or entanglement in plastic.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51460" y="1955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VT323" panose="00000509000000000000" charset="0"/>
                <a:cs typeface="VT323" panose="00000509000000000000" charset="0"/>
                <a:sym typeface="+mn-ea"/>
              </a:rPr>
              <a:t>Let’s have a look</a:t>
            </a:r>
            <a:endParaRPr lang="en-US" sz="2000">
              <a:latin typeface="VT323" panose="00000509000000000000" charset="0"/>
              <a:cs typeface="VT323" panose="00000509000000000000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79705" y="2715895"/>
            <a:ext cx="39325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💸</a:t>
            </a:r>
            <a:r>
              <a:rPr lang="en-US" altLang="en-US"/>
              <a:t> Inefficiency in Manual Sorting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Manual waste sorting is slow, costly, and error-prone.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Human workers are exposed to health risks.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875530" y="1779270"/>
            <a:ext cx="396621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🤖</a:t>
            </a:r>
            <a:r>
              <a:rPr lang="en-US" altLang="en-US"/>
              <a:t> The Need for Smart Solutions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An AI-based system can classify garbage from images in real time.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Helps automate waste management and reduce ecological impact.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1" descr="C:/Users/HP/Downloads/360_F_1174351061_DFihP5hRGIKgG3b9WcdgvJxW3PxMo7Bq.jpg360_F_1174351061_DFihP5hRGIKgG3b9WcdgvJxW3PxMo7Bq" title="fluffy-clouds-windy-sky.jpg"/>
          <p:cNvPicPr preferRelativeResize="0"/>
          <p:nvPr>
            <p:ph type="pic" idx="2"/>
          </p:nvPr>
        </p:nvPicPr>
        <p:blipFill rotWithShape="1">
          <a:blip r:embed="rId1"/>
          <a:srcRect l="23547" r="23547"/>
          <a:stretch>
            <a:fillRect/>
          </a:stretch>
        </p:blipFill>
        <p:spPr>
          <a:xfrm>
            <a:off x="522525" y="1195150"/>
            <a:ext cx="2947200" cy="3341428"/>
          </a:xfrm>
          <a:prstGeom prst="rect">
            <a:avLst/>
          </a:prstGeom>
        </p:spPr>
      </p:pic>
      <p:sp>
        <p:nvSpPr>
          <p:cNvPr id="250" name="Google Shape;250;p31"/>
          <p:cNvSpPr txBox="1"/>
          <p:nvPr>
            <p:ph type="title"/>
          </p:nvPr>
        </p:nvSpPr>
        <p:spPr>
          <a:xfrm>
            <a:off x="3482975" y="795655"/>
            <a:ext cx="5527040" cy="10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>
                <a:latin typeface="Roboto Mono" panose="00000009000000000000" charset="0"/>
                <a:cs typeface="Roboto Mono" panose="00000009000000000000" charset="0"/>
              </a:rPr>
              <a:t>🌿</a:t>
            </a: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 Environmental Impact</a:t>
            </a: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8 million tons of plastic enter oceans every year, killing marine life and disrupting ecosystems.</a:t>
            </a: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Garbage clogs rivers, causes floods, and contaminates soil and groundwater.</a:t>
            </a: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  <a:t>Wildlife often mistake plastic for food — over 1 million animals die each year due to waste ingestion.</a:t>
            </a: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br>
              <a:rPr lang="en-US" altLang="en-US" sz="1200">
                <a:latin typeface="Roboto Mono" panose="00000009000000000000" charset="0"/>
                <a:cs typeface="Roboto Mono" panose="00000009000000000000" charset="0"/>
              </a:rPr>
            </a:br>
            <a:endParaRPr lang="en-US" altLang="en-US" sz="1200">
              <a:latin typeface="Roboto Mono" panose="00000009000000000000" charset="0"/>
              <a:cs typeface="Roboto Mono" panose="00000009000000000000" charset="0"/>
            </a:endParaRPr>
          </a:p>
        </p:txBody>
      </p:sp>
      <p:sp>
        <p:nvSpPr>
          <p:cNvPr id="251" name="Google Shape;251;p31"/>
          <p:cNvSpPr txBox="1"/>
          <p:nvPr>
            <p:ph type="body" idx="1"/>
          </p:nvPr>
        </p:nvSpPr>
        <p:spPr>
          <a:xfrm>
            <a:off x="3563620" y="2571750"/>
            <a:ext cx="5661025" cy="2167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zh-CN" altLang="en-US" sz="1200"/>
              <a:t>💰</a:t>
            </a:r>
            <a:r>
              <a:rPr lang="en-US" altLang="en-US" sz="1200"/>
              <a:t> Economic Cost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US" sz="1200"/>
              <a:t>$2.6 trillion lost annually due to environmental degradation, mostly caused by pollution and waste (World Bank).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US" sz="1200"/>
              <a:t>Countries spend billions annually on waste cleanup and landfill management.</a:t>
            </a: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endParaRPr lang="en-US" altLang="en-US"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 panose="020B0604020202020204"/>
              <a:buNone/>
            </a:pPr>
            <a:r>
              <a:rPr lang="en-US" altLang="en-US" sz="1200"/>
              <a:t>Tourism, fishing, and agriculture sectors suffer due to polluted environments.</a:t>
            </a:r>
            <a:endParaRPr lang="en-US" altLang="en-US" sz="1200"/>
          </a:p>
        </p:txBody>
      </p:sp>
      <p:grpSp>
        <p:nvGrpSpPr>
          <p:cNvPr id="252" name="Google Shape;252;p31"/>
          <p:cNvGrpSpPr/>
          <p:nvPr/>
        </p:nvGrpSpPr>
        <p:grpSpPr>
          <a:xfrm>
            <a:off x="511225" y="947025"/>
            <a:ext cx="2971350" cy="265500"/>
            <a:chOff x="511225" y="947025"/>
            <a:chExt cx="2971350" cy="265500"/>
          </a:xfrm>
        </p:grpSpPr>
        <p:pic>
          <p:nvPicPr>
            <p:cNvPr id="253" name="Google Shape;253;p31" title="Sin título-2.png"/>
            <p:cNvPicPr preferRelativeResize="0"/>
            <p:nvPr/>
          </p:nvPicPr>
          <p:blipFill rotWithShape="1">
            <a:blip r:embed="rId2"/>
            <a:srcRect l="60127"/>
            <a:stretch>
              <a:fillRect/>
            </a:stretch>
          </p:blipFill>
          <p:spPr>
            <a:xfrm>
              <a:off x="512775" y="947025"/>
              <a:ext cx="2969800" cy="26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31" title="Sin título-2.png"/>
            <p:cNvPicPr preferRelativeResize="0"/>
            <p:nvPr/>
          </p:nvPicPr>
          <p:blipFill rotWithShape="1">
            <a:blip r:embed="rId2"/>
            <a:srcRect l="60127"/>
            <a:stretch>
              <a:fillRect/>
            </a:stretch>
          </p:blipFill>
          <p:spPr>
            <a:xfrm>
              <a:off x="511225" y="947025"/>
              <a:ext cx="2969800" cy="26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ext Box 1"/>
          <p:cNvSpPr txBox="1"/>
          <p:nvPr/>
        </p:nvSpPr>
        <p:spPr>
          <a:xfrm>
            <a:off x="2074545" y="123825"/>
            <a:ext cx="6262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>
                <a:latin typeface="VT323" panose="00000509000000000000" charset="0"/>
                <a:cs typeface="VT323" panose="00000509000000000000" charset="0"/>
              </a:rPr>
              <a:t> A Global Crisis with Heavy Consequences</a:t>
            </a:r>
            <a:endParaRPr lang="en-US" altLang="en-US" sz="2400">
              <a:latin typeface="VT323" panose="00000509000000000000" charset="0"/>
              <a:cs typeface="VT323" panose="00000509000000000000" charset="0"/>
            </a:endParaRPr>
          </a:p>
          <a:p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subTitle" idx="1"/>
          </p:nvPr>
        </p:nvSpPr>
        <p:spPr>
          <a:xfrm>
            <a:off x="3465325" y="3918575"/>
            <a:ext cx="5174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How Waste Threatens Our Planet's Balance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1860500" y="1707760"/>
            <a:ext cx="3459000" cy="15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Environmental Impact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62" name="Google Shape;262;p32"/>
          <p:cNvSpPr txBox="1"/>
          <p:nvPr>
            <p:ph type="title" idx="2"/>
          </p:nvPr>
        </p:nvSpPr>
        <p:spPr>
          <a:xfrm>
            <a:off x="779673" y="1910725"/>
            <a:ext cx="778200" cy="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02</a:t>
            </a:r>
            <a:endParaRPr lang="en-US" altLang="en-GB">
              <a:latin typeface="MS UI Gothic" panose="020B0600070205080204" charset="-128"/>
              <a:ea typeface="MS UI Gothic" panose="020B0600070205080204" charset="-128"/>
              <a:cs typeface="Old English Text MT" panose="03040902040508030806" charset="0"/>
            </a:endParaRPr>
          </a:p>
        </p:txBody>
      </p:sp>
      <p:grpSp>
        <p:nvGrpSpPr>
          <p:cNvPr id="263" name="Google Shape;263;p32"/>
          <p:cNvGrpSpPr/>
          <p:nvPr/>
        </p:nvGrpSpPr>
        <p:grpSpPr>
          <a:xfrm>
            <a:off x="6386650" y="947025"/>
            <a:ext cx="2107351" cy="265500"/>
            <a:chOff x="6386650" y="947025"/>
            <a:chExt cx="2107351" cy="265500"/>
          </a:xfrm>
        </p:grpSpPr>
        <p:pic>
          <p:nvPicPr>
            <p:cNvPr id="264" name="Google Shape;264;p32" title="Sin título-2.png"/>
            <p:cNvPicPr preferRelativeResize="0"/>
            <p:nvPr/>
          </p:nvPicPr>
          <p:blipFill rotWithShape="1">
            <a:blip r:embed="rId2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2" title="Sin título-2.png"/>
            <p:cNvPicPr preferRelativeResize="0"/>
            <p:nvPr/>
          </p:nvPicPr>
          <p:blipFill rotWithShape="1">
            <a:blip r:embed="rId2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Placeholder 4" descr="C:/Users/HP/Downloads/da821e6c620f8e9143531e2bbb7a16b3.jpgda821e6c620f8e9143531e2bbb7a16b3"/>
          <p:cNvPicPr>
            <a:picLocks noChangeAspect="1"/>
          </p:cNvPicPr>
          <p:nvPr>
            <p:ph type="pic" idx="3"/>
          </p:nvPr>
        </p:nvPicPr>
        <p:blipFill>
          <a:blip r:embed="rId3"/>
          <a:srcRect t="4745" b="4745"/>
          <a:stretch>
            <a:fillRect/>
          </a:stretch>
        </p:blipFill>
        <p:spPr>
          <a:xfrm flipH="1">
            <a:off x="6386830" y="1212215"/>
            <a:ext cx="2107565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 idx="6"/>
          </p:nvPr>
        </p:nvSpPr>
        <p:spPr>
          <a:xfrm>
            <a:off x="341850" y="654800"/>
            <a:ext cx="82497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EFFECTS </a:t>
            </a:r>
            <a:endParaRPr lang="en-US" altLang="en-GB"/>
          </a:p>
        </p:txBody>
      </p:sp>
      <p:sp>
        <p:nvSpPr>
          <p:cNvPr id="286" name="Google Shape;286;p35"/>
          <p:cNvSpPr txBox="1"/>
          <p:nvPr>
            <p:ph type="subTitle" idx="1"/>
          </p:nvPr>
        </p:nvSpPr>
        <p:spPr>
          <a:xfrm>
            <a:off x="3145041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Tiny plastic particles from garbage break down and enter fish, animals, and eventually human bodies, leading to health problems.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87" name="Google Shape;287;p35"/>
          <p:cNvSpPr txBox="1"/>
          <p:nvPr>
            <p:ph type="subTitle" idx="2"/>
          </p:nvPr>
        </p:nvSpPr>
        <p:spPr>
          <a:xfrm>
            <a:off x="341850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Non-biodegradable garbage like plastics ends up in oceans, forests, and rivers, harming marine life, birds, and animals.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88" name="Google Shape;288;p35"/>
          <p:cNvSpPr txBox="1"/>
          <p:nvPr>
            <p:ph type="subTitle" idx="3"/>
          </p:nvPr>
        </p:nvSpPr>
        <p:spPr>
          <a:xfrm>
            <a:off x="5948257" y="2118945"/>
            <a:ext cx="2599200" cy="2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Burning waste or leaving it to rot produces methane (CH₄) and CO₂, two powerful greenhouse gases responsible for global warming.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3144432" y="1706300"/>
            <a:ext cx="698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290" name="Google Shape;290;p35"/>
          <p:cNvSpPr txBox="1"/>
          <p:nvPr>
            <p:ph type="title" idx="4"/>
          </p:nvPr>
        </p:nvSpPr>
        <p:spPr>
          <a:xfrm>
            <a:off x="341854" y="1706450"/>
            <a:ext cx="697500" cy="3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r>
              <a:rPr lang="ar-EG" altLang="en-GB"/>
              <a:t> : </a:t>
            </a:r>
            <a:endParaRPr lang="ar-EG" altLang="en-GB"/>
          </a:p>
        </p:txBody>
      </p:sp>
      <p:sp>
        <p:nvSpPr>
          <p:cNvPr id="291" name="Google Shape;291;p35"/>
          <p:cNvSpPr txBox="1"/>
          <p:nvPr>
            <p:ph type="title" idx="5"/>
          </p:nvPr>
        </p:nvSpPr>
        <p:spPr>
          <a:xfrm>
            <a:off x="5948295" y="1706300"/>
            <a:ext cx="698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/>
          <p:nvPr>
            <p:ph type="subTitle" idx="1"/>
          </p:nvPr>
        </p:nvSpPr>
        <p:spPr>
          <a:xfrm>
            <a:off x="3465325" y="3918575"/>
            <a:ext cx="5174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AI-Powered Image Classification for Smart Waste Management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61" name="Google Shape;261;p32"/>
          <p:cNvSpPr txBox="1"/>
          <p:nvPr>
            <p:ph type="title"/>
          </p:nvPr>
        </p:nvSpPr>
        <p:spPr>
          <a:xfrm>
            <a:off x="1763345" y="1491860"/>
            <a:ext cx="3459000" cy="15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Our Solution</a:t>
            </a:r>
            <a:endParaRPr lang="en-US" altLang="en-US"/>
          </a:p>
        </p:txBody>
      </p:sp>
      <p:sp>
        <p:nvSpPr>
          <p:cNvPr id="262" name="Google Shape;262;p32"/>
          <p:cNvSpPr txBox="1"/>
          <p:nvPr>
            <p:ph type="title" idx="2"/>
          </p:nvPr>
        </p:nvSpPr>
        <p:spPr>
          <a:xfrm>
            <a:off x="779673" y="1910725"/>
            <a:ext cx="778200" cy="7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03</a:t>
            </a:r>
            <a:endParaRPr lang="en-US" altLang="en-GB">
              <a:latin typeface="MS UI Gothic" panose="020B0600070205080204" charset="-128"/>
              <a:ea typeface="MS UI Gothic" panose="020B0600070205080204" charset="-128"/>
              <a:cs typeface="Old English Text MT" panose="03040902040508030806" charset="0"/>
              <a:sym typeface="+mn-ea"/>
            </a:endParaRPr>
          </a:p>
        </p:txBody>
      </p:sp>
      <p:grpSp>
        <p:nvGrpSpPr>
          <p:cNvPr id="263" name="Google Shape;263;p32"/>
          <p:cNvGrpSpPr/>
          <p:nvPr/>
        </p:nvGrpSpPr>
        <p:grpSpPr>
          <a:xfrm>
            <a:off x="6386650" y="947025"/>
            <a:ext cx="2107351" cy="265500"/>
            <a:chOff x="6386650" y="947025"/>
            <a:chExt cx="2107351" cy="265500"/>
          </a:xfrm>
        </p:grpSpPr>
        <p:pic>
          <p:nvPicPr>
            <p:cNvPr id="264" name="Google Shape;264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32" title="Sin título-2.png"/>
            <p:cNvPicPr preferRelativeResize="0"/>
            <p:nvPr/>
          </p:nvPicPr>
          <p:blipFill rotWithShape="1">
            <a:blip r:embed="rId1"/>
            <a:srcRect l="71706"/>
            <a:stretch>
              <a:fillRect/>
            </a:stretch>
          </p:blipFill>
          <p:spPr>
            <a:xfrm>
              <a:off x="6386650" y="947025"/>
              <a:ext cx="2107351" cy="26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Placeholder 2" descr="C:/Users/HP/Downloads/cb9cf0933bbe579f37ee3270769785d8-removebg-preview.pngcb9cf0933bbe579f37ee3270769785d8-removebg-preview"/>
          <p:cNvPicPr>
            <a:picLocks noChangeAspect="1"/>
          </p:cNvPicPr>
          <p:nvPr>
            <p:ph type="pic" idx="3"/>
          </p:nvPr>
        </p:nvPicPr>
        <p:blipFill>
          <a:blip r:embed="rId2"/>
          <a:srcRect t="7864" b="7864"/>
          <a:stretch>
            <a:fillRect/>
          </a:stretch>
        </p:blipFill>
        <p:spPr>
          <a:xfrm>
            <a:off x="6299835" y="1236345"/>
            <a:ext cx="2107565" cy="17767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type="title"/>
          </p:nvPr>
        </p:nvSpPr>
        <p:spPr>
          <a:xfrm>
            <a:off x="341850" y="654800"/>
            <a:ext cx="8573700" cy="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 The Core Idea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77" name="Google Shape;277;p34"/>
          <p:cNvSpPr txBox="1"/>
          <p:nvPr>
            <p:ph type="subTitle" idx="3"/>
          </p:nvPr>
        </p:nvSpPr>
        <p:spPr>
          <a:xfrm>
            <a:off x="3540003" y="1827236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78" name="Google Shape;278;p34"/>
          <p:cNvSpPr txBox="1"/>
          <p:nvPr>
            <p:ph type="subTitle" idx="4"/>
          </p:nvPr>
        </p:nvSpPr>
        <p:spPr>
          <a:xfrm>
            <a:off x="1763273" y="1635780"/>
            <a:ext cx="39414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79" name="Google Shape;279;p34"/>
          <p:cNvSpPr txBox="1"/>
          <p:nvPr>
            <p:ph type="subTitle" idx="1"/>
          </p:nvPr>
        </p:nvSpPr>
        <p:spPr>
          <a:xfrm>
            <a:off x="3491743" y="2355628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-We propose a smart solution that uses artificial intelligence to automatically detect and classify garbage from images.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  <p:sp>
        <p:nvSpPr>
          <p:cNvPr id="280" name="Google Shape;280;p34"/>
          <p:cNvSpPr txBox="1"/>
          <p:nvPr>
            <p:ph type="subTitle" idx="2"/>
          </p:nvPr>
        </p:nvSpPr>
        <p:spPr>
          <a:xfrm>
            <a:off x="3419353" y="4440646"/>
            <a:ext cx="3941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-This replaces inefficient and costly manual sorting with a fast, scalable, and intelligent system.</a:t>
            </a: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 Presentation Template">
  <a:themeElements>
    <a:clrScheme name="Simple Light">
      <a:dk1>
        <a:srgbClr val="191919"/>
      </a:dk1>
      <a:lt1>
        <a:srgbClr val="EFEFEF"/>
      </a:lt1>
      <a:dk2>
        <a:srgbClr val="707070"/>
      </a:dk2>
      <a:lt2>
        <a:srgbClr val="C1C1B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11534</Words>
  <Application>WPS Presentation</Application>
  <PresentationFormat/>
  <Paragraphs>484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5" baseType="lpstr">
      <vt:lpstr>Arial</vt:lpstr>
      <vt:lpstr>SimSun</vt:lpstr>
      <vt:lpstr>Wingdings</vt:lpstr>
      <vt:lpstr>Arial</vt:lpstr>
      <vt:lpstr>VT323</vt:lpstr>
      <vt:lpstr>Roboto Mono</vt:lpstr>
      <vt:lpstr>Darker Grotesque SemiBold</vt:lpstr>
      <vt:lpstr>Segoe Print</vt:lpstr>
      <vt:lpstr>Raleway</vt:lpstr>
      <vt:lpstr>VT323</vt:lpstr>
      <vt:lpstr>Gill Sans Ultra Bold</vt:lpstr>
      <vt:lpstr>Roboto Mono</vt:lpstr>
      <vt:lpstr>MS UI Gothic</vt:lpstr>
      <vt:lpstr>Old English Text MT</vt:lpstr>
      <vt:lpstr>Microsoft YaHei</vt:lpstr>
      <vt:lpstr>Arial Unicode MS</vt:lpstr>
      <vt:lpstr>Calibri</vt:lpstr>
      <vt:lpstr>My Presentation Template</vt:lpstr>
      <vt:lpstr>A Deep Learning Approach to Plastic Waste Detection in Nature  </vt:lpstr>
      <vt:lpstr>05</vt:lpstr>
      <vt:lpstr>01</vt:lpstr>
      <vt:lpstr>PowerPoint 演示文稿</vt:lpstr>
      <vt:lpstr>🌿 Environmental Impact 8 million tons of plastic enter oceans every year, killing marine life and disrupting ecosystems.  Garbage clogs rivers, causes floods, and contaminates soil and groundwater.  Wildlife often mistake plastic for food — over 1 million animals die each year due to waste ingestion.  </vt:lpstr>
      <vt:lpstr>02</vt:lpstr>
      <vt:lpstr>03</vt:lpstr>
      <vt:lpstr>03</vt:lpstr>
      <vt:lpstr> The Core Idea </vt:lpstr>
      <vt:lpstr>🛠 How It Solves the Problem </vt:lpstr>
      <vt:lpstr>04</vt:lpstr>
      <vt:lpstr>PowerPoint 演示文稿</vt:lpstr>
      <vt:lpstr>let check the model ..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Environmental Benefit</vt:lpstr>
      <vt:lpstr>PowerPoint 演示文稿</vt:lpstr>
      <vt:lpstr>Contribution to AI Field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Deep Learning Approach to Plastic Waste Detection in Nature  </dc:title>
  <dc:creator/>
  <cp:lastModifiedBy>3zabiano</cp:lastModifiedBy>
  <cp:revision>9</cp:revision>
  <dcterms:created xsi:type="dcterms:W3CDTF">2025-07-28T01:04:00Z</dcterms:created>
  <dcterms:modified xsi:type="dcterms:W3CDTF">2025-07-29T08:21:10Z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211F55DDCE6D436D98CD53F35D0A7AAF_12</vt:lpwstr>
  </property>
  <property fmtid="{D5CDD505-2E9C-101B-9397-08002B2CF9AE}" pid="3" name="KSOProductBuildVer">
    <vt:lpwstr>1033-12.2.0.21546</vt:lpwstr>
  </property>
</Properties>
</file>