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63" r:id="rId3"/>
    <p:sldId id="264" r:id="rId4"/>
    <p:sldId id="262" r:id="rId5"/>
    <p:sldId id="261" r:id="rId6"/>
    <p:sldId id="258" r:id="rId7"/>
    <p:sldId id="259" r:id="rId8"/>
    <p:sldId id="260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FE289BC-32FB-4733-BBEE-65B7572180CC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3F3853A-6D2B-4595-8344-3BA6F11D3CD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676400"/>
            <a:ext cx="7696200" cy="2301240"/>
          </a:xfrm>
        </p:spPr>
        <p:txBody>
          <a:bodyPr>
            <a:normAutofit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PID Ball Balancing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CD02-FB5C-30AD-16D9-8AADDD2649C3}"/>
              </a:ext>
            </a:extLst>
          </p:cNvPr>
          <p:cNvSpPr txBox="1">
            <a:spLocks/>
          </p:cNvSpPr>
          <p:nvPr/>
        </p:nvSpPr>
        <p:spPr>
          <a:xfrm>
            <a:off x="2895600" y="3238500"/>
            <a:ext cx="3352800" cy="381000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Embedded Systems Lab</a:t>
            </a:r>
          </a:p>
        </p:txBody>
      </p:sp>
    </p:spTree>
    <p:extLst>
      <p:ext uri="{BB962C8B-B14F-4D97-AF65-F5344CB8AC3E}">
        <p14:creationId xmlns:p14="http://schemas.microsoft.com/office/powerpoint/2010/main" val="158906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0610-18B0-94CC-AC24-CEEEA184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buttons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DE971-28B0-775E-E25A-6EB796A3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0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BFA0-60BB-2040-D5C3-87C4BFF3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input and scaling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0B755-5038-EF68-0AC2-663E747C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4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97D2-ED33-6B68-EB2E-FE7809B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Ultrasonic and error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AD0BA-1BE5-0FC2-D289-3116555C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51"/>
          <a:stretch/>
        </p:blipFill>
        <p:spPr>
          <a:xfrm>
            <a:off x="0" y="2285999"/>
            <a:ext cx="9144000" cy="37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2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FB60-34EA-D5C8-60CC-1C224EFC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 and servo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89B1D-D9FB-25A4-6BFF-886E42B48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9144000" cy="46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4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2362-960A-8ADA-FCC9-713B4920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BE20-791E-88A9-B58E-E63D3B206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3810000"/>
            <a:ext cx="9144000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FBEF8-97A4-CDBC-4778-3ADC60AE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659" y="1770739"/>
            <a:ext cx="222916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1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4ACC6C-D1AD-A6A4-B413-FFA02C27FFB2}"/>
              </a:ext>
            </a:extLst>
          </p:cNvPr>
          <p:cNvSpPr txBox="1">
            <a:spLocks/>
          </p:cNvSpPr>
          <p:nvPr/>
        </p:nvSpPr>
        <p:spPr>
          <a:xfrm>
            <a:off x="723900" y="1981200"/>
            <a:ext cx="7696200" cy="230124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0" lang="en-US" sz="4000" b="1" i="0" u="none" strike="noStrike" kern="1200" cap="all" spc="0" normalizeH="0" baseline="0" noProof="0" dirty="0">
                <a:ln w="5000" cmpd="sng">
                  <a:solidFill>
                    <a:srgbClr val="6EA0B0">
                      <a:tint val="80000"/>
                      <a:shade val="99000"/>
                      <a:satMod val="500000"/>
                    </a:srgbClr>
                  </a:solidFill>
                  <a:prstDash val="solid"/>
                </a:ln>
                <a:gradFill>
                  <a:gsLst>
                    <a:gs pos="0">
                      <a:srgbClr val="6EA0B0">
                        <a:tint val="63000"/>
                        <a:satMod val="255000"/>
                      </a:srgbClr>
                    </a:gs>
                    <a:gs pos="9000">
                      <a:srgbClr val="6EA0B0">
                        <a:tint val="63000"/>
                        <a:satMod val="255000"/>
                      </a:srgbClr>
                    </a:gs>
                    <a:gs pos="53000">
                      <a:srgbClr val="6EA0B0">
                        <a:shade val="60000"/>
                        <a:satMod val="100000"/>
                      </a:srgbClr>
                    </a:gs>
                    <a:gs pos="90000">
                      <a:srgbClr val="6EA0B0">
                        <a:tint val="63000"/>
                        <a:satMod val="255000"/>
                      </a:srgbClr>
                    </a:gs>
                    <a:gs pos="100000">
                      <a:srgbClr val="6EA0B0">
                        <a:tint val="63000"/>
                        <a:satMod val="255000"/>
                      </a:srgb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Thank you</a:t>
            </a:r>
            <a:endParaRPr lang="en-US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60015-EB13-8B7F-BB98-5F7823388D47}"/>
              </a:ext>
            </a:extLst>
          </p:cNvPr>
          <p:cNvSpPr txBox="1"/>
          <p:nvPr/>
        </p:nvSpPr>
        <p:spPr>
          <a:xfrm>
            <a:off x="1492250" y="4038600"/>
            <a:ext cx="615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By: Omar Tubeileh, Mariam Mourad &amp; Yazan Al-Sharif</a:t>
            </a:r>
          </a:p>
          <a:p>
            <a:pPr algn="l"/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Supervised by: 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Eng.Raghda</a:t>
            </a:r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 Al-</a:t>
            </a:r>
            <a:r>
              <a:rPr lang="en-US" b="1" dirty="0" err="1">
                <a:solidFill>
                  <a:schemeClr val="tx1">
                    <a:lumMod val="75000"/>
                  </a:schemeClr>
                </a:solidFill>
              </a:rPr>
              <a:t>Harasis</a:t>
            </a:r>
            <a:endParaRPr lang="en-US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design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D98F32-7C9D-1CC9-C9E6-5B5502B0A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4" y="1524000"/>
            <a:ext cx="7863252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BCC3-00A2-2D59-B38B-C5BD9333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</a:t>
            </a:r>
          </a:p>
        </p:txBody>
      </p:sp>
      <p:pic>
        <p:nvPicPr>
          <p:cNvPr id="1028" name="Picture 4" descr="Here are 15 ingenious projects you can build with an Arduino">
            <a:extLst>
              <a:ext uri="{FF2B5EF4-FFF2-40B4-BE49-F238E27FC236}">
                <a16:creationId xmlns:a16="http://schemas.microsoft.com/office/drawing/2014/main" id="{90DD3474-6E6E-63B9-D2CD-FDD8C6B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781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62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0119"/>
            <a:ext cx="4667250" cy="29257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Wooden base to place the project on</a:t>
            </a:r>
          </a:p>
          <a:p>
            <a:r>
              <a:rPr lang="en-US" sz="2400" dirty="0"/>
              <a:t>A pipe is used to hold the track up, the pipe is mounted on the wooden base</a:t>
            </a:r>
          </a:p>
          <a:p>
            <a:r>
              <a:rPr lang="en-US" sz="2400" dirty="0"/>
              <a:t>A flexible 3D-printed piece is placed on the top of the pipe that will hold the track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F9CB6B-7803-43E1-B5E5-C0B3FB3C22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450" y="1143000"/>
            <a:ext cx="381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43434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Made out of foam</a:t>
            </a:r>
          </a:p>
          <a:p>
            <a:r>
              <a:rPr lang="en-US" sz="2400" dirty="0"/>
              <a:t>The ball will be moving through the track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EA1D7-B50E-49DD-925B-02C74ADC0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295400"/>
            <a:ext cx="38576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Distance measuring mechanism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1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034380"/>
            <a:ext cx="4348480" cy="3657600"/>
          </a:xfrm>
        </p:spPr>
        <p:txBody>
          <a:bodyPr>
            <a:noAutofit/>
          </a:bodyPr>
          <a:lstStyle/>
          <a:p>
            <a:r>
              <a:rPr lang="en-US" sz="2400" dirty="0"/>
              <a:t>An Ultrasonic sensor is used to measure the distance of the ball from the end of the track</a:t>
            </a:r>
          </a:p>
          <a:p>
            <a:r>
              <a:rPr lang="en-US" sz="2400" dirty="0"/>
              <a:t>The sensor is mounted on the end of the track</a:t>
            </a:r>
          </a:p>
          <a:p>
            <a:r>
              <a:rPr lang="en-US" sz="2400" dirty="0"/>
              <a:t>A shade is placed at the top of the sensor to increase accuracy</a:t>
            </a:r>
          </a:p>
          <a:p>
            <a:endParaRPr lang="en-US" sz="2400" dirty="0"/>
          </a:p>
          <a:p>
            <a:endParaRPr lang="en-US" sz="2400" dirty="0"/>
          </a:p>
          <a:p>
            <a:pPr marL="36576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09E34-9E1E-C5D8-360F-EA9525723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47799"/>
            <a:ext cx="3857625" cy="483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4267200" cy="1371600"/>
          </a:xfrm>
        </p:spPr>
        <p:txBody>
          <a:bodyPr/>
          <a:lstStyle/>
          <a:p>
            <a:r>
              <a:rPr lang="en-US" sz="2400" dirty="0"/>
              <a:t>A Servo motor was used to control the track, it moves the track up and down </a:t>
            </a:r>
          </a:p>
          <a:p>
            <a:pPr marL="36576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E5EFF-E0E6-2D82-B76B-8BCE8E284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374" y="1219517"/>
            <a:ext cx="2864346" cy="509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4572000" cy="990600"/>
          </a:xfrm>
        </p:spPr>
        <p:txBody>
          <a:bodyPr>
            <a:normAutofit/>
          </a:bodyPr>
          <a:lstStyle/>
          <a:p>
            <a:r>
              <a:rPr lang="en-US" sz="2200" dirty="0"/>
              <a:t>Used to change the gain values </a:t>
            </a:r>
            <a:r>
              <a:rPr lang="en-US" sz="2200" dirty="0" err="1"/>
              <a:t>Kp</a:t>
            </a:r>
            <a:r>
              <a:rPr lang="en-US" sz="2200" dirty="0"/>
              <a:t>, </a:t>
            </a:r>
            <a:r>
              <a:rPr lang="en-US" sz="2200" dirty="0" err="1"/>
              <a:t>Kd</a:t>
            </a:r>
            <a:r>
              <a:rPr lang="en-US" sz="2200" dirty="0"/>
              <a:t>, and Ki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CB197-A4CA-2ECC-0205-AF677F95E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249363"/>
            <a:ext cx="3657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706D-EE23-0F39-5E44-6FCC5C3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D74A2-C64C-2A37-031D-F9CB62535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46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74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118</TotalTime>
  <Words>188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 2</vt:lpstr>
      <vt:lpstr>Technic</vt:lpstr>
      <vt:lpstr> PID Ball Balancing System </vt:lpstr>
      <vt:lpstr>Hardware design </vt:lpstr>
      <vt:lpstr>Microcontroller</vt:lpstr>
      <vt:lpstr>Base</vt:lpstr>
      <vt:lpstr>Track</vt:lpstr>
      <vt:lpstr>    Distance measuring mechanism      </vt:lpstr>
      <vt:lpstr>Moving mechanism</vt:lpstr>
      <vt:lpstr>Joystick  </vt:lpstr>
      <vt:lpstr>Software design</vt:lpstr>
      <vt:lpstr>Joystick buttons</vt:lpstr>
      <vt:lpstr>Analog input and scaling</vt:lpstr>
      <vt:lpstr>Ultrasonic and error calculation</vt:lpstr>
      <vt:lpstr>PID controller and servo</vt:lpstr>
      <vt:lpstr>Serial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PID Ball Balancing System</dc:title>
  <dc:creator>yazan alsharif</dc:creator>
  <cp:lastModifiedBy>Omar Tubeileh</cp:lastModifiedBy>
  <cp:revision>9</cp:revision>
  <dcterms:created xsi:type="dcterms:W3CDTF">2025-01-04T10:37:45Z</dcterms:created>
  <dcterms:modified xsi:type="dcterms:W3CDTF">2025-01-04T17:02:47Z</dcterms:modified>
</cp:coreProperties>
</file>