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17" r:id="rId1"/>
  </p:sldMasterIdLst>
  <p:sldIdLst>
    <p:sldId id="29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91" r:id="rId30"/>
    <p:sldId id="294" r:id="rId31"/>
    <p:sldId id="295" r:id="rId32"/>
    <p:sldId id="292" r:id="rId33"/>
    <p:sldId id="293" r:id="rId34"/>
    <p:sldId id="285" r:id="rId35"/>
    <p:sldId id="286" r:id="rId36"/>
    <p:sldId id="287" r:id="rId37"/>
    <p:sldId id="288" r:id="rId38"/>
    <p:sldId id="289" r:id="rId39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83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79354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489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19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83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8336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13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97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93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28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73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04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9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defect-management-process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nunit.org/" TargetMode="External"/><Relationship Id="rId2" Type="http://schemas.openxmlformats.org/officeDocument/2006/relationships/hyperlink" Target="https://www.guru99.com/junit-tutorial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hpunit.de/" TargetMode="External"/><Relationship Id="rId5" Type="http://schemas.openxmlformats.org/officeDocument/2006/relationships/hyperlink" Target="http://emma.sourceforge.net/" TargetMode="External"/><Relationship Id="rId4" Type="http://schemas.openxmlformats.org/officeDocument/2006/relationships/hyperlink" Target="http://jmockit.github.io/index.html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asmine.github.io/" TargetMode="External"/><Relationship Id="rId2" Type="http://schemas.openxmlformats.org/officeDocument/2006/relationships/hyperlink" Target="https://mocha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estjs.io/" TargetMode="External"/><Relationship Id="rId4" Type="http://schemas.openxmlformats.org/officeDocument/2006/relationships/hyperlink" Target="https://karma-runner.github.io/3.0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mochajs.org/" TargetMode="External"/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chaijs.com/" TargetMode="Externa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uru99.com/traceability-matrix.html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378FF-6EA4-60F9-6FC9-AA4CFEEE0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4525" y="2050661"/>
            <a:ext cx="8982950" cy="1378339"/>
          </a:xfrm>
        </p:spPr>
        <p:txBody>
          <a:bodyPr>
            <a:noAutofit/>
          </a:bodyPr>
          <a:lstStyle/>
          <a:p>
            <a:r>
              <a:rPr lang="en-US" sz="8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Unit testing in </a:t>
            </a:r>
            <a:r>
              <a:rPr lang="en-US" sz="8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js</a:t>
            </a:r>
            <a:endParaRPr lang="en-US" sz="8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445B7D-E78E-BFAB-2ED0-DCBFD8A41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72875" y="3581400"/>
            <a:ext cx="2514600" cy="406399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</a:t>
            </a:r>
            <a:r>
              <a:rPr lang="en-US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/ Ryhab Farouq </a:t>
            </a:r>
          </a:p>
        </p:txBody>
      </p:sp>
    </p:spTree>
    <p:extLst>
      <p:ext uri="{BB962C8B-B14F-4D97-AF65-F5344CB8AC3E}">
        <p14:creationId xmlns:p14="http://schemas.microsoft.com/office/powerpoint/2010/main" val="2482993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0" y="594955"/>
            <a:ext cx="389242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0" dirty="0">
                <a:latin typeface="+mn-lt"/>
              </a:rPr>
              <a:t>Test </a:t>
            </a:r>
            <a:r>
              <a:rPr sz="3200" spc="-5" dirty="0">
                <a:latin typeface="+mn-lt"/>
              </a:rPr>
              <a:t>Planning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430695"/>
            <a:ext cx="10691495" cy="483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30" dirty="0">
                <a:latin typeface="Corbel"/>
                <a:cs typeface="Corbel"/>
              </a:rPr>
              <a:t>Typically, </a:t>
            </a:r>
            <a:r>
              <a:rPr sz="2400" dirty="0">
                <a:latin typeface="Corbel"/>
                <a:cs typeface="Corbel"/>
              </a:rPr>
              <a:t>in </a:t>
            </a:r>
            <a:r>
              <a:rPr sz="2400" spc="-5" dirty="0">
                <a:latin typeface="Corbel"/>
                <a:cs typeface="Corbel"/>
              </a:rPr>
              <a:t>this stage,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Senior QA </a:t>
            </a:r>
            <a:r>
              <a:rPr sz="2400" dirty="0">
                <a:latin typeface="Corbel"/>
                <a:cs typeface="Corbel"/>
              </a:rPr>
              <a:t>manager </a:t>
            </a:r>
            <a:r>
              <a:rPr sz="2400" spc="-5" dirty="0">
                <a:latin typeface="Corbel"/>
                <a:cs typeface="Corbel"/>
              </a:rPr>
              <a:t>will </a:t>
            </a:r>
            <a:r>
              <a:rPr sz="2400" dirty="0">
                <a:latin typeface="Corbel"/>
                <a:cs typeface="Corbel"/>
              </a:rPr>
              <a:t>determine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effort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cost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estimates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proje</a:t>
            </a:r>
            <a:r>
              <a:rPr sz="2400" spc="5" dirty="0">
                <a:latin typeface="Corbel"/>
                <a:cs typeface="Corbel"/>
              </a:rPr>
              <a:t>c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would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prepare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fina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ize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50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est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Pla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.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ase  </a:t>
            </a:r>
            <a:r>
              <a:rPr sz="2400" spc="-40" dirty="0">
                <a:latin typeface="Corbel"/>
                <a:cs typeface="Corbel"/>
              </a:rPr>
              <a:t>Test</a:t>
            </a:r>
            <a:r>
              <a:rPr sz="2400" spc="-5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Strategy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5" dirty="0">
                <a:latin typeface="Corbel"/>
                <a:cs typeface="Corbel"/>
              </a:rPr>
              <a:t> also determined.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Activities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Preparation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test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plan/strategy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document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various</a:t>
            </a:r>
            <a:r>
              <a:rPr sz="2000" spc="-5" dirty="0">
                <a:latin typeface="Corbel"/>
                <a:cs typeface="Corbel"/>
              </a:rPr>
              <a:t> types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testing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tool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selection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effort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estimation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Resource</a:t>
            </a:r>
            <a:r>
              <a:rPr sz="2000" dirty="0">
                <a:latin typeface="Corbel"/>
                <a:cs typeface="Corbel"/>
              </a:rPr>
              <a:t> planning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5" dirty="0">
                <a:latin typeface="Corbel"/>
                <a:cs typeface="Corbel"/>
              </a:rPr>
              <a:t> determining </a:t>
            </a:r>
            <a:r>
              <a:rPr sz="2000" dirty="0">
                <a:latin typeface="Corbel"/>
                <a:cs typeface="Corbel"/>
              </a:rPr>
              <a:t>roles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responsibilities.</a:t>
            </a: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Deliverables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dirty="0">
                <a:latin typeface="Corbel"/>
                <a:cs typeface="Corbel"/>
              </a:rPr>
              <a:t> plan</a:t>
            </a:r>
            <a:r>
              <a:rPr sz="2000" spc="-3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/strategy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document.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Effort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estimation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document.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05200" y="838200"/>
            <a:ext cx="54102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</a:t>
            </a:r>
            <a:r>
              <a:rPr sz="3200" spc="-170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Cas</a:t>
            </a:r>
            <a:r>
              <a:rPr sz="3200" spc="-5" dirty="0">
                <a:latin typeface="+mn-lt"/>
              </a:rPr>
              <a:t>e</a:t>
            </a:r>
            <a:r>
              <a:rPr sz="3200" spc="3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D</a:t>
            </a:r>
            <a:r>
              <a:rPr sz="3200" spc="-35" dirty="0">
                <a:latin typeface="+mn-lt"/>
              </a:rPr>
              <a:t>e</a:t>
            </a:r>
            <a:r>
              <a:rPr sz="3200" spc="-5" dirty="0">
                <a:latin typeface="+mn-lt"/>
              </a:rPr>
              <a:t>velopme</a:t>
            </a:r>
            <a:r>
              <a:rPr sz="3200" spc="5" dirty="0">
                <a:latin typeface="+mn-lt"/>
              </a:rPr>
              <a:t>n</a:t>
            </a:r>
            <a:r>
              <a:rPr sz="3200" spc="-5" dirty="0">
                <a:latin typeface="+mn-lt"/>
              </a:rPr>
              <a:t>t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82687" y="1524000"/>
            <a:ext cx="9826625" cy="409194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99085" marR="5080" indent="-287020" algn="just">
              <a:lnSpc>
                <a:spcPct val="90000"/>
              </a:lnSpc>
              <a:spcBef>
                <a:spcPts val="38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This phase involves the creation, verification </a:t>
            </a:r>
            <a:r>
              <a:rPr sz="2400" dirty="0">
                <a:latin typeface="Corbel"/>
                <a:cs typeface="Corbel"/>
              </a:rPr>
              <a:t>and rework </a:t>
            </a:r>
            <a:r>
              <a:rPr sz="2400" spc="-5" dirty="0">
                <a:latin typeface="Corbel"/>
                <a:cs typeface="Corbel"/>
              </a:rPr>
              <a:t>of test cases </a:t>
            </a:r>
            <a:r>
              <a:rPr sz="2400" dirty="0">
                <a:latin typeface="Corbel"/>
                <a:cs typeface="Corbel"/>
              </a:rPr>
              <a:t>&amp; </a:t>
            </a:r>
            <a:r>
              <a:rPr sz="2400" spc="-5" dirty="0">
                <a:latin typeface="Corbel"/>
                <a:cs typeface="Corbel"/>
              </a:rPr>
              <a:t>test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scripts. </a:t>
            </a:r>
            <a:r>
              <a:rPr sz="2400" spc="-40" dirty="0">
                <a:latin typeface="Corbel"/>
                <a:cs typeface="Corbel"/>
              </a:rPr>
              <a:t>Test </a:t>
            </a:r>
            <a:r>
              <a:rPr sz="2400" spc="-5" dirty="0">
                <a:latin typeface="Corbel"/>
                <a:cs typeface="Corbel"/>
              </a:rPr>
              <a:t>data,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identified/created and is reviewed and then </a:t>
            </a:r>
            <a:r>
              <a:rPr sz="2400" spc="-10" dirty="0">
                <a:latin typeface="Corbel"/>
                <a:cs typeface="Corbel"/>
              </a:rPr>
              <a:t>reworked </a:t>
            </a:r>
            <a:r>
              <a:rPr sz="2400" dirty="0">
                <a:latin typeface="Corbel"/>
                <a:cs typeface="Corbel"/>
              </a:rPr>
              <a:t>as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well.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9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Activities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7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Create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test cases,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automation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scripts </a:t>
            </a:r>
            <a:r>
              <a:rPr sz="2000" dirty="0">
                <a:latin typeface="Corbel"/>
                <a:cs typeface="Corbel"/>
              </a:rPr>
              <a:t>(if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applicable)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3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0" dirty="0">
                <a:latin typeface="Corbel"/>
                <a:cs typeface="Corbel"/>
              </a:rPr>
              <a:t>Review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baseline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cases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scripts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44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Create </a:t>
            </a:r>
            <a:r>
              <a:rPr sz="2000" dirty="0">
                <a:latin typeface="Corbel"/>
                <a:cs typeface="Corbel"/>
              </a:rPr>
              <a:t>test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</a:t>
            </a:r>
            <a:r>
              <a:rPr sz="2000" dirty="0">
                <a:latin typeface="Corbel"/>
                <a:cs typeface="Corbel"/>
              </a:rPr>
              <a:t> (If</a:t>
            </a:r>
            <a:r>
              <a:rPr sz="2000" spc="-155" dirty="0">
                <a:latin typeface="Corbel"/>
                <a:cs typeface="Corbel"/>
              </a:rPr>
              <a:t> </a:t>
            </a: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Environment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available)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Deliverables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69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cases/scripts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74695" y="762000"/>
            <a:ext cx="564261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0" dirty="0">
                <a:latin typeface="+mn-lt"/>
              </a:rPr>
              <a:t>Test</a:t>
            </a:r>
            <a:r>
              <a:rPr sz="3200" spc="-2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Environment</a:t>
            </a:r>
            <a:r>
              <a:rPr sz="3200" spc="-114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Setup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69035" y="1447800"/>
            <a:ext cx="9853930" cy="432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phase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involves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creation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environment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closely simulating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real-world</a:t>
            </a:r>
            <a:r>
              <a:rPr sz="2400" spc="-5" dirty="0">
                <a:latin typeface="Corbel"/>
                <a:cs typeface="Corbel"/>
              </a:rPr>
              <a:t> environment.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Activities</a:t>
            </a:r>
            <a:endParaRPr sz="2400" dirty="0">
              <a:latin typeface="Corbel"/>
              <a:cs typeface="Corbel"/>
            </a:endParaRPr>
          </a:p>
          <a:p>
            <a:pPr marL="756285" marR="18859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Understand</a:t>
            </a:r>
            <a:r>
              <a:rPr sz="2000" spc="-5" dirty="0">
                <a:latin typeface="Corbel"/>
                <a:cs typeface="Corbel"/>
              </a:rPr>
              <a:t> the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required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architecture,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environment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set-up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prepare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hardware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software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requirement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list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Environment.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Setup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Environment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5" dirty="0">
                <a:latin typeface="Corbel"/>
                <a:cs typeface="Corbel"/>
              </a:rPr>
              <a:t>Perform</a:t>
            </a:r>
            <a:r>
              <a:rPr sz="2000" spc="-10" dirty="0">
                <a:latin typeface="Corbel"/>
                <a:cs typeface="Corbel"/>
              </a:rPr>
              <a:t> smoke</a:t>
            </a:r>
            <a:r>
              <a:rPr sz="2000" spc="-5" dirty="0">
                <a:latin typeface="Corbel"/>
                <a:cs typeface="Corbel"/>
              </a:rPr>
              <a:t> test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on the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build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Deliverables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Environment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ready with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data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up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m</a:t>
            </a:r>
            <a:r>
              <a:rPr sz="2000" spc="-5" dirty="0">
                <a:latin typeface="Corbel"/>
                <a:cs typeface="Corbel"/>
              </a:rPr>
              <a:t>o</a:t>
            </a:r>
            <a:r>
              <a:rPr sz="2000" spc="-45" dirty="0">
                <a:latin typeface="Corbel"/>
                <a:cs typeface="Corbel"/>
              </a:rPr>
              <a:t>k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13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35" dirty="0">
                <a:latin typeface="Corbel"/>
                <a:cs typeface="Corbel"/>
              </a:rPr>
              <a:t>R</a:t>
            </a:r>
            <a:r>
              <a:rPr sz="2000" dirty="0">
                <a:latin typeface="Corbel"/>
                <a:cs typeface="Corbel"/>
              </a:rPr>
              <a:t>esult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dirty="0">
                <a:latin typeface="Corbel"/>
                <a:cs typeface="Corbel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05299" y="685800"/>
            <a:ext cx="3581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70" dirty="0">
                <a:latin typeface="+mn-lt"/>
              </a:rPr>
              <a:t>Test</a:t>
            </a:r>
            <a:r>
              <a:rPr sz="3200" spc="-5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Execution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4882" y="1295400"/>
            <a:ext cx="10262235" cy="5333511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3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During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this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phase,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testers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carry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out</a:t>
            </a:r>
            <a:r>
              <a:rPr sz="2400" spc="-10" dirty="0">
                <a:latin typeface="Corbel"/>
                <a:cs typeface="Corbel"/>
              </a:rPr>
              <a:t> 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based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plans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cases </a:t>
            </a:r>
            <a:r>
              <a:rPr sz="2400" dirty="0">
                <a:latin typeface="Corbel"/>
                <a:cs typeface="Corbel"/>
              </a:rPr>
              <a:t>prepared.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Bugs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reported back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development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team </a:t>
            </a:r>
            <a:r>
              <a:rPr sz="2400" dirty="0">
                <a:latin typeface="Corbel"/>
                <a:cs typeface="Corbel"/>
              </a:rPr>
              <a:t>for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correction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performed.</a:t>
            </a:r>
          </a:p>
          <a:p>
            <a:pPr marL="299085" indent="-287020">
              <a:lnSpc>
                <a:spcPct val="100000"/>
              </a:lnSpc>
              <a:spcBef>
                <a:spcPts val="85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Activities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7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Execute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per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plan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Document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results, 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log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defects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for failed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cases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Map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defects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test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cases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RTM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Retest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u="heavy" spc="-1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Defect</a:t>
            </a:r>
            <a:r>
              <a:rPr sz="2000" u="heavy" spc="-2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2000" dirty="0">
                <a:latin typeface="Corbel"/>
                <a:cs typeface="Corbel"/>
              </a:rPr>
              <a:t>fixes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25" dirty="0">
                <a:latin typeface="Corbel"/>
                <a:cs typeface="Corbel"/>
              </a:rPr>
              <a:t>Track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defects</a:t>
            </a:r>
            <a:r>
              <a:rPr sz="2000" dirty="0">
                <a:latin typeface="Corbel"/>
                <a:cs typeface="Corbel"/>
              </a:rPr>
              <a:t> to</a:t>
            </a:r>
            <a:r>
              <a:rPr sz="2000" spc="-5" dirty="0">
                <a:latin typeface="Corbel"/>
                <a:cs typeface="Corbel"/>
              </a:rPr>
              <a:t> closure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6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Deliverables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6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Completed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RTM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with </a:t>
            </a:r>
            <a:r>
              <a:rPr sz="2000" spc="-5" dirty="0">
                <a:latin typeface="Corbel"/>
                <a:cs typeface="Corbel"/>
              </a:rPr>
              <a:t>the execution status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cases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updated with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results</a:t>
            </a:r>
          </a:p>
          <a:p>
            <a:pPr marL="756285" lvl="1" indent="-287020">
              <a:lnSpc>
                <a:spcPct val="100000"/>
              </a:lnSpc>
              <a:spcBef>
                <a:spcPts val="844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Defect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reports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00600" y="478104"/>
            <a:ext cx="456615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</a:t>
            </a:r>
            <a:r>
              <a:rPr sz="3200" spc="-170" dirty="0">
                <a:latin typeface="+mn-lt"/>
              </a:rPr>
              <a:t> </a:t>
            </a:r>
            <a:r>
              <a:rPr sz="3200" spc="-155" dirty="0">
                <a:latin typeface="+mn-lt"/>
              </a:rPr>
              <a:t>C</a:t>
            </a:r>
            <a:r>
              <a:rPr sz="3200" spc="-5" dirty="0">
                <a:latin typeface="+mn-lt"/>
              </a:rPr>
              <a:t>ycle</a:t>
            </a:r>
            <a:r>
              <a:rPr sz="3200" spc="-160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Closure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7400" y="1219200"/>
            <a:ext cx="8876538" cy="5389296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000" spc="-25" dirty="0">
                <a:latin typeface="Corbel"/>
                <a:cs typeface="Corbel"/>
              </a:rPr>
              <a:t>Testing</a:t>
            </a:r>
            <a:r>
              <a:rPr sz="2000" spc="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team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will</a:t>
            </a:r>
            <a:r>
              <a:rPr sz="2000" spc="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meet, </a:t>
            </a:r>
            <a:r>
              <a:rPr sz="2000" spc="-5" dirty="0">
                <a:latin typeface="Corbel"/>
                <a:cs typeface="Corbel"/>
              </a:rPr>
              <a:t>discuss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analyze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testing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artifacts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identify</a:t>
            </a:r>
            <a:r>
              <a:rPr sz="2000" spc="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strategies </a:t>
            </a:r>
            <a:r>
              <a:rPr sz="2000" spc="-46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that have to </a:t>
            </a:r>
            <a:r>
              <a:rPr sz="2000" dirty="0">
                <a:latin typeface="Corbel"/>
                <a:cs typeface="Corbel"/>
              </a:rPr>
              <a:t>be </a:t>
            </a:r>
            <a:r>
              <a:rPr sz="2000" spc="-5" dirty="0">
                <a:latin typeface="Corbel"/>
                <a:cs typeface="Corbel"/>
              </a:rPr>
              <a:t>implemented </a:t>
            </a:r>
            <a:r>
              <a:rPr sz="2000" dirty="0">
                <a:latin typeface="Corbel"/>
                <a:cs typeface="Corbel"/>
              </a:rPr>
              <a:t>in </a:t>
            </a:r>
            <a:r>
              <a:rPr sz="2000" spc="-5" dirty="0">
                <a:latin typeface="Corbel"/>
                <a:cs typeface="Corbel"/>
              </a:rPr>
              <a:t>the future, taking </a:t>
            </a:r>
            <a:r>
              <a:rPr sz="2000" dirty="0">
                <a:latin typeface="Corbel"/>
                <a:cs typeface="Corbel"/>
              </a:rPr>
              <a:t>lessons from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current </a:t>
            </a:r>
            <a:r>
              <a:rPr sz="2000" spc="-5" dirty="0">
                <a:latin typeface="Corbel"/>
                <a:cs typeface="Corbel"/>
              </a:rPr>
              <a:t>test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cycle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000" spc="-5" dirty="0">
                <a:latin typeface="Corbel"/>
                <a:cs typeface="Corbel"/>
              </a:rPr>
              <a:t>Activities</a:t>
            </a:r>
            <a:endParaRPr sz="2000" dirty="0">
              <a:latin typeface="Corbel"/>
              <a:cs typeface="Corbel"/>
            </a:endParaRPr>
          </a:p>
          <a:p>
            <a:pPr marL="756285" marR="600075" lvl="1" indent="-287020">
              <a:lnSpc>
                <a:spcPts val="2160"/>
              </a:lnSpc>
              <a:spcBef>
                <a:spcPts val="11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Evaluate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cycle completion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criteria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based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on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Time,</a:t>
            </a:r>
            <a:r>
              <a:rPr sz="2000" spc="-135" dirty="0">
                <a:latin typeface="Corbel"/>
                <a:cs typeface="Corbel"/>
              </a:rPr>
              <a:t> </a:t>
            </a: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coverage,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Cost,Software,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Critical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Business</a:t>
            </a:r>
            <a:r>
              <a:rPr sz="2000" spc="-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Objectives,</a:t>
            </a:r>
            <a:r>
              <a:rPr sz="2000" spc="-6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Quality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0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Prepare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metrics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based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above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parameters.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44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Document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</a:t>
            </a:r>
            <a:r>
              <a:rPr sz="2000" dirty="0">
                <a:latin typeface="Corbel"/>
                <a:cs typeface="Corbel"/>
              </a:rPr>
              <a:t>learning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out of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project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Prepar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40" dirty="0">
                <a:latin typeface="Corbel"/>
                <a:cs typeface="Corbel"/>
              </a:rPr>
              <a:t> </a:t>
            </a:r>
            <a:r>
              <a:rPr sz="2000" spc="-13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clo</a:t>
            </a:r>
            <a:r>
              <a:rPr sz="2000" spc="5" dirty="0">
                <a:latin typeface="Corbel"/>
                <a:cs typeface="Corbel"/>
              </a:rPr>
              <a:t>s</a:t>
            </a:r>
            <a:r>
              <a:rPr sz="2000" spc="-10" dirty="0">
                <a:latin typeface="Corbel"/>
                <a:cs typeface="Corbel"/>
              </a:rPr>
              <a:t>u</a:t>
            </a:r>
            <a:r>
              <a:rPr sz="2000" dirty="0">
                <a:latin typeface="Corbel"/>
                <a:cs typeface="Corbel"/>
              </a:rPr>
              <a:t>re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report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Qualitative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 quantitative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reporting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quality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 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work</a:t>
            </a:r>
            <a:r>
              <a:rPr sz="2000" spc="-5" dirty="0">
                <a:latin typeface="Corbel"/>
                <a:cs typeface="Corbel"/>
              </a:rPr>
              <a:t> product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20" dirty="0">
                <a:latin typeface="Corbel"/>
                <a:cs typeface="Corbel"/>
              </a:rPr>
              <a:t>customer.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86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000" b="1" spc="-5" dirty="0">
                <a:latin typeface="Corbel"/>
                <a:cs typeface="Corbel"/>
              </a:rPr>
              <a:t>Deliverables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869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13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est</a:t>
            </a:r>
            <a:r>
              <a:rPr sz="2000" spc="-7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Closur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report</a:t>
            </a:r>
          </a:p>
          <a:p>
            <a:pPr marL="756285" lvl="1" indent="-287020">
              <a:lnSpc>
                <a:spcPct val="100000"/>
              </a:lnSpc>
              <a:spcBef>
                <a:spcPts val="84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35" dirty="0">
                <a:latin typeface="Corbel"/>
                <a:cs typeface="Corbel"/>
              </a:rPr>
              <a:t>Test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metrics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614" y="762000"/>
            <a:ext cx="462076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ypes</a:t>
            </a:r>
            <a:r>
              <a:rPr sz="3200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o</a:t>
            </a:r>
            <a:r>
              <a:rPr sz="3200" spc="-5" dirty="0">
                <a:latin typeface="+mn-lt"/>
              </a:rPr>
              <a:t>f</a:t>
            </a:r>
            <a:r>
              <a:rPr sz="3200" spc="-270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537970"/>
            <a:ext cx="10621645" cy="37820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Ma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ual</a:t>
            </a:r>
            <a:r>
              <a:rPr sz="2400" spc="-160" dirty="0">
                <a:latin typeface="Corbel"/>
                <a:cs typeface="Corbel"/>
              </a:rPr>
              <a:t> T</a:t>
            </a:r>
            <a:r>
              <a:rPr sz="2400" dirty="0">
                <a:latin typeface="Corbel"/>
                <a:cs typeface="Corbel"/>
              </a:rPr>
              <a:t>esti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</a:p>
          <a:p>
            <a:pPr marL="756285" marR="6794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Manual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testing </a:t>
            </a:r>
            <a:r>
              <a:rPr sz="2000" dirty="0">
                <a:latin typeface="Corbel"/>
                <a:cs typeface="Corbel"/>
              </a:rPr>
              <a:t>includes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testing</a:t>
            </a:r>
            <a:r>
              <a:rPr sz="2000" dirty="0">
                <a:latin typeface="Corbel"/>
                <a:cs typeface="Corbel"/>
              </a:rPr>
              <a:t> a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software </a:t>
            </a:r>
            <a:r>
              <a:rPr sz="2000" spc="-10" dirty="0">
                <a:latin typeface="Corbel"/>
                <a:cs typeface="Corbel"/>
              </a:rPr>
              <a:t>manually,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i.e.,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without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using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any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automated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tool or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script.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this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type,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tester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takes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over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role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end-user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5" dirty="0">
                <a:latin typeface="Corbel"/>
                <a:cs typeface="Corbel"/>
              </a:rPr>
              <a:t> tests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software to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identify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unexpected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behavior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or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bug</a:t>
            </a:r>
            <a:endParaRPr sz="20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Automatio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5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esti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</a:p>
          <a:p>
            <a:pPr marL="756285" marR="149860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Automation testing, </a:t>
            </a:r>
            <a:r>
              <a:rPr sz="2000" dirty="0">
                <a:latin typeface="Corbel"/>
                <a:cs typeface="Corbel"/>
              </a:rPr>
              <a:t>which is also known as </a:t>
            </a:r>
            <a:r>
              <a:rPr sz="2000" spc="-35" dirty="0">
                <a:latin typeface="Corbel"/>
                <a:cs typeface="Corbel"/>
              </a:rPr>
              <a:t>Test </a:t>
            </a:r>
            <a:r>
              <a:rPr sz="2000" spc="-5" dirty="0">
                <a:latin typeface="Corbel"/>
                <a:cs typeface="Corbel"/>
              </a:rPr>
              <a:t>Automation, </a:t>
            </a:r>
            <a:r>
              <a:rPr sz="2000" dirty="0">
                <a:latin typeface="Corbel"/>
                <a:cs typeface="Corbel"/>
              </a:rPr>
              <a:t>is when </a:t>
            </a:r>
            <a:r>
              <a:rPr sz="2000" spc="-5" dirty="0">
                <a:latin typeface="Corbel"/>
                <a:cs typeface="Corbel"/>
              </a:rPr>
              <a:t>the tester </a:t>
            </a:r>
            <a:r>
              <a:rPr sz="2000" dirty="0">
                <a:latin typeface="Corbel"/>
                <a:cs typeface="Corbel"/>
              </a:rPr>
              <a:t>writes </a:t>
            </a:r>
            <a:r>
              <a:rPr sz="2000" spc="-5" dirty="0">
                <a:latin typeface="Corbel"/>
                <a:cs typeface="Corbel"/>
              </a:rPr>
              <a:t>scripts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5" dirty="0">
                <a:latin typeface="Corbel"/>
                <a:cs typeface="Corbel"/>
              </a:rPr>
              <a:t>uses </a:t>
            </a:r>
            <a:r>
              <a:rPr sz="2000" dirty="0">
                <a:latin typeface="Corbel"/>
                <a:cs typeface="Corbel"/>
              </a:rPr>
              <a:t>another </a:t>
            </a:r>
            <a:r>
              <a:rPr sz="2000" spc="-5" dirty="0">
                <a:latin typeface="Corbel"/>
                <a:cs typeface="Corbel"/>
              </a:rPr>
              <a:t>software to test the product. </a:t>
            </a:r>
            <a:r>
              <a:rPr sz="2000" dirty="0">
                <a:latin typeface="Corbel"/>
                <a:cs typeface="Corbel"/>
              </a:rPr>
              <a:t>This process involves automation </a:t>
            </a:r>
            <a:r>
              <a:rPr sz="2000" spc="-5" dirty="0">
                <a:latin typeface="Corbel"/>
                <a:cs typeface="Corbel"/>
              </a:rPr>
              <a:t>of </a:t>
            </a:r>
            <a:r>
              <a:rPr sz="2000" dirty="0">
                <a:latin typeface="Corbel"/>
                <a:cs typeface="Corbel"/>
              </a:rPr>
              <a:t>a manual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process.</a:t>
            </a:r>
          </a:p>
          <a:p>
            <a:pPr marL="756285" marR="5080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Automation </a:t>
            </a:r>
            <a:r>
              <a:rPr sz="2000" spc="-20" dirty="0">
                <a:latin typeface="Corbel"/>
                <a:cs typeface="Corbel"/>
              </a:rPr>
              <a:t>Testing </a:t>
            </a:r>
            <a:r>
              <a:rPr sz="2000" dirty="0">
                <a:latin typeface="Corbel"/>
                <a:cs typeface="Corbel"/>
              </a:rPr>
              <a:t>is </a:t>
            </a:r>
            <a:r>
              <a:rPr sz="2000" spc="-5" dirty="0">
                <a:latin typeface="Corbel"/>
                <a:cs typeface="Corbel"/>
              </a:rPr>
              <a:t>used to </a:t>
            </a:r>
            <a:r>
              <a:rPr sz="2000" dirty="0">
                <a:latin typeface="Corbel"/>
                <a:cs typeface="Corbel"/>
              </a:rPr>
              <a:t>re-run </a:t>
            </a:r>
            <a:r>
              <a:rPr sz="2000" spc="-5" dirty="0">
                <a:latin typeface="Corbel"/>
                <a:cs typeface="Corbel"/>
              </a:rPr>
              <a:t>the test scenarios that </a:t>
            </a:r>
            <a:r>
              <a:rPr sz="2000" dirty="0">
                <a:latin typeface="Corbel"/>
                <a:cs typeface="Corbel"/>
              </a:rPr>
              <a:t>were performed </a:t>
            </a:r>
            <a:r>
              <a:rPr sz="2000" spc="-10" dirty="0">
                <a:latin typeface="Corbel"/>
                <a:cs typeface="Corbel"/>
              </a:rPr>
              <a:t>manually, </a:t>
            </a:r>
            <a:r>
              <a:rPr sz="2000" spc="-15" dirty="0">
                <a:latin typeface="Corbel"/>
                <a:cs typeface="Corbel"/>
              </a:rPr>
              <a:t>quickly,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repeatedly.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9023" y="762000"/>
            <a:ext cx="69342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Different</a:t>
            </a:r>
            <a:r>
              <a:rPr sz="3200" spc="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L</a:t>
            </a:r>
            <a:r>
              <a:rPr sz="3200" spc="-35" dirty="0">
                <a:latin typeface="+mn-lt"/>
              </a:rPr>
              <a:t>e</a:t>
            </a:r>
            <a:r>
              <a:rPr sz="3200" spc="-5" dirty="0">
                <a:latin typeface="+mn-lt"/>
              </a:rPr>
              <a:t>vels </a:t>
            </a:r>
            <a:r>
              <a:rPr sz="3200" spc="-10" dirty="0">
                <a:latin typeface="+mn-lt"/>
              </a:rPr>
              <a:t>o</a:t>
            </a:r>
            <a:r>
              <a:rPr sz="3200" spc="-5" dirty="0">
                <a:latin typeface="+mn-lt"/>
              </a:rPr>
              <a:t>f</a:t>
            </a:r>
            <a:r>
              <a:rPr sz="3200" spc="-260" dirty="0">
                <a:latin typeface="+mn-lt"/>
              </a:rPr>
              <a:t> T</a:t>
            </a:r>
            <a:r>
              <a:rPr sz="3200" spc="-5" dirty="0">
                <a:latin typeface="+mn-lt"/>
              </a:rPr>
              <a:t>esting</a:t>
            </a:r>
            <a:endParaRPr sz="32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600200"/>
            <a:ext cx="7591044" cy="492861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57247" y="685800"/>
            <a:ext cx="287750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Unit</a:t>
            </a:r>
            <a:r>
              <a:rPr sz="3200" spc="-26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esting</a:t>
            </a:r>
            <a:endParaRPr sz="32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37637" y="1600200"/>
            <a:ext cx="7316723" cy="4477511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422" y="990600"/>
            <a:ext cx="519315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What is</a:t>
            </a:r>
            <a:r>
              <a:rPr sz="3200" spc="-12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Unit</a:t>
            </a:r>
            <a:r>
              <a:rPr sz="3200" spc="-260" dirty="0">
                <a:latin typeface="+mn-lt"/>
              </a:rPr>
              <a:t> 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ing?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911985"/>
            <a:ext cx="10814050" cy="3034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26797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UNIT TESTING </a:t>
            </a:r>
            <a:r>
              <a:rPr sz="2400" dirty="0">
                <a:latin typeface="Corbel"/>
                <a:cs typeface="Corbel"/>
              </a:rPr>
              <a:t>is a </a:t>
            </a:r>
            <a:r>
              <a:rPr sz="2400" spc="-5" dirty="0">
                <a:latin typeface="Corbel"/>
                <a:cs typeface="Corbel"/>
              </a:rPr>
              <a:t>type of software testing where individual units or </a:t>
            </a:r>
            <a:r>
              <a:rPr sz="2400" dirty="0">
                <a:latin typeface="Corbel"/>
                <a:cs typeface="Corbel"/>
              </a:rPr>
              <a:t>components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are </a:t>
            </a:r>
            <a:r>
              <a:rPr sz="2400" spc="-5" dirty="0">
                <a:latin typeface="Corbel"/>
                <a:cs typeface="Corbel"/>
              </a:rPr>
              <a:t>tested.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purpose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to validate</a:t>
            </a:r>
            <a:r>
              <a:rPr sz="2400" spc="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dirty="0">
                <a:latin typeface="Corbel"/>
                <a:cs typeface="Corbel"/>
              </a:rPr>
              <a:t> each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code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performs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as expected.</a:t>
            </a:r>
          </a:p>
          <a:p>
            <a:pPr marL="350520" indent="-338455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50520" algn="l"/>
                <a:tab pos="351155" algn="l"/>
              </a:tabLst>
            </a:pPr>
            <a:r>
              <a:rPr sz="2400" spc="-5" dirty="0">
                <a:latin typeface="Corbel"/>
                <a:cs typeface="Corbel"/>
              </a:rPr>
              <a:t>Unit</a:t>
            </a:r>
            <a:r>
              <a:rPr sz="2400" spc="-16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Testing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done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during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development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(coding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phase)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application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by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endParaRPr sz="2400" dirty="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  <a:spcBef>
                <a:spcPts val="5"/>
              </a:spcBef>
            </a:pPr>
            <a:r>
              <a:rPr sz="2400" spc="-5" dirty="0">
                <a:latin typeface="Corbel"/>
                <a:cs typeface="Corbel"/>
              </a:rPr>
              <a:t>developers.</a:t>
            </a:r>
            <a:endParaRPr sz="2400" dirty="0">
              <a:latin typeface="Corbel"/>
              <a:cs typeface="Corbel"/>
            </a:endParaRPr>
          </a:p>
          <a:p>
            <a:pPr marL="299085" marR="79311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Unit</a:t>
            </a:r>
            <a:r>
              <a:rPr sz="2400" spc="-160" dirty="0">
                <a:latin typeface="Corbel"/>
                <a:cs typeface="Corbel"/>
              </a:rPr>
              <a:t> </a:t>
            </a:r>
            <a:r>
              <a:rPr sz="2400" spc="-35" dirty="0">
                <a:latin typeface="Corbel"/>
                <a:cs typeface="Corbel"/>
              </a:rPr>
              <a:t>Tests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isolate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section 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code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verify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correctness.</a:t>
            </a:r>
            <a:r>
              <a:rPr sz="2400" spc="-1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unit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an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individual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function,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method, procedure,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module,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object.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21047" y="1066800"/>
            <a:ext cx="454990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Why</a:t>
            </a:r>
            <a:r>
              <a:rPr sz="3200" spc="-13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Unit</a:t>
            </a:r>
            <a:r>
              <a:rPr sz="3200" spc="-26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estin</a:t>
            </a:r>
            <a:r>
              <a:rPr sz="3200" spc="-10" dirty="0">
                <a:latin typeface="+mn-lt"/>
              </a:rPr>
              <a:t>g</a:t>
            </a:r>
            <a:r>
              <a:rPr sz="3200" spc="-5" dirty="0">
                <a:latin typeface="+mn-lt"/>
              </a:rPr>
              <a:t>?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1859597"/>
            <a:ext cx="9788525" cy="313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Proper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unit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done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during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-5" dirty="0">
                <a:latin typeface="Corbel"/>
                <a:cs typeface="Corbel"/>
              </a:rPr>
              <a:t> development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stage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saves </a:t>
            </a:r>
            <a:r>
              <a:rPr sz="2400" dirty="0">
                <a:latin typeface="Corbel"/>
                <a:cs typeface="Corbel"/>
              </a:rPr>
              <a:t>both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time</a:t>
            </a:r>
            <a:r>
              <a:rPr sz="2400" dirty="0">
                <a:latin typeface="Corbel"/>
                <a:cs typeface="Corbel"/>
              </a:rPr>
              <a:t> and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money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end. Here,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key </a:t>
            </a:r>
            <a:r>
              <a:rPr sz="2400" spc="-5" dirty="0">
                <a:latin typeface="Corbel"/>
                <a:cs typeface="Corbel"/>
              </a:rPr>
              <a:t>reasons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perform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testing.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Unit</a:t>
            </a:r>
            <a:r>
              <a:rPr sz="2000" spc="-150" dirty="0">
                <a:latin typeface="Corbel"/>
                <a:cs typeface="Corbel"/>
              </a:rPr>
              <a:t> </a:t>
            </a:r>
            <a:r>
              <a:rPr sz="2000" spc="-25" dirty="0">
                <a:latin typeface="Corbel"/>
                <a:cs typeface="Corbel"/>
              </a:rPr>
              <a:t>Tests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fix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bug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early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development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cycle</a:t>
            </a:r>
            <a:r>
              <a:rPr sz="2000" dirty="0">
                <a:latin typeface="Corbel"/>
                <a:cs typeface="Corbel"/>
              </a:rPr>
              <a:t> and</a:t>
            </a:r>
            <a:r>
              <a:rPr sz="2000" spc="-5" dirty="0">
                <a:latin typeface="Corbel"/>
                <a:cs typeface="Corbel"/>
              </a:rPr>
              <a:t> save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costs.</a:t>
            </a:r>
            <a:endParaRPr sz="2000" dirty="0">
              <a:latin typeface="Corbel"/>
              <a:cs typeface="Corbel"/>
            </a:endParaRPr>
          </a:p>
          <a:p>
            <a:pPr marL="756285" marR="26606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It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helps understand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developers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code</a:t>
            </a:r>
            <a:r>
              <a:rPr sz="2000" dirty="0">
                <a:latin typeface="Corbel"/>
                <a:cs typeface="Corbel"/>
              </a:rPr>
              <a:t> base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enable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them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make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changes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quickly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Good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unit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serve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project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documentation</a:t>
            </a:r>
            <a:endParaRPr sz="2000" dirty="0">
              <a:latin typeface="Corbel"/>
              <a:cs typeface="Corbel"/>
            </a:endParaRPr>
          </a:p>
          <a:p>
            <a:pPr marL="756285" marR="318770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Unit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tests</a:t>
            </a:r>
            <a:r>
              <a:rPr sz="2000" spc="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help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with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code</a:t>
            </a:r>
            <a:r>
              <a:rPr sz="2000" dirty="0">
                <a:latin typeface="Corbel"/>
                <a:cs typeface="Corbel"/>
              </a:rPr>
              <a:t> re-use.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Migrate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both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your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code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your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your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new </a:t>
            </a:r>
            <a:r>
              <a:rPr sz="2000" spc="-38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project.</a:t>
            </a:r>
            <a:r>
              <a:rPr sz="2000" spc="-145" dirty="0">
                <a:latin typeface="Corbel"/>
                <a:cs typeface="Corbel"/>
              </a:rPr>
              <a:t> </a:t>
            </a:r>
            <a:r>
              <a:rPr sz="2000" spc="-25" dirty="0">
                <a:latin typeface="Corbel"/>
                <a:cs typeface="Corbel"/>
              </a:rPr>
              <a:t>Tweak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code</a:t>
            </a:r>
            <a:r>
              <a:rPr sz="2000" dirty="0">
                <a:latin typeface="Corbel"/>
                <a:cs typeface="Corbel"/>
              </a:rPr>
              <a:t> till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tests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run again.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990600"/>
            <a:ext cx="8524875" cy="3815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5" dirty="0">
                <a:latin typeface="+mn-lt"/>
              </a:rPr>
              <a:t>Software /system development</a:t>
            </a:r>
            <a:r>
              <a:rPr sz="2400" spc="10" dirty="0">
                <a:latin typeface="+mn-lt"/>
              </a:rPr>
              <a:t> </a:t>
            </a:r>
            <a:r>
              <a:rPr sz="2400" spc="-5" dirty="0">
                <a:latin typeface="+mn-lt"/>
              </a:rPr>
              <a:t>life</a:t>
            </a:r>
            <a:r>
              <a:rPr sz="2400" spc="5" dirty="0">
                <a:latin typeface="+mn-lt"/>
              </a:rPr>
              <a:t> </a:t>
            </a:r>
            <a:r>
              <a:rPr sz="2400" spc="-10" dirty="0">
                <a:latin typeface="+mn-lt"/>
              </a:rPr>
              <a:t>cycle</a:t>
            </a:r>
            <a:r>
              <a:rPr sz="2400" spc="-20" dirty="0">
                <a:latin typeface="+mn-lt"/>
              </a:rPr>
              <a:t> </a:t>
            </a:r>
            <a:r>
              <a:rPr sz="2400" b="1" spc="-45" dirty="0">
                <a:solidFill>
                  <a:schemeClr val="accent6">
                    <a:lumMod val="75000"/>
                  </a:schemeClr>
                </a:solidFill>
                <a:latin typeface="+mn-lt"/>
              </a:rPr>
              <a:t>(SDLC)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90494" y="1447285"/>
            <a:ext cx="5811011" cy="5230364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8100" y="1371600"/>
            <a:ext cx="57912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+mn-lt"/>
                <a:cs typeface="Corbel"/>
              </a:rPr>
              <a:t>Ho</a:t>
            </a:r>
            <a:r>
              <a:rPr sz="3200" spc="-5" dirty="0">
                <a:latin typeface="+mn-lt"/>
                <a:cs typeface="Corbel"/>
              </a:rPr>
              <a:t>w </a:t>
            </a:r>
            <a:r>
              <a:rPr sz="3200" spc="-10" dirty="0">
                <a:latin typeface="+mn-lt"/>
                <a:cs typeface="Corbel"/>
              </a:rPr>
              <a:t>t</a:t>
            </a:r>
            <a:r>
              <a:rPr sz="3200" spc="-5" dirty="0">
                <a:latin typeface="+mn-lt"/>
                <a:cs typeface="Corbel"/>
              </a:rPr>
              <a:t>o do</a:t>
            </a:r>
            <a:r>
              <a:rPr sz="3200" spc="-120" dirty="0">
                <a:latin typeface="+mn-lt"/>
                <a:cs typeface="Corbel"/>
              </a:rPr>
              <a:t> </a:t>
            </a:r>
            <a:r>
              <a:rPr sz="3200" spc="-10" dirty="0">
                <a:latin typeface="+mn-lt"/>
                <a:cs typeface="Corbel"/>
              </a:rPr>
              <a:t>Uni</a:t>
            </a:r>
            <a:r>
              <a:rPr sz="3200" spc="-5" dirty="0">
                <a:latin typeface="+mn-lt"/>
                <a:cs typeface="Corbel"/>
              </a:rPr>
              <a:t>t</a:t>
            </a:r>
            <a:r>
              <a:rPr sz="3200" spc="-250" dirty="0">
                <a:latin typeface="+mn-lt"/>
                <a:cs typeface="Corbel"/>
              </a:rPr>
              <a:t> </a:t>
            </a:r>
            <a:r>
              <a:rPr sz="3200" spc="-254" dirty="0">
                <a:latin typeface="+mn-lt"/>
                <a:cs typeface="Corbel"/>
              </a:rPr>
              <a:t>T</a:t>
            </a:r>
            <a:r>
              <a:rPr sz="3200" spc="-5" dirty="0">
                <a:latin typeface="+mn-lt"/>
                <a:cs typeface="Corbel"/>
              </a:rPr>
              <a:t>esting</a:t>
            </a:r>
            <a:r>
              <a:rPr sz="3200" spc="25" dirty="0">
                <a:latin typeface="+mn-lt"/>
                <a:cs typeface="Corbel"/>
              </a:rPr>
              <a:t> </a:t>
            </a:r>
            <a:r>
              <a:rPr sz="3200" spc="-5" dirty="0">
                <a:latin typeface="+mn-lt"/>
                <a:cs typeface="Corbel"/>
              </a:rPr>
              <a:t>?</a:t>
            </a:r>
            <a:endParaRPr sz="3200" dirty="0">
              <a:latin typeface="+mn-lt"/>
              <a:cs typeface="Corbe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08100" y="2165003"/>
            <a:ext cx="9575800" cy="2910205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7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160" dirty="0">
                <a:latin typeface="Corbel"/>
                <a:cs typeface="Corbel"/>
              </a:rPr>
              <a:t> T</a:t>
            </a:r>
            <a:r>
              <a:rPr sz="2400" dirty="0">
                <a:latin typeface="Corbel"/>
                <a:cs typeface="Corbel"/>
              </a:rPr>
              <a:t>esti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5" dirty="0">
                <a:latin typeface="Corbel"/>
                <a:cs typeface="Corbel"/>
              </a:rPr>
              <a:t>w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ty</a:t>
            </a:r>
            <a:r>
              <a:rPr sz="2400" spc="-10" dirty="0">
                <a:latin typeface="Corbel"/>
                <a:cs typeface="Corbel"/>
              </a:rPr>
              <a:t>p</a:t>
            </a:r>
            <a:r>
              <a:rPr sz="2400" dirty="0">
                <a:latin typeface="Corbel"/>
                <a:cs typeface="Corbel"/>
              </a:rPr>
              <a:t>es</a:t>
            </a: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Manual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Automated</a:t>
            </a:r>
            <a:endParaRPr sz="2000" dirty="0">
              <a:latin typeface="Corbel"/>
              <a:cs typeface="Corbel"/>
            </a:endParaRPr>
          </a:p>
          <a:p>
            <a:pPr marL="299085" marR="5080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Unit testing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commonly </a:t>
            </a:r>
            <a:r>
              <a:rPr sz="2400" dirty="0">
                <a:latin typeface="Corbel"/>
                <a:cs typeface="Corbel"/>
              </a:rPr>
              <a:t>automated but may </a:t>
            </a:r>
            <a:r>
              <a:rPr sz="2400" spc="-5" dirty="0">
                <a:latin typeface="Corbel"/>
                <a:cs typeface="Corbel"/>
              </a:rPr>
              <a:t>still </a:t>
            </a:r>
            <a:r>
              <a:rPr sz="2400" dirty="0">
                <a:latin typeface="Corbel"/>
                <a:cs typeface="Corbel"/>
              </a:rPr>
              <a:t>be </a:t>
            </a:r>
            <a:r>
              <a:rPr sz="2400" spc="-5" dirty="0">
                <a:latin typeface="Corbel"/>
                <a:cs typeface="Corbel"/>
              </a:rPr>
              <a:t>performed </a:t>
            </a:r>
            <a:r>
              <a:rPr sz="2400" spc="-15" dirty="0">
                <a:latin typeface="Corbel"/>
                <a:cs typeface="Corbel"/>
              </a:rPr>
              <a:t>manually.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Engineering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does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not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favor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one over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other</a:t>
            </a:r>
            <a:r>
              <a:rPr sz="2400" dirty="0">
                <a:latin typeface="Corbel"/>
                <a:cs typeface="Corbel"/>
              </a:rPr>
              <a:t> but </a:t>
            </a:r>
            <a:r>
              <a:rPr sz="2400" spc="-5" dirty="0">
                <a:latin typeface="Corbel"/>
                <a:cs typeface="Corbel"/>
              </a:rPr>
              <a:t>automation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pre</a:t>
            </a:r>
            <a:r>
              <a:rPr sz="2400" spc="5" dirty="0">
                <a:latin typeface="Corbel"/>
                <a:cs typeface="Corbel"/>
              </a:rPr>
              <a:t>f</a:t>
            </a:r>
            <a:r>
              <a:rPr sz="2400" dirty="0">
                <a:latin typeface="Corbel"/>
                <a:cs typeface="Corbel"/>
              </a:rPr>
              <a:t>err</a:t>
            </a:r>
            <a:r>
              <a:rPr sz="2400" spc="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d.</a:t>
            </a:r>
            <a:r>
              <a:rPr sz="2400" spc="-1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manual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approach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unit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may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employ 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ste</a:t>
            </a:r>
            <a:r>
              <a:rPr sz="2400" spc="-20" dirty="0">
                <a:latin typeface="Corbel"/>
                <a:cs typeface="Corbel"/>
              </a:rPr>
              <a:t>p</a:t>
            </a:r>
            <a:r>
              <a:rPr sz="2400" spc="5" dirty="0">
                <a:latin typeface="Corbel"/>
                <a:cs typeface="Corbel"/>
              </a:rPr>
              <a:t>-</a:t>
            </a:r>
            <a:r>
              <a:rPr sz="2400" spc="-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y</a:t>
            </a:r>
            <a:r>
              <a:rPr sz="2400" spc="5" dirty="0">
                <a:latin typeface="Corbel"/>
                <a:cs typeface="Corbel"/>
              </a:rPr>
              <a:t>-</a:t>
            </a:r>
            <a:r>
              <a:rPr sz="2400" spc="-5" dirty="0">
                <a:latin typeface="Corbel"/>
                <a:cs typeface="Corbel"/>
              </a:rPr>
              <a:t>step  instructional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document.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295400"/>
            <a:ext cx="10802937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Unit testing</a:t>
            </a:r>
            <a:r>
              <a:rPr sz="3200" spc="-12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Under the automated</a:t>
            </a:r>
            <a:r>
              <a:rPr sz="3200" spc="1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approach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57237" y="1981200"/>
            <a:ext cx="9825990" cy="41325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34353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developer </a:t>
            </a:r>
            <a:r>
              <a:rPr sz="2400" b="1" spc="-5" dirty="0">
                <a:latin typeface="Corbel"/>
                <a:cs typeface="Corbel"/>
              </a:rPr>
              <a:t>writes </a:t>
            </a:r>
            <a:r>
              <a:rPr sz="2400" b="1" dirty="0">
                <a:latin typeface="Corbel"/>
                <a:cs typeface="Corbel"/>
              </a:rPr>
              <a:t>a section of code in </a:t>
            </a:r>
            <a:r>
              <a:rPr sz="2400" b="1" spc="-5" dirty="0">
                <a:latin typeface="Corbel"/>
                <a:cs typeface="Corbel"/>
              </a:rPr>
              <a:t>the </a:t>
            </a:r>
            <a:r>
              <a:rPr sz="2400" b="1" dirty="0">
                <a:latin typeface="Corbel"/>
                <a:cs typeface="Corbel"/>
              </a:rPr>
              <a:t>application just </a:t>
            </a:r>
            <a:r>
              <a:rPr sz="2400" b="1" spc="-5" dirty="0">
                <a:latin typeface="Corbel"/>
                <a:cs typeface="Corbel"/>
              </a:rPr>
              <a:t>to </a:t>
            </a:r>
            <a:r>
              <a:rPr sz="2400" b="1" dirty="0">
                <a:latin typeface="Corbel"/>
                <a:cs typeface="Corbel"/>
              </a:rPr>
              <a:t>test </a:t>
            </a:r>
            <a:r>
              <a:rPr sz="2400" b="1" spc="-5" dirty="0">
                <a:latin typeface="Corbel"/>
                <a:cs typeface="Corbel"/>
              </a:rPr>
              <a:t>the 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function</a:t>
            </a:r>
            <a:r>
              <a:rPr sz="2400" spc="-5" dirty="0">
                <a:latin typeface="Corbel"/>
                <a:cs typeface="Corbel"/>
              </a:rPr>
              <a:t>. They would later </a:t>
            </a:r>
            <a:r>
              <a:rPr sz="2400" dirty="0">
                <a:latin typeface="Corbel"/>
                <a:cs typeface="Corbel"/>
              </a:rPr>
              <a:t>comment </a:t>
            </a:r>
            <a:r>
              <a:rPr sz="2400" spc="-5" dirty="0">
                <a:latin typeface="Corbel"/>
                <a:cs typeface="Corbel"/>
              </a:rPr>
              <a:t>out and finally </a:t>
            </a:r>
            <a:r>
              <a:rPr sz="2400" dirty="0">
                <a:latin typeface="Corbel"/>
                <a:cs typeface="Corbel"/>
              </a:rPr>
              <a:t>remove </a:t>
            </a:r>
            <a:r>
              <a:rPr sz="2400" spc="-10" dirty="0">
                <a:latin typeface="Corbel"/>
                <a:cs typeface="Corbel"/>
              </a:rPr>
              <a:t>the </a:t>
            </a:r>
            <a:r>
              <a:rPr sz="2400" spc="-5" dirty="0">
                <a:latin typeface="Corbel"/>
                <a:cs typeface="Corbel"/>
              </a:rPr>
              <a:t>test </a:t>
            </a:r>
            <a:r>
              <a:rPr sz="2400" dirty="0">
                <a:latin typeface="Corbel"/>
                <a:cs typeface="Corbel"/>
              </a:rPr>
              <a:t>code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application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5" dirty="0">
                <a:latin typeface="Corbel"/>
                <a:cs typeface="Corbel"/>
              </a:rPr>
              <a:t> deployed.</a:t>
            </a:r>
            <a:endParaRPr sz="2400" dirty="0">
              <a:latin typeface="Corbel"/>
              <a:cs typeface="Corbel"/>
            </a:endParaRP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veloper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spc="5" dirty="0">
                <a:latin typeface="Corbel"/>
                <a:cs typeface="Corbel"/>
              </a:rPr>
              <a:t>u</a:t>
            </a:r>
            <a:r>
              <a:rPr sz="2400" dirty="0">
                <a:latin typeface="Corbel"/>
                <a:cs typeface="Corbel"/>
              </a:rPr>
              <a:t>ld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also isolate</a:t>
            </a:r>
            <a:r>
              <a:rPr sz="2400" b="1" spc="-2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th</a:t>
            </a:r>
            <a:r>
              <a:rPr sz="2400" b="1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f</a:t>
            </a:r>
            <a:r>
              <a:rPr sz="2400" b="1" dirty="0">
                <a:latin typeface="Corbel"/>
                <a:cs typeface="Corbel"/>
              </a:rPr>
              <a:t>unction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-5" dirty="0">
                <a:latin typeface="Corbel"/>
                <a:cs typeface="Corbel"/>
              </a:rPr>
              <a:t> tes</a:t>
            </a:r>
            <a:r>
              <a:rPr sz="2400" dirty="0">
                <a:latin typeface="Corbel"/>
                <a:cs typeface="Corbel"/>
              </a:rPr>
              <a:t>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ri</a:t>
            </a:r>
            <a:r>
              <a:rPr sz="2400" spc="-10" dirty="0">
                <a:latin typeface="Corbel"/>
                <a:cs typeface="Corbel"/>
              </a:rPr>
              <a:t>g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usl</a:t>
            </a:r>
            <a:r>
              <a:rPr sz="2400" spc="-12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.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 a more </a:t>
            </a:r>
            <a:r>
              <a:rPr sz="2400" spc="-5" dirty="0">
                <a:latin typeface="Corbel"/>
                <a:cs typeface="Corbel"/>
              </a:rPr>
              <a:t>thorough </a:t>
            </a:r>
            <a:r>
              <a:rPr sz="2400" dirty="0">
                <a:latin typeface="Corbel"/>
                <a:cs typeface="Corbel"/>
              </a:rPr>
              <a:t>unit </a:t>
            </a:r>
            <a:r>
              <a:rPr sz="2400" spc="-5" dirty="0">
                <a:latin typeface="Corbel"/>
                <a:cs typeface="Corbel"/>
              </a:rPr>
              <a:t>testing practice that involves </a:t>
            </a:r>
            <a:r>
              <a:rPr sz="2400" dirty="0">
                <a:latin typeface="Corbel"/>
                <a:cs typeface="Corbel"/>
              </a:rPr>
              <a:t>copy and paste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dirty="0">
                <a:latin typeface="Corbel"/>
                <a:cs typeface="Corbel"/>
              </a:rPr>
              <a:t>code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its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own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environment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natural environment.</a:t>
            </a:r>
            <a:endParaRPr sz="2400" dirty="0">
              <a:latin typeface="Corbel"/>
              <a:cs typeface="Corbel"/>
            </a:endParaRPr>
          </a:p>
          <a:p>
            <a:pPr marL="299085" marR="47434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A coder </a:t>
            </a:r>
            <a:r>
              <a:rPr sz="2400" spc="-5" dirty="0">
                <a:latin typeface="Corbel"/>
                <a:cs typeface="Corbel"/>
              </a:rPr>
              <a:t>generally </a:t>
            </a:r>
            <a:r>
              <a:rPr sz="2400" dirty="0">
                <a:latin typeface="Corbel"/>
                <a:cs typeface="Corbel"/>
              </a:rPr>
              <a:t>uses a </a:t>
            </a:r>
            <a:r>
              <a:rPr sz="2400" spc="-25" dirty="0">
                <a:latin typeface="Corbel"/>
                <a:cs typeface="Corbel"/>
              </a:rPr>
              <a:t>UnitTest </a:t>
            </a:r>
            <a:r>
              <a:rPr sz="2400" spc="-5" dirty="0">
                <a:latin typeface="Corbel"/>
                <a:cs typeface="Corbel"/>
              </a:rPr>
              <a:t>Framework to develop </a:t>
            </a:r>
            <a:r>
              <a:rPr sz="2400" dirty="0">
                <a:latin typeface="Corbel"/>
                <a:cs typeface="Corbel"/>
              </a:rPr>
              <a:t>automated </a:t>
            </a:r>
            <a:r>
              <a:rPr sz="2400" spc="-5" dirty="0">
                <a:latin typeface="Corbel"/>
                <a:cs typeface="Corbel"/>
              </a:rPr>
              <a:t>test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cases.</a:t>
            </a:r>
            <a:r>
              <a:rPr sz="2400" spc="-7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Using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 </a:t>
            </a:r>
            <a:r>
              <a:rPr sz="2400" spc="-5" dirty="0">
                <a:latin typeface="Corbel"/>
                <a:cs typeface="Corbel"/>
              </a:rPr>
              <a:t>automation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framework,</a:t>
            </a:r>
          </a:p>
          <a:p>
            <a:pPr marL="299085" marR="52641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</a:t>
            </a:r>
            <a:r>
              <a:rPr sz="2400" dirty="0">
                <a:latin typeface="Corbel"/>
                <a:cs typeface="Corbel"/>
              </a:rPr>
              <a:t>e workflow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9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155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esti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1</a:t>
            </a:r>
            <a:r>
              <a:rPr sz="2400" dirty="0">
                <a:latin typeface="Corbel"/>
                <a:cs typeface="Corbel"/>
              </a:rPr>
              <a:t>)</a:t>
            </a:r>
            <a:r>
              <a:rPr sz="2400" spc="-9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Cr</a:t>
            </a:r>
            <a:r>
              <a:rPr sz="2400" dirty="0">
                <a:latin typeface="Corbel"/>
                <a:cs typeface="Corbel"/>
              </a:rPr>
              <a:t>eate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spc="-160" dirty="0">
                <a:latin typeface="Corbel"/>
                <a:cs typeface="Corbel"/>
              </a:rPr>
              <a:t>T</a:t>
            </a:r>
            <a:r>
              <a:rPr sz="2400" dirty="0">
                <a:latin typeface="Corbel"/>
                <a:cs typeface="Corbel"/>
              </a:rPr>
              <a:t>est</a:t>
            </a:r>
            <a:r>
              <a:rPr sz="2400" spc="-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Cas</a:t>
            </a:r>
            <a:r>
              <a:rPr sz="2400" spc="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s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2) </a:t>
            </a:r>
            <a:r>
              <a:rPr sz="2400" spc="-5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v</a:t>
            </a:r>
            <a:r>
              <a:rPr sz="2400" dirty="0">
                <a:latin typeface="Corbel"/>
                <a:cs typeface="Corbel"/>
              </a:rPr>
              <a:t>iew/</a:t>
            </a:r>
            <a:r>
              <a:rPr sz="2400" spc="-6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ework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3)  Baseline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4) </a:t>
            </a:r>
            <a:r>
              <a:rPr sz="2400" spc="-5" dirty="0">
                <a:latin typeface="Corbel"/>
                <a:cs typeface="Corbel"/>
              </a:rPr>
              <a:t>Execute</a:t>
            </a:r>
            <a:r>
              <a:rPr sz="2400" spc="-185" dirty="0">
                <a:latin typeface="Corbel"/>
                <a:cs typeface="Corbel"/>
              </a:rPr>
              <a:t> </a:t>
            </a:r>
            <a:r>
              <a:rPr sz="2400" spc="-40" dirty="0">
                <a:latin typeface="Corbel"/>
                <a:cs typeface="Corbel"/>
              </a:rPr>
              <a:t>Test</a:t>
            </a:r>
            <a:r>
              <a:rPr sz="2400" spc="-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Cases.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9223" y="914400"/>
            <a:ext cx="481355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Unit</a:t>
            </a:r>
            <a:r>
              <a:rPr sz="3200" spc="-260" dirty="0">
                <a:latin typeface="+mn-lt"/>
              </a:rPr>
              <a:t> 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</a:t>
            </a:r>
            <a:r>
              <a:rPr sz="3200" spc="-28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10" dirty="0">
                <a:latin typeface="+mn-lt"/>
              </a:rPr>
              <a:t>o</a:t>
            </a:r>
            <a:r>
              <a:rPr sz="3200" dirty="0">
                <a:latin typeface="+mn-lt"/>
              </a:rPr>
              <a:t>o</a:t>
            </a:r>
            <a:r>
              <a:rPr sz="3200" spc="-5" dirty="0">
                <a:latin typeface="+mn-lt"/>
              </a:rPr>
              <a:t>ls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23925" y="1600200"/>
            <a:ext cx="10344150" cy="4533933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99085" marR="5080" indent="-287020">
              <a:lnSpc>
                <a:spcPts val="2160"/>
              </a:lnSpc>
              <a:spcBef>
                <a:spcPts val="37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Junit</a:t>
            </a:r>
            <a:r>
              <a:rPr sz="2000" dirty="0">
                <a:latin typeface="Corbel"/>
                <a:cs typeface="Corbel"/>
              </a:rPr>
              <a:t>: Junit is a free </a:t>
            </a:r>
            <a:r>
              <a:rPr sz="2000" spc="-5" dirty="0">
                <a:latin typeface="Corbel"/>
                <a:cs typeface="Corbel"/>
              </a:rPr>
              <a:t>to use testing tool used </a:t>
            </a:r>
            <a:r>
              <a:rPr sz="2000" dirty="0">
                <a:latin typeface="Corbel"/>
                <a:cs typeface="Corbel"/>
              </a:rPr>
              <a:t>for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Java</a:t>
            </a:r>
            <a:r>
              <a:rPr sz="2000" dirty="0">
                <a:latin typeface="Corbel"/>
                <a:cs typeface="Corbel"/>
              </a:rPr>
              <a:t> programming language.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It provides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assertions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dirty="0">
                <a:latin typeface="Corbel"/>
                <a:cs typeface="Corbel"/>
              </a:rPr>
              <a:t> identify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test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method.</a:t>
            </a:r>
            <a:r>
              <a:rPr sz="2000" spc="-13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This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tool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data </a:t>
            </a:r>
            <a:r>
              <a:rPr sz="2000" dirty="0">
                <a:latin typeface="Corbel"/>
                <a:cs typeface="Corbel"/>
              </a:rPr>
              <a:t>first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then</a:t>
            </a:r>
            <a:r>
              <a:rPr sz="2000" dirty="0">
                <a:latin typeface="Corbel"/>
                <a:cs typeface="Corbel"/>
              </a:rPr>
              <a:t> inserted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 </a:t>
            </a:r>
            <a:r>
              <a:rPr sz="2000" spc="-5" dirty="0">
                <a:latin typeface="Corbel"/>
                <a:cs typeface="Corbel"/>
              </a:rPr>
              <a:t>the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piece</a:t>
            </a:r>
            <a:r>
              <a:rPr sz="2000" spc="-5" dirty="0">
                <a:latin typeface="Corbel"/>
                <a:cs typeface="Corbel"/>
              </a:rPr>
              <a:t> of code.</a:t>
            </a:r>
            <a:endParaRPr sz="2000" dirty="0">
              <a:latin typeface="Corbel"/>
              <a:cs typeface="Corbel"/>
            </a:endParaRPr>
          </a:p>
          <a:p>
            <a:pPr marL="299085" marR="160020" indent="-287020">
              <a:lnSpc>
                <a:spcPts val="216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NUnit</a:t>
            </a:r>
            <a:r>
              <a:rPr sz="2000" spc="-5" dirty="0">
                <a:latin typeface="Corbel"/>
                <a:cs typeface="Corbel"/>
              </a:rPr>
              <a:t>: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NUnit </a:t>
            </a:r>
            <a:r>
              <a:rPr sz="2000" dirty="0">
                <a:latin typeface="Corbel"/>
                <a:cs typeface="Corbel"/>
              </a:rPr>
              <a:t>is widely used </a:t>
            </a:r>
            <a:r>
              <a:rPr sz="2000" spc="-5" dirty="0">
                <a:latin typeface="Corbel"/>
                <a:cs typeface="Corbel"/>
              </a:rPr>
              <a:t>unit-testing </a:t>
            </a:r>
            <a:r>
              <a:rPr sz="2000" dirty="0">
                <a:latin typeface="Corbel"/>
                <a:cs typeface="Corbel"/>
              </a:rPr>
              <a:t>framework </a:t>
            </a:r>
            <a:r>
              <a:rPr sz="2000" spc="-5" dirty="0">
                <a:latin typeface="Corbel"/>
                <a:cs typeface="Corbel"/>
              </a:rPr>
              <a:t>use </a:t>
            </a:r>
            <a:r>
              <a:rPr sz="2000" dirty="0">
                <a:latin typeface="Corbel"/>
                <a:cs typeface="Corbel"/>
              </a:rPr>
              <a:t>for all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.net </a:t>
            </a:r>
            <a:r>
              <a:rPr sz="2000" dirty="0">
                <a:latin typeface="Corbel"/>
                <a:cs typeface="Corbel"/>
              </a:rPr>
              <a:t>languages.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It is an </a:t>
            </a:r>
            <a:r>
              <a:rPr sz="2000" spc="-5" dirty="0">
                <a:latin typeface="Corbel"/>
                <a:cs typeface="Corbel"/>
              </a:rPr>
              <a:t>open 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source tool </a:t>
            </a:r>
            <a:r>
              <a:rPr sz="2000" dirty="0">
                <a:latin typeface="Corbel"/>
                <a:cs typeface="Corbel"/>
              </a:rPr>
              <a:t>which allows writing </a:t>
            </a:r>
            <a:r>
              <a:rPr sz="2000" spc="-5" dirty="0">
                <a:latin typeface="Corbel"/>
                <a:cs typeface="Corbel"/>
              </a:rPr>
              <a:t>scripts </a:t>
            </a:r>
            <a:r>
              <a:rPr sz="2000" spc="-10" dirty="0">
                <a:latin typeface="Corbel"/>
                <a:cs typeface="Corbel"/>
              </a:rPr>
              <a:t>manually. </a:t>
            </a:r>
            <a:r>
              <a:rPr sz="2000" dirty="0">
                <a:latin typeface="Corbel"/>
                <a:cs typeface="Corbel"/>
              </a:rPr>
              <a:t>It </a:t>
            </a:r>
            <a:r>
              <a:rPr sz="2000" spc="-5" dirty="0">
                <a:latin typeface="Corbel"/>
                <a:cs typeface="Corbel"/>
              </a:rPr>
              <a:t>supports </a:t>
            </a:r>
            <a:r>
              <a:rPr sz="2000" dirty="0">
                <a:latin typeface="Corbel"/>
                <a:cs typeface="Corbel"/>
              </a:rPr>
              <a:t>data-driven </a:t>
            </a:r>
            <a:r>
              <a:rPr sz="2000" spc="-5" dirty="0">
                <a:latin typeface="Corbel"/>
                <a:cs typeface="Corbel"/>
              </a:rPr>
              <a:t>tests </a:t>
            </a:r>
            <a:r>
              <a:rPr sz="2000" dirty="0">
                <a:latin typeface="Corbel"/>
                <a:cs typeface="Corbel"/>
              </a:rPr>
              <a:t>which </a:t>
            </a:r>
            <a:r>
              <a:rPr sz="2000" spc="-5" dirty="0">
                <a:latin typeface="Corbel"/>
                <a:cs typeface="Corbel"/>
              </a:rPr>
              <a:t>can </a:t>
            </a:r>
            <a:r>
              <a:rPr sz="2000" dirty="0">
                <a:latin typeface="Corbel"/>
                <a:cs typeface="Corbel"/>
              </a:rPr>
              <a:t>run in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parallel.</a:t>
            </a:r>
          </a:p>
          <a:p>
            <a:pPr marL="299085" marR="275590" indent="-287020">
              <a:lnSpc>
                <a:spcPts val="216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JMockit</a:t>
            </a:r>
            <a:r>
              <a:rPr sz="2000" dirty="0">
                <a:latin typeface="Corbel"/>
                <a:cs typeface="Corbel"/>
              </a:rPr>
              <a:t>: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JMockit is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open source </a:t>
            </a:r>
            <a:r>
              <a:rPr sz="2000" dirty="0">
                <a:latin typeface="Corbel"/>
                <a:cs typeface="Corbel"/>
              </a:rPr>
              <a:t>Unit </a:t>
            </a:r>
            <a:r>
              <a:rPr sz="2000" spc="-5" dirty="0">
                <a:latin typeface="Corbel"/>
                <a:cs typeface="Corbel"/>
              </a:rPr>
              <a:t>testing tool.</a:t>
            </a:r>
            <a:r>
              <a:rPr sz="2000" dirty="0">
                <a:latin typeface="Corbel"/>
                <a:cs typeface="Corbel"/>
              </a:rPr>
              <a:t> It is a </a:t>
            </a:r>
            <a:r>
              <a:rPr sz="2000" spc="-5" dirty="0">
                <a:latin typeface="Corbel"/>
                <a:cs typeface="Corbel"/>
              </a:rPr>
              <a:t>code coverage tool </a:t>
            </a:r>
            <a:r>
              <a:rPr sz="2000" dirty="0">
                <a:latin typeface="Corbel"/>
                <a:cs typeface="Corbel"/>
              </a:rPr>
              <a:t>with line and path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metrics. </a:t>
            </a:r>
            <a:r>
              <a:rPr sz="2000" dirty="0">
                <a:latin typeface="Corbel"/>
                <a:cs typeface="Corbel"/>
              </a:rPr>
              <a:t>It allows mocking </a:t>
            </a:r>
            <a:r>
              <a:rPr sz="2000" spc="-5" dirty="0">
                <a:latin typeface="Corbel"/>
                <a:cs typeface="Corbel"/>
              </a:rPr>
              <a:t>API </a:t>
            </a:r>
            <a:r>
              <a:rPr sz="2000" dirty="0">
                <a:latin typeface="Corbel"/>
                <a:cs typeface="Corbel"/>
              </a:rPr>
              <a:t>with recording and verification syntax. This </a:t>
            </a:r>
            <a:r>
              <a:rPr sz="2000" spc="-5" dirty="0">
                <a:latin typeface="Corbel"/>
                <a:cs typeface="Corbel"/>
              </a:rPr>
              <a:t>tool offers </a:t>
            </a:r>
            <a:r>
              <a:rPr sz="2000" dirty="0">
                <a:latin typeface="Corbel"/>
                <a:cs typeface="Corbel"/>
              </a:rPr>
              <a:t>Line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coverage,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Path</a:t>
            </a:r>
            <a:r>
              <a:rPr sz="2000" spc="-9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Coverage,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Data</a:t>
            </a:r>
            <a:r>
              <a:rPr sz="2000" spc="-10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Coverage.</a:t>
            </a:r>
          </a:p>
          <a:p>
            <a:pPr marL="299085" marR="300355" indent="-287020">
              <a:lnSpc>
                <a:spcPts val="216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EMMA</a:t>
            </a:r>
            <a:r>
              <a:rPr sz="2000" spc="-5" dirty="0">
                <a:latin typeface="Corbel"/>
                <a:cs typeface="Corbel"/>
              </a:rPr>
              <a:t>: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EMMA </a:t>
            </a:r>
            <a:r>
              <a:rPr sz="2000" dirty="0">
                <a:latin typeface="Corbel"/>
                <a:cs typeface="Corbel"/>
              </a:rPr>
              <a:t>is an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open-source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toolkit </a:t>
            </a:r>
            <a:r>
              <a:rPr sz="2000" dirty="0">
                <a:latin typeface="Corbel"/>
                <a:cs typeface="Corbel"/>
              </a:rPr>
              <a:t>for analyzing and reporting </a:t>
            </a:r>
            <a:r>
              <a:rPr sz="2000" spc="-5" dirty="0">
                <a:latin typeface="Corbel"/>
                <a:cs typeface="Corbel"/>
              </a:rPr>
              <a:t>code </a:t>
            </a:r>
            <a:r>
              <a:rPr sz="2000" dirty="0">
                <a:latin typeface="Corbel"/>
                <a:cs typeface="Corbel"/>
              </a:rPr>
              <a:t>written in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Java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language. </a:t>
            </a:r>
            <a:r>
              <a:rPr sz="2000" spc="-5" dirty="0">
                <a:latin typeface="Corbel"/>
                <a:cs typeface="Corbel"/>
              </a:rPr>
              <a:t>Emma support coverage types </a:t>
            </a:r>
            <a:r>
              <a:rPr sz="2000" spc="-10" dirty="0">
                <a:latin typeface="Corbel"/>
                <a:cs typeface="Corbel"/>
              </a:rPr>
              <a:t>like </a:t>
            </a:r>
            <a:r>
              <a:rPr sz="2000" spc="-5" dirty="0">
                <a:latin typeface="Corbel"/>
                <a:cs typeface="Corbel"/>
              </a:rPr>
              <a:t>method, </a:t>
            </a:r>
            <a:r>
              <a:rPr sz="2000" dirty="0">
                <a:latin typeface="Corbel"/>
                <a:cs typeface="Corbel"/>
              </a:rPr>
              <a:t>line, basic block. It is Java-based so it is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without external</a:t>
            </a:r>
            <a:r>
              <a:rPr sz="2000" dirty="0">
                <a:latin typeface="Corbel"/>
                <a:cs typeface="Corbel"/>
              </a:rPr>
              <a:t> library dependencies and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can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access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the source code.</a:t>
            </a:r>
            <a:endParaRPr sz="2000" dirty="0">
              <a:latin typeface="Corbel"/>
              <a:cs typeface="Corbel"/>
            </a:endParaRPr>
          </a:p>
          <a:p>
            <a:pPr marL="299085" marR="411480" indent="-287020">
              <a:lnSpc>
                <a:spcPct val="90100"/>
              </a:lnSpc>
              <a:spcBef>
                <a:spcPts val="104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2000" b="1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PHPUnit</a:t>
            </a:r>
            <a:r>
              <a:rPr sz="2000" spc="-5" dirty="0">
                <a:latin typeface="Corbel"/>
                <a:cs typeface="Corbel"/>
              </a:rPr>
              <a:t>: PHPUnit </a:t>
            </a:r>
            <a:r>
              <a:rPr sz="2000" dirty="0">
                <a:latin typeface="Corbel"/>
                <a:cs typeface="Corbel"/>
              </a:rPr>
              <a:t>is a </a:t>
            </a:r>
            <a:r>
              <a:rPr sz="2000" spc="-5" dirty="0">
                <a:latin typeface="Corbel"/>
                <a:cs typeface="Corbel"/>
              </a:rPr>
              <a:t>unit testing tool </a:t>
            </a:r>
            <a:r>
              <a:rPr sz="2000" dirty="0">
                <a:latin typeface="Corbel"/>
                <a:cs typeface="Corbel"/>
              </a:rPr>
              <a:t>for </a:t>
            </a:r>
            <a:r>
              <a:rPr sz="2000" b="1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</a:rPr>
              <a:t>PHP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spc="-10" dirty="0">
                <a:latin typeface="Corbel"/>
                <a:cs typeface="Corbel"/>
              </a:rPr>
              <a:t>programmer. </a:t>
            </a:r>
            <a:r>
              <a:rPr sz="2000" spc="-5" dirty="0">
                <a:latin typeface="Corbel"/>
                <a:cs typeface="Corbel"/>
              </a:rPr>
              <a:t>It </a:t>
            </a:r>
            <a:r>
              <a:rPr sz="2000" spc="-10" dirty="0">
                <a:latin typeface="Corbel"/>
                <a:cs typeface="Corbel"/>
              </a:rPr>
              <a:t>takes </a:t>
            </a:r>
            <a:r>
              <a:rPr sz="2000" dirty="0">
                <a:latin typeface="Corbel"/>
                <a:cs typeface="Corbel"/>
              </a:rPr>
              <a:t>small portions </a:t>
            </a:r>
            <a:r>
              <a:rPr sz="2000" spc="-5" dirty="0">
                <a:latin typeface="Corbel"/>
                <a:cs typeface="Corbel"/>
              </a:rPr>
              <a:t>of code </a:t>
            </a:r>
            <a:r>
              <a:rPr sz="2000" dirty="0">
                <a:latin typeface="Corbel"/>
                <a:cs typeface="Corbel"/>
              </a:rPr>
              <a:t> which is </a:t>
            </a:r>
            <a:r>
              <a:rPr sz="2000" spc="-5" dirty="0">
                <a:latin typeface="Corbel"/>
                <a:cs typeface="Corbel"/>
              </a:rPr>
              <a:t>called units </a:t>
            </a:r>
            <a:r>
              <a:rPr sz="2000" dirty="0">
                <a:latin typeface="Corbel"/>
                <a:cs typeface="Corbel"/>
              </a:rPr>
              <a:t>and </a:t>
            </a:r>
            <a:r>
              <a:rPr sz="2000" spc="-5" dirty="0">
                <a:latin typeface="Corbel"/>
                <a:cs typeface="Corbel"/>
              </a:rPr>
              <a:t>test </a:t>
            </a:r>
            <a:r>
              <a:rPr sz="2000" dirty="0">
                <a:latin typeface="Corbel"/>
                <a:cs typeface="Corbel"/>
              </a:rPr>
              <a:t>each </a:t>
            </a:r>
            <a:r>
              <a:rPr sz="2000" spc="-5" dirty="0">
                <a:latin typeface="Corbel"/>
                <a:cs typeface="Corbel"/>
              </a:rPr>
              <a:t>of them </a:t>
            </a:r>
            <a:r>
              <a:rPr sz="2000" spc="-10" dirty="0">
                <a:latin typeface="Corbel"/>
                <a:cs typeface="Corbel"/>
              </a:rPr>
              <a:t>separately.</a:t>
            </a:r>
            <a:r>
              <a:rPr sz="2000" spc="-5" dirty="0">
                <a:latin typeface="Corbel"/>
                <a:cs typeface="Corbel"/>
              </a:rPr>
              <a:t> The tool </a:t>
            </a:r>
            <a:r>
              <a:rPr sz="2000" dirty="0">
                <a:latin typeface="Corbel"/>
                <a:cs typeface="Corbel"/>
              </a:rPr>
              <a:t>also allows </a:t>
            </a:r>
            <a:r>
              <a:rPr sz="2000" spc="-5" dirty="0">
                <a:latin typeface="Corbel"/>
                <a:cs typeface="Corbel"/>
              </a:rPr>
              <a:t>developers to </a:t>
            </a:r>
            <a:r>
              <a:rPr sz="2000" dirty="0">
                <a:latin typeface="Corbel"/>
                <a:cs typeface="Corbel"/>
              </a:rPr>
              <a:t>use </a:t>
            </a:r>
            <a:r>
              <a:rPr sz="2000" spc="-39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pre-define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assertion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methods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 </a:t>
            </a:r>
            <a:r>
              <a:rPr sz="2000" dirty="0">
                <a:latin typeface="Corbel"/>
                <a:cs typeface="Corbel"/>
              </a:rPr>
              <a:t>assert </a:t>
            </a:r>
            <a:r>
              <a:rPr sz="2000" spc="-5" dirty="0">
                <a:latin typeface="Corbel"/>
                <a:cs typeface="Corbel"/>
              </a:rPr>
              <a:t>that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-5" dirty="0">
                <a:latin typeface="Corbel"/>
                <a:cs typeface="Corbel"/>
              </a:rPr>
              <a:t>system</a:t>
            </a:r>
            <a:r>
              <a:rPr sz="2000" dirty="0">
                <a:latin typeface="Corbel"/>
                <a:cs typeface="Corbel"/>
              </a:rPr>
              <a:t> behave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in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 </a:t>
            </a:r>
            <a:r>
              <a:rPr sz="2000" spc="-5" dirty="0">
                <a:latin typeface="Corbel"/>
                <a:cs typeface="Corbel"/>
              </a:rPr>
              <a:t>certain</a:t>
            </a:r>
            <a:r>
              <a:rPr sz="2000" spc="-15" dirty="0">
                <a:latin typeface="Corbel"/>
                <a:cs typeface="Corbel"/>
              </a:rPr>
              <a:t> manner.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914400"/>
            <a:ext cx="7177406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Java</a:t>
            </a:r>
            <a:r>
              <a:rPr sz="3200" spc="-9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Script</a:t>
            </a:r>
            <a:r>
              <a:rPr sz="3200" spc="-135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Unit</a:t>
            </a:r>
            <a:r>
              <a:rPr sz="3200" spc="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testing</a:t>
            </a:r>
            <a:r>
              <a:rPr sz="3200" spc="-10" dirty="0">
                <a:latin typeface="+mn-lt"/>
              </a:rPr>
              <a:t> tools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15682" y="1600200"/>
            <a:ext cx="10160635" cy="31835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459740" indent="-287020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MochaJS</a:t>
            </a:r>
            <a:r>
              <a:rPr sz="2400" dirty="0">
                <a:solidFill>
                  <a:srgbClr val="6B9F25"/>
                </a:solidFill>
                <a:latin typeface="Corbel"/>
                <a:cs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dirty="0">
                <a:latin typeface="Corbel"/>
                <a:cs typeface="Corbel"/>
              </a:rPr>
              <a:t>most popular </a:t>
            </a:r>
            <a:r>
              <a:rPr sz="2400" spc="-5" dirty="0">
                <a:latin typeface="Corbel"/>
                <a:cs typeface="Corbel"/>
              </a:rPr>
              <a:t>testing </a:t>
            </a:r>
            <a:r>
              <a:rPr sz="2400" dirty="0">
                <a:latin typeface="Corbel"/>
                <a:cs typeface="Corbel"/>
              </a:rPr>
              <a:t>framework </a:t>
            </a:r>
            <a:r>
              <a:rPr sz="2400" spc="-5" dirty="0">
                <a:latin typeface="Corbel"/>
                <a:cs typeface="Corbel"/>
              </a:rPr>
              <a:t>that </a:t>
            </a:r>
            <a:r>
              <a:rPr sz="2400" dirty="0">
                <a:latin typeface="Corbel"/>
                <a:cs typeface="Corbel"/>
              </a:rPr>
              <a:t>supports </a:t>
            </a:r>
            <a:r>
              <a:rPr sz="2400" spc="-10" dirty="0">
                <a:latin typeface="Corbel"/>
                <a:cs typeface="Corbel"/>
              </a:rPr>
              <a:t>backend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frontend testing</a:t>
            </a:r>
            <a:endParaRPr sz="2400" dirty="0">
              <a:latin typeface="Corbel"/>
              <a:cs typeface="Corbel"/>
            </a:endParaRPr>
          </a:p>
          <a:p>
            <a:pPr marL="299085" marR="653415" indent="-287020">
              <a:lnSpc>
                <a:spcPts val="2590"/>
              </a:lnSpc>
              <a:spcBef>
                <a:spcPts val="118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Jasmine</a:t>
            </a:r>
            <a:r>
              <a:rPr sz="2400" dirty="0">
                <a:solidFill>
                  <a:srgbClr val="6B9F25"/>
                </a:solidFill>
                <a:latin typeface="Corbel"/>
                <a:cs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is a user-behavior </a:t>
            </a:r>
            <a:r>
              <a:rPr sz="2400" spc="-10" dirty="0">
                <a:latin typeface="Corbel"/>
                <a:cs typeface="Corbel"/>
              </a:rPr>
              <a:t>mimicker </a:t>
            </a:r>
            <a:r>
              <a:rPr sz="2400" spc="-5" dirty="0">
                <a:latin typeface="Corbel"/>
                <a:cs typeface="Corbel"/>
              </a:rPr>
              <a:t>that allows </a:t>
            </a:r>
            <a:r>
              <a:rPr sz="2400" dirty="0">
                <a:latin typeface="Corbel"/>
                <a:cs typeface="Corbel"/>
              </a:rPr>
              <a:t>you </a:t>
            </a:r>
            <a:r>
              <a:rPr sz="2400" spc="-5" dirty="0">
                <a:latin typeface="Corbel"/>
                <a:cs typeface="Corbel"/>
              </a:rPr>
              <a:t>to perform test cases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similar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behavior on </a:t>
            </a:r>
            <a:r>
              <a:rPr sz="2400" dirty="0">
                <a:latin typeface="Corbel"/>
                <a:cs typeface="Corbel"/>
              </a:rPr>
              <a:t>your</a:t>
            </a:r>
            <a:r>
              <a:rPr sz="2400" spc="-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website</a:t>
            </a:r>
            <a:endParaRPr sz="2400" dirty="0">
              <a:latin typeface="Corbel"/>
              <a:cs typeface="Corbel"/>
            </a:endParaRPr>
          </a:p>
          <a:p>
            <a:pPr marL="299085" marR="363220" indent="-287020">
              <a:lnSpc>
                <a:spcPts val="259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Karma</a:t>
            </a:r>
            <a:r>
              <a:rPr sz="2400" dirty="0">
                <a:solidFill>
                  <a:srgbClr val="6B9F25"/>
                </a:solidFill>
                <a:latin typeface="Corbel"/>
                <a:cs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is a </a:t>
            </a:r>
            <a:r>
              <a:rPr sz="2400" spc="-5" dirty="0">
                <a:latin typeface="Corbel"/>
                <a:cs typeface="Corbel"/>
              </a:rPr>
              <a:t>productive testing </a:t>
            </a:r>
            <a:r>
              <a:rPr sz="2400" dirty="0">
                <a:latin typeface="Corbel"/>
                <a:cs typeface="Corbel"/>
              </a:rPr>
              <a:t>environment </a:t>
            </a:r>
            <a:r>
              <a:rPr sz="2400" spc="-5" dirty="0">
                <a:latin typeface="Corbel"/>
                <a:cs typeface="Corbel"/>
              </a:rPr>
              <a:t>that </a:t>
            </a:r>
            <a:r>
              <a:rPr sz="2400" dirty="0">
                <a:latin typeface="Corbel"/>
                <a:cs typeface="Corbel"/>
              </a:rPr>
              <a:t>supports all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dirty="0">
                <a:latin typeface="Corbel"/>
                <a:cs typeface="Corbel"/>
              </a:rPr>
              <a:t>popular </a:t>
            </a:r>
            <a:r>
              <a:rPr sz="2400" spc="-5" dirty="0">
                <a:latin typeface="Corbel"/>
                <a:cs typeface="Corbel"/>
              </a:rPr>
              <a:t>test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description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framework</a:t>
            </a:r>
            <a:r>
              <a:rPr sz="2400" spc="-4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within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itself</a:t>
            </a:r>
            <a:endParaRPr lang="en-US" sz="2400" spc="-5" dirty="0">
              <a:latin typeface="Corbel"/>
              <a:cs typeface="Corbel"/>
            </a:endParaRPr>
          </a:p>
          <a:p>
            <a:pPr marL="299085" marR="363220" indent="-287020">
              <a:lnSpc>
                <a:spcPts val="259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lang="en-US" sz="2400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JEST</a:t>
            </a:r>
            <a:r>
              <a:rPr lang="en-US" sz="2400" dirty="0">
                <a:solidFill>
                  <a:srgbClr val="6B9F25"/>
                </a:solidFill>
                <a:latin typeface="Corbel"/>
                <a:cs typeface="Corbe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sz="2400" dirty="0">
                <a:latin typeface="Corbel"/>
                <a:cs typeface="Corbel"/>
              </a:rPr>
              <a:t>is </a:t>
            </a:r>
            <a:r>
              <a:rPr lang="en-US" sz="2400" spc="-5" dirty="0">
                <a:latin typeface="Corbel"/>
                <a:cs typeface="Corbel"/>
              </a:rPr>
              <a:t>one of the </a:t>
            </a:r>
            <a:r>
              <a:rPr lang="en-US" sz="2400" dirty="0">
                <a:latin typeface="Corbel"/>
                <a:cs typeface="Corbel"/>
              </a:rPr>
              <a:t>most popular frameworks </a:t>
            </a:r>
            <a:r>
              <a:rPr lang="en-US" sz="2400" spc="-5" dirty="0">
                <a:latin typeface="Corbel"/>
                <a:cs typeface="Corbel"/>
              </a:rPr>
              <a:t>that </a:t>
            </a:r>
            <a:r>
              <a:rPr lang="en-US" sz="2400" dirty="0">
                <a:latin typeface="Corbel"/>
                <a:cs typeface="Corbel"/>
              </a:rPr>
              <a:t>is </a:t>
            </a:r>
            <a:r>
              <a:rPr lang="en-US" sz="2400" spc="-5" dirty="0">
                <a:latin typeface="Corbel"/>
                <a:cs typeface="Corbel"/>
              </a:rPr>
              <a:t>maintained </a:t>
            </a:r>
            <a:r>
              <a:rPr lang="en-US" sz="2400" dirty="0">
                <a:latin typeface="Corbel"/>
                <a:cs typeface="Corbel"/>
              </a:rPr>
              <a:t>regularly by </a:t>
            </a:r>
            <a:r>
              <a:rPr lang="en-US" sz="2400" spc="-470" dirty="0">
                <a:latin typeface="Corbel"/>
                <a:cs typeface="Corbel"/>
              </a:rPr>
              <a:t> </a:t>
            </a:r>
            <a:r>
              <a:rPr lang="en-US" sz="2400" spc="-5" dirty="0">
                <a:latin typeface="Corbel"/>
                <a:cs typeface="Corbel"/>
              </a:rPr>
              <a:t>Facebook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08622" y="1066800"/>
            <a:ext cx="4774753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In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egra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ion</a:t>
            </a:r>
            <a:r>
              <a:rPr sz="3200" spc="-280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</a:t>
            </a:r>
            <a:endParaRPr sz="32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1752600"/>
            <a:ext cx="7773923" cy="479907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90608" y="990600"/>
            <a:ext cx="701078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What is Integ</a:t>
            </a:r>
            <a:r>
              <a:rPr sz="3200" spc="5" dirty="0">
                <a:latin typeface="+mn-lt"/>
              </a:rPr>
              <a:t>r</a:t>
            </a:r>
            <a:r>
              <a:rPr sz="3200" spc="-5" dirty="0">
                <a:latin typeface="+mn-lt"/>
              </a:rPr>
              <a:t>ation</a:t>
            </a:r>
            <a:r>
              <a:rPr sz="3200" spc="-27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estin</a:t>
            </a:r>
            <a:r>
              <a:rPr sz="3200" spc="-20" dirty="0">
                <a:latin typeface="+mn-lt"/>
              </a:rPr>
              <a:t>g</a:t>
            </a:r>
            <a:r>
              <a:rPr sz="3200" spc="-5" dirty="0">
                <a:latin typeface="+mn-lt"/>
              </a:rPr>
              <a:t>?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1729" y="1752600"/>
            <a:ext cx="9908540" cy="314388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687070" indent="-287020">
              <a:lnSpc>
                <a:spcPts val="2590"/>
              </a:lnSpc>
              <a:spcBef>
                <a:spcPts val="42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dirty="0">
                <a:latin typeface="Corbel"/>
                <a:cs typeface="Corbel"/>
              </a:rPr>
              <a:t>INT</a:t>
            </a:r>
            <a:r>
              <a:rPr sz="2400" b="1" spc="5" dirty="0">
                <a:latin typeface="Corbel"/>
                <a:cs typeface="Corbel"/>
              </a:rPr>
              <a:t>E</a:t>
            </a:r>
            <a:r>
              <a:rPr sz="2400" b="1" spc="-5" dirty="0">
                <a:latin typeface="Corbel"/>
                <a:cs typeface="Corbel"/>
              </a:rPr>
              <a:t>GR</a:t>
            </a:r>
            <a:r>
              <a:rPr sz="2400" b="1" spc="-14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TIO</a:t>
            </a:r>
            <a:r>
              <a:rPr sz="2400" b="1" dirty="0">
                <a:latin typeface="Corbel"/>
                <a:cs typeface="Corbel"/>
              </a:rPr>
              <a:t>N</a:t>
            </a:r>
            <a:r>
              <a:rPr sz="2400" b="1" spc="-13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TESTIN</a:t>
            </a:r>
            <a:r>
              <a:rPr sz="2400" b="1" dirty="0">
                <a:latin typeface="Corbel"/>
                <a:cs typeface="Corbel"/>
              </a:rPr>
              <a:t>G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de</a:t>
            </a:r>
            <a:r>
              <a:rPr sz="2400" spc="5" dirty="0">
                <a:latin typeface="Corbel"/>
                <a:cs typeface="Corbel"/>
              </a:rPr>
              <a:t>f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0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ed as a </a:t>
            </a:r>
            <a:r>
              <a:rPr sz="2400" spc="-5" dirty="0">
                <a:latin typeface="Corbel"/>
                <a:cs typeface="Corbel"/>
              </a:rPr>
              <a:t>typ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 o</a:t>
            </a:r>
            <a:r>
              <a:rPr sz="2400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 test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g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</a:t>
            </a:r>
            <a:r>
              <a:rPr sz="2400" spc="-10" dirty="0">
                <a:latin typeface="Corbel"/>
                <a:cs typeface="Corbel"/>
              </a:rPr>
              <a:t>h</a:t>
            </a:r>
            <a:r>
              <a:rPr sz="2400" dirty="0">
                <a:latin typeface="Corbel"/>
                <a:cs typeface="Corbel"/>
              </a:rPr>
              <a:t>ere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</a:t>
            </a:r>
            <a:r>
              <a:rPr sz="2400" spc="5" dirty="0">
                <a:latin typeface="Corbel"/>
                <a:cs typeface="Corbel"/>
              </a:rPr>
              <a:t>f</a:t>
            </a:r>
            <a:r>
              <a:rPr sz="2400" spc="-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w</a:t>
            </a:r>
            <a:r>
              <a:rPr sz="2400" dirty="0">
                <a:latin typeface="Corbel"/>
                <a:cs typeface="Corbel"/>
              </a:rPr>
              <a:t>are  modules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integrated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logically</a:t>
            </a:r>
            <a:r>
              <a:rPr sz="2400" dirty="0">
                <a:latin typeface="Corbel"/>
                <a:cs typeface="Corbel"/>
              </a:rPr>
              <a:t> and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tested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as 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group.</a:t>
            </a:r>
          </a:p>
          <a:p>
            <a:pPr marL="299085" marR="302260" indent="-287020">
              <a:lnSpc>
                <a:spcPts val="259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typical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project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consists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multiple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modules,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coded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by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different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programmers.</a:t>
            </a:r>
          </a:p>
          <a:p>
            <a:pPr marL="299085" marR="518795" indent="-287020">
              <a:lnSpc>
                <a:spcPts val="2590"/>
              </a:lnSpc>
              <a:spcBef>
                <a:spcPts val="118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39090" algn="l"/>
              </a:tabLst>
            </a:pPr>
            <a:r>
              <a:rPr dirty="0"/>
              <a:t>	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purpose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level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expose</a:t>
            </a:r>
            <a:r>
              <a:rPr sz="2400" spc="-5" dirty="0">
                <a:latin typeface="Corbel"/>
                <a:cs typeface="Corbel"/>
              </a:rPr>
              <a:t> defects in the interaction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between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these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modules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when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integrated</a:t>
            </a:r>
            <a:endParaRPr sz="2400" dirty="0">
              <a:latin typeface="Corbel"/>
              <a:cs typeface="Corbel"/>
            </a:endParaRPr>
          </a:p>
          <a:p>
            <a:pPr marL="299085" marR="5080" indent="-287020">
              <a:lnSpc>
                <a:spcPts val="259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60045" algn="l"/>
                <a:tab pos="360680" algn="l"/>
              </a:tabLst>
            </a:pPr>
            <a:r>
              <a:rPr dirty="0"/>
              <a:t>	</a:t>
            </a:r>
            <a:r>
              <a:rPr sz="2400" spc="-5" dirty="0">
                <a:latin typeface="Corbel"/>
                <a:cs typeface="Corbel"/>
              </a:rPr>
              <a:t>Integration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Testing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focuses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checking data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communication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amongst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these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modules.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1000" y="1066800"/>
            <a:ext cx="4378642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Sys</a:t>
            </a:r>
            <a:r>
              <a:rPr sz="3200" spc="5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em</a:t>
            </a:r>
            <a:r>
              <a:rPr sz="3200" spc="-29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</a:t>
            </a:r>
            <a:endParaRPr sz="32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33289" y="1752600"/>
            <a:ext cx="7674864" cy="477774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09747" y="990600"/>
            <a:ext cx="560565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What is</a:t>
            </a:r>
            <a:r>
              <a:rPr sz="3200" spc="-10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Sys</a:t>
            </a:r>
            <a:r>
              <a:rPr sz="3200" spc="5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em</a:t>
            </a:r>
            <a:r>
              <a:rPr sz="3200" spc="-295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</a:t>
            </a:r>
            <a:r>
              <a:rPr sz="320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ing?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-152400" y="1696474"/>
            <a:ext cx="11430000" cy="34650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664335" marR="7924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64970" algn="l"/>
              </a:tabLst>
            </a:pPr>
            <a:r>
              <a:rPr dirty="0"/>
              <a:t>SY</a:t>
            </a:r>
            <a:r>
              <a:rPr spc="-10" dirty="0"/>
              <a:t>S</a:t>
            </a:r>
            <a:r>
              <a:rPr spc="-5" dirty="0"/>
              <a:t>TE</a:t>
            </a:r>
            <a:r>
              <a:rPr dirty="0"/>
              <a:t>M</a:t>
            </a:r>
            <a:r>
              <a:rPr spc="-155" dirty="0"/>
              <a:t> </a:t>
            </a:r>
            <a:r>
              <a:rPr spc="-5" dirty="0"/>
              <a:t>TE</a:t>
            </a:r>
            <a:r>
              <a:rPr spc="-10" dirty="0"/>
              <a:t>S</a:t>
            </a:r>
            <a:r>
              <a:rPr spc="-5" dirty="0"/>
              <a:t>TIN</a:t>
            </a:r>
            <a:r>
              <a:rPr dirty="0"/>
              <a:t>G</a:t>
            </a:r>
            <a:r>
              <a:rPr spc="5" dirty="0"/>
              <a:t> </a:t>
            </a:r>
            <a:r>
              <a:rPr dirty="0"/>
              <a:t>is</a:t>
            </a:r>
            <a:r>
              <a:rPr spc="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l</a:t>
            </a:r>
            <a:r>
              <a:rPr spc="-15" dirty="0"/>
              <a:t>e</a:t>
            </a:r>
            <a:r>
              <a:rPr dirty="0"/>
              <a:t>vel</a:t>
            </a:r>
            <a:r>
              <a:rPr spc="15" dirty="0"/>
              <a:t> </a:t>
            </a:r>
            <a:r>
              <a:rPr spc="-5" dirty="0"/>
              <a:t>o</a:t>
            </a:r>
            <a:r>
              <a:rPr dirty="0"/>
              <a:t>f</a:t>
            </a:r>
            <a:r>
              <a:rPr spc="-10" dirty="0"/>
              <a:t> </a:t>
            </a:r>
            <a:r>
              <a:rPr spc="-5" dirty="0"/>
              <a:t>test</a:t>
            </a:r>
            <a:r>
              <a:rPr spc="-10" dirty="0"/>
              <a:t>i</a:t>
            </a:r>
            <a:r>
              <a:rPr spc="-5" dirty="0"/>
              <a:t>n</a:t>
            </a:r>
            <a:r>
              <a:rPr dirty="0"/>
              <a:t>g</a:t>
            </a:r>
            <a:r>
              <a:rPr spc="25" dirty="0"/>
              <a:t>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at val</a:t>
            </a:r>
            <a:r>
              <a:rPr spc="-10" dirty="0"/>
              <a:t>i</a:t>
            </a:r>
            <a:r>
              <a:rPr dirty="0"/>
              <a:t>da</a:t>
            </a:r>
            <a:r>
              <a:rPr spc="-10" dirty="0"/>
              <a:t>t</a:t>
            </a:r>
            <a:r>
              <a:rPr dirty="0"/>
              <a:t>es</a:t>
            </a:r>
            <a:r>
              <a:rPr spc="40" dirty="0"/>
              <a:t> </a:t>
            </a:r>
            <a:r>
              <a:rPr spc="-5" dirty="0"/>
              <a:t>t</a:t>
            </a:r>
            <a:r>
              <a:rPr spc="-10" dirty="0"/>
              <a:t>h</a:t>
            </a:r>
            <a:r>
              <a:rPr dirty="0"/>
              <a:t>e</a:t>
            </a:r>
            <a:r>
              <a:rPr spc="15" dirty="0"/>
              <a:t> </a:t>
            </a:r>
            <a:r>
              <a:rPr spc="-5" dirty="0"/>
              <a:t>c</a:t>
            </a:r>
            <a:r>
              <a:rPr spc="5" dirty="0"/>
              <a:t>o</a:t>
            </a:r>
            <a:r>
              <a:rPr dirty="0"/>
              <a:t>mplete and fully  </a:t>
            </a:r>
            <a:r>
              <a:rPr spc="-5" dirty="0"/>
              <a:t>integrated</a:t>
            </a:r>
            <a:r>
              <a:rPr spc="20" dirty="0"/>
              <a:t> </a:t>
            </a:r>
            <a:r>
              <a:rPr spc="-5" dirty="0"/>
              <a:t>software</a:t>
            </a:r>
            <a:r>
              <a:rPr dirty="0"/>
              <a:t> product.</a:t>
            </a:r>
          </a:p>
          <a:p>
            <a:pPr marL="166433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64970" algn="l"/>
              </a:tabLst>
            </a:pPr>
            <a:r>
              <a:rPr spc="-5" dirty="0"/>
              <a:t>The</a:t>
            </a:r>
            <a:r>
              <a:rPr dirty="0"/>
              <a:t> purpose</a:t>
            </a:r>
            <a:r>
              <a:rPr spc="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a</a:t>
            </a:r>
            <a:r>
              <a:rPr spc="5" dirty="0"/>
              <a:t> </a:t>
            </a:r>
            <a:r>
              <a:rPr spc="-5" dirty="0"/>
              <a:t>system</a:t>
            </a:r>
            <a:r>
              <a:rPr dirty="0"/>
              <a:t> </a:t>
            </a:r>
            <a:r>
              <a:rPr spc="-5" dirty="0"/>
              <a:t>test</a:t>
            </a:r>
            <a:r>
              <a:rPr spc="15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to</a:t>
            </a:r>
            <a:r>
              <a:rPr dirty="0"/>
              <a:t> </a:t>
            </a:r>
            <a:r>
              <a:rPr spc="-5" dirty="0"/>
              <a:t>evaluate</a:t>
            </a:r>
            <a:r>
              <a:rPr spc="15" dirty="0"/>
              <a:t> </a:t>
            </a:r>
            <a:r>
              <a:rPr spc="-10" dirty="0"/>
              <a:t>the</a:t>
            </a:r>
            <a:r>
              <a:rPr spc="5" dirty="0"/>
              <a:t> </a:t>
            </a:r>
            <a:r>
              <a:rPr dirty="0"/>
              <a:t>end-to-end</a:t>
            </a:r>
            <a:r>
              <a:rPr spc="5" dirty="0"/>
              <a:t> </a:t>
            </a:r>
            <a:r>
              <a:rPr spc="-5" dirty="0"/>
              <a:t>system</a:t>
            </a:r>
            <a:r>
              <a:rPr spc="15" dirty="0"/>
              <a:t> </a:t>
            </a:r>
            <a:r>
              <a:rPr spc="-5" dirty="0"/>
              <a:t>specifications.</a:t>
            </a:r>
          </a:p>
          <a:p>
            <a:pPr marL="166433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64970" algn="l"/>
              </a:tabLst>
            </a:pPr>
            <a:r>
              <a:rPr spc="-15" dirty="0"/>
              <a:t>Usually,</a:t>
            </a:r>
            <a:r>
              <a:rPr spc="10" dirty="0"/>
              <a:t> </a:t>
            </a:r>
            <a:r>
              <a:rPr spc="-5" dirty="0"/>
              <a:t>the</a:t>
            </a:r>
            <a:r>
              <a:rPr spc="15" dirty="0"/>
              <a:t> </a:t>
            </a:r>
            <a:r>
              <a:rPr spc="-5" dirty="0"/>
              <a:t>software</a:t>
            </a:r>
            <a:r>
              <a:rPr spc="-10" dirty="0"/>
              <a:t> </a:t>
            </a:r>
            <a:r>
              <a:rPr dirty="0"/>
              <a:t>is</a:t>
            </a:r>
            <a:r>
              <a:rPr spc="10" dirty="0"/>
              <a:t> </a:t>
            </a:r>
            <a:r>
              <a:rPr spc="-5" dirty="0"/>
              <a:t>only one</a:t>
            </a:r>
            <a:r>
              <a:rPr spc="-15" dirty="0"/>
              <a:t> </a:t>
            </a:r>
            <a:r>
              <a:rPr dirty="0"/>
              <a:t>element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a larger computer-based</a:t>
            </a:r>
            <a:r>
              <a:rPr spc="-25" dirty="0"/>
              <a:t> </a:t>
            </a:r>
            <a:r>
              <a:rPr spc="-5" dirty="0"/>
              <a:t>system.</a:t>
            </a:r>
          </a:p>
          <a:p>
            <a:pPr marL="166433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64970" algn="l"/>
              </a:tabLst>
            </a:pPr>
            <a:r>
              <a:rPr spc="-10" dirty="0"/>
              <a:t>Ultimately,</a:t>
            </a:r>
            <a:r>
              <a:rPr spc="45" dirty="0"/>
              <a:t> </a:t>
            </a:r>
            <a:r>
              <a:rPr spc="-5" dirty="0"/>
              <a:t>the</a:t>
            </a:r>
            <a:r>
              <a:rPr spc="5" dirty="0"/>
              <a:t> </a:t>
            </a:r>
            <a:r>
              <a:rPr spc="-5" dirty="0"/>
              <a:t>software</a:t>
            </a:r>
            <a:r>
              <a:rPr dirty="0"/>
              <a:t> is</a:t>
            </a:r>
            <a:r>
              <a:rPr spc="15" dirty="0"/>
              <a:t> </a:t>
            </a:r>
            <a:r>
              <a:rPr spc="-5" dirty="0"/>
              <a:t>interfaced</a:t>
            </a:r>
            <a:r>
              <a:rPr spc="5" dirty="0"/>
              <a:t> </a:t>
            </a:r>
            <a:r>
              <a:rPr spc="-5" dirty="0"/>
              <a:t>with</a:t>
            </a:r>
            <a:r>
              <a:rPr spc="10" dirty="0"/>
              <a:t> </a:t>
            </a:r>
            <a:r>
              <a:rPr spc="-5" dirty="0"/>
              <a:t>other</a:t>
            </a:r>
            <a:r>
              <a:rPr dirty="0"/>
              <a:t> </a:t>
            </a:r>
            <a:r>
              <a:rPr spc="-5" dirty="0"/>
              <a:t>software/hardware</a:t>
            </a:r>
            <a:r>
              <a:rPr dirty="0"/>
              <a:t> </a:t>
            </a:r>
            <a:r>
              <a:rPr spc="-5" dirty="0"/>
              <a:t>systems.</a:t>
            </a:r>
          </a:p>
          <a:p>
            <a:pPr marL="166433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1664970" algn="l"/>
              </a:tabLst>
            </a:pPr>
            <a:r>
              <a:rPr spc="-5" dirty="0"/>
              <a:t>System</a:t>
            </a:r>
            <a:r>
              <a:rPr spc="-160" dirty="0"/>
              <a:t> </a:t>
            </a:r>
            <a:r>
              <a:rPr spc="-25" dirty="0"/>
              <a:t>Testing</a:t>
            </a:r>
            <a:r>
              <a:rPr spc="30" dirty="0"/>
              <a:t> </a:t>
            </a:r>
            <a:r>
              <a:rPr dirty="0"/>
              <a:t>is </a:t>
            </a:r>
            <a:r>
              <a:rPr spc="-5" dirty="0"/>
              <a:t>actually</a:t>
            </a:r>
            <a:r>
              <a:rPr spc="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spc="-5" dirty="0"/>
              <a:t>series</a:t>
            </a:r>
            <a:r>
              <a:rPr spc="15" dirty="0"/>
              <a:t> </a:t>
            </a:r>
            <a:r>
              <a:rPr spc="-5" dirty="0"/>
              <a:t>of</a:t>
            </a:r>
            <a:r>
              <a:rPr spc="-20" dirty="0"/>
              <a:t> </a:t>
            </a:r>
            <a:r>
              <a:rPr dirty="0"/>
              <a:t>different </a:t>
            </a:r>
            <a:r>
              <a:rPr spc="-5" dirty="0"/>
              <a:t>tests</a:t>
            </a:r>
            <a:r>
              <a:rPr spc="5" dirty="0"/>
              <a:t> </a:t>
            </a:r>
            <a:r>
              <a:rPr spc="-5" dirty="0"/>
              <a:t>whose</a:t>
            </a:r>
            <a:r>
              <a:rPr spc="5" dirty="0"/>
              <a:t> </a:t>
            </a:r>
            <a:r>
              <a:rPr spc="-5" dirty="0"/>
              <a:t>sole</a:t>
            </a:r>
            <a:r>
              <a:rPr dirty="0"/>
              <a:t> purpose </a:t>
            </a:r>
            <a:r>
              <a:rPr spc="-10" dirty="0"/>
              <a:t>is</a:t>
            </a:r>
            <a:r>
              <a:rPr spc="-5" dirty="0"/>
              <a:t> to</a:t>
            </a:r>
          </a:p>
          <a:p>
            <a:pPr marL="1664335">
              <a:lnSpc>
                <a:spcPct val="100000"/>
              </a:lnSpc>
            </a:pPr>
            <a:r>
              <a:rPr dirty="0"/>
              <a:t>exercise</a:t>
            </a:r>
            <a:r>
              <a:rPr spc="-20" dirty="0"/>
              <a:t> </a:t>
            </a:r>
            <a:r>
              <a:rPr spc="-5" dirty="0"/>
              <a:t>the </a:t>
            </a:r>
            <a:r>
              <a:rPr dirty="0"/>
              <a:t>full</a:t>
            </a:r>
            <a:r>
              <a:rPr spc="-20" dirty="0"/>
              <a:t> </a:t>
            </a:r>
            <a:r>
              <a:rPr dirty="0"/>
              <a:t>computer-based</a:t>
            </a:r>
            <a:r>
              <a:rPr spc="-35" dirty="0"/>
              <a:t> </a:t>
            </a:r>
            <a:r>
              <a:rPr spc="-5" dirty="0"/>
              <a:t>system.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9682" y="914400"/>
            <a:ext cx="5203318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10" dirty="0">
                <a:latin typeface="+mn-lt"/>
              </a:rPr>
              <a:t>A</a:t>
            </a:r>
            <a:r>
              <a:rPr sz="3200" spc="-65" dirty="0">
                <a:latin typeface="+mn-lt"/>
              </a:rPr>
              <a:t>c</a:t>
            </a:r>
            <a:r>
              <a:rPr sz="3200" spc="-10" dirty="0">
                <a:latin typeface="+mn-lt"/>
              </a:rPr>
              <a:t>ceptanc</a:t>
            </a:r>
            <a:r>
              <a:rPr sz="3200" spc="-5" dirty="0">
                <a:latin typeface="+mn-lt"/>
              </a:rPr>
              <a:t>e</a:t>
            </a:r>
            <a:r>
              <a:rPr sz="3200" spc="-280" dirty="0">
                <a:latin typeface="+mn-lt"/>
              </a:rPr>
              <a:t> </a:t>
            </a:r>
            <a:r>
              <a:rPr sz="3200" spc="-260" dirty="0">
                <a:latin typeface="+mn-lt"/>
              </a:rPr>
              <a:t>T</a:t>
            </a:r>
            <a:r>
              <a:rPr sz="3200" spc="-5" dirty="0">
                <a:latin typeface="+mn-lt"/>
              </a:rPr>
              <a:t>esting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19200" y="1600200"/>
            <a:ext cx="9967595" cy="39833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4190" indent="-287020" algn="just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User</a:t>
            </a:r>
            <a:r>
              <a:rPr sz="2400" b="1" spc="-12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Acceptance</a:t>
            </a:r>
            <a:r>
              <a:rPr sz="2400" b="1" spc="-150" dirty="0">
                <a:latin typeface="Corbel"/>
                <a:cs typeface="Corbel"/>
              </a:rPr>
              <a:t> </a:t>
            </a:r>
            <a:r>
              <a:rPr sz="2400" b="1" spc="-25" dirty="0">
                <a:latin typeface="Corbel"/>
                <a:cs typeface="Corbel"/>
              </a:rPr>
              <a:t>Testing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30" dirty="0">
                <a:latin typeface="Corbel"/>
                <a:cs typeface="Corbel"/>
              </a:rPr>
              <a:t>(UAT)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type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performed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by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end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user </a:t>
            </a:r>
            <a:r>
              <a:rPr sz="2400" spc="-5" dirty="0">
                <a:latin typeface="Corbel"/>
                <a:cs typeface="Corbel"/>
              </a:rPr>
              <a:t>or the client to verify/accept the software system </a:t>
            </a:r>
            <a:r>
              <a:rPr sz="2400" dirty="0">
                <a:latin typeface="Corbel"/>
                <a:cs typeface="Corbel"/>
              </a:rPr>
              <a:t>before </a:t>
            </a:r>
            <a:r>
              <a:rPr sz="2400" spc="-5" dirty="0">
                <a:latin typeface="Corbel"/>
                <a:cs typeface="Corbel"/>
              </a:rPr>
              <a:t>moving the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 application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production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environment.</a:t>
            </a:r>
          </a:p>
          <a:p>
            <a:pPr marL="299085" marR="572770" indent="-287020" algn="just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51790" algn="l"/>
              </a:tabLst>
            </a:pPr>
            <a:r>
              <a:rPr dirty="0"/>
              <a:t>	</a:t>
            </a:r>
            <a:r>
              <a:rPr sz="2400" spc="-45" dirty="0">
                <a:latin typeface="Corbel"/>
                <a:cs typeface="Corbel"/>
              </a:rPr>
              <a:t>UAT </a:t>
            </a:r>
            <a:r>
              <a:rPr sz="2400" dirty="0">
                <a:latin typeface="Corbel"/>
                <a:cs typeface="Corbel"/>
              </a:rPr>
              <a:t>is done in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dirty="0">
                <a:latin typeface="Corbel"/>
                <a:cs typeface="Corbel"/>
              </a:rPr>
              <a:t>final </a:t>
            </a:r>
            <a:r>
              <a:rPr sz="2400" spc="-5" dirty="0">
                <a:latin typeface="Corbel"/>
                <a:cs typeface="Corbel"/>
              </a:rPr>
              <a:t>phase </a:t>
            </a:r>
            <a:r>
              <a:rPr sz="2400" dirty="0">
                <a:latin typeface="Corbel"/>
                <a:cs typeface="Corbel"/>
              </a:rPr>
              <a:t>of </a:t>
            </a:r>
            <a:r>
              <a:rPr sz="2400" spc="-5" dirty="0">
                <a:latin typeface="Corbel"/>
                <a:cs typeface="Corbel"/>
              </a:rPr>
              <a:t>testing </a:t>
            </a:r>
            <a:r>
              <a:rPr sz="2400" dirty="0">
                <a:latin typeface="Corbel"/>
                <a:cs typeface="Corbel"/>
              </a:rPr>
              <a:t>after </a:t>
            </a:r>
            <a:r>
              <a:rPr sz="2400" spc="-5" dirty="0">
                <a:latin typeface="Corbel"/>
                <a:cs typeface="Corbel"/>
              </a:rPr>
              <a:t>functional, integration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system </a:t>
            </a:r>
            <a:r>
              <a:rPr sz="2400" spc="-10" dirty="0">
                <a:latin typeface="Corbel"/>
                <a:cs typeface="Corbel"/>
              </a:rPr>
              <a:t>testing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done.</a:t>
            </a:r>
          </a:p>
          <a:p>
            <a:pPr marL="299085" marR="5080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main </a:t>
            </a:r>
            <a:r>
              <a:rPr sz="2400" spc="-5" dirty="0">
                <a:latin typeface="Corbel"/>
                <a:cs typeface="Corbel"/>
              </a:rPr>
              <a:t>purpose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90" dirty="0">
                <a:latin typeface="Corbel"/>
                <a:cs typeface="Corbel"/>
              </a:rPr>
              <a:t> </a:t>
            </a:r>
            <a:r>
              <a:rPr sz="2400" spc="-45" dirty="0">
                <a:latin typeface="Corbel"/>
                <a:cs typeface="Corbel"/>
              </a:rPr>
              <a:t>UAT</a:t>
            </a:r>
            <a:r>
              <a:rPr sz="2400" dirty="0">
                <a:latin typeface="Corbel"/>
                <a:cs typeface="Corbel"/>
              </a:rPr>
              <a:t> 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validate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end </a:t>
            </a:r>
            <a:r>
              <a:rPr sz="2400" spc="-5" dirty="0">
                <a:latin typeface="Corbel"/>
                <a:cs typeface="Corbel"/>
              </a:rPr>
              <a:t>to </a:t>
            </a:r>
            <a:r>
              <a:rPr sz="2400" dirty="0">
                <a:latin typeface="Corbel"/>
                <a:cs typeface="Corbel"/>
              </a:rPr>
              <a:t>end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business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flow.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 </a:t>
            </a:r>
            <a:r>
              <a:rPr sz="2400" spc="-5" dirty="0">
                <a:latin typeface="Corbel"/>
                <a:cs typeface="Corbel"/>
              </a:rPr>
              <a:t>does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NOT </a:t>
            </a:r>
            <a:r>
              <a:rPr sz="2400" dirty="0">
                <a:latin typeface="Corbel"/>
                <a:cs typeface="Corbel"/>
              </a:rPr>
              <a:t>focus </a:t>
            </a:r>
            <a:r>
              <a:rPr sz="2400" spc="-5" dirty="0">
                <a:latin typeface="Corbel"/>
                <a:cs typeface="Corbel"/>
              </a:rPr>
              <a:t>on Cosmetic </a:t>
            </a:r>
            <a:r>
              <a:rPr sz="2400" dirty="0">
                <a:latin typeface="Corbel"/>
                <a:cs typeface="Corbel"/>
              </a:rPr>
              <a:t>errors, </a:t>
            </a:r>
            <a:r>
              <a:rPr sz="2400" spc="-5" dirty="0">
                <a:latin typeface="Corbel"/>
                <a:cs typeface="Corbel"/>
              </a:rPr>
              <a:t>Spelling </a:t>
            </a:r>
            <a:r>
              <a:rPr sz="2400" spc="-10" dirty="0">
                <a:latin typeface="Corbel"/>
                <a:cs typeface="Corbel"/>
              </a:rPr>
              <a:t>mistakes </a:t>
            </a:r>
            <a:r>
              <a:rPr sz="2400" spc="-5" dirty="0">
                <a:latin typeface="Corbel"/>
                <a:cs typeface="Corbel"/>
              </a:rPr>
              <a:t>or System </a:t>
            </a:r>
            <a:r>
              <a:rPr sz="2400" spc="-10" dirty="0">
                <a:latin typeface="Corbel"/>
                <a:cs typeface="Corbel"/>
              </a:rPr>
              <a:t>testing. </a:t>
            </a:r>
            <a:r>
              <a:rPr sz="2400" dirty="0">
                <a:latin typeface="Corbel"/>
                <a:cs typeface="Corbel"/>
              </a:rPr>
              <a:t>User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Acceptance </a:t>
            </a:r>
            <a:r>
              <a:rPr sz="2400" spc="-25" dirty="0">
                <a:latin typeface="Corbel"/>
                <a:cs typeface="Corbel"/>
              </a:rPr>
              <a:t>Testing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carried out </a:t>
            </a:r>
            <a:r>
              <a:rPr sz="2400" dirty="0">
                <a:latin typeface="Corbel"/>
                <a:cs typeface="Corbel"/>
              </a:rPr>
              <a:t>in a </a:t>
            </a:r>
            <a:r>
              <a:rPr sz="2400" spc="-5" dirty="0">
                <a:latin typeface="Corbel"/>
                <a:cs typeface="Corbel"/>
              </a:rPr>
              <a:t>separate testing environment </a:t>
            </a:r>
            <a:r>
              <a:rPr sz="2400" spc="-10" dirty="0">
                <a:latin typeface="Corbel"/>
                <a:cs typeface="Corbel"/>
              </a:rPr>
              <a:t>with 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production-like</a:t>
            </a:r>
            <a:r>
              <a:rPr sz="2400" dirty="0">
                <a:latin typeface="Corbel"/>
                <a:cs typeface="Corbel"/>
              </a:rPr>
              <a:t> data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setup.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kind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black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box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where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more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end-users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will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</a:t>
            </a:r>
            <a:r>
              <a:rPr sz="2400" spc="-5" dirty="0">
                <a:latin typeface="Corbel"/>
                <a:cs typeface="Corbel"/>
              </a:rPr>
              <a:t>involved.</a:t>
            </a:r>
            <a:r>
              <a:rPr sz="2400" spc="-1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Full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Form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90" dirty="0">
                <a:latin typeface="Corbel"/>
                <a:cs typeface="Corbel"/>
              </a:rPr>
              <a:t> </a:t>
            </a:r>
            <a:r>
              <a:rPr sz="2400" spc="-45" dirty="0">
                <a:latin typeface="Corbel"/>
                <a:cs typeface="Corbel"/>
              </a:rPr>
              <a:t>UAT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User</a:t>
            </a:r>
            <a:r>
              <a:rPr sz="2400" spc="-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Acceptance</a:t>
            </a:r>
            <a:r>
              <a:rPr sz="2400" spc="-165" dirty="0">
                <a:latin typeface="Corbel"/>
                <a:cs typeface="Corbel"/>
              </a:rPr>
              <a:t> </a:t>
            </a:r>
            <a:r>
              <a:rPr sz="2400" spc="-25" dirty="0">
                <a:latin typeface="Corbel"/>
                <a:cs typeface="Corbel"/>
              </a:rPr>
              <a:t>Testing.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D54E30-173C-A71A-2F0D-37C2A2E33924}"/>
              </a:ext>
            </a:extLst>
          </p:cNvPr>
          <p:cNvSpPr txBox="1"/>
          <p:nvPr/>
        </p:nvSpPr>
        <p:spPr>
          <a:xfrm>
            <a:off x="2667000" y="2514600"/>
            <a:ext cx="8001777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0" spc="-60" dirty="0">
                <a:solidFill>
                  <a:schemeClr val="bg2">
                    <a:lumMod val="50000"/>
                  </a:schemeClr>
                </a:solidFill>
              </a:rPr>
              <a:t>T</a:t>
            </a:r>
            <a:r>
              <a:rPr lang="en-US" sz="8000" spc="-1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sz="80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sz="8000" spc="-145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8000" spc="-75" dirty="0">
                <a:solidFill>
                  <a:schemeClr val="bg2">
                    <a:lumMod val="50000"/>
                  </a:schemeClr>
                </a:solidFill>
              </a:rPr>
              <a:t>v</a:t>
            </a:r>
            <a:r>
              <a:rPr lang="en-US" sz="8000" dirty="0">
                <a:solidFill>
                  <a:schemeClr val="bg2">
                    <a:lumMod val="50000"/>
                  </a:schemeClr>
                </a:solidFill>
              </a:rPr>
              <a:t>s</a:t>
            </a:r>
            <a:r>
              <a:rPr lang="en-US" sz="8000" spc="-14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sz="8000" spc="-105" dirty="0">
                <a:solidFill>
                  <a:schemeClr val="bg2">
                    <a:lumMod val="50000"/>
                  </a:schemeClr>
                </a:solidFill>
              </a:rPr>
              <a:t>B</a:t>
            </a:r>
            <a:r>
              <a:rPr lang="en-US" sz="8000" spc="-100" dirty="0">
                <a:solidFill>
                  <a:schemeClr val="bg2">
                    <a:lumMod val="50000"/>
                  </a:schemeClr>
                </a:solidFill>
              </a:rPr>
              <a:t>D</a:t>
            </a:r>
            <a:r>
              <a:rPr lang="en-US" sz="8000" dirty="0">
                <a:solidFill>
                  <a:schemeClr val="bg2">
                    <a:lumMod val="50000"/>
                  </a:schemeClr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1829107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5489" y="762000"/>
            <a:ext cx="4621021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+mn-lt"/>
              </a:rPr>
              <a:t>What is</a:t>
            </a:r>
            <a:r>
              <a:rPr sz="4000" spc="-280" dirty="0">
                <a:latin typeface="+mn-lt"/>
              </a:rPr>
              <a:t> </a:t>
            </a:r>
            <a:r>
              <a:rPr sz="4000" spc="-260" dirty="0">
                <a:latin typeface="+mn-lt"/>
              </a:rPr>
              <a:t>T</a:t>
            </a:r>
            <a:r>
              <a:rPr sz="4000" spc="-5" dirty="0">
                <a:latin typeface="+mn-lt"/>
              </a:rPr>
              <a:t>es</a:t>
            </a:r>
            <a:r>
              <a:rPr sz="4000" dirty="0">
                <a:latin typeface="+mn-lt"/>
              </a:rPr>
              <a:t>t</a:t>
            </a:r>
            <a:r>
              <a:rPr sz="4000" spc="-5" dirty="0">
                <a:latin typeface="+mn-lt"/>
              </a:rPr>
              <a:t>ing?</a:t>
            </a:r>
            <a:endParaRPr sz="40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9600" y="1524000"/>
            <a:ext cx="10619105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2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process</a:t>
            </a:r>
            <a:r>
              <a:rPr sz="2400" spc="-1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evaluating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system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component(s)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intent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to </a:t>
            </a:r>
            <a:r>
              <a:rPr sz="2400" spc="-46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find </a:t>
            </a:r>
            <a:r>
              <a:rPr sz="2400" spc="-10" dirty="0">
                <a:solidFill>
                  <a:srgbClr val="0C5A82"/>
                </a:solidFill>
                <a:latin typeface="Corbel"/>
                <a:cs typeface="Corbel"/>
              </a:rPr>
              <a:t>whether</a:t>
            </a:r>
            <a:r>
              <a:rPr sz="2400" spc="2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it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 satisfies</a:t>
            </a:r>
            <a:r>
              <a:rPr sz="2400" spc="2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the</a:t>
            </a:r>
            <a:r>
              <a:rPr sz="2400" spc="1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specified</a:t>
            </a:r>
            <a:r>
              <a:rPr sz="2400" spc="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requirements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or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not</a:t>
            </a:r>
            <a:r>
              <a:rPr sz="2400" dirty="0">
                <a:latin typeface="Corbel"/>
                <a:cs typeface="Corbel"/>
              </a:rPr>
              <a:t>.</a:t>
            </a: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2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executing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system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</a:t>
            </a:r>
            <a:r>
              <a:rPr sz="2400" dirty="0">
                <a:latin typeface="Corbel"/>
                <a:cs typeface="Corbel"/>
              </a:rPr>
              <a:t> order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identify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any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gaps,</a:t>
            </a:r>
            <a:r>
              <a:rPr sz="2400" dirty="0">
                <a:latin typeface="Corbel"/>
                <a:cs typeface="Corbel"/>
              </a:rPr>
              <a:t> errors,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missing</a:t>
            </a:r>
            <a:endParaRPr sz="2400" dirty="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requirements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contrary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actual</a:t>
            </a:r>
            <a:r>
              <a:rPr sz="2400" dirty="0">
                <a:latin typeface="Corbel"/>
                <a:cs typeface="Corbel"/>
              </a:rPr>
              <a:t> requirements.</a:t>
            </a:r>
          </a:p>
          <a:p>
            <a:pPr marL="299085" marR="13525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A process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analyzing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item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detect</a:t>
            </a:r>
            <a:r>
              <a:rPr sz="2400" spc="1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the</a:t>
            </a:r>
            <a:r>
              <a:rPr sz="2400" spc="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differences</a:t>
            </a:r>
            <a:r>
              <a:rPr sz="2400" spc="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between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existing </a:t>
            </a:r>
            <a:r>
              <a:rPr sz="2400" spc="-46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and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dirty="0">
                <a:solidFill>
                  <a:srgbClr val="0C5A82"/>
                </a:solidFill>
                <a:latin typeface="Corbel"/>
                <a:cs typeface="Corbel"/>
              </a:rPr>
              <a:t>required</a:t>
            </a:r>
            <a:r>
              <a:rPr sz="2400" spc="-1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conditions</a:t>
            </a:r>
            <a:r>
              <a:rPr sz="2400" spc="3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(that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defects/errors/bugs)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5" dirty="0">
                <a:latin typeface="Corbel"/>
                <a:cs typeface="Corbel"/>
              </a:rPr>
              <a:t> to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evaluate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features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item.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FF13EF-E47A-AE40-17E2-E43DDF75EFAA}"/>
              </a:ext>
            </a:extLst>
          </p:cNvPr>
          <p:cNvSpPr txBox="1"/>
          <p:nvPr/>
        </p:nvSpPr>
        <p:spPr>
          <a:xfrm>
            <a:off x="457200" y="1752600"/>
            <a:ext cx="10820400" cy="2636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sz="28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BDD(Behavior</a:t>
            </a:r>
            <a:r>
              <a:rPr lang="en-US" sz="2800" b="1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Driven Development):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 marR="5080">
              <a:lnSpc>
                <a:spcPct val="109700"/>
              </a:lnSpc>
              <a:spcBef>
                <a:spcPts val="800"/>
              </a:spcBef>
            </a:pPr>
            <a:r>
              <a:rPr lang="en-US" sz="2400" spc="-5" dirty="0">
                <a:latin typeface="Calibri"/>
                <a:cs typeface="Calibri"/>
              </a:rPr>
              <a:t>BDD is </a:t>
            </a:r>
            <a:r>
              <a:rPr lang="en-US" sz="2400" dirty="0">
                <a:latin typeface="Calibri"/>
                <a:cs typeface="Calibri"/>
              </a:rPr>
              <a:t>a</a:t>
            </a:r>
            <a:r>
              <a:rPr lang="en-US" sz="2400" spc="-5" dirty="0">
                <a:latin typeface="Calibri"/>
                <a:cs typeface="Calibri"/>
              </a:rPr>
              <a:t> process designed to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aid the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management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and the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delivery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of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software development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projects</a:t>
            </a:r>
            <a:r>
              <a:rPr lang="en-US" sz="2400" dirty="0">
                <a:latin typeface="Calibri"/>
                <a:cs typeface="Calibri"/>
              </a:rPr>
              <a:t> by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improving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communication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between </a:t>
            </a:r>
            <a:r>
              <a:rPr lang="en-US" sz="2400" spc="-35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engineers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and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business professionals.</a:t>
            </a:r>
            <a:r>
              <a:rPr lang="en-US" sz="2400" spc="2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 </a:t>
            </a:r>
            <a:r>
              <a:rPr lang="en-US" sz="2400" spc="-5" dirty="0">
                <a:latin typeface="Calibri"/>
                <a:cs typeface="Calibri"/>
              </a:rPr>
              <a:t>so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doing,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BDD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10" dirty="0">
                <a:latin typeface="Calibri"/>
                <a:cs typeface="Calibri"/>
              </a:rPr>
              <a:t>ensures </a:t>
            </a:r>
            <a:r>
              <a:rPr lang="en-US" sz="2400" spc="-5" dirty="0">
                <a:latin typeface="Calibri"/>
                <a:cs typeface="Calibri"/>
              </a:rPr>
              <a:t>all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development projects remain </a:t>
            </a:r>
            <a:r>
              <a:rPr lang="en-US" sz="2400" dirty="0">
                <a:latin typeface="Calibri"/>
                <a:cs typeface="Calibri"/>
              </a:rPr>
              <a:t>focused </a:t>
            </a:r>
            <a:r>
              <a:rPr lang="en-US" sz="2400" spc="-5" dirty="0">
                <a:latin typeface="Calibri"/>
                <a:cs typeface="Calibri"/>
              </a:rPr>
              <a:t>on delivering </a:t>
            </a:r>
            <a:r>
              <a:rPr lang="en-US" sz="2400" dirty="0">
                <a:latin typeface="Calibri"/>
                <a:cs typeface="Calibri"/>
              </a:rPr>
              <a:t>what </a:t>
            </a:r>
            <a:r>
              <a:rPr lang="en-US" sz="2400" spc="-5" dirty="0">
                <a:latin typeface="Calibri"/>
                <a:cs typeface="Calibri"/>
              </a:rPr>
              <a:t>the business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actually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needs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while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meeting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all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requirements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of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user.</a:t>
            </a:r>
            <a:endParaRPr lang="en-US"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929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5F3A79-345B-39DC-0A0E-FCFBF7214608}"/>
              </a:ext>
            </a:extLst>
          </p:cNvPr>
          <p:cNvSpPr txBox="1"/>
          <p:nvPr/>
        </p:nvSpPr>
        <p:spPr>
          <a:xfrm>
            <a:off x="609600" y="1447800"/>
            <a:ext cx="2831796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BDD</a:t>
            </a:r>
            <a:r>
              <a:rPr sz="3600" b="1" spc="-7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6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steps:</a:t>
            </a:r>
            <a:endParaRPr sz="36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E133F8D-C650-D63C-8749-8B649A895B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2209800"/>
            <a:ext cx="81534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33248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53C4670-62BB-763E-E5F3-EFEB8D853207}"/>
              </a:ext>
            </a:extLst>
          </p:cNvPr>
          <p:cNvSpPr txBox="1"/>
          <p:nvPr/>
        </p:nvSpPr>
        <p:spPr>
          <a:xfrm>
            <a:off x="304800" y="1981200"/>
            <a:ext cx="10972800" cy="2230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lang="en-US" sz="28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TDD</a:t>
            </a:r>
            <a:r>
              <a:rPr lang="en-US" sz="2800" b="1" spc="-1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(Test</a:t>
            </a:r>
            <a:r>
              <a:rPr lang="en-US" sz="2800" b="1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Driven</a:t>
            </a:r>
            <a:r>
              <a:rPr lang="en-US" sz="2800" b="1" spc="-1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28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Development):</a:t>
            </a:r>
            <a:endParaRPr lang="en-US" sz="28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 marR="95250">
              <a:lnSpc>
                <a:spcPct val="109700"/>
              </a:lnSpc>
              <a:spcBef>
                <a:spcPts val="800"/>
              </a:spcBef>
            </a:pPr>
            <a:r>
              <a:rPr lang="en-US" sz="2400" dirty="0">
                <a:latin typeface="Calibri"/>
                <a:cs typeface="Calibri"/>
              </a:rPr>
              <a:t>Test </a:t>
            </a:r>
            <a:r>
              <a:rPr lang="en-US" sz="2400" spc="-5" dirty="0">
                <a:latin typeface="Calibri"/>
                <a:cs typeface="Calibri"/>
              </a:rPr>
              <a:t>Driven Development (TDD) is </a:t>
            </a:r>
            <a:r>
              <a:rPr lang="en-US" sz="2400" dirty="0">
                <a:latin typeface="Calibri"/>
                <a:cs typeface="Calibri"/>
              </a:rPr>
              <a:t>software </a:t>
            </a:r>
            <a:r>
              <a:rPr lang="en-US" sz="2400" spc="-5" dirty="0">
                <a:latin typeface="Calibri"/>
                <a:cs typeface="Calibri"/>
              </a:rPr>
              <a:t>development approach in </a:t>
            </a:r>
            <a:r>
              <a:rPr lang="en-US" sz="2400" spc="-35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which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test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cases</a:t>
            </a:r>
            <a:r>
              <a:rPr lang="en-US" sz="2400" spc="-5" dirty="0">
                <a:latin typeface="Calibri"/>
                <a:cs typeface="Calibri"/>
              </a:rPr>
              <a:t> are developed</a:t>
            </a:r>
            <a:r>
              <a:rPr lang="en-US" sz="2400" spc="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to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specify and validate </a:t>
            </a:r>
            <a:r>
              <a:rPr lang="en-US" sz="2400" dirty="0">
                <a:latin typeface="Calibri"/>
                <a:cs typeface="Calibri"/>
              </a:rPr>
              <a:t>what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code 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will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do.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In</a:t>
            </a:r>
            <a:r>
              <a:rPr lang="en-US" sz="2400" spc="-5" dirty="0">
                <a:latin typeface="Calibri"/>
                <a:cs typeface="Calibri"/>
              </a:rPr>
              <a:t> simple terms,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test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cases </a:t>
            </a:r>
            <a:r>
              <a:rPr lang="en-US" sz="2400" dirty="0">
                <a:latin typeface="Calibri"/>
                <a:cs typeface="Calibri"/>
              </a:rPr>
              <a:t>for</a:t>
            </a:r>
            <a:r>
              <a:rPr lang="en-US" sz="2400" spc="2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each functionality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are created </a:t>
            </a:r>
            <a:r>
              <a:rPr lang="en-US" sz="2400" dirty="0">
                <a:latin typeface="Calibri"/>
                <a:cs typeface="Calibri"/>
              </a:rPr>
              <a:t> and</a:t>
            </a:r>
            <a:r>
              <a:rPr lang="en-US" sz="2400" spc="-10" dirty="0">
                <a:latin typeface="Calibri"/>
                <a:cs typeface="Calibri"/>
              </a:rPr>
              <a:t> tested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first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and</a:t>
            </a:r>
            <a:r>
              <a:rPr lang="en-US" sz="2400" spc="-10" dirty="0">
                <a:latin typeface="Calibri"/>
                <a:cs typeface="Calibri"/>
              </a:rPr>
              <a:t> if</a:t>
            </a:r>
            <a:r>
              <a:rPr lang="en-US" sz="2400" spc="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test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fails </a:t>
            </a:r>
            <a:r>
              <a:rPr lang="en-US" sz="2400" dirty="0">
                <a:latin typeface="Calibri"/>
                <a:cs typeface="Calibri"/>
              </a:rPr>
              <a:t>then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5" dirty="0">
                <a:latin typeface="Calibri"/>
                <a:cs typeface="Calibri"/>
              </a:rPr>
              <a:t>new </a:t>
            </a:r>
            <a:r>
              <a:rPr lang="en-US" sz="2400" spc="-5" dirty="0">
                <a:latin typeface="Calibri"/>
                <a:cs typeface="Calibri"/>
              </a:rPr>
              <a:t>code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is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written in </a:t>
            </a:r>
            <a:r>
              <a:rPr lang="en-US" sz="240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order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to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pass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the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test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and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making</a:t>
            </a:r>
            <a:r>
              <a:rPr lang="en-US" sz="2400" spc="5" dirty="0">
                <a:latin typeface="Calibri"/>
                <a:cs typeface="Calibri"/>
              </a:rPr>
              <a:t> </a:t>
            </a:r>
            <a:r>
              <a:rPr lang="en-US" sz="2400" dirty="0">
                <a:latin typeface="Calibri"/>
                <a:cs typeface="Calibri"/>
              </a:rPr>
              <a:t>code</a:t>
            </a:r>
            <a:r>
              <a:rPr lang="en-US" sz="2400" spc="-15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simple</a:t>
            </a:r>
            <a:r>
              <a:rPr lang="en-US" sz="2400" spc="-10" dirty="0">
                <a:latin typeface="Calibri"/>
                <a:cs typeface="Calibri"/>
              </a:rPr>
              <a:t> </a:t>
            </a:r>
            <a:r>
              <a:rPr lang="en-US" sz="2400" spc="-5" dirty="0">
                <a:latin typeface="Calibri"/>
                <a:cs typeface="Calibri"/>
              </a:rPr>
              <a:t>and </a:t>
            </a:r>
            <a:r>
              <a:rPr lang="en-US" sz="2400" dirty="0">
                <a:latin typeface="Calibri"/>
                <a:cs typeface="Calibri"/>
              </a:rPr>
              <a:t>bug-free.</a:t>
            </a:r>
          </a:p>
        </p:txBody>
      </p:sp>
    </p:spTree>
    <p:extLst>
      <p:ext uri="{BB962C8B-B14F-4D97-AF65-F5344CB8AC3E}">
        <p14:creationId xmlns:p14="http://schemas.microsoft.com/office/powerpoint/2010/main" val="40424131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C7E994A-4B54-C7AB-EC98-8B3F82453C32}"/>
              </a:ext>
            </a:extLst>
          </p:cNvPr>
          <p:cNvSpPr txBox="1"/>
          <p:nvPr/>
        </p:nvSpPr>
        <p:spPr>
          <a:xfrm>
            <a:off x="735563" y="1524000"/>
            <a:ext cx="2677362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TDD</a:t>
            </a:r>
            <a:r>
              <a:rPr sz="3200" b="1" spc="-35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steps</a:t>
            </a:r>
            <a:r>
              <a:rPr sz="3200" b="1" spc="-20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3200" b="1" dirty="0">
                <a:solidFill>
                  <a:schemeClr val="bg2">
                    <a:lumMod val="50000"/>
                  </a:schemeClr>
                </a:solidFill>
                <a:latin typeface="Calibri"/>
                <a:cs typeface="Calibri"/>
              </a:rPr>
              <a:t>:</a:t>
            </a:r>
            <a:endParaRPr sz="3200" dirty="0">
              <a:solidFill>
                <a:schemeClr val="bg2">
                  <a:lumMod val="50000"/>
                </a:schemeClr>
              </a:solidFill>
              <a:latin typeface="Calibri"/>
              <a:cs typeface="Calibri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826310E1-AFF6-4225-1E33-E8C7D4A3734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62600" y="1124979"/>
            <a:ext cx="5029200" cy="37338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FDE1CA62-B65C-F7F9-966C-B2626A191187}"/>
              </a:ext>
            </a:extLst>
          </p:cNvPr>
          <p:cNvSpPr txBox="1"/>
          <p:nvPr/>
        </p:nvSpPr>
        <p:spPr>
          <a:xfrm>
            <a:off x="685800" y="2379489"/>
            <a:ext cx="5181600" cy="247452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Understand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Specs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really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well.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3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Write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tests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3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Run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make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sure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failing.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3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Write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enough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fix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endParaRPr sz="2000" dirty="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915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dirty="0">
                <a:latin typeface="Calibri"/>
                <a:cs typeface="Calibri"/>
              </a:rPr>
              <a:t>Run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test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validate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passing</a:t>
            </a:r>
          </a:p>
          <a:p>
            <a:pPr marL="241300" indent="-229235">
              <a:lnSpc>
                <a:spcPct val="100000"/>
              </a:lnSpc>
              <a:spcBef>
                <a:spcPts val="940"/>
              </a:spcBef>
              <a:buChar char="•"/>
              <a:tabLst>
                <a:tab pos="241300" algn="l"/>
                <a:tab pos="241935" algn="l"/>
              </a:tabLst>
            </a:pPr>
            <a:r>
              <a:rPr sz="2000" spc="-5" dirty="0">
                <a:latin typeface="Calibri"/>
                <a:cs typeface="Calibri"/>
              </a:rPr>
              <a:t>Refactor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code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3893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07663" y="755649"/>
            <a:ext cx="4682490" cy="1854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5080" algn="ctr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+mn-lt"/>
              </a:rPr>
              <a:t>JavaScript unit</a:t>
            </a:r>
            <a:r>
              <a:rPr sz="4000" spc="10" dirty="0">
                <a:latin typeface="+mn-lt"/>
              </a:rPr>
              <a:t> </a:t>
            </a:r>
            <a:r>
              <a:rPr sz="4000" spc="-10" dirty="0">
                <a:latin typeface="+mn-lt"/>
              </a:rPr>
              <a:t>testing </a:t>
            </a:r>
            <a:r>
              <a:rPr sz="4000" spc="-785" dirty="0">
                <a:latin typeface="+mn-lt"/>
              </a:rPr>
              <a:t> </a:t>
            </a:r>
            <a:r>
              <a:rPr sz="4000" spc="-5" dirty="0">
                <a:latin typeface="+mn-lt"/>
              </a:rPr>
              <a:t>with</a:t>
            </a:r>
            <a:endParaRPr sz="4000" dirty="0">
              <a:latin typeface="+mn-lt"/>
            </a:endParaRPr>
          </a:p>
          <a:p>
            <a:pPr marL="635" algn="ctr">
              <a:lnSpc>
                <a:spcPct val="100000"/>
              </a:lnSpc>
            </a:pPr>
            <a:r>
              <a:rPr sz="4000" spc="-5" dirty="0">
                <a:latin typeface="+mn-lt"/>
              </a:rPr>
              <a:t>Mocha</a:t>
            </a:r>
            <a:endParaRPr sz="4000" dirty="0">
              <a:latin typeface="+mn-l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3000" y="2987804"/>
            <a:ext cx="2520695" cy="2520696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98562" y="2057400"/>
            <a:ext cx="9794875" cy="233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Mocha is a feature-rich </a:t>
            </a:r>
            <a:r>
              <a:rPr sz="2400" spc="-5" dirty="0">
                <a:latin typeface="Corbel"/>
                <a:cs typeface="Corbel"/>
              </a:rPr>
              <a:t>JavaScript test </a:t>
            </a:r>
            <a:r>
              <a:rPr sz="2400" dirty="0">
                <a:latin typeface="Corbel"/>
                <a:cs typeface="Corbel"/>
              </a:rPr>
              <a:t>framework </a:t>
            </a:r>
            <a:r>
              <a:rPr sz="2400" spc="-5" dirty="0">
                <a:latin typeface="Corbel"/>
                <a:cs typeface="Corbel"/>
              </a:rPr>
              <a:t>running on</a:t>
            </a:r>
            <a:r>
              <a:rPr sz="2400" spc="-5" dirty="0">
                <a:solidFill>
                  <a:srgbClr val="2F85EC"/>
                </a:solidFill>
                <a:latin typeface="Corbel"/>
                <a:cs typeface="Corbel"/>
              </a:rPr>
              <a:t> </a:t>
            </a:r>
            <a:r>
              <a:rPr sz="2400" u="heavy" spc="-5" dirty="0">
                <a:solidFill>
                  <a:schemeClr val="accent6">
                    <a:lumMod val="75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Node.js</a:t>
            </a:r>
            <a:r>
              <a:rPr sz="2400" spc="-5" dirty="0">
                <a:solidFill>
                  <a:schemeClr val="accent6">
                    <a:lumMod val="75000"/>
                  </a:schemeClr>
                </a:solidFill>
                <a:latin typeface="Corbel"/>
                <a:cs typeface="Corbe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and in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browser.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80" dirty="0">
                <a:latin typeface="Corbel"/>
                <a:cs typeface="Corbel"/>
              </a:rPr>
              <a:t>To</a:t>
            </a:r>
            <a:r>
              <a:rPr sz="2400" spc="-5" dirty="0">
                <a:latin typeface="Corbel"/>
                <a:cs typeface="Corbel"/>
              </a:rPr>
              <a:t> install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mocha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run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“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npm</a:t>
            </a:r>
            <a:r>
              <a:rPr sz="240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install</a:t>
            </a:r>
            <a:r>
              <a:rPr sz="2400" spc="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mocha</a:t>
            </a:r>
            <a:r>
              <a:rPr sz="2400" spc="-30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orbel"/>
                <a:cs typeface="Corbel"/>
              </a:rPr>
              <a:t>chai</a:t>
            </a:r>
            <a:r>
              <a:rPr sz="2400" spc="15" dirty="0">
                <a:solidFill>
                  <a:srgbClr val="FF0000"/>
                </a:solidFill>
                <a:latin typeface="Corbel"/>
                <a:cs typeface="Corbel"/>
              </a:rPr>
              <a:t> </a:t>
            </a:r>
            <a:r>
              <a:rPr sz="2400" spc="-25" dirty="0">
                <a:solidFill>
                  <a:srgbClr val="FF0000"/>
                </a:solidFill>
                <a:latin typeface="Corbel"/>
                <a:cs typeface="Corbel"/>
              </a:rPr>
              <a:t>--save-dev</a:t>
            </a:r>
            <a:r>
              <a:rPr sz="2400" spc="-25" dirty="0">
                <a:latin typeface="Corbel"/>
                <a:cs typeface="Corbel"/>
              </a:rPr>
              <a:t>”.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u="heavy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Mocha</a:t>
            </a:r>
            <a:r>
              <a:rPr sz="2400" spc="-30" dirty="0">
                <a:solidFill>
                  <a:srgbClr val="6B9F25"/>
                </a:solidFill>
                <a:latin typeface="Corbel"/>
                <a:cs typeface="Corbe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the library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allows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</a:t>
            </a:r>
            <a:r>
              <a:rPr sz="2400" spc="-5" dirty="0">
                <a:latin typeface="Corbel"/>
                <a:cs typeface="Corbel"/>
              </a:rPr>
              <a:t> 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run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tests.</a:t>
            </a:r>
            <a:endParaRPr sz="2400" dirty="0">
              <a:latin typeface="Corbel"/>
              <a:cs typeface="Corbel"/>
            </a:endParaRPr>
          </a:p>
          <a:p>
            <a:pPr marL="347980" indent="-33528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347980" algn="l"/>
              </a:tabLst>
            </a:pPr>
            <a:r>
              <a:rPr sz="2400" u="heavy" spc="-5" dirty="0">
                <a:solidFill>
                  <a:schemeClr val="bg2">
                    <a:lumMod val="50000"/>
                  </a:schemeClr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Chai</a:t>
            </a:r>
            <a:r>
              <a:rPr sz="2400" spc="-5" dirty="0">
                <a:solidFill>
                  <a:srgbClr val="6B9F25"/>
                </a:solidFill>
                <a:latin typeface="Corbel"/>
                <a:cs typeface="Corbe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2400" spc="-5" dirty="0">
                <a:latin typeface="Corbel"/>
                <a:cs typeface="Corbel"/>
              </a:rPr>
              <a:t>contains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some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helpful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we’ll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use</a:t>
            </a:r>
            <a:r>
              <a:rPr sz="2400" spc="-5" dirty="0">
                <a:latin typeface="Corbel"/>
                <a:cs typeface="Corbel"/>
              </a:rPr>
              <a:t> to </a:t>
            </a:r>
            <a:r>
              <a:rPr sz="2400" dirty="0">
                <a:latin typeface="Corbel"/>
                <a:cs typeface="Corbel"/>
              </a:rPr>
              <a:t>verify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our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results.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734312" y="3518915"/>
            <a:ext cx="3439795" cy="1477010"/>
          </a:xfrm>
          <a:custGeom>
            <a:avLst/>
            <a:gdLst/>
            <a:ahLst/>
            <a:cxnLst/>
            <a:rect l="l" t="t" r="r" b="b"/>
            <a:pathLst>
              <a:path w="3439795" h="1477010">
                <a:moveTo>
                  <a:pt x="3439667" y="0"/>
                </a:moveTo>
                <a:lnTo>
                  <a:pt x="0" y="0"/>
                </a:lnTo>
                <a:lnTo>
                  <a:pt x="0" y="1476755"/>
                </a:lnTo>
                <a:lnTo>
                  <a:pt x="3439667" y="1476755"/>
                </a:lnTo>
                <a:lnTo>
                  <a:pt x="343966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108448" y="1175322"/>
            <a:ext cx="1975103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5" dirty="0">
                <a:latin typeface="+mn-lt"/>
              </a:rPr>
              <a:t>Demo</a:t>
            </a:r>
            <a:endParaRPr sz="4000" dirty="0">
              <a:latin typeface="+mn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13941" y="3538473"/>
            <a:ext cx="253111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12445" marR="5080" indent="-5003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onsolas"/>
                <a:cs typeface="Consolas"/>
              </a:rPr>
              <a:t>module.exports={ </a:t>
            </a:r>
            <a:r>
              <a:rPr sz="1800" dirty="0">
                <a:latin typeface="Consolas"/>
                <a:cs typeface="Consolas"/>
              </a:rPr>
              <a:t> a</a:t>
            </a:r>
            <a:r>
              <a:rPr sz="1800" spc="-5" dirty="0">
                <a:latin typeface="Consolas"/>
                <a:cs typeface="Consolas"/>
              </a:rPr>
              <a:t>dd</a:t>
            </a:r>
            <a:r>
              <a:rPr sz="1800" dirty="0">
                <a:latin typeface="Consolas"/>
                <a:cs typeface="Consolas"/>
              </a:rPr>
              <a:t>N</a:t>
            </a:r>
            <a:r>
              <a:rPr sz="1800" spc="-5" dirty="0">
                <a:latin typeface="Consolas"/>
                <a:cs typeface="Consolas"/>
              </a:rPr>
              <a:t>umb</a:t>
            </a:r>
            <a:r>
              <a:rPr sz="1800" dirty="0">
                <a:latin typeface="Consolas"/>
                <a:cs typeface="Consolas"/>
              </a:rPr>
              <a:t>e</a:t>
            </a:r>
            <a:r>
              <a:rPr sz="1800" spc="-5" dirty="0">
                <a:latin typeface="Consolas"/>
                <a:cs typeface="Consolas"/>
              </a:rPr>
              <a:t>rs(x</a:t>
            </a:r>
            <a:r>
              <a:rPr sz="1800" dirty="0">
                <a:latin typeface="Consolas"/>
                <a:cs typeface="Consolas"/>
              </a:rPr>
              <a:t>,</a:t>
            </a:r>
            <a:r>
              <a:rPr sz="1800" spc="-5" dirty="0">
                <a:latin typeface="Consolas"/>
                <a:cs typeface="Consolas"/>
              </a:rPr>
              <a:t>y</a:t>
            </a:r>
            <a:r>
              <a:rPr sz="1800" spc="-10" dirty="0">
                <a:latin typeface="Consolas"/>
                <a:cs typeface="Consolas"/>
              </a:rPr>
              <a:t>){</a:t>
            </a:r>
            <a:endParaRPr sz="1800" dirty="0">
              <a:latin typeface="Consolas"/>
              <a:cs typeface="Consolas"/>
            </a:endParaRPr>
          </a:p>
          <a:p>
            <a:pPr marL="1015365">
              <a:lnSpc>
                <a:spcPct val="100000"/>
              </a:lnSpc>
            </a:pP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return</a:t>
            </a:r>
            <a:r>
              <a:rPr sz="1800" spc="-6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x+y</a:t>
            </a:r>
            <a:endParaRPr sz="1800" dirty="0">
              <a:latin typeface="Consolas"/>
              <a:cs typeface="Consolas"/>
            </a:endParaRPr>
          </a:p>
          <a:p>
            <a:pPr marL="512445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  <a:p>
            <a:pPr marL="12700">
              <a:lnSpc>
                <a:spcPct val="100000"/>
              </a:lnSpc>
            </a:pPr>
            <a:r>
              <a:rPr sz="1800" dirty="0">
                <a:latin typeface="Consolas"/>
                <a:cs typeface="Consolas"/>
              </a:rPr>
              <a:t>}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5133402" y="3518915"/>
            <a:ext cx="1369060" cy="565785"/>
            <a:chOff x="5132832" y="3521964"/>
            <a:chExt cx="1369060" cy="565785"/>
          </a:xfrm>
        </p:grpSpPr>
        <p:sp>
          <p:nvSpPr>
            <p:cNvPr id="6" name="object 6"/>
            <p:cNvSpPr/>
            <p:nvPr/>
          </p:nvSpPr>
          <p:spPr>
            <a:xfrm>
              <a:off x="5140452" y="3529584"/>
              <a:ext cx="1353820" cy="550545"/>
            </a:xfrm>
            <a:custGeom>
              <a:avLst/>
              <a:gdLst/>
              <a:ahLst/>
              <a:cxnLst/>
              <a:rect l="l" t="t" r="r" b="b"/>
              <a:pathLst>
                <a:path w="1353820" h="550545">
                  <a:moveTo>
                    <a:pt x="1261618" y="0"/>
                  </a:moveTo>
                  <a:lnTo>
                    <a:pt x="91694" y="0"/>
                  </a:lnTo>
                  <a:lnTo>
                    <a:pt x="55989" y="7201"/>
                  </a:lnTo>
                  <a:lnTo>
                    <a:pt x="26844" y="26844"/>
                  </a:lnTo>
                  <a:lnTo>
                    <a:pt x="7201" y="55989"/>
                  </a:lnTo>
                  <a:lnTo>
                    <a:pt x="0" y="91693"/>
                  </a:lnTo>
                  <a:lnTo>
                    <a:pt x="0" y="458469"/>
                  </a:lnTo>
                  <a:lnTo>
                    <a:pt x="7201" y="494174"/>
                  </a:lnTo>
                  <a:lnTo>
                    <a:pt x="26844" y="523319"/>
                  </a:lnTo>
                  <a:lnTo>
                    <a:pt x="55989" y="542962"/>
                  </a:lnTo>
                  <a:lnTo>
                    <a:pt x="91694" y="550163"/>
                  </a:lnTo>
                  <a:lnTo>
                    <a:pt x="1261618" y="550163"/>
                  </a:lnTo>
                  <a:lnTo>
                    <a:pt x="1297322" y="542962"/>
                  </a:lnTo>
                  <a:lnTo>
                    <a:pt x="1326467" y="523319"/>
                  </a:lnTo>
                  <a:lnTo>
                    <a:pt x="1346110" y="494174"/>
                  </a:lnTo>
                  <a:lnTo>
                    <a:pt x="1353312" y="458469"/>
                  </a:lnTo>
                  <a:lnTo>
                    <a:pt x="1353312" y="91693"/>
                  </a:lnTo>
                  <a:lnTo>
                    <a:pt x="1346110" y="55989"/>
                  </a:lnTo>
                  <a:lnTo>
                    <a:pt x="1326467" y="26844"/>
                  </a:lnTo>
                  <a:lnTo>
                    <a:pt x="1297322" y="7201"/>
                  </a:lnTo>
                  <a:lnTo>
                    <a:pt x="1261618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140452" y="3529584"/>
              <a:ext cx="1353820" cy="550545"/>
            </a:xfrm>
            <a:custGeom>
              <a:avLst/>
              <a:gdLst/>
              <a:ahLst/>
              <a:cxnLst/>
              <a:rect l="l" t="t" r="r" b="b"/>
              <a:pathLst>
                <a:path w="1353820" h="550545">
                  <a:moveTo>
                    <a:pt x="0" y="91693"/>
                  </a:moveTo>
                  <a:lnTo>
                    <a:pt x="7201" y="55989"/>
                  </a:lnTo>
                  <a:lnTo>
                    <a:pt x="26844" y="26844"/>
                  </a:lnTo>
                  <a:lnTo>
                    <a:pt x="55989" y="7201"/>
                  </a:lnTo>
                  <a:lnTo>
                    <a:pt x="91694" y="0"/>
                  </a:lnTo>
                  <a:lnTo>
                    <a:pt x="1261618" y="0"/>
                  </a:lnTo>
                  <a:lnTo>
                    <a:pt x="1297322" y="7201"/>
                  </a:lnTo>
                  <a:lnTo>
                    <a:pt x="1326467" y="26844"/>
                  </a:lnTo>
                  <a:lnTo>
                    <a:pt x="1346110" y="55989"/>
                  </a:lnTo>
                  <a:lnTo>
                    <a:pt x="1353312" y="91693"/>
                  </a:lnTo>
                  <a:lnTo>
                    <a:pt x="1353312" y="458469"/>
                  </a:lnTo>
                  <a:lnTo>
                    <a:pt x="1346110" y="494174"/>
                  </a:lnTo>
                  <a:lnTo>
                    <a:pt x="1326467" y="523319"/>
                  </a:lnTo>
                  <a:lnTo>
                    <a:pt x="1297322" y="542962"/>
                  </a:lnTo>
                  <a:lnTo>
                    <a:pt x="1261618" y="550163"/>
                  </a:lnTo>
                  <a:lnTo>
                    <a:pt x="91694" y="550163"/>
                  </a:lnTo>
                  <a:lnTo>
                    <a:pt x="55989" y="542962"/>
                  </a:lnTo>
                  <a:lnTo>
                    <a:pt x="26844" y="523319"/>
                  </a:lnTo>
                  <a:lnTo>
                    <a:pt x="7201" y="494174"/>
                  </a:lnTo>
                  <a:lnTo>
                    <a:pt x="0" y="458469"/>
                  </a:lnTo>
                  <a:lnTo>
                    <a:pt x="0" y="91693"/>
                  </a:lnTo>
                  <a:close/>
                </a:path>
              </a:pathLst>
            </a:custGeom>
            <a:ln w="15239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442330" y="3640582"/>
            <a:ext cx="7512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Corbel"/>
                <a:cs typeface="Corbel"/>
              </a:rPr>
              <a:t>Index.js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12467" y="2464689"/>
            <a:ext cx="91821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index.js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we</a:t>
            </a:r>
            <a:r>
              <a:rPr sz="2400" spc="-5" dirty="0">
                <a:latin typeface="Corbel"/>
                <a:cs typeface="Corbel"/>
              </a:rPr>
              <a:t> create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function 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export</a:t>
            </a:r>
            <a:r>
              <a:rPr sz="2400" spc="-5" dirty="0">
                <a:latin typeface="Corbel"/>
                <a:cs typeface="Corbel"/>
              </a:rPr>
              <a:t> it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 seen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5" dirty="0">
                <a:latin typeface="Corbel"/>
                <a:cs typeface="Corbel"/>
              </a:rPr>
              <a:t> 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file</a:t>
            </a:r>
            <a:endParaRPr sz="24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95627" y="1833372"/>
            <a:ext cx="6322060" cy="1199515"/>
          </a:xfrm>
          <a:prstGeom prst="rect">
            <a:avLst/>
          </a:prstGeom>
          <a:solidFill>
            <a:srgbClr val="FFFFFF"/>
          </a:solidFill>
        </p:spPr>
        <p:txBody>
          <a:bodyPr vert="horz" wrap="square" lIns="0" tIns="3175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50"/>
              </a:spcBef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const</a:t>
            </a:r>
            <a:r>
              <a:rPr sz="1800" spc="-25" dirty="0">
                <a:solidFill>
                  <a:srgbClr val="0000FF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assert</a:t>
            </a:r>
            <a:r>
              <a:rPr sz="1800" spc="-15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30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require(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'chai'</a:t>
            </a:r>
            <a:r>
              <a:rPr sz="1800" spc="-5" dirty="0">
                <a:latin typeface="Consolas"/>
                <a:cs typeface="Consolas"/>
              </a:rPr>
              <a:t>).assert;</a:t>
            </a:r>
            <a:endParaRPr sz="180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solidFill>
                  <a:srgbClr val="0000FF"/>
                </a:solidFill>
                <a:latin typeface="Consolas"/>
                <a:cs typeface="Consolas"/>
              </a:rPr>
              <a:t>const </a:t>
            </a:r>
            <a:r>
              <a:rPr sz="1800" spc="-5" dirty="0">
                <a:latin typeface="Consolas"/>
                <a:cs typeface="Consolas"/>
              </a:rPr>
              <a:t>index</a:t>
            </a:r>
            <a:r>
              <a:rPr sz="1800" spc="-10" dirty="0">
                <a:latin typeface="Consolas"/>
                <a:cs typeface="Consolas"/>
              </a:rPr>
              <a:t> </a:t>
            </a:r>
            <a:r>
              <a:rPr sz="1800" dirty="0">
                <a:latin typeface="Consolas"/>
                <a:cs typeface="Consolas"/>
              </a:rPr>
              <a:t>=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require(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'../index.js'</a:t>
            </a:r>
            <a:r>
              <a:rPr sz="1800" spc="-5" dirty="0">
                <a:latin typeface="Consolas"/>
                <a:cs typeface="Consolas"/>
              </a:rPr>
              <a:t>);</a:t>
            </a:r>
            <a:endParaRPr sz="1800">
              <a:latin typeface="Consolas"/>
              <a:cs typeface="Consolas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8065007" y="1952244"/>
            <a:ext cx="2001520" cy="398145"/>
            <a:chOff x="8065007" y="1952244"/>
            <a:chExt cx="2001520" cy="398145"/>
          </a:xfrm>
        </p:grpSpPr>
        <p:sp>
          <p:nvSpPr>
            <p:cNvPr id="4" name="object 4"/>
            <p:cNvSpPr/>
            <p:nvPr/>
          </p:nvSpPr>
          <p:spPr>
            <a:xfrm>
              <a:off x="8072627" y="1959864"/>
              <a:ext cx="1986280" cy="382905"/>
            </a:xfrm>
            <a:custGeom>
              <a:avLst/>
              <a:gdLst/>
              <a:ahLst/>
              <a:cxnLst/>
              <a:rect l="l" t="t" r="r" b="b"/>
              <a:pathLst>
                <a:path w="1986279" h="382905">
                  <a:moveTo>
                    <a:pt x="1922018" y="0"/>
                  </a:moveTo>
                  <a:lnTo>
                    <a:pt x="63753" y="0"/>
                  </a:lnTo>
                  <a:lnTo>
                    <a:pt x="38951" y="5014"/>
                  </a:lnTo>
                  <a:lnTo>
                    <a:pt x="18684" y="18684"/>
                  </a:lnTo>
                  <a:lnTo>
                    <a:pt x="5014" y="38951"/>
                  </a:lnTo>
                  <a:lnTo>
                    <a:pt x="0" y="63753"/>
                  </a:lnTo>
                  <a:lnTo>
                    <a:pt x="0" y="318770"/>
                  </a:lnTo>
                  <a:lnTo>
                    <a:pt x="5014" y="343572"/>
                  </a:lnTo>
                  <a:lnTo>
                    <a:pt x="18684" y="363839"/>
                  </a:lnTo>
                  <a:lnTo>
                    <a:pt x="38951" y="377509"/>
                  </a:lnTo>
                  <a:lnTo>
                    <a:pt x="63753" y="382524"/>
                  </a:lnTo>
                  <a:lnTo>
                    <a:pt x="1922018" y="382524"/>
                  </a:lnTo>
                  <a:lnTo>
                    <a:pt x="1946820" y="377509"/>
                  </a:lnTo>
                  <a:lnTo>
                    <a:pt x="1967087" y="363839"/>
                  </a:lnTo>
                  <a:lnTo>
                    <a:pt x="1980757" y="343572"/>
                  </a:lnTo>
                  <a:lnTo>
                    <a:pt x="1985772" y="318770"/>
                  </a:lnTo>
                  <a:lnTo>
                    <a:pt x="1985772" y="63753"/>
                  </a:lnTo>
                  <a:lnTo>
                    <a:pt x="1980757" y="38951"/>
                  </a:lnTo>
                  <a:lnTo>
                    <a:pt x="1967087" y="18684"/>
                  </a:lnTo>
                  <a:lnTo>
                    <a:pt x="1946820" y="5014"/>
                  </a:lnTo>
                  <a:lnTo>
                    <a:pt x="1922018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072627" y="1959864"/>
              <a:ext cx="1986280" cy="382905"/>
            </a:xfrm>
            <a:custGeom>
              <a:avLst/>
              <a:gdLst/>
              <a:ahLst/>
              <a:cxnLst/>
              <a:rect l="l" t="t" r="r" b="b"/>
              <a:pathLst>
                <a:path w="1986279" h="382905">
                  <a:moveTo>
                    <a:pt x="0" y="63753"/>
                  </a:moveTo>
                  <a:lnTo>
                    <a:pt x="5014" y="38951"/>
                  </a:lnTo>
                  <a:lnTo>
                    <a:pt x="18684" y="18684"/>
                  </a:lnTo>
                  <a:lnTo>
                    <a:pt x="38951" y="5014"/>
                  </a:lnTo>
                  <a:lnTo>
                    <a:pt x="63753" y="0"/>
                  </a:lnTo>
                  <a:lnTo>
                    <a:pt x="1922018" y="0"/>
                  </a:lnTo>
                  <a:lnTo>
                    <a:pt x="1946820" y="5014"/>
                  </a:lnTo>
                  <a:lnTo>
                    <a:pt x="1967087" y="18684"/>
                  </a:lnTo>
                  <a:lnTo>
                    <a:pt x="1980757" y="38951"/>
                  </a:lnTo>
                  <a:lnTo>
                    <a:pt x="1985772" y="63753"/>
                  </a:lnTo>
                  <a:lnTo>
                    <a:pt x="1985772" y="318770"/>
                  </a:lnTo>
                  <a:lnTo>
                    <a:pt x="1980757" y="343572"/>
                  </a:lnTo>
                  <a:lnTo>
                    <a:pt x="1967087" y="363839"/>
                  </a:lnTo>
                  <a:lnTo>
                    <a:pt x="1946820" y="377509"/>
                  </a:lnTo>
                  <a:lnTo>
                    <a:pt x="1922018" y="382524"/>
                  </a:lnTo>
                  <a:lnTo>
                    <a:pt x="63753" y="382524"/>
                  </a:lnTo>
                  <a:lnTo>
                    <a:pt x="38951" y="377509"/>
                  </a:lnTo>
                  <a:lnTo>
                    <a:pt x="18684" y="363839"/>
                  </a:lnTo>
                  <a:lnTo>
                    <a:pt x="5014" y="343572"/>
                  </a:lnTo>
                  <a:lnTo>
                    <a:pt x="0" y="318770"/>
                  </a:lnTo>
                  <a:lnTo>
                    <a:pt x="0" y="63753"/>
                  </a:lnTo>
                  <a:close/>
                </a:path>
              </a:pathLst>
            </a:custGeom>
            <a:ln w="15240">
              <a:solidFill>
                <a:srgbClr val="1F7C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089590" y="1986788"/>
            <a:ext cx="195198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solidFill>
                  <a:srgbClr val="FFFFFF"/>
                </a:solidFill>
                <a:latin typeface="Corbel"/>
                <a:cs typeface="Corbel"/>
              </a:rPr>
              <a:t>Test/Index.js</a:t>
            </a:r>
            <a:endParaRPr sz="1800">
              <a:latin typeface="Corbel"/>
              <a:cs typeface="Corbe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47800" y="3408784"/>
            <a:ext cx="6096000" cy="147701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750" rIns="0" bIns="0" rtlCol="0">
            <a:spAutoFit/>
          </a:bodyPr>
          <a:lstStyle/>
          <a:p>
            <a:pPr marL="591820" marR="1483360" indent="-500380">
              <a:lnSpc>
                <a:spcPct val="100000"/>
              </a:lnSpc>
              <a:spcBef>
                <a:spcPts val="250"/>
              </a:spcBef>
            </a:pPr>
            <a:r>
              <a:rPr sz="1800" spc="-5" dirty="0">
                <a:latin typeface="Consolas"/>
                <a:cs typeface="Consolas"/>
              </a:rPr>
              <a:t>describe(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'index.js'</a:t>
            </a:r>
            <a:r>
              <a:rPr sz="1800" spc="-5" dirty="0">
                <a:latin typeface="Consolas"/>
                <a:cs typeface="Consolas"/>
              </a:rPr>
              <a:t>, () 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=&gt; </a:t>
            </a:r>
            <a:r>
              <a:rPr sz="1800" dirty="0">
                <a:latin typeface="Consolas"/>
                <a:cs typeface="Consolas"/>
              </a:rPr>
              <a:t>{ </a:t>
            </a:r>
            <a:r>
              <a:rPr sz="1800" spc="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it(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'adding</a:t>
            </a:r>
            <a:r>
              <a:rPr sz="18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numbers</a:t>
            </a:r>
            <a:r>
              <a:rPr sz="1800" spc="-25" dirty="0">
                <a:solidFill>
                  <a:srgbClr val="A21515"/>
                </a:solidFill>
                <a:latin typeface="Consolas"/>
                <a:cs typeface="Consolas"/>
              </a:rPr>
              <a:t> </a:t>
            </a:r>
            <a:r>
              <a:rPr sz="1800" spc="-5" dirty="0">
                <a:solidFill>
                  <a:srgbClr val="A21515"/>
                </a:solidFill>
                <a:latin typeface="Consolas"/>
                <a:cs typeface="Consolas"/>
              </a:rPr>
              <a:t>worke'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25" dirty="0">
                <a:latin typeface="Consolas"/>
                <a:cs typeface="Consolas"/>
              </a:rPr>
              <a:t> </a:t>
            </a:r>
            <a:r>
              <a:rPr sz="1800" spc="-5" dirty="0">
                <a:latin typeface="Consolas"/>
                <a:cs typeface="Consolas"/>
              </a:rPr>
              <a:t>()</a:t>
            </a:r>
            <a:r>
              <a:rPr sz="1800" spc="-5" dirty="0">
                <a:solidFill>
                  <a:srgbClr val="0000FF"/>
                </a:solidFill>
                <a:latin typeface="Consolas"/>
                <a:cs typeface="Consolas"/>
              </a:rPr>
              <a:t>=&gt;</a:t>
            </a:r>
            <a:r>
              <a:rPr sz="1800" spc="-5" dirty="0">
                <a:latin typeface="Consolas"/>
                <a:cs typeface="Consolas"/>
              </a:rPr>
              <a:t>{</a:t>
            </a:r>
            <a:endParaRPr sz="1800" dirty="0">
              <a:latin typeface="Consolas"/>
              <a:cs typeface="Consolas"/>
            </a:endParaRPr>
          </a:p>
          <a:p>
            <a:pPr marL="1094740">
              <a:lnSpc>
                <a:spcPct val="100000"/>
              </a:lnSpc>
              <a:spcBef>
                <a:spcPts val="5"/>
              </a:spcBef>
            </a:pPr>
            <a:r>
              <a:rPr sz="1800" spc="-5" dirty="0">
                <a:latin typeface="Consolas"/>
                <a:cs typeface="Consolas"/>
              </a:rPr>
              <a:t>assert.equal(index.addNumbers(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,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2</a:t>
            </a:r>
            <a:r>
              <a:rPr sz="1800" spc="-5" dirty="0">
                <a:latin typeface="Consolas"/>
                <a:cs typeface="Consolas"/>
              </a:rPr>
              <a:t>),</a:t>
            </a:r>
            <a:r>
              <a:rPr sz="1800" spc="-5" dirty="0">
                <a:solidFill>
                  <a:srgbClr val="09875A"/>
                </a:solidFill>
                <a:latin typeface="Consolas"/>
                <a:cs typeface="Consolas"/>
              </a:rPr>
              <a:t>4</a:t>
            </a:r>
            <a:r>
              <a:rPr sz="1800" spc="-5" dirty="0">
                <a:latin typeface="Consolas"/>
                <a:cs typeface="Consolas"/>
              </a:rPr>
              <a:t>)</a:t>
            </a:r>
            <a:endParaRPr sz="1800" dirty="0">
              <a:latin typeface="Consolas"/>
              <a:cs typeface="Consolas"/>
            </a:endParaRPr>
          </a:p>
          <a:p>
            <a:pPr marL="591820">
              <a:lnSpc>
                <a:spcPct val="100000"/>
              </a:lnSpc>
            </a:pPr>
            <a:r>
              <a:rPr sz="1800" spc="5" dirty="0">
                <a:latin typeface="Consolas"/>
                <a:cs typeface="Consolas"/>
              </a:rPr>
              <a:t>})</a:t>
            </a:r>
            <a:endParaRPr sz="1800" dirty="0">
              <a:latin typeface="Consolas"/>
              <a:cs typeface="Consolas"/>
            </a:endParaRPr>
          </a:p>
          <a:p>
            <a:pPr marL="91440">
              <a:lnSpc>
                <a:spcPct val="100000"/>
              </a:lnSpc>
            </a:pPr>
            <a:r>
              <a:rPr sz="1800" spc="-10" dirty="0">
                <a:latin typeface="Consolas"/>
                <a:cs typeface="Consolas"/>
              </a:rPr>
              <a:t>})</a:t>
            </a:r>
            <a:endParaRPr sz="1800" dirty="0">
              <a:latin typeface="Consolas"/>
              <a:cs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68082" y="1676400"/>
            <a:ext cx="9855835" cy="3616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solidFill>
                  <a:schemeClr val="bg2">
                    <a:lumMod val="50000"/>
                  </a:schemeClr>
                </a:solidFill>
                <a:latin typeface="Corbel"/>
                <a:cs typeface="Corbel"/>
              </a:rPr>
              <a:t>describe</a:t>
            </a:r>
            <a:r>
              <a:rPr sz="2400" b="1" i="1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holds 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collection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tests.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takes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 </a:t>
            </a:r>
            <a:r>
              <a:rPr sz="2400" dirty="0">
                <a:latin typeface="Corbel"/>
                <a:cs typeface="Corbel"/>
              </a:rPr>
              <a:t> parameters, first </a:t>
            </a:r>
            <a:r>
              <a:rPr sz="2400" spc="-5" dirty="0">
                <a:latin typeface="Corbel"/>
                <a:cs typeface="Corbel"/>
              </a:rPr>
              <a:t>one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meaningful name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functionality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under</a:t>
            </a:r>
            <a:r>
              <a:rPr sz="2400" spc="-5" dirty="0">
                <a:latin typeface="Corbel"/>
                <a:cs typeface="Corbel"/>
              </a:rPr>
              <a:t> test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second one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the </a:t>
            </a:r>
            <a:r>
              <a:rPr sz="2400" dirty="0">
                <a:latin typeface="Corbel"/>
                <a:cs typeface="Corbel"/>
              </a:rPr>
              <a:t>function </a:t>
            </a:r>
            <a:r>
              <a:rPr sz="2400" spc="-10" dirty="0">
                <a:latin typeface="Corbel"/>
                <a:cs typeface="Corbel"/>
              </a:rPr>
              <a:t>which </a:t>
            </a:r>
            <a:r>
              <a:rPr sz="2400" spc="-5" dirty="0">
                <a:latin typeface="Corbel"/>
                <a:cs typeface="Corbel"/>
              </a:rPr>
              <a:t>contains one or multiple tests. </a:t>
            </a:r>
            <a:r>
              <a:rPr sz="2400" spc="-45" dirty="0">
                <a:latin typeface="Corbel"/>
                <a:cs typeface="Corbel"/>
              </a:rPr>
              <a:t>We </a:t>
            </a:r>
            <a:r>
              <a:rPr sz="2400" spc="-5" dirty="0">
                <a:latin typeface="Corbel"/>
                <a:cs typeface="Corbel"/>
              </a:rPr>
              <a:t>can </a:t>
            </a:r>
            <a:r>
              <a:rPr sz="2400" spc="-10" dirty="0">
                <a:latin typeface="Corbel"/>
                <a:cs typeface="Corbel"/>
              </a:rPr>
              <a:t>have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nested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i="1" dirty="0">
                <a:latin typeface="Corbel"/>
                <a:cs typeface="Corbel"/>
              </a:rPr>
              <a:t>describe </a:t>
            </a:r>
            <a:r>
              <a:rPr sz="2400" dirty="0">
                <a:latin typeface="Corbel"/>
                <a:cs typeface="Corbel"/>
              </a:rPr>
              <a:t>as </a:t>
            </a:r>
            <a:r>
              <a:rPr sz="2400" spc="-5" dirty="0">
                <a:latin typeface="Corbel"/>
                <a:cs typeface="Corbel"/>
              </a:rPr>
              <a:t>well.</a:t>
            </a:r>
            <a:endParaRPr sz="2400" dirty="0">
              <a:latin typeface="Corbel"/>
              <a:cs typeface="Corbel"/>
            </a:endParaRPr>
          </a:p>
          <a:p>
            <a:pPr marL="299085" marR="8064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solidFill>
                  <a:schemeClr val="bg2">
                    <a:lumMod val="50000"/>
                  </a:schemeClr>
                </a:solidFill>
                <a:latin typeface="Corbel"/>
                <a:cs typeface="Corbel"/>
              </a:rPr>
              <a:t>it</a:t>
            </a:r>
            <a:r>
              <a:rPr sz="2400" b="1" i="1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again which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 </a:t>
            </a:r>
            <a:r>
              <a:rPr sz="2400" spc="-5" dirty="0">
                <a:latin typeface="Corbel"/>
                <a:cs typeface="Corbel"/>
              </a:rPr>
              <a:t>actually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itself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and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takes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two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parameters,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first parameter </a:t>
            </a:r>
            <a:r>
              <a:rPr sz="2400" spc="-1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name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and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second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parameter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is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function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holds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body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test.</a:t>
            </a:r>
            <a:endParaRPr sz="2400" dirty="0">
              <a:latin typeface="Corbel"/>
              <a:cs typeface="Corbel"/>
            </a:endParaRPr>
          </a:p>
          <a:p>
            <a:pPr marL="299085" marR="19367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solidFill>
                  <a:schemeClr val="bg2">
                    <a:lumMod val="50000"/>
                  </a:schemeClr>
                </a:solidFill>
                <a:latin typeface="Corbel"/>
                <a:cs typeface="Corbel"/>
              </a:rPr>
              <a:t>assert</a:t>
            </a:r>
            <a:r>
              <a:rPr sz="2400" b="1" i="1" spc="-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helps to </a:t>
            </a:r>
            <a:r>
              <a:rPr sz="2400" dirty="0">
                <a:latin typeface="Corbel"/>
                <a:cs typeface="Corbel"/>
              </a:rPr>
              <a:t>determine </a:t>
            </a:r>
            <a:r>
              <a:rPr sz="2400" spc="-5" dirty="0">
                <a:latin typeface="Corbel"/>
                <a:cs typeface="Corbel"/>
              </a:rPr>
              <a:t>the status of the test, </a:t>
            </a:r>
            <a:r>
              <a:rPr sz="2400" dirty="0">
                <a:latin typeface="Corbel"/>
                <a:cs typeface="Corbel"/>
              </a:rPr>
              <a:t>it determines failure </a:t>
            </a:r>
            <a:r>
              <a:rPr sz="2400" spc="-5" dirty="0">
                <a:latin typeface="Corbel"/>
                <a:cs typeface="Corbel"/>
              </a:rPr>
              <a:t>of the </a:t>
            </a:r>
            <a:r>
              <a:rPr sz="2400" spc="-47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6800" y="1447800"/>
            <a:ext cx="8610601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Why is</a:t>
            </a:r>
            <a:r>
              <a:rPr sz="3200" spc="-10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Software</a:t>
            </a:r>
            <a:r>
              <a:rPr sz="3200" spc="-270" dirty="0">
                <a:latin typeface="+mn-lt"/>
              </a:rPr>
              <a:t> </a:t>
            </a:r>
            <a:r>
              <a:rPr sz="3200" spc="-40" dirty="0">
                <a:latin typeface="+mn-lt"/>
              </a:rPr>
              <a:t>Testing</a:t>
            </a:r>
            <a:r>
              <a:rPr sz="3200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Important?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59027" y="2362200"/>
            <a:ext cx="8775573" cy="201337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04013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25" dirty="0">
                <a:latin typeface="Corbel"/>
                <a:cs typeface="Corbel"/>
              </a:rPr>
              <a:t>Testing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-5" dirty="0">
                <a:latin typeface="Corbel"/>
                <a:cs typeface="Corbel"/>
              </a:rPr>
              <a:t> important</a:t>
            </a:r>
            <a:r>
              <a:rPr sz="2400" dirty="0">
                <a:latin typeface="Corbel"/>
                <a:cs typeface="Corbel"/>
              </a:rPr>
              <a:t> as it uncovers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defect</a:t>
            </a:r>
            <a:r>
              <a:rPr sz="2400" spc="-5" dirty="0">
                <a:latin typeface="Corbel"/>
                <a:cs typeface="Corbel"/>
              </a:rPr>
              <a:t> before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delivered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 the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customer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ensuring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quality </a:t>
            </a:r>
            <a:r>
              <a:rPr sz="2400" dirty="0">
                <a:latin typeface="Corbel"/>
                <a:cs typeface="Corbel"/>
              </a:rPr>
              <a:t>of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software.</a:t>
            </a:r>
            <a:endParaRPr sz="2400" dirty="0">
              <a:latin typeface="Corbel"/>
              <a:cs typeface="Corbel"/>
            </a:endParaRPr>
          </a:p>
          <a:p>
            <a:pPr marL="299085" marR="22161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So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that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defects</a:t>
            </a:r>
            <a:r>
              <a:rPr sz="2400" spc="-5" dirty="0">
                <a:latin typeface="Corbel"/>
                <a:cs typeface="Corbel"/>
              </a:rPr>
              <a:t> 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bugs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can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identified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early </a:t>
            </a:r>
            <a:r>
              <a:rPr sz="2400" spc="-5" dirty="0">
                <a:latin typeface="Corbel"/>
                <a:cs typeface="Corbel"/>
              </a:rPr>
              <a:t>stages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development;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later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stage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bug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identified,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more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cost to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rectify it.</a:t>
            </a:r>
            <a:endParaRPr sz="24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419600" y="838200"/>
            <a:ext cx="433641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  <a:cs typeface="Arial MT"/>
              </a:rPr>
              <a:t>Who</a:t>
            </a:r>
            <a:r>
              <a:rPr sz="3200" spc="-30" dirty="0">
                <a:latin typeface="+mn-lt"/>
                <a:cs typeface="Arial MT"/>
              </a:rPr>
              <a:t> </a:t>
            </a:r>
            <a:r>
              <a:rPr sz="3200" spc="-5" dirty="0">
                <a:latin typeface="+mn-lt"/>
                <a:cs typeface="Arial MT"/>
              </a:rPr>
              <a:t>does</a:t>
            </a:r>
            <a:r>
              <a:rPr sz="3200" spc="-80" dirty="0">
                <a:latin typeface="+mn-lt"/>
                <a:cs typeface="Arial MT"/>
              </a:rPr>
              <a:t> </a:t>
            </a:r>
            <a:r>
              <a:rPr sz="3200" spc="-60" dirty="0">
                <a:latin typeface="+mn-lt"/>
                <a:cs typeface="Arial MT"/>
              </a:rPr>
              <a:t>Testing?</a:t>
            </a:r>
            <a:endParaRPr sz="3200" dirty="0">
              <a:latin typeface="+mn-lt"/>
              <a:cs typeface="Arial M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63116" y="1696592"/>
            <a:ext cx="10245725" cy="3948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In</a:t>
            </a:r>
            <a:r>
              <a:rPr sz="2400" spc="-5" dirty="0">
                <a:latin typeface="Corbel"/>
                <a:cs typeface="Corbel"/>
              </a:rPr>
              <a:t> 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IT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industry,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large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companies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have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team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responsibilities</a:t>
            </a:r>
            <a:r>
              <a:rPr sz="2400" spc="5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evaluate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developed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in</a:t>
            </a:r>
            <a:r>
              <a:rPr sz="2400" spc="-5" dirty="0">
                <a:latin typeface="Corbel"/>
                <a:cs typeface="Corbel"/>
              </a:rPr>
              <a:t> context of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given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requirements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developers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also </a:t>
            </a:r>
            <a:r>
              <a:rPr sz="2400" spc="-5" dirty="0">
                <a:latin typeface="Corbel"/>
                <a:cs typeface="Corbel"/>
              </a:rPr>
              <a:t>conduct</a:t>
            </a:r>
            <a:r>
              <a:rPr sz="2400" spc="-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which</a:t>
            </a:r>
            <a:r>
              <a:rPr sz="2400" dirty="0">
                <a:latin typeface="Corbel"/>
                <a:cs typeface="Corbel"/>
              </a:rPr>
              <a:t> 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called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Unit</a:t>
            </a:r>
            <a:r>
              <a:rPr sz="2400" b="1" spc="-155" dirty="0">
                <a:latin typeface="Corbel"/>
                <a:cs typeface="Corbel"/>
              </a:rPr>
              <a:t> </a:t>
            </a:r>
            <a:r>
              <a:rPr sz="2400" b="1" spc="-20" dirty="0">
                <a:latin typeface="Corbel"/>
                <a:cs typeface="Corbel"/>
              </a:rPr>
              <a:t>Testing</a:t>
            </a:r>
            <a:r>
              <a:rPr sz="2400" spc="-20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  <a:p>
            <a:pPr marL="299085" marR="106680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following</a:t>
            </a:r>
            <a:r>
              <a:rPr sz="2400" dirty="0">
                <a:latin typeface="Corbel"/>
                <a:cs typeface="Corbel"/>
              </a:rPr>
              <a:t> professionals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are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involved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5" dirty="0">
                <a:latin typeface="Corbel"/>
                <a:cs typeface="Corbel"/>
              </a:rPr>
              <a:t> system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within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their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respective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capacities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−</a:t>
            </a:r>
          </a:p>
          <a:p>
            <a:pPr marL="756285" lvl="1" indent="-287020">
              <a:lnSpc>
                <a:spcPct val="100000"/>
              </a:lnSpc>
              <a:spcBef>
                <a:spcPts val="110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So</a:t>
            </a:r>
            <a:r>
              <a:rPr sz="2000" spc="-10" dirty="0">
                <a:latin typeface="Corbel"/>
                <a:cs typeface="Corbel"/>
              </a:rPr>
              <a:t>f</a:t>
            </a:r>
            <a:r>
              <a:rPr sz="2000" spc="-5" dirty="0">
                <a:latin typeface="Corbel"/>
                <a:cs typeface="Corbel"/>
              </a:rPr>
              <a:t>twar</a:t>
            </a:r>
            <a:r>
              <a:rPr sz="2000" dirty="0">
                <a:latin typeface="Corbel"/>
                <a:cs typeface="Corbel"/>
              </a:rPr>
              <a:t>e</a:t>
            </a:r>
            <a:r>
              <a:rPr sz="2000" spc="-155" dirty="0">
                <a:latin typeface="Corbel"/>
                <a:cs typeface="Corbel"/>
              </a:rPr>
              <a:t> </a:t>
            </a:r>
            <a:r>
              <a:rPr sz="2000" spc="-135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ester</a:t>
            </a:r>
          </a:p>
          <a:p>
            <a:pPr marL="756285" lvl="1" indent="-287020">
              <a:lnSpc>
                <a:spcPct val="100000"/>
              </a:lnSpc>
              <a:spcBef>
                <a:spcPts val="1085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Software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Developer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Project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Lead/Manager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En</a:t>
            </a:r>
            <a:r>
              <a:rPr sz="2000" dirty="0">
                <a:latin typeface="Corbel"/>
                <a:cs typeface="Corbel"/>
              </a:rPr>
              <a:t>d</a:t>
            </a:r>
            <a:r>
              <a:rPr sz="2000" spc="-7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User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13738" y="1600200"/>
            <a:ext cx="8715831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+mn-lt"/>
              </a:rPr>
              <a:t>What</a:t>
            </a:r>
            <a:r>
              <a:rPr sz="2800" dirty="0">
                <a:latin typeface="+mn-lt"/>
              </a:rPr>
              <a:t> </a:t>
            </a:r>
            <a:r>
              <a:rPr sz="2800" spc="-5" dirty="0">
                <a:latin typeface="+mn-lt"/>
              </a:rPr>
              <a:t>is</a:t>
            </a:r>
            <a:r>
              <a:rPr sz="2800" spc="-105" dirty="0">
                <a:latin typeface="+mn-lt"/>
              </a:rPr>
              <a:t> </a:t>
            </a:r>
            <a:r>
              <a:rPr sz="2800" spc="-5" dirty="0">
                <a:latin typeface="+mn-lt"/>
              </a:rPr>
              <a:t>Software</a:t>
            </a:r>
            <a:r>
              <a:rPr sz="2800" spc="-260" dirty="0">
                <a:latin typeface="+mn-lt"/>
              </a:rPr>
              <a:t> </a:t>
            </a:r>
            <a:r>
              <a:rPr sz="2800" spc="-40" dirty="0">
                <a:latin typeface="+mn-lt"/>
              </a:rPr>
              <a:t>Testing</a:t>
            </a:r>
            <a:r>
              <a:rPr sz="2800" spc="10" dirty="0">
                <a:latin typeface="+mn-lt"/>
              </a:rPr>
              <a:t> </a:t>
            </a:r>
            <a:r>
              <a:rPr sz="2800" spc="-5" dirty="0">
                <a:latin typeface="+mn-lt"/>
              </a:rPr>
              <a:t>Life</a:t>
            </a:r>
            <a:r>
              <a:rPr sz="2800" spc="-160" dirty="0">
                <a:latin typeface="+mn-lt"/>
              </a:rPr>
              <a:t> </a:t>
            </a:r>
            <a:r>
              <a:rPr sz="2800" spc="-35" dirty="0">
                <a:latin typeface="+mn-lt"/>
              </a:rPr>
              <a:t>Cycle</a:t>
            </a:r>
            <a:r>
              <a:rPr sz="2800" dirty="0">
                <a:latin typeface="+mn-lt"/>
              </a:rPr>
              <a:t> </a:t>
            </a:r>
            <a:r>
              <a:rPr sz="2800" spc="-35" dirty="0">
                <a:latin typeface="+mn-lt"/>
              </a:rPr>
              <a:t>(STLC)?</a:t>
            </a:r>
            <a:endParaRPr sz="28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2426970"/>
            <a:ext cx="9620885" cy="2004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15" dirty="0">
                <a:latin typeface="Corbel"/>
                <a:cs typeface="Corbel"/>
              </a:rPr>
              <a:t>SOFTWARE</a:t>
            </a:r>
            <a:r>
              <a:rPr sz="2400" spc="-15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LIFE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CYCLE(STLC)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is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sequence</a:t>
            </a:r>
            <a:r>
              <a:rPr sz="2400" spc="-1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of</a:t>
            </a:r>
            <a:r>
              <a:rPr sz="2400" spc="-20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solidFill>
                  <a:srgbClr val="0C5A82"/>
                </a:solidFill>
                <a:latin typeface="Corbel"/>
                <a:cs typeface="Corbel"/>
              </a:rPr>
              <a:t>specific activities </a:t>
            </a:r>
            <a:r>
              <a:rPr sz="2400" spc="-465" dirty="0">
                <a:solidFill>
                  <a:srgbClr val="0C5A82"/>
                </a:solidFill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conducted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during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 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process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ensure</a:t>
            </a:r>
            <a:r>
              <a:rPr sz="2400" spc="-5" dirty="0">
                <a:latin typeface="Corbel"/>
                <a:cs typeface="Corbel"/>
              </a:rPr>
              <a:t> software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quality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goals are 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met</a:t>
            </a:r>
          </a:p>
          <a:p>
            <a:pPr marL="299085" marR="636270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It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consists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series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activities</a:t>
            </a:r>
            <a:r>
              <a:rPr sz="2400" spc="5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carried</a:t>
            </a:r>
            <a:r>
              <a:rPr sz="2400" dirty="0">
                <a:latin typeface="Corbel"/>
                <a:cs typeface="Corbel"/>
              </a:rPr>
              <a:t> out</a:t>
            </a:r>
            <a:r>
              <a:rPr sz="2400" spc="-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methodologically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help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certify </a:t>
            </a:r>
            <a:r>
              <a:rPr sz="2400" dirty="0">
                <a:latin typeface="Corbel"/>
                <a:cs typeface="Corbel"/>
              </a:rPr>
              <a:t>your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dirty="0">
                <a:latin typeface="Corbel"/>
                <a:cs typeface="Corbel"/>
              </a:rPr>
              <a:t> product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" y="1371600"/>
            <a:ext cx="10250423" cy="456285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22878" y="685800"/>
            <a:ext cx="742632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5" dirty="0">
                <a:latin typeface="+mn-lt"/>
              </a:rPr>
              <a:t>Different</a:t>
            </a:r>
            <a:r>
              <a:rPr sz="3200" spc="-1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Phases of</a:t>
            </a:r>
            <a:r>
              <a:rPr sz="3200" spc="-15" dirty="0">
                <a:latin typeface="+mn-lt"/>
              </a:rPr>
              <a:t> </a:t>
            </a:r>
            <a:r>
              <a:rPr sz="3200" spc="-5" dirty="0">
                <a:latin typeface="+mn-lt"/>
              </a:rPr>
              <a:t>the</a:t>
            </a:r>
            <a:r>
              <a:rPr sz="3200" spc="-114" dirty="0">
                <a:latin typeface="+mn-lt"/>
              </a:rPr>
              <a:t> </a:t>
            </a:r>
            <a:r>
              <a:rPr sz="3200" spc="-45" dirty="0">
                <a:latin typeface="+mn-lt"/>
              </a:rPr>
              <a:t>STLC</a:t>
            </a:r>
            <a:endParaRPr sz="3200" dirty="0">
              <a:latin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1752600"/>
            <a:ext cx="58674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200" spc="-80" dirty="0">
                <a:latin typeface="+mn-lt"/>
              </a:rPr>
              <a:t>R</a:t>
            </a:r>
            <a:r>
              <a:rPr sz="3200" spc="-5" dirty="0">
                <a:latin typeface="+mn-lt"/>
              </a:rPr>
              <a:t>equire</a:t>
            </a:r>
            <a:r>
              <a:rPr sz="3200" dirty="0">
                <a:latin typeface="+mn-lt"/>
              </a:rPr>
              <a:t>m</a:t>
            </a:r>
            <a:r>
              <a:rPr sz="3200" spc="-5" dirty="0">
                <a:latin typeface="+mn-lt"/>
              </a:rPr>
              <a:t>e</a:t>
            </a:r>
            <a:r>
              <a:rPr sz="3200" dirty="0">
                <a:latin typeface="+mn-lt"/>
              </a:rPr>
              <a:t>n</a:t>
            </a:r>
            <a:r>
              <a:rPr sz="3200" spc="-5" dirty="0">
                <a:latin typeface="+mn-lt"/>
              </a:rPr>
              <a:t>t</a:t>
            </a:r>
            <a:r>
              <a:rPr sz="3200" spc="-204" dirty="0">
                <a:latin typeface="+mn-lt"/>
              </a:rPr>
              <a:t> </a:t>
            </a:r>
            <a:r>
              <a:rPr lang="en-US" sz="3200" spc="-204" dirty="0">
                <a:latin typeface="+mn-lt"/>
              </a:rPr>
              <a:t> </a:t>
            </a:r>
            <a:r>
              <a:rPr sz="3200" spc="-10" dirty="0">
                <a:latin typeface="+mn-lt"/>
              </a:rPr>
              <a:t>A</a:t>
            </a:r>
            <a:r>
              <a:rPr sz="3200" dirty="0">
                <a:latin typeface="+mn-lt"/>
              </a:rPr>
              <a:t>n</a:t>
            </a:r>
            <a:r>
              <a:rPr sz="3200" spc="-5" dirty="0">
                <a:latin typeface="+mn-lt"/>
              </a:rPr>
              <a:t>alysis</a:t>
            </a:r>
            <a:endParaRPr sz="3200" dirty="0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57200" y="2590800"/>
            <a:ext cx="10166985" cy="2885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184785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dirty="0">
                <a:latin typeface="Corbel"/>
                <a:cs typeface="Corbel"/>
              </a:rPr>
              <a:t>During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this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phase,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team studies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requirements</a:t>
            </a:r>
            <a:r>
              <a:rPr sz="2400" b="1" spc="-3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from</a:t>
            </a:r>
            <a:r>
              <a:rPr sz="2400" spc="-2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a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point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of </a:t>
            </a:r>
            <a:r>
              <a:rPr sz="2400" spc="-46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view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to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identify</a:t>
            </a:r>
            <a:r>
              <a:rPr sz="2400" spc="3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testable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requirements</a:t>
            </a:r>
            <a:r>
              <a:rPr sz="2400" spc="-5" dirty="0">
                <a:latin typeface="Corbel"/>
                <a:cs typeface="Corbel"/>
              </a:rPr>
              <a:t>.</a:t>
            </a:r>
            <a:endParaRPr sz="2400" dirty="0">
              <a:latin typeface="Corbel"/>
              <a:cs typeface="Corbel"/>
            </a:endParaRPr>
          </a:p>
          <a:p>
            <a:pPr marL="299085" marR="349885" indent="-287020">
              <a:lnSpc>
                <a:spcPct val="100000"/>
              </a:lnSpc>
              <a:spcBef>
                <a:spcPts val="117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The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team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may</a:t>
            </a:r>
            <a:r>
              <a:rPr sz="2400" spc="-5" dirty="0">
                <a:latin typeface="Corbel"/>
                <a:cs typeface="Corbel"/>
              </a:rPr>
              <a:t> interact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with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various</a:t>
            </a:r>
            <a:r>
              <a:rPr sz="2400" spc="-10" dirty="0">
                <a:latin typeface="Corbel"/>
                <a:cs typeface="Corbel"/>
              </a:rPr>
              <a:t> stakeholders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(Client,</a:t>
            </a:r>
            <a:r>
              <a:rPr sz="2400" spc="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Business</a:t>
            </a:r>
            <a:r>
              <a:rPr sz="2400" spc="-10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Analyst, 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Technical </a:t>
            </a:r>
            <a:r>
              <a:rPr sz="2400" dirty="0">
                <a:latin typeface="Corbel"/>
                <a:cs typeface="Corbel"/>
              </a:rPr>
              <a:t>Leads, </a:t>
            </a:r>
            <a:r>
              <a:rPr sz="2400" spc="-5" dirty="0">
                <a:latin typeface="Corbel"/>
                <a:cs typeface="Corbel"/>
              </a:rPr>
              <a:t>System Architects </a:t>
            </a:r>
            <a:r>
              <a:rPr sz="2400" dirty="0">
                <a:latin typeface="Corbel"/>
                <a:cs typeface="Corbel"/>
              </a:rPr>
              <a:t>etc) </a:t>
            </a:r>
            <a:r>
              <a:rPr sz="2400" b="1" spc="-5" dirty="0">
                <a:latin typeface="Corbel"/>
                <a:cs typeface="Corbel"/>
              </a:rPr>
              <a:t>to </a:t>
            </a:r>
            <a:r>
              <a:rPr sz="2400" b="1" dirty="0">
                <a:latin typeface="Corbel"/>
                <a:cs typeface="Corbel"/>
              </a:rPr>
              <a:t>understand </a:t>
            </a:r>
            <a:r>
              <a:rPr sz="2400" b="1" spc="-5" dirty="0">
                <a:latin typeface="Corbel"/>
                <a:cs typeface="Corbel"/>
              </a:rPr>
              <a:t>the requirements </a:t>
            </a:r>
            <a:r>
              <a:rPr sz="2400" b="1" dirty="0">
                <a:latin typeface="Corbel"/>
                <a:cs typeface="Corbel"/>
              </a:rPr>
              <a:t>in </a:t>
            </a:r>
            <a:r>
              <a:rPr sz="2400" b="1" spc="-48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detail.</a:t>
            </a:r>
            <a:endParaRPr sz="2400" dirty="0">
              <a:latin typeface="Corbel"/>
              <a:cs typeface="Corbel"/>
            </a:endParaRPr>
          </a:p>
          <a:p>
            <a:pPr marL="299085" indent="-287020">
              <a:lnSpc>
                <a:spcPct val="100000"/>
              </a:lnSpc>
              <a:spcBef>
                <a:spcPts val="11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spc="-5" dirty="0">
                <a:latin typeface="Corbel"/>
                <a:cs typeface="Corbel"/>
              </a:rPr>
              <a:t>Requirements</a:t>
            </a:r>
            <a:r>
              <a:rPr sz="2400" spc="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could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be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either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Functional</a:t>
            </a:r>
            <a:r>
              <a:rPr sz="2400" b="1" spc="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(defining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what</a:t>
            </a:r>
            <a:r>
              <a:rPr sz="2400" spc="2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the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software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must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do)</a:t>
            </a:r>
            <a:endParaRPr sz="2400" dirty="0">
              <a:latin typeface="Corbel"/>
              <a:cs typeface="Corbel"/>
            </a:endParaRPr>
          </a:p>
          <a:p>
            <a:pPr marL="299085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or</a:t>
            </a:r>
            <a:r>
              <a:rPr sz="2400" spc="-15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Non</a:t>
            </a:r>
            <a:r>
              <a:rPr sz="2400" b="1" spc="10" dirty="0">
                <a:latin typeface="Corbel"/>
                <a:cs typeface="Corbel"/>
              </a:rPr>
              <a:t> </a:t>
            </a:r>
            <a:r>
              <a:rPr sz="2400" b="1" dirty="0">
                <a:latin typeface="Corbel"/>
                <a:cs typeface="Corbel"/>
              </a:rPr>
              <a:t>Functional</a:t>
            </a:r>
            <a:r>
              <a:rPr sz="2400" b="1" spc="3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(defining</a:t>
            </a:r>
            <a:r>
              <a:rPr sz="2400" spc="2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system</a:t>
            </a:r>
            <a:r>
              <a:rPr sz="2400" spc="1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performance</a:t>
            </a:r>
            <a:r>
              <a:rPr sz="2400" spc="-3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/security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availability</a:t>
            </a:r>
            <a:r>
              <a:rPr sz="2400" spc="4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47800" y="1524000"/>
            <a:ext cx="8789670" cy="4048760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265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Activities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Identify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types </a:t>
            </a:r>
            <a:r>
              <a:rPr sz="2000" spc="-5" dirty="0">
                <a:latin typeface="Corbel"/>
                <a:cs typeface="Corbel"/>
              </a:rPr>
              <a:t>of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tests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to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 </a:t>
            </a:r>
            <a:r>
              <a:rPr sz="2000" dirty="0">
                <a:latin typeface="Corbel"/>
                <a:cs typeface="Corbel"/>
              </a:rPr>
              <a:t>performed.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Gather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details</a:t>
            </a:r>
            <a:r>
              <a:rPr sz="2000" spc="-5" dirty="0">
                <a:latin typeface="Corbel"/>
                <a:cs typeface="Corbel"/>
              </a:rPr>
              <a:t> about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testing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priorities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and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focus.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Pr</a:t>
            </a:r>
            <a:r>
              <a:rPr sz="2000" spc="-10" dirty="0">
                <a:latin typeface="Corbel"/>
                <a:cs typeface="Corbel"/>
              </a:rPr>
              <a:t>e</a:t>
            </a:r>
            <a:r>
              <a:rPr sz="2000" dirty="0">
                <a:latin typeface="Corbel"/>
                <a:cs typeface="Corbel"/>
              </a:rPr>
              <a:t>pare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u="heavy" spc="-4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R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e</a:t>
            </a:r>
            <a:r>
              <a:rPr sz="2000" u="heavy" spc="-1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qu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ire</a:t>
            </a:r>
            <a:r>
              <a:rPr sz="20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m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ent</a:t>
            </a:r>
            <a:r>
              <a:rPr sz="2000" u="heavy" spc="-12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2000" u="heavy" spc="-13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T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racea</a:t>
            </a:r>
            <a:r>
              <a:rPr sz="2000" u="heavy" spc="-1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b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il</a:t>
            </a:r>
            <a:r>
              <a:rPr sz="2000" u="heavy" spc="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i</a:t>
            </a:r>
            <a:r>
              <a:rPr sz="2000" u="heavy" spc="-5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t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y</a:t>
            </a:r>
            <a:r>
              <a:rPr sz="2000" u="heavy" spc="-2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Matrix</a:t>
            </a:r>
            <a:r>
              <a:rPr sz="2000" u="heavy" spc="-2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 </a:t>
            </a:r>
            <a:r>
              <a:rPr sz="2000" u="heavy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(RTM</a:t>
            </a:r>
            <a:r>
              <a:rPr sz="2000" u="heavy" spc="-10" dirty="0">
                <a:solidFill>
                  <a:srgbClr val="2F85EC"/>
                </a:solidFill>
                <a:uFill>
                  <a:solidFill>
                    <a:srgbClr val="2F85EC"/>
                  </a:solidFill>
                </a:uFill>
                <a:latin typeface="Corbel"/>
                <a:cs typeface="Corbel"/>
                <a:hlinkClick r:id="rId2"/>
              </a:rPr>
              <a:t>)</a:t>
            </a:r>
            <a:r>
              <a:rPr sz="2000" dirty="0">
                <a:latin typeface="Corbel"/>
                <a:cs typeface="Corbel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Identify test</a:t>
            </a:r>
            <a:r>
              <a:rPr sz="2000" spc="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environment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details where </a:t>
            </a:r>
            <a:r>
              <a:rPr sz="2000" spc="-5" dirty="0">
                <a:latin typeface="Corbel"/>
                <a:cs typeface="Corbel"/>
              </a:rPr>
              <a:t>testing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is</a:t>
            </a:r>
            <a:r>
              <a:rPr sz="2000" spc="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supposed to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be</a:t>
            </a:r>
            <a:r>
              <a:rPr sz="2000" dirty="0">
                <a:latin typeface="Corbel"/>
                <a:cs typeface="Corbel"/>
              </a:rPr>
              <a:t> carried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out.</a:t>
            </a:r>
            <a:endParaRPr sz="20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Automation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feasibility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analysis</a:t>
            </a:r>
            <a:r>
              <a:rPr sz="2000" spc="-2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(if</a:t>
            </a:r>
            <a:r>
              <a:rPr sz="2000" spc="-4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required).</a:t>
            </a:r>
          </a:p>
          <a:p>
            <a:pPr marL="299085" indent="-287020">
              <a:lnSpc>
                <a:spcPct val="100000"/>
              </a:lnSpc>
              <a:spcBef>
                <a:spcPts val="115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sz="2400" b="1" spc="-5" dirty="0">
                <a:latin typeface="Corbel"/>
                <a:cs typeface="Corbel"/>
              </a:rPr>
              <a:t>Deliverables</a:t>
            </a:r>
            <a:endParaRPr sz="2400" dirty="0">
              <a:latin typeface="Corbel"/>
              <a:cs typeface="Corbel"/>
            </a:endParaRPr>
          </a:p>
          <a:p>
            <a:pPr marL="756285" lvl="1" indent="-287020">
              <a:lnSpc>
                <a:spcPct val="100000"/>
              </a:lnSpc>
              <a:spcBef>
                <a:spcPts val="111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latin typeface="Corbel"/>
                <a:cs typeface="Corbel"/>
              </a:rPr>
              <a:t>RTM</a:t>
            </a:r>
          </a:p>
          <a:p>
            <a:pPr marL="756285" lvl="1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latin typeface="Corbel"/>
                <a:cs typeface="Corbel"/>
              </a:rPr>
              <a:t>Automation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feasibility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report.</a:t>
            </a:r>
            <a:r>
              <a:rPr sz="2000" spc="-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(if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spc="-5" dirty="0">
                <a:latin typeface="Corbel"/>
                <a:cs typeface="Corbel"/>
              </a:rPr>
              <a:t>applicable)</a:t>
            </a:r>
            <a:endParaRPr sz="20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1918</TotalTime>
  <Words>2268</Words>
  <Application>Microsoft Office PowerPoint</Application>
  <PresentationFormat>Widescreen</PresentationFormat>
  <Paragraphs>183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Arial MT</vt:lpstr>
      <vt:lpstr>Calibri</vt:lpstr>
      <vt:lpstr>Century Schoolbook</vt:lpstr>
      <vt:lpstr>Consolas</vt:lpstr>
      <vt:lpstr>Corbel</vt:lpstr>
      <vt:lpstr>Wingdings 2</vt:lpstr>
      <vt:lpstr>View</vt:lpstr>
      <vt:lpstr>Unit testing in js</vt:lpstr>
      <vt:lpstr>Software /system development life cycle (SDLC)</vt:lpstr>
      <vt:lpstr>What is Testing?</vt:lpstr>
      <vt:lpstr>Why is Software Testing Important?</vt:lpstr>
      <vt:lpstr>Who does Testing?</vt:lpstr>
      <vt:lpstr>What is Software Testing Life Cycle (STLC)?</vt:lpstr>
      <vt:lpstr>Different Phases of the STLC</vt:lpstr>
      <vt:lpstr>Requirement  Analysis</vt:lpstr>
      <vt:lpstr>PowerPoint Presentation</vt:lpstr>
      <vt:lpstr>Test Planning</vt:lpstr>
      <vt:lpstr>Test Case Development</vt:lpstr>
      <vt:lpstr>Test Environment Setup</vt:lpstr>
      <vt:lpstr>Test Execution</vt:lpstr>
      <vt:lpstr>Test Cycle Closure</vt:lpstr>
      <vt:lpstr>Types of Testing</vt:lpstr>
      <vt:lpstr>Different Levels of Testing</vt:lpstr>
      <vt:lpstr>Unit Testing</vt:lpstr>
      <vt:lpstr>What is Unit Testing?</vt:lpstr>
      <vt:lpstr>Why Unit Testing?</vt:lpstr>
      <vt:lpstr>How to do Unit Testing ?</vt:lpstr>
      <vt:lpstr>Unit testing Under the automated approach</vt:lpstr>
      <vt:lpstr>Unit Testing Tools</vt:lpstr>
      <vt:lpstr>Java Script Unit testing tools</vt:lpstr>
      <vt:lpstr>Integration Testing</vt:lpstr>
      <vt:lpstr>What is Integration Testing?</vt:lpstr>
      <vt:lpstr>System Testing</vt:lpstr>
      <vt:lpstr>What is System Testing?</vt:lpstr>
      <vt:lpstr>Acceptance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JavaScript unit testing  with Mocha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JS unit testing techniques</dc:title>
  <dc:creator>Ayman Abo El-Abbas</dc:creator>
  <cp:lastModifiedBy>Rehab farouk elsayed</cp:lastModifiedBy>
  <cp:revision>12</cp:revision>
  <dcterms:created xsi:type="dcterms:W3CDTF">2022-10-21T05:11:58Z</dcterms:created>
  <dcterms:modified xsi:type="dcterms:W3CDTF">2024-11-17T09:40:16Z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2020-01-21T00:00:00Z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2022-10-21T00:00:00Z</vt:filetime>
  </property>
</Properties>
</file>