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4" r:id="rId8"/>
    <p:sldId id="273" r:id="rId9"/>
    <p:sldId id="274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2B2"/>
    <a:srgbClr val="6666FF"/>
    <a:srgbClr val="66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48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5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75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703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43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60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12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611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16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0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0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144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50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78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1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53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82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3A1C593-65D0-4073-BCC9-577B9352EA97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730" y="3797300"/>
            <a:ext cx="10163810" cy="1470025"/>
          </a:xfrm>
        </p:spPr>
        <p:txBody>
          <a:bodyPr>
            <a:normAutofit/>
          </a:bodyPr>
          <a:lstStyle/>
          <a:p>
            <a:r>
              <a:rPr lang="en-IN" altLang="en-US" sz="7200" dirty="0">
                <a:latin typeface="Times New Roman" panose="02020603050405020304" charset="0"/>
                <a:cs typeface="Times New Roman" panose="02020603050405020304" charset="0"/>
              </a:rPr>
              <a:t>Introduction to Flutter</a:t>
            </a:r>
          </a:p>
        </p:txBody>
      </p:sp>
      <p:pic>
        <p:nvPicPr>
          <p:cNvPr id="6" name="Picture 5" descr="flutter-logo_drzj7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28104"/>
            <a:ext cx="2152488" cy="26691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3F71F11-AF54-940B-AACC-76760BFFB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44" y="643467"/>
            <a:ext cx="8284112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872393B-D36E-9A53-3EBD-D88EC849CD45}"/>
              </a:ext>
            </a:extLst>
          </p:cNvPr>
          <p:cNvSpPr/>
          <p:nvPr/>
        </p:nvSpPr>
        <p:spPr>
          <a:xfrm>
            <a:off x="0" y="514350"/>
            <a:ext cx="3571875" cy="62865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Classes &amp; Objects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6DBF4B2-4438-A3D4-578D-D4BAC0B53E68}"/>
              </a:ext>
            </a:extLst>
          </p:cNvPr>
          <p:cNvSpPr/>
          <p:nvPr/>
        </p:nvSpPr>
        <p:spPr>
          <a:xfrm>
            <a:off x="3400425" y="514350"/>
            <a:ext cx="542925" cy="62865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22722-D98E-03C2-56A6-78E3EB8D60BF}"/>
              </a:ext>
            </a:extLst>
          </p:cNvPr>
          <p:cNvSpPr txBox="1"/>
          <p:nvPr/>
        </p:nvSpPr>
        <p:spPr>
          <a:xfrm>
            <a:off x="0" y="1457325"/>
            <a:ext cx="9880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consider that the Class is the human being and that the Object is a person. Let it be for example.</a:t>
            </a:r>
          </a:p>
          <a:p>
            <a:r>
              <a:rPr lang="en-US" dirty="0"/>
              <a:t> You have it for example. </a:t>
            </a:r>
          </a:p>
          <a:p>
            <a:r>
              <a:rPr lang="en-US" dirty="0"/>
              <a:t>You have all the attributes which are length and color,</a:t>
            </a:r>
          </a:p>
          <a:p>
            <a:r>
              <a:rPr lang="en-US" dirty="0"/>
              <a:t> the hands, the legs, and so on. "Methods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66DAF9-5AE9-36D6-31D6-437433AACDB1}"/>
              </a:ext>
            </a:extLst>
          </p:cNvPr>
          <p:cNvSpPr txBox="1"/>
          <p:nvPr/>
        </p:nvSpPr>
        <p:spPr>
          <a:xfrm>
            <a:off x="412157" y="4879732"/>
            <a:ext cx="1702393" cy="49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Structure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727A19-CABE-FE90-01DF-F85308E6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38" y="4900688"/>
            <a:ext cx="499987" cy="4999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947F93-14DE-95FD-E05D-E2190AE0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06" y="83552"/>
            <a:ext cx="5151258" cy="22289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63DBFB-FEF1-82D7-0F3A-B06BF353ADA8}"/>
              </a:ext>
            </a:extLst>
          </p:cNvPr>
          <p:cNvSpPr txBox="1"/>
          <p:nvPr/>
        </p:nvSpPr>
        <p:spPr>
          <a:xfrm>
            <a:off x="4500563" y="828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D2B51-71BC-1407-BED9-81DD0844E146}"/>
              </a:ext>
            </a:extLst>
          </p:cNvPr>
          <p:cNvSpPr txBox="1"/>
          <p:nvPr/>
        </p:nvSpPr>
        <p:spPr>
          <a:xfrm>
            <a:off x="4590342" y="338524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Syntax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C5751F-0CF6-1E2E-5E10-400FD9FB089E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133119" y="800189"/>
            <a:ext cx="111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7BF5EC-63AA-37AB-1517-39E87BA36F62}"/>
              </a:ext>
            </a:extLst>
          </p:cNvPr>
          <p:cNvSpPr txBox="1"/>
          <p:nvPr/>
        </p:nvSpPr>
        <p:spPr>
          <a:xfrm>
            <a:off x="412157" y="5607330"/>
            <a:ext cx="1702393" cy="49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Logic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010E530-B9F4-B675-964F-FDDEA8CC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38" y="5657993"/>
            <a:ext cx="502920" cy="5029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4D371B6-643F-38BC-D569-8920B6CE3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42" y="2657654"/>
            <a:ext cx="3045990" cy="198390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A9B5FC-A407-999E-3F26-39B913AE7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222" y="2501201"/>
            <a:ext cx="3082111" cy="214035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7344EC0-ED83-7C4A-35B4-168FFE39062B}"/>
              </a:ext>
            </a:extLst>
          </p:cNvPr>
          <p:cNvSpPr txBox="1"/>
          <p:nvPr/>
        </p:nvSpPr>
        <p:spPr>
          <a:xfrm>
            <a:off x="7169697" y="4830295"/>
            <a:ext cx="1702393" cy="49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Structure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EADA2D-FD40-C484-5A30-991516DC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11" y="4780858"/>
            <a:ext cx="499987" cy="49998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0C9E65D-7782-020D-61CC-4B74913EC881}"/>
              </a:ext>
            </a:extLst>
          </p:cNvPr>
          <p:cNvSpPr txBox="1"/>
          <p:nvPr/>
        </p:nvSpPr>
        <p:spPr>
          <a:xfrm>
            <a:off x="7169697" y="5557893"/>
            <a:ext cx="1702393" cy="49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Logic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F030B5-6E6E-317D-68BC-FE0BC775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11" y="5557893"/>
            <a:ext cx="499987" cy="49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5" grpId="0"/>
      <p:bldP spid="23" grpId="0"/>
      <p:bldP spid="26" grpId="0"/>
      <p:bldP spid="42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33531-DFC6-7B21-B037-FBEC7436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1" y="0"/>
            <a:ext cx="6162803" cy="6772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B7B1A-A695-E4C4-292F-32556A01424E}"/>
              </a:ext>
            </a:extLst>
          </p:cNvPr>
          <p:cNvSpPr txBox="1"/>
          <p:nvPr/>
        </p:nvSpPr>
        <p:spPr>
          <a:xfrm>
            <a:off x="6472238" y="771525"/>
            <a:ext cx="2733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When we see </a:t>
            </a:r>
            <a:r>
              <a:rPr lang="en-US" sz="2200" b="1" dirty="0">
                <a:solidFill>
                  <a:srgbClr val="00B0F0"/>
                </a:solidFill>
              </a:rPr>
              <a:t>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0587E-3285-1AA7-1EA3-798EA2B607EE}"/>
              </a:ext>
            </a:extLst>
          </p:cNvPr>
          <p:cNvSpPr txBox="1"/>
          <p:nvPr/>
        </p:nvSpPr>
        <p:spPr>
          <a:xfrm>
            <a:off x="9048713" y="771525"/>
            <a:ext cx="1855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, we see </a:t>
            </a:r>
            <a:r>
              <a:rPr lang="en-US" sz="2200" b="1" dirty="0">
                <a:solidFill>
                  <a:srgbClr val="FFCC00"/>
                </a:solidFill>
              </a:rPr>
              <a:t>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68E15-70A5-1B40-2004-EAB7D1D25837}"/>
              </a:ext>
            </a:extLst>
          </p:cNvPr>
          <p:cNvSpPr txBox="1"/>
          <p:nvPr/>
        </p:nvSpPr>
        <p:spPr>
          <a:xfrm>
            <a:off x="6472238" y="2083481"/>
            <a:ext cx="5383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As long as it’s </a:t>
            </a:r>
            <a:r>
              <a:rPr lang="en-US" sz="2200" b="1" dirty="0">
                <a:solidFill>
                  <a:srgbClr val="00B050"/>
                </a:solidFill>
              </a:rPr>
              <a:t>simple</a:t>
            </a:r>
            <a:r>
              <a:rPr lang="en-US" sz="2200" dirty="0"/>
              <a:t> , it’s </a:t>
            </a:r>
            <a:r>
              <a:rPr lang="en-US" sz="2200" b="1" dirty="0">
                <a:solidFill>
                  <a:srgbClr val="C00000"/>
                </a:solidFill>
              </a:rPr>
              <a:t>field or attribute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80089-5FC2-2267-2692-E2247BAB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96" y="2678846"/>
            <a:ext cx="5736391" cy="39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3F921-B0E2-07A9-F025-8657605779D2}"/>
              </a:ext>
            </a:extLst>
          </p:cNvPr>
          <p:cNvSpPr txBox="1"/>
          <p:nvPr/>
        </p:nvSpPr>
        <p:spPr>
          <a:xfrm>
            <a:off x="1937650" y="2369092"/>
            <a:ext cx="83167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92D050"/>
                </a:solidFill>
              </a:rPr>
              <a:t>Stack</a:t>
            </a:r>
            <a:r>
              <a:rPr lang="en-US" sz="10000" dirty="0"/>
              <a:t> VS </a:t>
            </a:r>
            <a:r>
              <a:rPr lang="en-US" sz="10000" dirty="0">
                <a:solidFill>
                  <a:srgbClr val="7030A0"/>
                </a:solidFill>
              </a:rPr>
              <a:t>Heap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7EEA9A-9F1C-3167-F90A-49C59B5C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6" y="2369092"/>
            <a:ext cx="1698634" cy="1698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E5FD1B-7F5F-A169-794D-ED51A081A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350" y="2369092"/>
            <a:ext cx="1698634" cy="16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4F5985-B52D-5F31-AC56-33E1F77018C0}"/>
              </a:ext>
            </a:extLst>
          </p:cNvPr>
          <p:cNvSpPr/>
          <p:nvPr/>
        </p:nvSpPr>
        <p:spPr>
          <a:xfrm>
            <a:off x="0" y="0"/>
            <a:ext cx="3926542" cy="65890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CBCD1-8A3D-B9C2-E076-554A21CA9303}"/>
              </a:ext>
            </a:extLst>
          </p:cNvPr>
          <p:cNvSpPr txBox="1"/>
          <p:nvPr/>
        </p:nvSpPr>
        <p:spPr>
          <a:xfrm>
            <a:off x="4455647" y="181852"/>
            <a:ext cx="32807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 Like a Stack of books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9533260-38CD-11D9-CB74-DB0FA3A5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4" y="1994647"/>
            <a:ext cx="3462618" cy="3462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C20338-E815-2821-3B52-60BF22A1B802}"/>
              </a:ext>
            </a:extLst>
          </p:cNvPr>
          <p:cNvSpPr txBox="1"/>
          <p:nvPr/>
        </p:nvSpPr>
        <p:spPr>
          <a:xfrm>
            <a:off x="4587157" y="824753"/>
            <a:ext cx="6298391" cy="630942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n-US" sz="3500" dirty="0"/>
              <a:t>We always say First-in-Last-out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C9D3D-DA7E-7C7D-8DD1-B3100CBDD2CF}"/>
              </a:ext>
            </a:extLst>
          </p:cNvPr>
          <p:cNvSpPr txBox="1"/>
          <p:nvPr/>
        </p:nvSpPr>
        <p:spPr>
          <a:xfrm>
            <a:off x="5257800" y="2581835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48811-63A5-1D4E-67C3-5FE0D51B97A9}"/>
              </a:ext>
            </a:extLst>
          </p:cNvPr>
          <p:cNvSpPr txBox="1"/>
          <p:nvPr/>
        </p:nvSpPr>
        <p:spPr>
          <a:xfrm>
            <a:off x="4672322" y="1994647"/>
            <a:ext cx="44387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Any method we call is inside it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F743A-6777-51EF-B82F-69E3765ED82E}"/>
              </a:ext>
            </a:extLst>
          </p:cNvPr>
          <p:cNvSpPr txBox="1"/>
          <p:nvPr/>
        </p:nvSpPr>
        <p:spPr>
          <a:xfrm>
            <a:off x="4744795" y="3190473"/>
            <a:ext cx="59831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Also contains Data types with Single-value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60C64-2E66-8262-50FF-61ED0A54AB88}"/>
              </a:ext>
            </a:extLst>
          </p:cNvPr>
          <p:cNvSpPr txBox="1"/>
          <p:nvPr/>
        </p:nvSpPr>
        <p:spPr>
          <a:xfrm>
            <a:off x="4744794" y="4208891"/>
            <a:ext cx="22752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40036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ABBF4-7677-6C47-0850-F6716F87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34"/>
            <a:ext cx="5722926" cy="26907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5E2F96-5230-F46B-C569-1F896E75C4C3}"/>
              </a:ext>
            </a:extLst>
          </p:cNvPr>
          <p:cNvCxnSpPr>
            <a:cxnSpLocks/>
          </p:cNvCxnSpPr>
          <p:nvPr/>
        </p:nvCxnSpPr>
        <p:spPr>
          <a:xfrm>
            <a:off x="6427696" y="1371600"/>
            <a:ext cx="0" cy="420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94856B-5212-B14B-37C8-33CF7F55E016}"/>
              </a:ext>
            </a:extLst>
          </p:cNvPr>
          <p:cNvCxnSpPr>
            <a:cxnSpLocks/>
          </p:cNvCxnSpPr>
          <p:nvPr/>
        </p:nvCxnSpPr>
        <p:spPr>
          <a:xfrm flipH="1">
            <a:off x="6427696" y="5580529"/>
            <a:ext cx="4428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9E5F9-6148-C243-4796-05AFEA164BB2}"/>
              </a:ext>
            </a:extLst>
          </p:cNvPr>
          <p:cNvCxnSpPr>
            <a:cxnSpLocks/>
          </p:cNvCxnSpPr>
          <p:nvPr/>
        </p:nvCxnSpPr>
        <p:spPr>
          <a:xfrm>
            <a:off x="10856249" y="1371600"/>
            <a:ext cx="11" cy="420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50775A-87D7-1CD2-76FB-D93A224568DA}"/>
              </a:ext>
            </a:extLst>
          </p:cNvPr>
          <p:cNvSpPr/>
          <p:nvPr/>
        </p:nvSpPr>
        <p:spPr>
          <a:xfrm>
            <a:off x="6851274" y="5688107"/>
            <a:ext cx="35813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7599E0C-1529-68DA-5EC8-617B6AD66E8A}"/>
              </a:ext>
            </a:extLst>
          </p:cNvPr>
          <p:cNvSpPr/>
          <p:nvPr/>
        </p:nvSpPr>
        <p:spPr>
          <a:xfrm rot="10800000">
            <a:off x="5463471" y="786658"/>
            <a:ext cx="964224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830B5-062F-5603-ED76-D104912F6811}"/>
              </a:ext>
            </a:extLst>
          </p:cNvPr>
          <p:cNvSpPr/>
          <p:nvPr/>
        </p:nvSpPr>
        <p:spPr>
          <a:xfrm>
            <a:off x="6427656" y="4565285"/>
            <a:ext cx="4428564" cy="101524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main(List&lt;String </a:t>
            </a:r>
            <a:r>
              <a:rPr lang="en-US" sz="2000" b="1" dirty="0" err="1">
                <a:solidFill>
                  <a:schemeClr val="tx1"/>
                </a:solidFill>
              </a:rPr>
              <a:t>args</a:t>
            </a:r>
            <a:r>
              <a:rPr lang="en-US" sz="2000" b="1" dirty="0">
                <a:solidFill>
                  <a:schemeClr val="tx1"/>
                </a:solidFill>
              </a:rPr>
              <a:t>&gt;)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var </a:t>
            </a:r>
            <a:r>
              <a:rPr lang="en-US" sz="2000" b="1" dirty="0" err="1">
                <a:solidFill>
                  <a:schemeClr val="tx1"/>
                </a:solidFill>
              </a:rPr>
              <a:t>dateOfBirth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int age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77B9022-9255-A7F6-A3D1-9D5443C65E3E}"/>
              </a:ext>
            </a:extLst>
          </p:cNvPr>
          <p:cNvSpPr/>
          <p:nvPr/>
        </p:nvSpPr>
        <p:spPr>
          <a:xfrm rot="10800000">
            <a:off x="4271165" y="1042150"/>
            <a:ext cx="964224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73456-0B98-CE1D-4FFA-73E5492E4ADE}"/>
              </a:ext>
            </a:extLst>
          </p:cNvPr>
          <p:cNvSpPr txBox="1"/>
          <p:nvPr/>
        </p:nvSpPr>
        <p:spPr>
          <a:xfrm>
            <a:off x="6427656" y="4049827"/>
            <a:ext cx="44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"Your age : $</a:t>
            </a:r>
            <a:r>
              <a:rPr lang="en-US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1BAE6B4-B1F9-4A6E-89F1-3654AAAB5E5C}"/>
              </a:ext>
            </a:extLst>
          </p:cNvPr>
          <p:cNvSpPr/>
          <p:nvPr/>
        </p:nvSpPr>
        <p:spPr>
          <a:xfrm rot="10800000">
            <a:off x="3249196" y="1243854"/>
            <a:ext cx="964224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BE041C-1374-F70F-BEED-0A53F1D62F9C}"/>
              </a:ext>
            </a:extLst>
          </p:cNvPr>
          <p:cNvSpPr txBox="1"/>
          <p:nvPr/>
        </p:nvSpPr>
        <p:spPr>
          <a:xfrm>
            <a:off x="5722926" y="3557671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calculateAge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date)</a:t>
            </a:r>
          </a:p>
          <a:p>
            <a:pPr algn="ctr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var now</a:t>
            </a:r>
          </a:p>
          <a:p>
            <a:pPr algn="ctr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ar result </a:t>
            </a:r>
          </a:p>
        </p:txBody>
      </p:sp>
    </p:spTree>
    <p:extLst>
      <p:ext uri="{BB962C8B-B14F-4D97-AF65-F5344CB8AC3E}">
        <p14:creationId xmlns:p14="http://schemas.microsoft.com/office/powerpoint/2010/main" val="90115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2" grpId="0" animBg="1"/>
      <p:bldP spid="32" grpId="1" animBg="1"/>
      <p:bldP spid="33" grpId="0"/>
      <p:bldP spid="33" grpId="1"/>
      <p:bldP spid="35" grpId="0" animBg="1"/>
      <p:bldP spid="35" grpId="1" animBg="1"/>
      <p:bldP spid="37" grpId="0"/>
      <p:bldP spid="3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5D7C68-A946-18F5-B736-6D82D50FB0D7}"/>
              </a:ext>
            </a:extLst>
          </p:cNvPr>
          <p:cNvCxnSpPr>
            <a:cxnSpLocks/>
          </p:cNvCxnSpPr>
          <p:nvPr/>
        </p:nvCxnSpPr>
        <p:spPr>
          <a:xfrm>
            <a:off x="833720" y="739587"/>
            <a:ext cx="0" cy="420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5AB726-4492-3617-10B8-B131CEA3CDBF}"/>
              </a:ext>
            </a:extLst>
          </p:cNvPr>
          <p:cNvCxnSpPr>
            <a:cxnSpLocks/>
          </p:cNvCxnSpPr>
          <p:nvPr/>
        </p:nvCxnSpPr>
        <p:spPr>
          <a:xfrm flipH="1">
            <a:off x="833720" y="4948516"/>
            <a:ext cx="44285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71DA5C-05EF-36D5-F93C-615BA8CDD678}"/>
              </a:ext>
            </a:extLst>
          </p:cNvPr>
          <p:cNvCxnSpPr>
            <a:cxnSpLocks/>
          </p:cNvCxnSpPr>
          <p:nvPr/>
        </p:nvCxnSpPr>
        <p:spPr>
          <a:xfrm>
            <a:off x="5262273" y="739587"/>
            <a:ext cx="11" cy="420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A59AA7D-27CF-3E3F-4509-FE7F309B95CE}"/>
              </a:ext>
            </a:extLst>
          </p:cNvPr>
          <p:cNvSpPr/>
          <p:nvPr/>
        </p:nvSpPr>
        <p:spPr>
          <a:xfrm>
            <a:off x="1257298" y="5056094"/>
            <a:ext cx="35813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06E500-20BD-CE35-4FC1-CA486649FE96}"/>
              </a:ext>
            </a:extLst>
          </p:cNvPr>
          <p:cNvSpPr/>
          <p:nvPr/>
        </p:nvSpPr>
        <p:spPr>
          <a:xfrm>
            <a:off x="833680" y="3933272"/>
            <a:ext cx="4428564" cy="101524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main(List&lt;String </a:t>
            </a:r>
            <a:r>
              <a:rPr lang="en-US" sz="2000" b="1" dirty="0" err="1">
                <a:solidFill>
                  <a:schemeClr val="tx1"/>
                </a:solidFill>
              </a:rPr>
              <a:t>args</a:t>
            </a:r>
            <a:r>
              <a:rPr lang="en-US" sz="2000" b="1" dirty="0">
                <a:solidFill>
                  <a:schemeClr val="tx1"/>
                </a:solidFill>
              </a:rPr>
              <a:t>&gt;)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var </a:t>
            </a:r>
            <a:r>
              <a:rPr lang="en-US" sz="2000" b="1" dirty="0" err="1">
                <a:solidFill>
                  <a:schemeClr val="tx1"/>
                </a:solidFill>
              </a:rPr>
              <a:t>dateOfBirth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int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2823C-33D8-79B6-CF5F-02394D53C053}"/>
              </a:ext>
            </a:extLst>
          </p:cNvPr>
          <p:cNvSpPr txBox="1"/>
          <p:nvPr/>
        </p:nvSpPr>
        <p:spPr>
          <a:xfrm>
            <a:off x="833680" y="3417814"/>
            <a:ext cx="44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"Your age : $</a:t>
            </a:r>
            <a:r>
              <a:rPr lang="en-US" b="0" dirty="0">
                <a:solidFill>
                  <a:srgbClr val="D7DBE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86DB66-2346-2B4A-238E-B94145334EE4}"/>
              </a:ext>
            </a:extLst>
          </p:cNvPr>
          <p:cNvSpPr/>
          <p:nvPr/>
        </p:nvSpPr>
        <p:spPr>
          <a:xfrm>
            <a:off x="6636106" y="484094"/>
            <a:ext cx="4428564" cy="4464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EF352-2047-C623-CC75-F8D4D8BC32D5}"/>
              </a:ext>
            </a:extLst>
          </p:cNvPr>
          <p:cNvSpPr/>
          <p:nvPr/>
        </p:nvSpPr>
        <p:spPr>
          <a:xfrm>
            <a:off x="6763871" y="618565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F4FDD4-7442-A5B1-B124-BDF0A924B364}"/>
              </a:ext>
            </a:extLst>
          </p:cNvPr>
          <p:cNvSpPr/>
          <p:nvPr/>
        </p:nvSpPr>
        <p:spPr>
          <a:xfrm>
            <a:off x="7561730" y="618565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BB3564-03E0-0C13-B6CE-59644664376B}"/>
              </a:ext>
            </a:extLst>
          </p:cNvPr>
          <p:cNvSpPr/>
          <p:nvPr/>
        </p:nvSpPr>
        <p:spPr>
          <a:xfrm>
            <a:off x="8359589" y="618565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0E4A2-AAC4-29A9-66BF-917CF5A351A0}"/>
              </a:ext>
            </a:extLst>
          </p:cNvPr>
          <p:cNvSpPr/>
          <p:nvPr/>
        </p:nvSpPr>
        <p:spPr>
          <a:xfrm>
            <a:off x="9188821" y="618565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AF04EF-0FA0-95A8-AD4A-74A851F2DA33}"/>
              </a:ext>
            </a:extLst>
          </p:cNvPr>
          <p:cNvSpPr/>
          <p:nvPr/>
        </p:nvSpPr>
        <p:spPr>
          <a:xfrm>
            <a:off x="9986680" y="618565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C62BA-61A3-EFF8-07A0-80082C58C80B}"/>
              </a:ext>
            </a:extLst>
          </p:cNvPr>
          <p:cNvSpPr/>
          <p:nvPr/>
        </p:nvSpPr>
        <p:spPr>
          <a:xfrm>
            <a:off x="6763871" y="1210236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9C39D-9010-8C8A-9CCF-034F656C73B6}"/>
              </a:ext>
            </a:extLst>
          </p:cNvPr>
          <p:cNvSpPr/>
          <p:nvPr/>
        </p:nvSpPr>
        <p:spPr>
          <a:xfrm>
            <a:off x="7593107" y="1210236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ABCD45-CCAA-DDF8-28AF-7DC67506D734}"/>
              </a:ext>
            </a:extLst>
          </p:cNvPr>
          <p:cNvSpPr/>
          <p:nvPr/>
        </p:nvSpPr>
        <p:spPr>
          <a:xfrm>
            <a:off x="8390966" y="1210236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43761C-5E64-5116-37D6-11D792BF3714}"/>
              </a:ext>
            </a:extLst>
          </p:cNvPr>
          <p:cNvSpPr/>
          <p:nvPr/>
        </p:nvSpPr>
        <p:spPr>
          <a:xfrm>
            <a:off x="9188825" y="1210236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00A0A8-C83E-BCA1-BED7-26C2DA0EAEFA}"/>
              </a:ext>
            </a:extLst>
          </p:cNvPr>
          <p:cNvSpPr/>
          <p:nvPr/>
        </p:nvSpPr>
        <p:spPr>
          <a:xfrm>
            <a:off x="10047176" y="1210236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23E255-2604-AE49-D713-BE2BCC5E8AC9}"/>
              </a:ext>
            </a:extLst>
          </p:cNvPr>
          <p:cNvSpPr/>
          <p:nvPr/>
        </p:nvSpPr>
        <p:spPr>
          <a:xfrm>
            <a:off x="6795248" y="1210236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1B00B1-6E2D-9206-0C11-9F5C5CFF370C}"/>
              </a:ext>
            </a:extLst>
          </p:cNvPr>
          <p:cNvSpPr/>
          <p:nvPr/>
        </p:nvSpPr>
        <p:spPr>
          <a:xfrm>
            <a:off x="7593107" y="1801907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47CE12-5D62-9B77-6873-8B6BD2DD802C}"/>
              </a:ext>
            </a:extLst>
          </p:cNvPr>
          <p:cNvSpPr/>
          <p:nvPr/>
        </p:nvSpPr>
        <p:spPr>
          <a:xfrm>
            <a:off x="8390966" y="1801907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1B9580-5473-B81D-A483-015BFA517F5A}"/>
              </a:ext>
            </a:extLst>
          </p:cNvPr>
          <p:cNvSpPr/>
          <p:nvPr/>
        </p:nvSpPr>
        <p:spPr>
          <a:xfrm>
            <a:off x="9188825" y="1801907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40BE2F-AA41-561E-CD8B-B3DF2297C42E}"/>
              </a:ext>
            </a:extLst>
          </p:cNvPr>
          <p:cNvSpPr/>
          <p:nvPr/>
        </p:nvSpPr>
        <p:spPr>
          <a:xfrm>
            <a:off x="10047176" y="1801907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34BEA7-F6EF-E8AF-C69B-770B75281E1A}"/>
              </a:ext>
            </a:extLst>
          </p:cNvPr>
          <p:cNvSpPr/>
          <p:nvPr/>
        </p:nvSpPr>
        <p:spPr>
          <a:xfrm>
            <a:off x="6795248" y="1801907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A3952-DA14-309B-04F9-AC9A0D925962}"/>
              </a:ext>
            </a:extLst>
          </p:cNvPr>
          <p:cNvSpPr/>
          <p:nvPr/>
        </p:nvSpPr>
        <p:spPr>
          <a:xfrm>
            <a:off x="7593107" y="2487703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8D6E3D-364C-CB85-30E6-9AF1B93113A1}"/>
              </a:ext>
            </a:extLst>
          </p:cNvPr>
          <p:cNvSpPr/>
          <p:nvPr/>
        </p:nvSpPr>
        <p:spPr>
          <a:xfrm>
            <a:off x="8390966" y="2487703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00D15F-9E67-D2F2-7AD1-598BEBB3E69F}"/>
              </a:ext>
            </a:extLst>
          </p:cNvPr>
          <p:cNvSpPr/>
          <p:nvPr/>
        </p:nvSpPr>
        <p:spPr>
          <a:xfrm>
            <a:off x="9188825" y="2487703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341BA1-D4BF-DF68-17CB-3207AB020799}"/>
              </a:ext>
            </a:extLst>
          </p:cNvPr>
          <p:cNvSpPr/>
          <p:nvPr/>
        </p:nvSpPr>
        <p:spPr>
          <a:xfrm>
            <a:off x="10047176" y="2487703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38ED0-62EE-05C0-CE70-514EE582387A}"/>
              </a:ext>
            </a:extLst>
          </p:cNvPr>
          <p:cNvSpPr/>
          <p:nvPr/>
        </p:nvSpPr>
        <p:spPr>
          <a:xfrm>
            <a:off x="6795248" y="2487703"/>
            <a:ext cx="564776" cy="45720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FC4C49-79EF-2C42-81E2-48F414D0EB7A}"/>
              </a:ext>
            </a:extLst>
          </p:cNvPr>
          <p:cNvSpPr/>
          <p:nvPr/>
        </p:nvSpPr>
        <p:spPr>
          <a:xfrm>
            <a:off x="6851278" y="5067743"/>
            <a:ext cx="35813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1872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6EE3E-969C-0F3C-0011-9391B039AF77}"/>
              </a:ext>
            </a:extLst>
          </p:cNvPr>
          <p:cNvCxnSpPr>
            <a:cxnSpLocks/>
          </p:cNvCxnSpPr>
          <p:nvPr/>
        </p:nvCxnSpPr>
        <p:spPr>
          <a:xfrm>
            <a:off x="4132712" y="1008520"/>
            <a:ext cx="0" cy="42089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4973D0-11C9-4A6F-B070-E5FE59894149}"/>
              </a:ext>
            </a:extLst>
          </p:cNvPr>
          <p:cNvCxnSpPr>
            <a:cxnSpLocks/>
          </p:cNvCxnSpPr>
          <p:nvPr/>
        </p:nvCxnSpPr>
        <p:spPr>
          <a:xfrm flipH="1">
            <a:off x="4132712" y="5217449"/>
            <a:ext cx="41349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6FF802-D4A8-3573-444F-F663828ADB2A}"/>
              </a:ext>
            </a:extLst>
          </p:cNvPr>
          <p:cNvCxnSpPr>
            <a:cxnSpLocks/>
          </p:cNvCxnSpPr>
          <p:nvPr/>
        </p:nvCxnSpPr>
        <p:spPr>
          <a:xfrm>
            <a:off x="8267655" y="1008520"/>
            <a:ext cx="11" cy="420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513B585-878C-9FDF-1BA5-6F04265F84E0}"/>
              </a:ext>
            </a:extLst>
          </p:cNvPr>
          <p:cNvSpPr/>
          <p:nvPr/>
        </p:nvSpPr>
        <p:spPr>
          <a:xfrm>
            <a:off x="4262680" y="5325027"/>
            <a:ext cx="35813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EF79F-DC8E-AAEC-1FDF-5E90FC441E3D}"/>
              </a:ext>
            </a:extLst>
          </p:cNvPr>
          <p:cNvSpPr/>
          <p:nvPr/>
        </p:nvSpPr>
        <p:spPr>
          <a:xfrm>
            <a:off x="4132711" y="4309780"/>
            <a:ext cx="4101391" cy="90766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main(List&lt;String </a:t>
            </a:r>
            <a:r>
              <a:rPr lang="en-US" sz="2000" b="1" dirty="0" err="1">
                <a:solidFill>
                  <a:schemeClr val="tx1"/>
                </a:solidFill>
              </a:rPr>
              <a:t>args</a:t>
            </a:r>
            <a:r>
              <a:rPr lang="en-US" sz="2000" b="1" dirty="0">
                <a:solidFill>
                  <a:schemeClr val="tx1"/>
                </a:solidFill>
              </a:rPr>
              <a:t>&gt;)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var </a:t>
            </a:r>
            <a:r>
              <a:rPr lang="en-US" sz="2000" b="1" dirty="0" err="1">
                <a:solidFill>
                  <a:schemeClr val="tx1"/>
                </a:solidFill>
              </a:rPr>
              <a:t>dateOfBirth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int 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A4D5A-26C3-B580-C769-7E7E78C0FBA0}"/>
              </a:ext>
            </a:extLst>
          </p:cNvPr>
          <p:cNvSpPr/>
          <p:nvPr/>
        </p:nvSpPr>
        <p:spPr>
          <a:xfrm>
            <a:off x="8774240" y="753035"/>
            <a:ext cx="3312406" cy="4464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A6E2ED-58E8-F350-1D35-6DD4DE976585}"/>
              </a:ext>
            </a:extLst>
          </p:cNvPr>
          <p:cNvSpPr/>
          <p:nvPr/>
        </p:nvSpPr>
        <p:spPr>
          <a:xfrm>
            <a:off x="8774240" y="5336684"/>
            <a:ext cx="35813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Heap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461E243-36FF-1AB6-DFC2-1A6F8272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784"/>
            <a:ext cx="4448796" cy="244826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2BE83D1-0C82-9A6F-0CAC-F1D42D0790A7}"/>
              </a:ext>
            </a:extLst>
          </p:cNvPr>
          <p:cNvSpPr txBox="1"/>
          <p:nvPr/>
        </p:nvSpPr>
        <p:spPr>
          <a:xfrm>
            <a:off x="3151069" y="3326833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calculateAge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date)</a:t>
            </a:r>
          </a:p>
          <a:p>
            <a:pPr algn="ctr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var now</a:t>
            </a:r>
          </a:p>
          <a:p>
            <a:pPr algn="ctr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ar result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9108E3-60D8-535B-084A-983C1BF102DF}"/>
              </a:ext>
            </a:extLst>
          </p:cNvPr>
          <p:cNvCxnSpPr>
            <a:endCxn id="39" idx="3"/>
          </p:cNvCxnSpPr>
          <p:nvPr/>
        </p:nvCxnSpPr>
        <p:spPr>
          <a:xfrm>
            <a:off x="6790765" y="3788498"/>
            <a:ext cx="24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87078-4C4D-46D5-1969-82201B88B702}"/>
              </a:ext>
            </a:extLst>
          </p:cNvPr>
          <p:cNvSpPr/>
          <p:nvPr/>
        </p:nvSpPr>
        <p:spPr>
          <a:xfrm>
            <a:off x="9282862" y="3570432"/>
            <a:ext cx="2214373" cy="450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DateTime</a:t>
            </a:r>
            <a:r>
              <a:rPr lang="en-US" sz="1600" b="1" dirty="0">
                <a:solidFill>
                  <a:schemeClr val="tx1"/>
                </a:solidFill>
              </a:rPr>
              <a:t>(2023,3,13)</a:t>
            </a:r>
          </a:p>
        </p:txBody>
      </p:sp>
    </p:spTree>
    <p:extLst>
      <p:ext uri="{BB962C8B-B14F-4D97-AF65-F5344CB8AC3E}">
        <p14:creationId xmlns:p14="http://schemas.microsoft.com/office/powerpoint/2010/main" val="4088028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60C015-CE48-B7D7-67CB-E6EC94FD0B2A}"/>
              </a:ext>
            </a:extLst>
          </p:cNvPr>
          <p:cNvCxnSpPr>
            <a:cxnSpLocks/>
          </p:cNvCxnSpPr>
          <p:nvPr/>
        </p:nvCxnSpPr>
        <p:spPr>
          <a:xfrm>
            <a:off x="4132712" y="1008520"/>
            <a:ext cx="0" cy="42089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F83F3-79DF-3630-67C6-5D260F0BC45D}"/>
              </a:ext>
            </a:extLst>
          </p:cNvPr>
          <p:cNvCxnSpPr>
            <a:cxnSpLocks/>
          </p:cNvCxnSpPr>
          <p:nvPr/>
        </p:nvCxnSpPr>
        <p:spPr>
          <a:xfrm flipH="1">
            <a:off x="4132712" y="5217449"/>
            <a:ext cx="41349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A070DF-7B3D-CFE8-FD6F-5B284046D790}"/>
              </a:ext>
            </a:extLst>
          </p:cNvPr>
          <p:cNvCxnSpPr>
            <a:cxnSpLocks/>
          </p:cNvCxnSpPr>
          <p:nvPr/>
        </p:nvCxnSpPr>
        <p:spPr>
          <a:xfrm>
            <a:off x="8267655" y="1008520"/>
            <a:ext cx="11" cy="420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2CAAB1A-B4DD-F9F7-1CCA-3DD8DE5BE1E2}"/>
              </a:ext>
            </a:extLst>
          </p:cNvPr>
          <p:cNvSpPr/>
          <p:nvPr/>
        </p:nvSpPr>
        <p:spPr>
          <a:xfrm>
            <a:off x="4262680" y="5325027"/>
            <a:ext cx="35813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1D528-483C-B9B6-AD03-3BEFBA730CA7}"/>
              </a:ext>
            </a:extLst>
          </p:cNvPr>
          <p:cNvSpPr/>
          <p:nvPr/>
        </p:nvSpPr>
        <p:spPr>
          <a:xfrm>
            <a:off x="4132711" y="4309780"/>
            <a:ext cx="4101391" cy="90766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Void main(List&lt;String </a:t>
            </a:r>
            <a:r>
              <a:rPr lang="en-US" sz="2000" b="1" dirty="0" err="1">
                <a:solidFill>
                  <a:schemeClr val="tx1"/>
                </a:solidFill>
              </a:rPr>
              <a:t>args</a:t>
            </a:r>
            <a:r>
              <a:rPr lang="en-US" sz="2000" b="1" dirty="0">
                <a:solidFill>
                  <a:schemeClr val="tx1"/>
                </a:solidFill>
              </a:rPr>
              <a:t>&gt;)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var </a:t>
            </a:r>
            <a:r>
              <a:rPr lang="en-US" sz="2000" b="1" dirty="0" err="1">
                <a:solidFill>
                  <a:schemeClr val="tx1"/>
                </a:solidFill>
              </a:rPr>
              <a:t>dateOfBirth</a:t>
            </a:r>
            <a:endParaRPr lang="en-US" sz="2000" b="1" dirty="0">
              <a:solidFill>
                <a:schemeClr val="tx1"/>
              </a:solidFill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int 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116AF-8E10-07C8-9DC6-7AECAE7B5CBD}"/>
              </a:ext>
            </a:extLst>
          </p:cNvPr>
          <p:cNvSpPr/>
          <p:nvPr/>
        </p:nvSpPr>
        <p:spPr>
          <a:xfrm>
            <a:off x="8774240" y="753035"/>
            <a:ext cx="3312406" cy="44644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A1980-045B-9236-446E-8096EE0A8FC8}"/>
              </a:ext>
            </a:extLst>
          </p:cNvPr>
          <p:cNvSpPr/>
          <p:nvPr/>
        </p:nvSpPr>
        <p:spPr>
          <a:xfrm>
            <a:off x="8774240" y="5336684"/>
            <a:ext cx="35813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4DB77-0C96-0D19-465C-1F3AD4186697}"/>
              </a:ext>
            </a:extLst>
          </p:cNvPr>
          <p:cNvSpPr txBox="1"/>
          <p:nvPr/>
        </p:nvSpPr>
        <p:spPr>
          <a:xfrm>
            <a:off x="3151069" y="3326833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calculateAge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CB8B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 date)</a:t>
            </a:r>
          </a:p>
          <a:p>
            <a:pPr algn="ctr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var now</a:t>
            </a:r>
          </a:p>
          <a:p>
            <a:pPr algn="ctr"/>
            <a:r>
              <a:rPr lang="en-US" dirty="0">
                <a:solidFill>
                  <a:srgbClr val="D6DEEB"/>
                </a:solidFill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D6DEEB"/>
                </a:solidFill>
                <a:effectLst/>
                <a:latin typeface="Consolas" panose="020B0609020204030204" pitchFamily="49" charset="0"/>
              </a:rPr>
              <a:t>ar result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C8308-86A1-8B48-D404-1280432E7193}"/>
              </a:ext>
            </a:extLst>
          </p:cNvPr>
          <p:cNvCxnSpPr>
            <a:endCxn id="12" idx="3"/>
          </p:cNvCxnSpPr>
          <p:nvPr/>
        </p:nvCxnSpPr>
        <p:spPr>
          <a:xfrm>
            <a:off x="6790765" y="3788498"/>
            <a:ext cx="24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D24C0-DAC9-985E-619B-047EC4AED458}"/>
              </a:ext>
            </a:extLst>
          </p:cNvPr>
          <p:cNvSpPr/>
          <p:nvPr/>
        </p:nvSpPr>
        <p:spPr>
          <a:xfrm>
            <a:off x="9282862" y="3570432"/>
            <a:ext cx="2214373" cy="450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DateTime</a:t>
            </a:r>
            <a:r>
              <a:rPr lang="en-US" sz="1600" b="1" dirty="0">
                <a:solidFill>
                  <a:schemeClr val="tx1"/>
                </a:solidFill>
              </a:rPr>
              <a:t>(2023,3,13)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D75426-F97C-5A0A-D5AD-DB16AA28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6901" cy="302937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C5445-D2B4-1D82-72DA-0BC05BCBC82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486901" y="526473"/>
            <a:ext cx="4852112" cy="48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30B80-D725-1107-261A-F539307DBAA2}"/>
              </a:ext>
            </a:extLst>
          </p:cNvPr>
          <p:cNvSpPr/>
          <p:nvPr/>
        </p:nvSpPr>
        <p:spPr>
          <a:xfrm>
            <a:off x="9339013" y="783410"/>
            <a:ext cx="2214373" cy="450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dateOfBirth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04E251-6E9F-E77B-3DF2-FF188F0B9C74}"/>
              </a:ext>
            </a:extLst>
          </p:cNvPr>
          <p:cNvSpPr/>
          <p:nvPr/>
        </p:nvSpPr>
        <p:spPr>
          <a:xfrm>
            <a:off x="9216927" y="2265243"/>
            <a:ext cx="2458544" cy="45022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DateTime</a:t>
            </a:r>
            <a:r>
              <a:rPr lang="en-US" b="1" dirty="0"/>
              <a:t>(2000,10,7)</a:t>
            </a:r>
            <a:endParaRPr lang="en-US" sz="1600" dirty="0"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989577-5D23-403A-5B02-D0EB2E5A9B5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0446199" y="1233630"/>
            <a:ext cx="1" cy="103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9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95" y="2641600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93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3761"/>
            <a:ext cx="10353762" cy="97045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82699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is framework created by 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</a:t>
            </a:r>
          </a:p>
          <a:p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cross-platform framework used to develop application for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865330"/>
            <a:ext cx="10972800" cy="128269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506679"/>
            <a:ext cx="10972800" cy="12826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Programming language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05895" y="2710901"/>
            <a:ext cx="5118705" cy="23264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Desktop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2279197"/>
            <a:ext cx="8140095" cy="45788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9" y="5037330"/>
            <a:ext cx="1118049" cy="11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4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972800" cy="1143000"/>
          </a:xfrm>
        </p:spPr>
        <p:txBody>
          <a:bodyPr/>
          <a:lstStyle/>
          <a:p>
            <a:r>
              <a:rPr lang="en-US" dirty="0"/>
              <a:t>Why Flutter for App Development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26545"/>
              </p:ext>
            </p:extLst>
          </p:nvPr>
        </p:nvGraphicFramePr>
        <p:xfrm>
          <a:off x="247650" y="1282700"/>
          <a:ext cx="11671299" cy="370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890433">
                  <a:extLst>
                    <a:ext uri="{9D8B030D-6E8A-4147-A177-3AD203B41FA5}">
                      <a16:colId xmlns:a16="http://schemas.microsoft.com/office/drawing/2014/main" val="2572758151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3018465879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12633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1. Open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Source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2. Faster development Cycle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3. Super Productive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6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" y="1955800"/>
            <a:ext cx="359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Flutter is Open-Source framework</a:t>
            </a:r>
          </a:p>
          <a:p>
            <a:r>
              <a:rPr lang="en-US" dirty="0"/>
              <a:t>Therefore, anyone can use it for any given purpose.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6100" y="19431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Flutter is so fast that it takes less then 30 sec for first full compilation.</a:t>
            </a:r>
          </a:p>
          <a:p>
            <a:endParaRPr lang="en-US" dirty="0"/>
          </a:p>
          <a:p>
            <a:r>
              <a:rPr lang="en-US" dirty="0"/>
              <a:t>Comes with Hot-Reload &amp; Hot-Restart.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4849" y="19558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Comes with Hot-Reload &amp; Hot-Restart.</a:t>
            </a:r>
          </a:p>
          <a:p>
            <a:endParaRPr lang="en-US" dirty="0"/>
          </a:p>
          <a:p>
            <a:r>
              <a:rPr lang="en-US" dirty="0"/>
              <a:t>Due to Stateful widget hot-reload feature Flutter is very fast iterative coding style.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710126"/>
            <a:ext cx="3628965" cy="2419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693" y="4180722"/>
            <a:ext cx="3097212" cy="14781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9" y="3799026"/>
            <a:ext cx="3556000" cy="241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0"/>
            <a:ext cx="10972800" cy="1143000"/>
          </a:xfrm>
        </p:spPr>
        <p:txBody>
          <a:bodyPr/>
          <a:lstStyle/>
          <a:p>
            <a:r>
              <a:rPr lang="en-US" dirty="0"/>
              <a:t>Why Flutter for App Development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42745"/>
              </p:ext>
            </p:extLst>
          </p:nvPr>
        </p:nvGraphicFramePr>
        <p:xfrm>
          <a:off x="247650" y="1282700"/>
          <a:ext cx="11671299" cy="6731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890433">
                  <a:extLst>
                    <a:ext uri="{9D8B030D-6E8A-4147-A177-3AD203B41FA5}">
                      <a16:colId xmlns:a16="http://schemas.microsoft.com/office/drawing/2014/main" val="2572758151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3018465879"/>
                    </a:ext>
                  </a:extLst>
                </a:gridCol>
                <a:gridCol w="3890433">
                  <a:extLst>
                    <a:ext uri="{9D8B030D-6E8A-4147-A177-3AD203B41FA5}">
                      <a16:colId xmlns:a16="http://schemas.microsoft.com/office/drawing/2014/main" val="126330928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4. Ease to learn &amp; code sharing</a:t>
                      </a: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5.</a:t>
                      </a:r>
                      <a:r>
                        <a:rPr lang="en-US" b="0" cap="none" spc="0" baseline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Widget Libraries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6. 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Community Support</a:t>
                      </a:r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6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600" y="2095500"/>
            <a:ext cx="359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one who have basic knowledge of OOPS &amp; UI Designing can easily learn Flutter.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3874" y="21209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Ready to use widget, Flutter have many widget that you can use to build flutter application.</a:t>
            </a:r>
          </a:p>
          <a:p>
            <a:endParaRPr lang="en-US" dirty="0"/>
          </a:p>
          <a:p>
            <a:r>
              <a:rPr lang="en-US" dirty="0"/>
              <a:t>Such as : http, get, share plus, toggle switch etc.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37524" y="2120900"/>
            <a:ext cx="3594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Flutter Community is bit small if we compare with other framework like React.</a:t>
            </a:r>
          </a:p>
          <a:p>
            <a:endParaRPr lang="en-US" dirty="0"/>
          </a:p>
          <a:p>
            <a:r>
              <a:rPr lang="en-US" dirty="0"/>
              <a:t>But Flutter is grow very fast then other framework.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4139783"/>
            <a:ext cx="3627684" cy="2040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22" y="4139783"/>
            <a:ext cx="2900864" cy="2175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0" y="4019489"/>
            <a:ext cx="3225800" cy="24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0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970450"/>
          </a:xfrm>
        </p:spPr>
        <p:txBody>
          <a:bodyPr/>
          <a:lstStyle/>
          <a:p>
            <a:r>
              <a:rPr lang="en-IN" altLang="en-US" dirty="0"/>
              <a:t>Apps that are build using Flutter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51" y="1435100"/>
            <a:ext cx="3937605" cy="549964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500" dirty="0"/>
              <a:t>Dream 11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966173" y="1272671"/>
            <a:ext cx="34189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500" dirty="0"/>
              <a:t>Stadia  </a:t>
            </a:r>
            <a:br>
              <a:rPr lang="en-US" sz="2500" dirty="0"/>
            </a:br>
            <a:r>
              <a:rPr lang="en-US" sz="2500" dirty="0"/>
              <a:t>gaming platform.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2267025"/>
            <a:ext cx="3194892" cy="3727374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449686" y="1435100"/>
            <a:ext cx="3033248" cy="44016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500" dirty="0"/>
              <a:t>eBay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86" y="1978555"/>
            <a:ext cx="3433164" cy="4268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49" y="2294520"/>
            <a:ext cx="1890404" cy="3780808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8999421" y="1435100"/>
            <a:ext cx="341895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sz="2500" dirty="0"/>
              <a:t>Google Pay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75" y="2267025"/>
            <a:ext cx="1911726" cy="3727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12420"/>
            <a:ext cx="10353762" cy="970450"/>
          </a:xfrm>
        </p:spPr>
        <p:txBody>
          <a:bodyPr/>
          <a:lstStyle/>
          <a:p>
            <a:r>
              <a:rPr lang="en-US" dirty="0"/>
              <a:t>Feature of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Platform App Development.</a:t>
            </a:r>
          </a:p>
          <a:p>
            <a:r>
              <a:rPr lang="en-US" dirty="0"/>
              <a:t>Easy access to Native Features.</a:t>
            </a:r>
          </a:p>
          <a:p>
            <a:r>
              <a:rPr lang="en-US" dirty="0"/>
              <a:t>Minimal Coding.</a:t>
            </a:r>
          </a:p>
          <a:p>
            <a:r>
              <a:rPr lang="en-US" dirty="0"/>
              <a:t>Fast Development</a:t>
            </a:r>
          </a:p>
          <a:p>
            <a:r>
              <a:rPr lang="en-US" dirty="0"/>
              <a:t>Hot Reload &amp; Hot Restart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6540" y="1583064"/>
            <a:ext cx="4366260" cy="42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8704E9D-76DC-AEED-B044-C9140AAC77F3}"/>
              </a:ext>
            </a:extLst>
          </p:cNvPr>
          <p:cNvSpPr/>
          <p:nvPr/>
        </p:nvSpPr>
        <p:spPr>
          <a:xfrm>
            <a:off x="0" y="514350"/>
            <a:ext cx="3571875" cy="62865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Collections: Maps 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91EF586-499D-E190-44E0-0ACE34974007}"/>
              </a:ext>
            </a:extLst>
          </p:cNvPr>
          <p:cNvSpPr/>
          <p:nvPr/>
        </p:nvSpPr>
        <p:spPr>
          <a:xfrm>
            <a:off x="3400425" y="514350"/>
            <a:ext cx="542925" cy="628650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C742E-15F2-9198-A7A1-39B7FBE31123}"/>
              </a:ext>
            </a:extLst>
          </p:cNvPr>
          <p:cNvSpPr txBox="1"/>
          <p:nvPr/>
        </p:nvSpPr>
        <p:spPr>
          <a:xfrm>
            <a:off x="200026" y="1657350"/>
            <a:ext cx="523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anose="020B0604020202020204" pitchFamily="2" charset="0"/>
              </a:rPr>
              <a:t>The Map object is a simple key/value pair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anose="020B0604020202020204" pitchFamily="2" charset="0"/>
              </a:rPr>
              <a:t> Keys and values in a map may be of any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anose="020B0604020202020204" pitchFamily="2" charset="0"/>
              </a:rPr>
              <a:t> A Map is a dynamic collection. In other 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Nunito" panose="020B0604020202020204" pitchFamily="2" charset="0"/>
              </a:rPr>
              <a:t> Maps can grow and shrink at runtime.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FFB64D-BA65-A9B2-44F2-C3ADBAEA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57858"/>
            <a:ext cx="8343900" cy="27481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CDB4D7-ABB5-4AA9-DAC7-180257FD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09" y="3752678"/>
            <a:ext cx="8354591" cy="2467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658A13-D74B-8B82-7520-CACBBFDB7C6D}"/>
              </a:ext>
            </a:extLst>
          </p:cNvPr>
          <p:cNvSpPr txBox="1"/>
          <p:nvPr/>
        </p:nvSpPr>
        <p:spPr>
          <a:xfrm>
            <a:off x="7186612" y="1252009"/>
            <a:ext cx="425725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For Example : </a:t>
            </a:r>
          </a:p>
          <a:p>
            <a:r>
              <a:rPr lang="en-US" sz="2600" dirty="0"/>
              <a:t>Translation from English To </a:t>
            </a:r>
          </a:p>
          <a:p>
            <a:r>
              <a:rPr lang="en-US" sz="2600" dirty="0"/>
              <a:t>Arabic</a:t>
            </a:r>
          </a:p>
        </p:txBody>
      </p:sp>
    </p:spTree>
    <p:extLst>
      <p:ext uri="{BB962C8B-B14F-4D97-AF65-F5344CB8AC3E}">
        <p14:creationId xmlns:p14="http://schemas.microsoft.com/office/powerpoint/2010/main" val="8698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C3B7BC-7F98-7B60-9EE0-EF5FB4DBBEE2}"/>
              </a:ext>
            </a:extLst>
          </p:cNvPr>
          <p:cNvSpPr txBox="1"/>
          <p:nvPr/>
        </p:nvSpPr>
        <p:spPr>
          <a:xfrm>
            <a:off x="-123265" y="2413337"/>
            <a:ext cx="12438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i="0" dirty="0">
                <a:solidFill>
                  <a:srgbClr val="3A92B2"/>
                </a:solidFill>
                <a:effectLst/>
                <a:latin typeface="sohne"/>
              </a:rPr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39273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Abstract blurred public library with bookshelves">
            <a:extLst>
              <a:ext uri="{FF2B5EF4-FFF2-40B4-BE49-F238E27FC236}">
                <a16:creationId xmlns:a16="http://schemas.microsoft.com/office/drawing/2014/main" id="{D56ED216-E058-EB0C-94AF-50407174D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7B5B3AFA-696C-23D0-3A5A-AA28ACA085D2}"/>
              </a:ext>
            </a:extLst>
          </p:cNvPr>
          <p:cNvSpPr txBox="1"/>
          <p:nvPr/>
        </p:nvSpPr>
        <p:spPr>
          <a:xfrm>
            <a:off x="497542" y="835959"/>
            <a:ext cx="10850698" cy="5186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( Object-Oriented Programming ):is a core concept to design programs using Classes and Objects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Class is like a 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blueprint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for creating objects.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A-Class has a 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constructor/initializer 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 creating objects.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An object is an instance </a:t>
            </a:r>
            <a:r>
              <a:rPr lang="en-US" sz="2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نسخة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او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اصدار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 of a class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Instance Classes also have properties and methods that each object can utilize </a:t>
            </a:r>
            <a:r>
              <a:rPr lang="en-US" sz="2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يستخدم</a:t>
            </a:r>
            <a:endParaRPr lang="en-US" sz="2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2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  <a:r>
              <a:rPr lang="en-US" sz="2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Pillers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5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اعمدة</a:t>
            </a: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of Object-Oriented Programming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25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we will know later......... </a:t>
            </a:r>
          </a:p>
        </p:txBody>
      </p:sp>
    </p:spTree>
    <p:extLst>
      <p:ext uri="{BB962C8B-B14F-4D97-AF65-F5344CB8AC3E}">
        <p14:creationId xmlns:p14="http://schemas.microsoft.com/office/powerpoint/2010/main" val="4107110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583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Aharoni</vt:lpstr>
      <vt:lpstr>Arial</vt:lpstr>
      <vt:lpstr>Calisto MT</vt:lpstr>
      <vt:lpstr>Consolas</vt:lpstr>
      <vt:lpstr>Nunito</vt:lpstr>
      <vt:lpstr>sohne</vt:lpstr>
      <vt:lpstr>Times New Roman</vt:lpstr>
      <vt:lpstr>Wingdings 2</vt:lpstr>
      <vt:lpstr>Slate</vt:lpstr>
      <vt:lpstr>Introduction to Flutter</vt:lpstr>
      <vt:lpstr>Flutter</vt:lpstr>
      <vt:lpstr>Why Flutter for App Development</vt:lpstr>
      <vt:lpstr>Why Flutter for App Development</vt:lpstr>
      <vt:lpstr>Apps that are build using Flutter</vt:lpstr>
      <vt:lpstr>Feature of Flutter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dc:creator/>
  <cp:lastModifiedBy>وليد أشرف أحمد محمد</cp:lastModifiedBy>
  <cp:revision>34</cp:revision>
  <dcterms:created xsi:type="dcterms:W3CDTF">2022-03-12T10:51:58Z</dcterms:created>
  <dcterms:modified xsi:type="dcterms:W3CDTF">2023-03-16T23:03:33Z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03521C7FDB854D178FF789EAAAF46763</vt:lpwstr>
  </property>
  <property fmtid="{D5CDD505-2E9C-101B-9397-08002B2CF9AE}" pid="3" name="KSOProductBuildVer">
    <vt:lpwstr>1033-11.2.0.11029</vt:lpwstr>
  </property>
</Properties>
</file>