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9" r:id="rId4"/>
    <p:sldId id="260"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DB4E-61DE-7F51-1E71-2B5E98724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6FA43-2646-ACE4-3500-90DABC186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B334E-5303-8A34-FD25-97257CA0A557}"/>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5" name="Footer Placeholder 4">
            <a:extLst>
              <a:ext uri="{FF2B5EF4-FFF2-40B4-BE49-F238E27FC236}">
                <a16:creationId xmlns:a16="http://schemas.microsoft.com/office/drawing/2014/main" id="{C195BAED-728C-DF88-DE2E-A868ED94F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56DC8-3A9F-DD2D-F4C5-51901E6F2CB2}"/>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400965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C3C9C-7616-B7D6-0156-9B839AD7C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4C5E71-2C8A-A51A-1ED2-FC4D9D8E3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E9615-C09B-920C-7F55-EB54557C2667}"/>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5" name="Footer Placeholder 4">
            <a:extLst>
              <a:ext uri="{FF2B5EF4-FFF2-40B4-BE49-F238E27FC236}">
                <a16:creationId xmlns:a16="http://schemas.microsoft.com/office/drawing/2014/main" id="{4AC4741F-7210-1793-C6BE-8D2AF64A7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4C261-C57A-93AA-EB98-09F12181490C}"/>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87472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E1BD4-C70A-EA94-DEF1-055646FC3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DA070B-6B6A-F16B-8441-3E8BFD4BED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FBF1A-6144-5BDA-BD73-B46BB8FC1146}"/>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5" name="Footer Placeholder 4">
            <a:extLst>
              <a:ext uri="{FF2B5EF4-FFF2-40B4-BE49-F238E27FC236}">
                <a16:creationId xmlns:a16="http://schemas.microsoft.com/office/drawing/2014/main" id="{AF283EC0-331C-3E38-9409-ECE1DFC53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AA990-5627-2C45-9D44-08633A5648C3}"/>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20750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0A63-8F63-1282-AE20-0E38A79AA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9E7372-3391-DCE5-C1E6-935B2AFBA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6DBAB-CC91-CFEE-1137-F4BC5C84DEDE}"/>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5" name="Footer Placeholder 4">
            <a:extLst>
              <a:ext uri="{FF2B5EF4-FFF2-40B4-BE49-F238E27FC236}">
                <a16:creationId xmlns:a16="http://schemas.microsoft.com/office/drawing/2014/main" id="{1C61A367-8D30-2402-C302-F7892EE91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7695B-579A-9657-76CF-21F1FA704CE7}"/>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40788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4287-1EB0-11B5-0CB4-D7878897B5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1C6C0-C61F-F7A4-8785-755AF74CAB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688D6A-FEB3-6CD8-0194-493C2A29BB3F}"/>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5" name="Footer Placeholder 4">
            <a:extLst>
              <a:ext uri="{FF2B5EF4-FFF2-40B4-BE49-F238E27FC236}">
                <a16:creationId xmlns:a16="http://schemas.microsoft.com/office/drawing/2014/main" id="{3FEDCE53-A9FD-9BC1-7E25-1B4C030AB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E3EDC-4C5C-590B-325C-367C87FB559D}"/>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194886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947C-E497-C30D-186E-AFA7D9BA5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9E5D7A-7586-2E18-E3BB-15E4B9102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8BF12-0FB1-5EBD-AB43-31E021C0C5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186C4B-169A-9585-F7DB-9FB99470E68A}"/>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6" name="Footer Placeholder 5">
            <a:extLst>
              <a:ext uri="{FF2B5EF4-FFF2-40B4-BE49-F238E27FC236}">
                <a16:creationId xmlns:a16="http://schemas.microsoft.com/office/drawing/2014/main" id="{3176CEAB-2B54-E80D-75F2-E20EE11E6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6EE46-DC79-A1EF-FA50-6031CC2747F1}"/>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73292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8F27-A4AA-34D7-729A-4A0618EBAE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0A0318-31B0-88C3-D35D-E6701081E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1445A0-7261-1917-9841-95C9335EB6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A40EE-6491-E395-BCA3-7FC0910AF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604FC3-98A3-65CB-E213-3AC9CCEE6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AC0431-6C43-6E5B-71A4-F56A177F0F00}"/>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8" name="Footer Placeholder 7">
            <a:extLst>
              <a:ext uri="{FF2B5EF4-FFF2-40B4-BE49-F238E27FC236}">
                <a16:creationId xmlns:a16="http://schemas.microsoft.com/office/drawing/2014/main" id="{B8BF97FA-6BAB-EE95-8370-48D6848AB7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598BC-F85B-1AAA-A931-40E8DAD52418}"/>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16636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0A36-8E4C-F28F-F143-5F2121EA7B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D85BF-97A6-1F1C-8DD5-93C4C9DBD53F}"/>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4" name="Footer Placeholder 3">
            <a:extLst>
              <a:ext uri="{FF2B5EF4-FFF2-40B4-BE49-F238E27FC236}">
                <a16:creationId xmlns:a16="http://schemas.microsoft.com/office/drawing/2014/main" id="{9229B1AD-8068-B26B-A9C9-75912C12A8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CE7086-A475-2463-B2E0-F79C646928F9}"/>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56544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8BD51-AE76-605E-52AB-AE58920E9ED3}"/>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3" name="Footer Placeholder 2">
            <a:extLst>
              <a:ext uri="{FF2B5EF4-FFF2-40B4-BE49-F238E27FC236}">
                <a16:creationId xmlns:a16="http://schemas.microsoft.com/office/drawing/2014/main" id="{5414BE3F-BF08-A4D3-5DA9-30A27F67A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3523F9-5EC9-B8F8-CDCE-79E84694CE7A}"/>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399597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F40-59E0-2ABD-D501-3C1BDFEE05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ED501A-E77B-744F-9146-9603972A1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64D14-7E56-79CA-5B04-F691E19BB2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6D760-97E5-BBB4-8968-D919372B74FE}"/>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6" name="Footer Placeholder 5">
            <a:extLst>
              <a:ext uri="{FF2B5EF4-FFF2-40B4-BE49-F238E27FC236}">
                <a16:creationId xmlns:a16="http://schemas.microsoft.com/office/drawing/2014/main" id="{F56095A5-C7F2-546C-EFDD-8ACFA6ABB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CA0A49-BD6E-EFB4-0641-A3366C14F0FC}"/>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79214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7C5E-F39B-1410-B7EB-7519D2573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ACABE7-A310-A343-9406-8344F6218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BA86F8-6559-645E-3727-142FAF944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52EDC-9800-05C7-D15B-4F2D5FC91218}"/>
              </a:ext>
            </a:extLst>
          </p:cNvPr>
          <p:cNvSpPr>
            <a:spLocks noGrp="1"/>
          </p:cNvSpPr>
          <p:nvPr>
            <p:ph type="dt" sz="half" idx="10"/>
          </p:nvPr>
        </p:nvSpPr>
        <p:spPr/>
        <p:txBody>
          <a:bodyPr/>
          <a:lstStyle/>
          <a:p>
            <a:fld id="{A9CD98B9-ABB2-498E-98A2-B524797006D6}" type="datetimeFigureOut">
              <a:rPr lang="en-US" smtClean="0"/>
              <a:t>11/24/2024</a:t>
            </a:fld>
            <a:endParaRPr lang="en-US"/>
          </a:p>
        </p:txBody>
      </p:sp>
      <p:sp>
        <p:nvSpPr>
          <p:cNvPr id="6" name="Footer Placeholder 5">
            <a:extLst>
              <a:ext uri="{FF2B5EF4-FFF2-40B4-BE49-F238E27FC236}">
                <a16:creationId xmlns:a16="http://schemas.microsoft.com/office/drawing/2014/main" id="{E86875A0-F940-96AB-CE90-A4FC394E7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5D2605-112E-2472-1188-475D1701838E}"/>
              </a:ext>
            </a:extLst>
          </p:cNvPr>
          <p:cNvSpPr>
            <a:spLocks noGrp="1"/>
          </p:cNvSpPr>
          <p:nvPr>
            <p:ph type="sldNum" sz="quarter" idx="12"/>
          </p:nvPr>
        </p:nvSpPr>
        <p:spPr/>
        <p:txBody>
          <a:bodyPr/>
          <a:lstStyle/>
          <a:p>
            <a:fld id="{2035A89B-0FB0-4AD5-B70D-88694F11ECFC}" type="slidenum">
              <a:rPr lang="en-US" smtClean="0"/>
              <a:t>‹#›</a:t>
            </a:fld>
            <a:endParaRPr lang="en-US"/>
          </a:p>
        </p:txBody>
      </p:sp>
    </p:spTree>
    <p:extLst>
      <p:ext uri="{BB962C8B-B14F-4D97-AF65-F5344CB8AC3E}">
        <p14:creationId xmlns:p14="http://schemas.microsoft.com/office/powerpoint/2010/main" val="28860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378EA4-02F5-2FBE-6C20-242E4D1332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0531A-FE91-518B-6FDE-6480712E3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DFE9BE-127F-1453-7A97-231E0AD3B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CD98B9-ABB2-498E-98A2-B524797006D6}" type="datetimeFigureOut">
              <a:rPr lang="en-US" smtClean="0"/>
              <a:t>11/24/2024</a:t>
            </a:fld>
            <a:endParaRPr lang="en-US"/>
          </a:p>
        </p:txBody>
      </p:sp>
      <p:sp>
        <p:nvSpPr>
          <p:cNvPr id="5" name="Footer Placeholder 4">
            <a:extLst>
              <a:ext uri="{FF2B5EF4-FFF2-40B4-BE49-F238E27FC236}">
                <a16:creationId xmlns:a16="http://schemas.microsoft.com/office/drawing/2014/main" id="{1718F922-7280-7059-C743-872EF33D1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31E3F4-CF30-019C-BAA4-0961C4B89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5A89B-0FB0-4AD5-B70D-88694F11ECFC}" type="slidenum">
              <a:rPr lang="en-US" smtClean="0"/>
              <a:t>‹#›</a:t>
            </a:fld>
            <a:endParaRPr lang="en-US"/>
          </a:p>
        </p:txBody>
      </p:sp>
    </p:spTree>
    <p:extLst>
      <p:ext uri="{BB962C8B-B14F-4D97-AF65-F5344CB8AC3E}">
        <p14:creationId xmlns:p14="http://schemas.microsoft.com/office/powerpoint/2010/main" val="19159660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jf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jfif"/></Relationships>
</file>

<file path=ppt/slides/_rels/slide12.xml.rels><?xml version="1.0" encoding="UTF-8" standalone="yes"?>
<Relationships xmlns="http://schemas.openxmlformats.org/package/2006/relationships"><Relationship Id="rId3" Type="http://schemas.openxmlformats.org/officeDocument/2006/relationships/image" Target="../media/image18.jf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fi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8.jfif"/><Relationship Id="rId3" Type="http://schemas.openxmlformats.org/officeDocument/2006/relationships/image" Target="../media/image1.png"/><Relationship Id="rId7" Type="http://schemas.openxmlformats.org/officeDocument/2006/relationships/image" Target="../media/image7.jfi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fif"/><Relationship Id="rId5" Type="http://schemas.openxmlformats.org/officeDocument/2006/relationships/image" Target="../media/image5.jfif"/><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9.jfi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281A-BCDE-672D-4D6F-7A1CF346CC82}"/>
              </a:ext>
            </a:extLst>
          </p:cNvPr>
          <p:cNvSpPr>
            <a:spLocks noGrp="1"/>
          </p:cNvSpPr>
          <p:nvPr>
            <p:ph type="ctrTitle"/>
          </p:nvPr>
        </p:nvSpPr>
        <p:spPr>
          <a:xfrm>
            <a:off x="2289382" y="2075543"/>
            <a:ext cx="10018732" cy="1353457"/>
          </a:xfrm>
        </p:spPr>
        <p:txBody>
          <a:bodyPr>
            <a:normAutofit/>
          </a:bodyPr>
          <a:lstStyle/>
          <a:p>
            <a:r>
              <a:rPr lang="en-US" sz="4400" dirty="0"/>
              <a:t>Credit</a:t>
            </a:r>
            <a:r>
              <a:rPr lang="ar-EG" sz="4400" dirty="0"/>
              <a:t> </a:t>
            </a:r>
            <a:r>
              <a:rPr lang="en-US" sz="4400" dirty="0"/>
              <a:t>card</a:t>
            </a:r>
            <a:r>
              <a:rPr lang="ar-EG" sz="4400" dirty="0"/>
              <a:t> </a:t>
            </a:r>
            <a:r>
              <a:rPr lang="en-US" sz="4400" dirty="0"/>
              <a:t>transactions</a:t>
            </a:r>
          </a:p>
        </p:txBody>
      </p:sp>
      <p:sp>
        <p:nvSpPr>
          <p:cNvPr id="3" name="Subtitle 2">
            <a:extLst>
              <a:ext uri="{FF2B5EF4-FFF2-40B4-BE49-F238E27FC236}">
                <a16:creationId xmlns:a16="http://schemas.microsoft.com/office/drawing/2014/main" id="{E1B93CA1-2A6A-A652-064C-69DD66373976}"/>
              </a:ext>
            </a:extLst>
          </p:cNvPr>
          <p:cNvSpPr>
            <a:spLocks noGrp="1"/>
          </p:cNvSpPr>
          <p:nvPr>
            <p:ph type="subTitle" idx="1"/>
          </p:nvPr>
        </p:nvSpPr>
        <p:spPr>
          <a:xfrm>
            <a:off x="2724882" y="923888"/>
            <a:ext cx="6545943" cy="982981"/>
          </a:xfrm>
        </p:spPr>
        <p:txBody>
          <a:bodyPr>
            <a:normAutofit fontScale="55000" lnSpcReduction="20000"/>
          </a:bodyPr>
          <a:lstStyle/>
          <a:p>
            <a:r>
              <a:rPr kumimoji="0" lang="en-US" altLang="en-US" sz="9300" b="0" i="0" u="none" strike="noStrike" cap="none" normalizeH="0" baseline="0" dirty="0">
                <a:ln>
                  <a:noFill/>
                </a:ln>
                <a:solidFill>
                  <a:srgbClr val="1F1F1F"/>
                </a:solidFill>
                <a:effectLst/>
                <a:latin typeface="Algerian" panose="04020705040A02060702" pitchFamily="82" charset="0"/>
              </a:rPr>
              <a:t>Project about</a:t>
            </a:r>
            <a:r>
              <a:rPr kumimoji="0" lang="en-US" altLang="en-US" sz="9300" b="0" i="0" u="none" strike="noStrike" cap="none" normalizeH="0" baseline="0" dirty="0">
                <a:ln>
                  <a:noFill/>
                </a:ln>
                <a:solidFill>
                  <a:schemeClr val="tx1"/>
                </a:solidFill>
                <a:effectLst/>
                <a:latin typeface="Algerian" panose="04020705040A02060702" pitchFamily="82" charset="0"/>
              </a:rPr>
              <a:t> </a:t>
            </a:r>
          </a:p>
          <a:p>
            <a:r>
              <a:rPr lang="en-US" dirty="0"/>
              <a:t> </a:t>
            </a:r>
          </a:p>
          <a:p>
            <a:endParaRPr lang="en-US" dirty="0"/>
          </a:p>
        </p:txBody>
      </p:sp>
      <p:pic>
        <p:nvPicPr>
          <p:cNvPr id="5" name="Picture 4">
            <a:extLst>
              <a:ext uri="{FF2B5EF4-FFF2-40B4-BE49-F238E27FC236}">
                <a16:creationId xmlns:a16="http://schemas.microsoft.com/office/drawing/2014/main" id="{3BE3F91C-24C2-B501-611D-2E858CB5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7241" y="2468114"/>
            <a:ext cx="961571" cy="961571"/>
          </a:xfrm>
          <a:prstGeom prst="rect">
            <a:avLst/>
          </a:prstGeom>
        </p:spPr>
      </p:pic>
      <p:pic>
        <p:nvPicPr>
          <p:cNvPr id="7" name="Picture 6">
            <a:extLst>
              <a:ext uri="{FF2B5EF4-FFF2-40B4-BE49-F238E27FC236}">
                <a16:creationId xmlns:a16="http://schemas.microsoft.com/office/drawing/2014/main" id="{7B9D7833-CD34-747B-E165-7511C4E23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sp>
        <p:nvSpPr>
          <p:cNvPr id="11" name="TextBox 10">
            <a:extLst>
              <a:ext uri="{FF2B5EF4-FFF2-40B4-BE49-F238E27FC236}">
                <a16:creationId xmlns:a16="http://schemas.microsoft.com/office/drawing/2014/main" id="{35E2A8A3-1F58-9AA1-E7E6-0A6960579E27}"/>
              </a:ext>
            </a:extLst>
          </p:cNvPr>
          <p:cNvSpPr txBox="1"/>
          <p:nvPr/>
        </p:nvSpPr>
        <p:spPr>
          <a:xfrm>
            <a:off x="101601" y="3758850"/>
            <a:ext cx="6154056" cy="369332"/>
          </a:xfrm>
          <a:prstGeom prst="rect">
            <a:avLst/>
          </a:prstGeom>
          <a:noFill/>
        </p:spPr>
        <p:txBody>
          <a:bodyPr wrap="square">
            <a:spAutoFit/>
          </a:bodyPr>
          <a:lstStyle/>
          <a:p>
            <a:r>
              <a:rPr lang="ar-EG" dirty="0">
                <a:latin typeface="Arial Black" panose="020B0A04020102020204" pitchFamily="34" charset="0"/>
              </a:rPr>
              <a:t> - </a:t>
            </a:r>
            <a:r>
              <a:rPr lang="en-US" dirty="0">
                <a:latin typeface="Arial Black" panose="020B0A04020102020204" pitchFamily="34" charset="0"/>
              </a:rPr>
              <a:t>Summary of financial transactions</a:t>
            </a:r>
          </a:p>
        </p:txBody>
      </p:sp>
      <p:pic>
        <p:nvPicPr>
          <p:cNvPr id="12" name="Picture 11">
            <a:extLst>
              <a:ext uri="{FF2B5EF4-FFF2-40B4-BE49-F238E27FC236}">
                <a16:creationId xmlns:a16="http://schemas.microsoft.com/office/drawing/2014/main" id="{C334EC7F-8F0E-BE51-D4B7-F2D912CD7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5274" y="3766233"/>
            <a:ext cx="532454" cy="532454"/>
          </a:xfrm>
          <a:prstGeom prst="rect">
            <a:avLst/>
          </a:prstGeom>
        </p:spPr>
      </p:pic>
      <p:sp>
        <p:nvSpPr>
          <p:cNvPr id="16" name="TextBox 15">
            <a:extLst>
              <a:ext uri="{FF2B5EF4-FFF2-40B4-BE49-F238E27FC236}">
                <a16:creationId xmlns:a16="http://schemas.microsoft.com/office/drawing/2014/main" id="{61FAB54C-5487-66B4-3E89-23C0A585AD1B}"/>
              </a:ext>
            </a:extLst>
          </p:cNvPr>
          <p:cNvSpPr txBox="1"/>
          <p:nvPr/>
        </p:nvSpPr>
        <p:spPr>
          <a:xfrm>
            <a:off x="246742" y="4296856"/>
            <a:ext cx="7576457" cy="923330"/>
          </a:xfrm>
          <a:prstGeom prst="rect">
            <a:avLst/>
          </a:prstGeom>
          <a:noFill/>
        </p:spPr>
        <p:txBody>
          <a:bodyPr wrap="square">
            <a:spAutoFit/>
          </a:bodyPr>
          <a:lstStyle/>
          <a:p>
            <a:r>
              <a:rPr lang="en-US" dirty="0"/>
              <a:t>Financial transactions are essential for informed decision-making, effective budgeting, and performance evaluation. They help individuals and businesses achieve their financial goals and plan for the future.</a:t>
            </a:r>
          </a:p>
        </p:txBody>
      </p:sp>
    </p:spTree>
    <p:extLst>
      <p:ext uri="{BB962C8B-B14F-4D97-AF65-F5344CB8AC3E}">
        <p14:creationId xmlns:p14="http://schemas.microsoft.com/office/powerpoint/2010/main" val="281574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869BD-53E0-5984-62FD-1D47E17CFF95}"/>
              </a:ext>
            </a:extLst>
          </p:cNvPr>
          <p:cNvSpPr>
            <a:spLocks noGrp="1"/>
          </p:cNvSpPr>
          <p:nvPr>
            <p:ph type="title"/>
          </p:nvPr>
        </p:nvSpPr>
        <p:spPr>
          <a:xfrm>
            <a:off x="261424" y="196795"/>
            <a:ext cx="10515600" cy="1744547"/>
          </a:xfrm>
        </p:spPr>
        <p:txBody>
          <a:bodyPr>
            <a:normAutofit fontScale="90000"/>
          </a:bodyPr>
          <a:lstStyle/>
          <a:p>
            <a:r>
              <a:rPr lang="en-US" sz="4400" baseline="-25000" dirty="0">
                <a:latin typeface="Arial Black" panose="020B0A04020102020204" pitchFamily="34" charset="0"/>
              </a:rPr>
              <a:t>Goal number two</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CEE2842-0CE8-4B7C-ECD8-FF3B9C3920E6}"/>
              </a:ext>
            </a:extLst>
          </p:cNvPr>
          <p:cNvSpPr>
            <a:spLocks noGrp="1"/>
          </p:cNvSpPr>
          <p:nvPr>
            <p:ph idx="1"/>
          </p:nvPr>
        </p:nvSpPr>
        <p:spPr>
          <a:xfrm>
            <a:off x="7154593" y="2644457"/>
            <a:ext cx="4741985" cy="3376515"/>
          </a:xfrm>
        </p:spPr>
        <p:txBody>
          <a:bodyPr/>
          <a:lstStyle/>
          <a:p>
            <a:r>
              <a:rPr lang="en-US" b="1" dirty="0">
                <a:effectLst/>
                <a:latin typeface="Courier New" panose="02070309020205020404" pitchFamily="49" charset="0"/>
              </a:rPr>
              <a:t>Average Spending by Age Group</a:t>
            </a:r>
            <a:r>
              <a:rPr lang="ar-EG" b="1" dirty="0">
                <a:effectLst/>
                <a:latin typeface="Courier New" panose="02070309020205020404" pitchFamily="49" charset="0"/>
              </a:rPr>
              <a:t>   </a:t>
            </a:r>
          </a:p>
          <a:p>
            <a:r>
              <a:rPr lang="en-US" b="1" dirty="0">
                <a:effectLst/>
                <a:latin typeface="Courier New" panose="02070309020205020404" pitchFamily="49" charset="0"/>
              </a:rPr>
              <a:t>Average Spending by Age Group</a:t>
            </a:r>
          </a:p>
          <a:p>
            <a:endParaRPr lang="en-US" b="1" dirty="0">
              <a:effectLst/>
              <a:latin typeface="Courier New" panose="02070309020205020404" pitchFamily="49" charset="0"/>
            </a:endParaRPr>
          </a:p>
        </p:txBody>
      </p:sp>
      <p:pic>
        <p:nvPicPr>
          <p:cNvPr id="10242" name="Picture 2">
            <a:extLst>
              <a:ext uri="{FF2B5EF4-FFF2-40B4-BE49-F238E27FC236}">
                <a16:creationId xmlns:a16="http://schemas.microsoft.com/office/drawing/2014/main" id="{026E8518-0F33-9660-AA62-7C534B3FC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43" y="2329573"/>
            <a:ext cx="6443003" cy="40062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CF9F5E4-F33B-6F48-40D4-75022F8F8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5" name="Picture 4">
            <a:extLst>
              <a:ext uri="{FF2B5EF4-FFF2-40B4-BE49-F238E27FC236}">
                <a16:creationId xmlns:a16="http://schemas.microsoft.com/office/drawing/2014/main" id="{F481ED14-5FF8-96D6-D56C-B973038595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89" y="1020645"/>
            <a:ext cx="436808" cy="436808"/>
          </a:xfrm>
          <a:prstGeom prst="rect">
            <a:avLst/>
          </a:prstGeom>
        </p:spPr>
      </p:pic>
    </p:spTree>
    <p:extLst>
      <p:ext uri="{BB962C8B-B14F-4D97-AF65-F5344CB8AC3E}">
        <p14:creationId xmlns:p14="http://schemas.microsoft.com/office/powerpoint/2010/main" val="142266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355E-6A24-4C02-252E-709DE6C67F60}"/>
              </a:ext>
            </a:extLst>
          </p:cNvPr>
          <p:cNvSpPr>
            <a:spLocks noGrp="1"/>
          </p:cNvSpPr>
          <p:nvPr>
            <p:ph type="title"/>
          </p:nvPr>
        </p:nvSpPr>
        <p:spPr>
          <a:xfrm>
            <a:off x="3613633" y="294789"/>
            <a:ext cx="4423117" cy="774358"/>
          </a:xfrm>
        </p:spPr>
        <p:txBody>
          <a:bodyPr>
            <a:normAutofit fontScale="90000"/>
          </a:bodyPr>
          <a:lstStyle/>
          <a:p>
            <a:r>
              <a:rPr lang="en-US" sz="6000" b="1" dirty="0">
                <a:latin typeface="Algerian" panose="04020705040A02060702" pitchFamily="82" charset="0"/>
              </a:rPr>
              <a:t>Dash board</a:t>
            </a:r>
          </a:p>
        </p:txBody>
      </p:sp>
      <p:pic>
        <p:nvPicPr>
          <p:cNvPr id="4" name="Picture 3">
            <a:extLst>
              <a:ext uri="{FF2B5EF4-FFF2-40B4-BE49-F238E27FC236}">
                <a16:creationId xmlns:a16="http://schemas.microsoft.com/office/drawing/2014/main" id="{63831D3C-2DAF-C125-96D7-476AFF7F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sp>
        <p:nvSpPr>
          <p:cNvPr id="5" name="AutoShape 2">
            <a:extLst>
              <a:ext uri="{FF2B5EF4-FFF2-40B4-BE49-F238E27FC236}">
                <a16:creationId xmlns:a16="http://schemas.microsoft.com/office/drawing/2014/main" id="{24AC6E56-D4AA-A960-AD1C-AA5E9494E9A0}"/>
              </a:ext>
            </a:extLst>
          </p:cNvPr>
          <p:cNvSpPr>
            <a:spLocks noGrp="1" noChangeAspect="1" noChangeArrowheads="1"/>
          </p:cNvSpPr>
          <p:nvPr>
            <p:ph idx="1"/>
          </p:nvPr>
        </p:nvSpPr>
        <p:spPr bwMode="auto">
          <a:xfrm>
            <a:off x="10719582" y="2658794"/>
            <a:ext cx="634218" cy="31370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ar-EG" dirty="0"/>
              <a:t>  </a:t>
            </a:r>
          </a:p>
          <a:p>
            <a:pPr marL="0" indent="0">
              <a:buNone/>
            </a:pPr>
            <a:endParaRPr lang="en-US" dirty="0"/>
          </a:p>
        </p:txBody>
      </p:sp>
      <p:pic>
        <p:nvPicPr>
          <p:cNvPr id="8" name="Picture 7">
            <a:extLst>
              <a:ext uri="{FF2B5EF4-FFF2-40B4-BE49-F238E27FC236}">
                <a16:creationId xmlns:a16="http://schemas.microsoft.com/office/drawing/2014/main" id="{25D61A54-CB38-BADF-1949-33294AF48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15" y="1501361"/>
            <a:ext cx="5939717" cy="5356639"/>
          </a:xfrm>
          <a:prstGeom prst="rect">
            <a:avLst/>
          </a:prstGeom>
        </p:spPr>
      </p:pic>
      <p:pic>
        <p:nvPicPr>
          <p:cNvPr id="10" name="Picture 9">
            <a:extLst>
              <a:ext uri="{FF2B5EF4-FFF2-40B4-BE49-F238E27FC236}">
                <a16:creationId xmlns:a16="http://schemas.microsoft.com/office/drawing/2014/main" id="{B9EAFDC1-AA63-58B3-2339-2F3E19E2E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721" y="1383358"/>
            <a:ext cx="5216588" cy="5283772"/>
          </a:xfrm>
          <a:prstGeom prst="rect">
            <a:avLst/>
          </a:prstGeom>
        </p:spPr>
      </p:pic>
    </p:spTree>
    <p:extLst>
      <p:ext uri="{BB962C8B-B14F-4D97-AF65-F5344CB8AC3E}">
        <p14:creationId xmlns:p14="http://schemas.microsoft.com/office/powerpoint/2010/main" val="315932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69E7-EEA2-7075-C9F1-1E0C405D9FAE}"/>
              </a:ext>
            </a:extLst>
          </p:cNvPr>
          <p:cNvSpPr>
            <a:spLocks noGrp="1"/>
          </p:cNvSpPr>
          <p:nvPr>
            <p:ph type="title"/>
          </p:nvPr>
        </p:nvSpPr>
        <p:spPr>
          <a:xfrm>
            <a:off x="3353027" y="218575"/>
            <a:ext cx="4814429" cy="1325563"/>
          </a:xfrm>
        </p:spPr>
        <p:txBody>
          <a:bodyPr/>
          <a:lstStyle/>
          <a:p>
            <a:r>
              <a:rPr lang="en-US" dirty="0" err="1">
                <a:latin typeface="Arial Black" panose="020B0A04020102020204" pitchFamily="34" charset="0"/>
              </a:rPr>
              <a:t>Analyzeed</a:t>
            </a:r>
            <a:r>
              <a:rPr lang="en-US" dirty="0">
                <a:latin typeface="Arial Black" panose="020B0A04020102020204" pitchFamily="34" charset="0"/>
              </a:rPr>
              <a:t> BY</a:t>
            </a:r>
          </a:p>
        </p:txBody>
      </p:sp>
      <p:pic>
        <p:nvPicPr>
          <p:cNvPr id="9" name="Picture 8">
            <a:extLst>
              <a:ext uri="{FF2B5EF4-FFF2-40B4-BE49-F238E27FC236}">
                <a16:creationId xmlns:a16="http://schemas.microsoft.com/office/drawing/2014/main" id="{C3C57A4C-61DD-1E8F-8501-A36AA9CBE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5015" y="-1"/>
            <a:ext cx="2836986" cy="1207688"/>
          </a:xfrm>
          <a:prstGeom prst="rect">
            <a:avLst/>
          </a:prstGeom>
        </p:spPr>
      </p:pic>
      <p:pic>
        <p:nvPicPr>
          <p:cNvPr id="14" name="Picture 13">
            <a:extLst>
              <a:ext uri="{FF2B5EF4-FFF2-40B4-BE49-F238E27FC236}">
                <a16:creationId xmlns:a16="http://schemas.microsoft.com/office/drawing/2014/main" id="{BB5A7D5C-0E29-5055-7FD0-206F06604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861" y="1544138"/>
            <a:ext cx="2479848" cy="3007921"/>
          </a:xfrm>
          <a:prstGeom prst="rect">
            <a:avLst/>
          </a:prstGeom>
        </p:spPr>
      </p:pic>
      <p:sp>
        <p:nvSpPr>
          <p:cNvPr id="16" name="TextBox 15">
            <a:extLst>
              <a:ext uri="{FF2B5EF4-FFF2-40B4-BE49-F238E27FC236}">
                <a16:creationId xmlns:a16="http://schemas.microsoft.com/office/drawing/2014/main" id="{53C97A68-CE3E-569B-51B1-04F1A57EB112}"/>
              </a:ext>
            </a:extLst>
          </p:cNvPr>
          <p:cNvSpPr txBox="1"/>
          <p:nvPr/>
        </p:nvSpPr>
        <p:spPr>
          <a:xfrm>
            <a:off x="4617861" y="4734170"/>
            <a:ext cx="2836986" cy="400110"/>
          </a:xfrm>
          <a:prstGeom prst="rect">
            <a:avLst/>
          </a:prstGeom>
          <a:noFill/>
        </p:spPr>
        <p:txBody>
          <a:bodyPr wrap="square">
            <a:spAutoFit/>
          </a:bodyPr>
          <a:lstStyle/>
          <a:p>
            <a:r>
              <a:rPr lang="en-US" sz="2000" b="1" dirty="0"/>
              <a:t>Omar Ahmed </a:t>
            </a:r>
            <a:r>
              <a:rPr lang="en-US" sz="2000" b="1" dirty="0" err="1"/>
              <a:t>fawzey</a:t>
            </a:r>
            <a:endParaRPr lang="en-US" sz="2000" b="1" dirty="0"/>
          </a:p>
        </p:txBody>
      </p:sp>
      <p:pic>
        <p:nvPicPr>
          <p:cNvPr id="17" name="Picture 16">
            <a:extLst>
              <a:ext uri="{FF2B5EF4-FFF2-40B4-BE49-F238E27FC236}">
                <a16:creationId xmlns:a16="http://schemas.microsoft.com/office/drawing/2014/main" id="{5EA8487B-21B2-7490-1089-74BF93FAA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216" y="5177448"/>
            <a:ext cx="2836986" cy="1207688"/>
          </a:xfrm>
          <a:prstGeom prst="rect">
            <a:avLst/>
          </a:prstGeom>
        </p:spPr>
      </p:pic>
      <p:pic>
        <p:nvPicPr>
          <p:cNvPr id="18" name="Picture 17">
            <a:extLst>
              <a:ext uri="{FF2B5EF4-FFF2-40B4-BE49-F238E27FC236}">
                <a16:creationId xmlns:a16="http://schemas.microsoft.com/office/drawing/2014/main" id="{57DDA096-EBE2-E3DC-30CD-D77C9FCE2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61" y="5134280"/>
            <a:ext cx="2836986" cy="1207688"/>
          </a:xfrm>
          <a:prstGeom prst="rect">
            <a:avLst/>
          </a:prstGeom>
        </p:spPr>
      </p:pic>
      <p:pic>
        <p:nvPicPr>
          <p:cNvPr id="19" name="Picture 18">
            <a:extLst>
              <a:ext uri="{FF2B5EF4-FFF2-40B4-BE49-F238E27FC236}">
                <a16:creationId xmlns:a16="http://schemas.microsoft.com/office/drawing/2014/main" id="{B87AC809-EE66-01B9-1E23-EE5C62B66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729" y="5177448"/>
            <a:ext cx="2836986" cy="1207688"/>
          </a:xfrm>
          <a:prstGeom prst="rect">
            <a:avLst/>
          </a:prstGeom>
        </p:spPr>
      </p:pic>
      <p:sp>
        <p:nvSpPr>
          <p:cNvPr id="4" name="Content Placeholder 3">
            <a:extLst>
              <a:ext uri="{FF2B5EF4-FFF2-40B4-BE49-F238E27FC236}">
                <a16:creationId xmlns:a16="http://schemas.microsoft.com/office/drawing/2014/main" id="{10B5F159-4876-3CCC-A6BF-1DBB523D4AC5}"/>
              </a:ext>
            </a:extLst>
          </p:cNvPr>
          <p:cNvSpPr>
            <a:spLocks noGrp="1"/>
          </p:cNvSpPr>
          <p:nvPr>
            <p:ph idx="1"/>
          </p:nvPr>
        </p:nvSpPr>
        <p:spPr>
          <a:xfrm flipH="1">
            <a:off x="11052699" y="6249878"/>
            <a:ext cx="230819" cy="135257"/>
          </a:xfrm>
        </p:spPr>
        <p:txBody>
          <a:bodyPr>
            <a:normAutofit fontScale="25000" lnSpcReduction="20000"/>
          </a:bodyPr>
          <a:lstStyle/>
          <a:p>
            <a:pPr marL="0" indent="0">
              <a:buNone/>
            </a:pPr>
            <a:endParaRPr lang="ar-EG" dirty="0">
              <a:solidFill>
                <a:schemeClr val="bg1"/>
              </a:solidFill>
            </a:endParaRPr>
          </a:p>
        </p:txBody>
      </p:sp>
    </p:spTree>
    <p:extLst>
      <p:ext uri="{BB962C8B-B14F-4D97-AF65-F5344CB8AC3E}">
        <p14:creationId xmlns:p14="http://schemas.microsoft.com/office/powerpoint/2010/main" val="6261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567F-1F76-321E-9E1A-0D811735B29E}"/>
              </a:ext>
            </a:extLst>
          </p:cNvPr>
          <p:cNvSpPr>
            <a:spLocks noGrp="1"/>
          </p:cNvSpPr>
          <p:nvPr>
            <p:ph type="title"/>
          </p:nvPr>
        </p:nvSpPr>
        <p:spPr>
          <a:xfrm>
            <a:off x="3614056" y="257895"/>
            <a:ext cx="4963886" cy="1049235"/>
          </a:xfrm>
        </p:spPr>
        <p:txBody>
          <a:bodyPr>
            <a:normAutofit/>
          </a:bodyPr>
          <a:lstStyle/>
          <a:p>
            <a:r>
              <a:rPr lang="ar-EG" sz="2400" dirty="0"/>
              <a:t> </a:t>
            </a:r>
            <a:r>
              <a:rPr kumimoji="0" lang="en-US" altLang="en-US" sz="4800" b="0" i="0" u="none" strike="noStrike" cap="none" normalizeH="0" baseline="0" dirty="0">
                <a:ln>
                  <a:noFill/>
                </a:ln>
                <a:solidFill>
                  <a:srgbClr val="1F1F1F"/>
                </a:solidFill>
                <a:effectLst/>
                <a:latin typeface="Arial Black" panose="020B0A04020102020204" pitchFamily="34" charset="0"/>
              </a:rPr>
              <a:t>Objectives</a:t>
            </a:r>
            <a:endParaRPr lang="en-US" sz="4800" dirty="0">
              <a:latin typeface="Arial Black" panose="020B0A04020102020204" pitchFamily="34" charset="0"/>
            </a:endParaRPr>
          </a:p>
        </p:txBody>
      </p:sp>
      <p:pic>
        <p:nvPicPr>
          <p:cNvPr id="14" name="Content Placeholder 13">
            <a:extLst>
              <a:ext uri="{FF2B5EF4-FFF2-40B4-BE49-F238E27FC236}">
                <a16:creationId xmlns:a16="http://schemas.microsoft.com/office/drawing/2014/main" id="{37A30BC5-A6C4-E725-6CFC-961647F12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64790"/>
            <a:ext cx="5868005" cy="4893210"/>
          </a:xfrm>
        </p:spPr>
      </p:pic>
      <p:pic>
        <p:nvPicPr>
          <p:cNvPr id="15" name="Picture 14">
            <a:extLst>
              <a:ext uri="{FF2B5EF4-FFF2-40B4-BE49-F238E27FC236}">
                <a16:creationId xmlns:a16="http://schemas.microsoft.com/office/drawing/2014/main" id="{36C7636C-A15C-740D-367A-01808446A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sp>
        <p:nvSpPr>
          <p:cNvPr id="17" name="TextBox 16">
            <a:extLst>
              <a:ext uri="{FF2B5EF4-FFF2-40B4-BE49-F238E27FC236}">
                <a16:creationId xmlns:a16="http://schemas.microsoft.com/office/drawing/2014/main" id="{A8918029-75EF-613E-8343-C30703E9938C}"/>
              </a:ext>
            </a:extLst>
          </p:cNvPr>
          <p:cNvSpPr txBox="1"/>
          <p:nvPr/>
        </p:nvSpPr>
        <p:spPr>
          <a:xfrm>
            <a:off x="6095999" y="1964790"/>
            <a:ext cx="5868005" cy="4289367"/>
          </a:xfrm>
          <a:prstGeom prst="rect">
            <a:avLst/>
          </a:prstGeom>
          <a:noFill/>
        </p:spPr>
        <p:txBody>
          <a:bodyPr wrap="square">
            <a:spAutoFit/>
          </a:bodyPr>
          <a:lstStyle/>
          <a:p>
            <a:r>
              <a:rPr lang="ar-EG" baseline="-25000" dirty="0">
                <a:latin typeface="Arial Black" panose="020B0A04020102020204" pitchFamily="34" charset="0"/>
              </a:rPr>
              <a:t> - </a:t>
            </a:r>
            <a:r>
              <a:rPr lang="en-US" sz="3600" baseline="-25000" dirty="0">
                <a:latin typeface="Arial Black" panose="020B0A04020102020204" pitchFamily="34" charset="0"/>
              </a:rPr>
              <a:t>Objectives for Improving Financial Transactions</a:t>
            </a:r>
            <a:r>
              <a:rPr lang="ar-EG" sz="3600" baseline="-25000" dirty="0">
                <a:latin typeface="Arial Black" panose="020B0A04020102020204" pitchFamily="34" charset="0"/>
              </a:rPr>
              <a:t>   </a:t>
            </a:r>
            <a:endParaRPr lang="en-US" sz="3600" baseline="-25000" dirty="0">
              <a:latin typeface="Arial Black" panose="020B0A04020102020204" pitchFamily="34" charset="0"/>
            </a:endParaRPr>
          </a:p>
          <a:p>
            <a:endParaRPr lang="en-US" baseline="-25000" dirty="0">
              <a:latin typeface="Arial Black" panose="020B0A04020102020204" pitchFamily="34" charset="0"/>
            </a:endParaRPr>
          </a:p>
          <a:p>
            <a:r>
              <a:rPr lang="en-US" sz="2400" baseline="-25000" dirty="0">
                <a:latin typeface="Arial Black" panose="020B0A04020102020204" pitchFamily="34" charset="0"/>
              </a:rPr>
              <a:t>- Enhancing Transaction Growth</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Identify opportunities to increase transactions.</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Increasing Security</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Implement advanced security measures.</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Reducing Fraud</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 Detect unusual transaction patterns early.</a:t>
            </a:r>
          </a:p>
          <a:p>
            <a:endParaRPr lang="en-US" sz="2400" baseline="-25000" dirty="0">
              <a:latin typeface="Arial Black" panose="020B0A04020102020204" pitchFamily="34" charset="0"/>
            </a:endParaRPr>
          </a:p>
          <a:p>
            <a:r>
              <a:rPr lang="en-US" sz="2400" baseline="-25000" dirty="0">
                <a:latin typeface="Arial Black" panose="020B0A04020102020204" pitchFamily="34" charset="0"/>
              </a:rPr>
              <a:t>- Improving Financial Processes</a:t>
            </a:r>
            <a:r>
              <a:rPr lang="ar-EG" sz="2400" baseline="-25000" dirty="0">
                <a:latin typeface="Arial Black" panose="020B0A04020102020204" pitchFamily="34" charset="0"/>
              </a:rPr>
              <a:t> </a:t>
            </a:r>
            <a:r>
              <a:rPr lang="en-US" sz="2400" baseline="-25000" dirty="0">
                <a:latin typeface="Arial Black" panose="020B0A04020102020204" pitchFamily="34" charset="0"/>
              </a:rPr>
              <a:t>:</a:t>
            </a:r>
          </a:p>
          <a:p>
            <a:r>
              <a:rPr lang="en-US" sz="2400" baseline="-25000" dirty="0">
                <a:latin typeface="Arial Black" panose="020B0A04020102020204" pitchFamily="34" charset="0"/>
              </a:rPr>
              <a:t>  -</a:t>
            </a:r>
            <a:r>
              <a:rPr lang="ar-EG" sz="2400" baseline="-25000" dirty="0">
                <a:latin typeface="Arial Black" panose="020B0A04020102020204" pitchFamily="34" charset="0"/>
              </a:rPr>
              <a:t> </a:t>
            </a:r>
            <a:r>
              <a:rPr lang="en-US" sz="2400" baseline="-25000" dirty="0">
                <a:latin typeface="Arial Black" panose="020B0A04020102020204" pitchFamily="34" charset="0"/>
              </a:rPr>
              <a:t> Recommend efficiencies for faster transactions.</a:t>
            </a:r>
          </a:p>
          <a:p>
            <a:endParaRPr lang="en-US" baseline="-25000" dirty="0">
              <a:latin typeface="Arial Black" panose="020B0A04020102020204" pitchFamily="34" charset="0"/>
            </a:endParaRPr>
          </a:p>
        </p:txBody>
      </p:sp>
      <p:pic>
        <p:nvPicPr>
          <p:cNvPr id="18" name="Picture 17">
            <a:extLst>
              <a:ext uri="{FF2B5EF4-FFF2-40B4-BE49-F238E27FC236}">
                <a16:creationId xmlns:a16="http://schemas.microsoft.com/office/drawing/2014/main" id="{821ADC55-1EDD-EF8E-A802-E424346F4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31249" y="2501631"/>
            <a:ext cx="372197" cy="372197"/>
          </a:xfrm>
          <a:prstGeom prst="rect">
            <a:avLst/>
          </a:prstGeom>
        </p:spPr>
      </p:pic>
    </p:spTree>
    <p:extLst>
      <p:ext uri="{BB962C8B-B14F-4D97-AF65-F5344CB8AC3E}">
        <p14:creationId xmlns:p14="http://schemas.microsoft.com/office/powerpoint/2010/main" val="158087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0BB5-8DA4-8C86-F298-43D5A812FC9D}"/>
              </a:ext>
            </a:extLst>
          </p:cNvPr>
          <p:cNvSpPr>
            <a:spLocks noGrp="1"/>
          </p:cNvSpPr>
          <p:nvPr>
            <p:ph type="title"/>
          </p:nvPr>
        </p:nvSpPr>
        <p:spPr>
          <a:xfrm>
            <a:off x="3496127" y="314551"/>
            <a:ext cx="4996543" cy="1325563"/>
          </a:xfrm>
        </p:spPr>
        <p:txBody>
          <a:bodyPr/>
          <a:lstStyle/>
          <a:p>
            <a:r>
              <a:rPr lang="en-US" dirty="0">
                <a:latin typeface="Arial Black" panose="020B0A04020102020204" pitchFamily="34" charset="0"/>
              </a:rPr>
              <a:t>Project steps</a:t>
            </a:r>
          </a:p>
        </p:txBody>
      </p:sp>
      <p:sp>
        <p:nvSpPr>
          <p:cNvPr id="3" name="Content Placeholder 2">
            <a:extLst>
              <a:ext uri="{FF2B5EF4-FFF2-40B4-BE49-F238E27FC236}">
                <a16:creationId xmlns:a16="http://schemas.microsoft.com/office/drawing/2014/main" id="{67C73DBB-930C-7DBC-9F47-3BD28A101D46}"/>
              </a:ext>
            </a:extLst>
          </p:cNvPr>
          <p:cNvSpPr>
            <a:spLocks noGrp="1"/>
          </p:cNvSpPr>
          <p:nvPr>
            <p:ph idx="1"/>
          </p:nvPr>
        </p:nvSpPr>
        <p:spPr>
          <a:xfrm>
            <a:off x="6096001" y="1758463"/>
            <a:ext cx="5868516" cy="5275384"/>
          </a:xfrm>
        </p:spPr>
        <p:txBody>
          <a:bodyPr>
            <a:noAutofit/>
          </a:bodyPr>
          <a:lstStyle/>
          <a:p>
            <a:r>
              <a:rPr lang="en-US" sz="2000" b="1" dirty="0"/>
              <a:t>Project Steps</a:t>
            </a:r>
            <a:r>
              <a:rPr lang="ar-EG" sz="2000" b="1" dirty="0"/>
              <a:t>  </a:t>
            </a:r>
            <a:endParaRPr lang="en-US" sz="2000" b="1" dirty="0"/>
          </a:p>
          <a:p>
            <a:pPr>
              <a:buFont typeface="+mj-lt"/>
              <a:buAutoNum type="arabicPeriod"/>
            </a:pPr>
            <a:r>
              <a:rPr lang="en-US" sz="1600" b="1" dirty="0"/>
              <a:t>Initial Survey:</a:t>
            </a:r>
            <a:br>
              <a:rPr lang="en-US" sz="1600" b="1" dirty="0"/>
            </a:br>
            <a:r>
              <a:rPr lang="en-US" sz="1600" b="1" dirty="0"/>
              <a:t>Conduct a survey to gather opinions and insights.</a:t>
            </a:r>
          </a:p>
          <a:p>
            <a:pPr>
              <a:buFont typeface="+mj-lt"/>
              <a:buAutoNum type="arabicPeriod"/>
            </a:pPr>
            <a:r>
              <a:rPr lang="en-US" sz="1600" b="1" dirty="0"/>
              <a:t>Data Cleaning:</a:t>
            </a:r>
            <a:br>
              <a:rPr lang="en-US" sz="1600" b="1" dirty="0"/>
            </a:br>
            <a:r>
              <a:rPr lang="en-US" sz="1600" b="1" dirty="0"/>
              <a:t>Clean the collected data to remove inaccuracies and inconsistencies.</a:t>
            </a:r>
          </a:p>
          <a:p>
            <a:pPr>
              <a:buFont typeface="+mj-lt"/>
              <a:buAutoNum type="arabicPeriod"/>
            </a:pPr>
            <a:r>
              <a:rPr lang="en-US" sz="1600" b="1" dirty="0"/>
              <a:t>Data Quality Analysis:</a:t>
            </a:r>
            <a:br>
              <a:rPr lang="en-US" sz="1600" b="1" dirty="0"/>
            </a:br>
            <a:r>
              <a:rPr lang="en-US" sz="1600" b="1" dirty="0"/>
              <a:t>Analyze the quality of the data to ensure its reliability.</a:t>
            </a:r>
          </a:p>
          <a:p>
            <a:pPr>
              <a:buFont typeface="+mj-lt"/>
              <a:buAutoNum type="arabicPeriod"/>
            </a:pPr>
            <a:r>
              <a:rPr lang="en-US" sz="1600" b="1" dirty="0"/>
              <a:t>Data Cleaning Process:</a:t>
            </a:r>
            <a:br>
              <a:rPr lang="en-US" sz="1600" b="1" dirty="0"/>
            </a:br>
            <a:r>
              <a:rPr lang="en-US" sz="1600" b="1" dirty="0"/>
              <a:t>Perform detailed data cleaning to prepare for analysis.</a:t>
            </a:r>
          </a:p>
          <a:p>
            <a:pPr>
              <a:buFont typeface="+mj-lt"/>
              <a:buAutoNum type="arabicPeriod"/>
            </a:pPr>
            <a:r>
              <a:rPr lang="en-US" sz="1600" b="1" dirty="0"/>
              <a:t>Data Analysis:</a:t>
            </a:r>
            <a:br>
              <a:rPr lang="en-US" sz="1600" b="1" dirty="0"/>
            </a:br>
            <a:r>
              <a:rPr lang="en-US" sz="1600" b="1" dirty="0"/>
              <a:t>Analyze the cleaned data to achieve project objectives.</a:t>
            </a:r>
          </a:p>
          <a:p>
            <a:pPr>
              <a:buFont typeface="+mj-lt"/>
              <a:buAutoNum type="arabicPeriod"/>
            </a:pPr>
            <a:r>
              <a:rPr lang="en-US" sz="1600" b="1" dirty="0"/>
              <a:t>Results Interpretation:</a:t>
            </a:r>
            <a:br>
              <a:rPr lang="en-US" sz="1600" b="1" dirty="0"/>
            </a:br>
            <a:r>
              <a:rPr lang="en-US" sz="1600" b="1" dirty="0"/>
              <a:t>Interpret the findings to draw meaningful conclusion</a:t>
            </a:r>
          </a:p>
          <a:p>
            <a:pPr marL="0" indent="0">
              <a:buNone/>
            </a:pPr>
            <a:endParaRPr lang="en-US" sz="1600" b="1" dirty="0"/>
          </a:p>
        </p:txBody>
      </p:sp>
      <p:pic>
        <p:nvPicPr>
          <p:cNvPr id="4" name="Picture 3">
            <a:extLst>
              <a:ext uri="{FF2B5EF4-FFF2-40B4-BE49-F238E27FC236}">
                <a16:creationId xmlns:a16="http://schemas.microsoft.com/office/drawing/2014/main" id="{93A6246C-77DF-A0E1-2B5D-0589A907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pic>
        <p:nvPicPr>
          <p:cNvPr id="5" name="Picture 4">
            <a:extLst>
              <a:ext uri="{FF2B5EF4-FFF2-40B4-BE49-F238E27FC236}">
                <a16:creationId xmlns:a16="http://schemas.microsoft.com/office/drawing/2014/main" id="{A104DEA5-89BD-B94B-76FD-D4E665C94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417" y="617828"/>
            <a:ext cx="589859" cy="589859"/>
          </a:xfrm>
          <a:prstGeom prst="rect">
            <a:avLst/>
          </a:prstGeom>
        </p:spPr>
      </p:pic>
      <p:pic>
        <p:nvPicPr>
          <p:cNvPr id="7" name="Picture 6">
            <a:extLst>
              <a:ext uri="{FF2B5EF4-FFF2-40B4-BE49-F238E27FC236}">
                <a16:creationId xmlns:a16="http://schemas.microsoft.com/office/drawing/2014/main" id="{3AB49D46-00FF-454C-B550-4C34B347F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15" y="1207687"/>
            <a:ext cx="2344058" cy="1619919"/>
          </a:xfrm>
          <a:prstGeom prst="rect">
            <a:avLst/>
          </a:prstGeom>
        </p:spPr>
      </p:pic>
      <p:pic>
        <p:nvPicPr>
          <p:cNvPr id="9" name="Picture 8">
            <a:extLst>
              <a:ext uri="{FF2B5EF4-FFF2-40B4-BE49-F238E27FC236}">
                <a16:creationId xmlns:a16="http://schemas.microsoft.com/office/drawing/2014/main" id="{103CE083-A759-D45D-A687-E210F38D6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5469" y="1368011"/>
            <a:ext cx="2344058" cy="1452562"/>
          </a:xfrm>
          <a:prstGeom prst="rect">
            <a:avLst/>
          </a:prstGeom>
        </p:spPr>
      </p:pic>
      <p:pic>
        <p:nvPicPr>
          <p:cNvPr id="11" name="Picture 10">
            <a:extLst>
              <a:ext uri="{FF2B5EF4-FFF2-40B4-BE49-F238E27FC236}">
                <a16:creationId xmlns:a16="http://schemas.microsoft.com/office/drawing/2014/main" id="{FBA9F3B1-DE60-4B2F-5ED4-90E4368429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804" y="3077308"/>
            <a:ext cx="2712665" cy="1452562"/>
          </a:xfrm>
          <a:prstGeom prst="rect">
            <a:avLst/>
          </a:prstGeom>
        </p:spPr>
      </p:pic>
      <p:pic>
        <p:nvPicPr>
          <p:cNvPr id="13" name="Picture 12">
            <a:extLst>
              <a:ext uri="{FF2B5EF4-FFF2-40B4-BE49-F238E27FC236}">
                <a16:creationId xmlns:a16="http://schemas.microsoft.com/office/drawing/2014/main" id="{E971F2EA-CADB-28C9-0F02-23C5532361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5155" y="3211251"/>
            <a:ext cx="2712665" cy="1325563"/>
          </a:xfrm>
          <a:prstGeom prst="rect">
            <a:avLst/>
          </a:prstGeom>
        </p:spPr>
      </p:pic>
      <p:pic>
        <p:nvPicPr>
          <p:cNvPr id="15" name="Picture 14">
            <a:extLst>
              <a:ext uri="{FF2B5EF4-FFF2-40B4-BE49-F238E27FC236}">
                <a16:creationId xmlns:a16="http://schemas.microsoft.com/office/drawing/2014/main" id="{8A83243B-1FFE-1165-00E8-D0557F0E9F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3120" y="4923530"/>
            <a:ext cx="5674971" cy="1619919"/>
          </a:xfrm>
          <a:prstGeom prst="rect">
            <a:avLst/>
          </a:prstGeom>
        </p:spPr>
      </p:pic>
    </p:spTree>
    <p:extLst>
      <p:ext uri="{BB962C8B-B14F-4D97-AF65-F5344CB8AC3E}">
        <p14:creationId xmlns:p14="http://schemas.microsoft.com/office/powerpoint/2010/main" val="48753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51A9-416A-8CD3-A434-5C41F7E2F7DE}"/>
              </a:ext>
            </a:extLst>
          </p:cNvPr>
          <p:cNvSpPr>
            <a:spLocks noGrp="1"/>
          </p:cNvSpPr>
          <p:nvPr>
            <p:ph type="title"/>
          </p:nvPr>
        </p:nvSpPr>
        <p:spPr>
          <a:xfrm>
            <a:off x="310076" y="-117876"/>
            <a:ext cx="5064369" cy="1325563"/>
          </a:xfrm>
        </p:spPr>
        <p:txBody>
          <a:bodyPr/>
          <a:lstStyle/>
          <a:p>
            <a:r>
              <a:rPr lang="en-US" dirty="0">
                <a:latin typeface="Arial Black" panose="020B0A04020102020204" pitchFamily="34" charset="0"/>
              </a:rPr>
              <a:t>Data cleaning</a:t>
            </a:r>
          </a:p>
        </p:txBody>
      </p:sp>
      <p:sp>
        <p:nvSpPr>
          <p:cNvPr id="3" name="Content Placeholder 2">
            <a:extLst>
              <a:ext uri="{FF2B5EF4-FFF2-40B4-BE49-F238E27FC236}">
                <a16:creationId xmlns:a16="http://schemas.microsoft.com/office/drawing/2014/main" id="{A13664C9-EDE7-A101-83DF-9C6F04F366E1}"/>
              </a:ext>
            </a:extLst>
          </p:cNvPr>
          <p:cNvSpPr>
            <a:spLocks noGrp="1"/>
          </p:cNvSpPr>
          <p:nvPr>
            <p:ph idx="1"/>
          </p:nvPr>
        </p:nvSpPr>
        <p:spPr>
          <a:xfrm>
            <a:off x="5374445" y="603843"/>
            <a:ext cx="6500446" cy="4674408"/>
          </a:xfrm>
        </p:spPr>
        <p:txBody>
          <a:bodyPr>
            <a:noAutofit/>
          </a:bodyPr>
          <a:lstStyle/>
          <a:p>
            <a:r>
              <a:rPr lang="en-US" sz="1400" b="1" dirty="0">
                <a:latin typeface="Arial Black" panose="020B0A04020102020204" pitchFamily="34" charset="0"/>
              </a:rPr>
              <a:t>Steps for Data Cleaning</a:t>
            </a:r>
          </a:p>
          <a:p>
            <a:pPr>
              <a:buFont typeface="+mj-lt"/>
              <a:buAutoNum type="arabicPeriod"/>
            </a:pPr>
            <a:r>
              <a:rPr lang="en-US" sz="1000" b="1" dirty="0">
                <a:latin typeface="Arial Black" panose="020B0A04020102020204" pitchFamily="34" charset="0"/>
              </a:rPr>
              <a:t>Data Collection:</a:t>
            </a:r>
            <a:r>
              <a:rPr lang="ar-EG" sz="1000" b="1" dirty="0">
                <a:latin typeface="Arial Black" panose="020B0A04020102020204" pitchFamily="34" charset="0"/>
              </a:rPr>
              <a:t> </a:t>
            </a:r>
          </a:p>
          <a:p>
            <a:pPr>
              <a:buFont typeface="+mj-lt"/>
              <a:buAutoNum type="arabicPeriod"/>
            </a:pPr>
            <a:r>
              <a:rPr lang="ar-EG" sz="1000" b="1" dirty="0">
                <a:latin typeface="Arial Black" panose="020B0A04020102020204" pitchFamily="34" charset="0"/>
              </a:rPr>
              <a:t>   </a:t>
            </a:r>
            <a:br>
              <a:rPr lang="en-US" sz="1000" b="1" dirty="0">
                <a:latin typeface="Arial Black" panose="020B0A04020102020204" pitchFamily="34" charset="0"/>
              </a:rPr>
            </a:br>
            <a:r>
              <a:rPr lang="en-US" sz="1000" b="1" dirty="0">
                <a:latin typeface="Arial Black" panose="020B0A04020102020204" pitchFamily="34" charset="0"/>
              </a:rPr>
              <a:t>Gather data from various sources to ensure a comprehensive dataset.</a:t>
            </a:r>
          </a:p>
          <a:p>
            <a:pPr>
              <a:buFont typeface="+mj-lt"/>
              <a:buAutoNum type="arabicPeriod"/>
            </a:pPr>
            <a:r>
              <a:rPr lang="en-US" sz="1000" b="1" dirty="0">
                <a:latin typeface="Arial Black" panose="020B0A04020102020204" pitchFamily="34" charset="0"/>
              </a:rPr>
              <a:t>Remove Duplicates:</a:t>
            </a:r>
            <a:r>
              <a:rPr lang="ar-EG" sz="1000" b="1" dirty="0">
                <a:latin typeface="Arial Black" panose="020B0A04020102020204" pitchFamily="34" charset="0"/>
              </a:rPr>
              <a:t> </a:t>
            </a: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eliminate duplicate entries to maintain data integrity.</a:t>
            </a:r>
          </a:p>
          <a:p>
            <a:pPr>
              <a:buFont typeface="+mj-lt"/>
              <a:buAutoNum type="arabicPeriod"/>
            </a:pPr>
            <a:r>
              <a:rPr lang="en-US" sz="1000" b="1" dirty="0">
                <a:latin typeface="Arial Black" panose="020B0A04020102020204" pitchFamily="34" charset="0"/>
              </a:rPr>
              <a:t>Handle Missing Values: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Decide how to address missing values—either by filling them with estimates or removing incomplete records.</a:t>
            </a:r>
          </a:p>
          <a:p>
            <a:pPr>
              <a:buFont typeface="+mj-lt"/>
              <a:buAutoNum type="arabicPeriod"/>
            </a:pPr>
            <a:r>
              <a:rPr lang="en-US" sz="1000" b="1" dirty="0">
                <a:latin typeface="Arial Black" panose="020B0A04020102020204" pitchFamily="34" charset="0"/>
              </a:rPr>
              <a:t>Correct Inaccuracies: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correct any inaccuracies or errors in the data (e.g., typos, incorrect formats).</a:t>
            </a:r>
          </a:p>
          <a:p>
            <a:pPr>
              <a:buFont typeface="+mj-lt"/>
              <a:buAutoNum type="arabicPeriod"/>
            </a:pPr>
            <a:r>
              <a:rPr lang="en-US" sz="1000" b="1" dirty="0">
                <a:latin typeface="Arial Black" panose="020B0A04020102020204" pitchFamily="34" charset="0"/>
              </a:rPr>
              <a:t>Standardize Data Formats:</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Ensure consistency in data formats (e.g., date formats, currency symbols).</a:t>
            </a:r>
          </a:p>
          <a:p>
            <a:pPr>
              <a:buFont typeface="+mj-lt"/>
              <a:buAutoNum type="arabicPeriod"/>
            </a:pPr>
            <a:r>
              <a:rPr lang="en-US" sz="1000" b="1" dirty="0">
                <a:latin typeface="Arial Black" panose="020B0A04020102020204" pitchFamily="34" charset="0"/>
              </a:rPr>
              <a:t>Outlier Detection: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Identify and evaluate outliers that may skew analysis results; decide whether to keep, modify, or remove them.</a:t>
            </a:r>
          </a:p>
          <a:p>
            <a:pPr>
              <a:buFont typeface="+mj-lt"/>
              <a:buAutoNum type="arabicPeriod"/>
            </a:pPr>
            <a:r>
              <a:rPr lang="en-US" sz="1000" b="1" dirty="0">
                <a:latin typeface="Arial Black" panose="020B0A04020102020204" pitchFamily="34" charset="0"/>
              </a:rPr>
              <a:t>Data Transformation: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Transform data into the appropriate format or structure needed for analysis.</a:t>
            </a:r>
          </a:p>
          <a:p>
            <a:pPr>
              <a:buFont typeface="+mj-lt"/>
              <a:buAutoNum type="arabicPeriod"/>
            </a:pPr>
            <a:r>
              <a:rPr lang="en-US" sz="1000" b="1" dirty="0">
                <a:latin typeface="Arial Black" panose="020B0A04020102020204" pitchFamily="34" charset="0"/>
              </a:rPr>
              <a:t>Validation:</a:t>
            </a:r>
            <a:endParaRPr lang="ar-EG" sz="1000" b="1" dirty="0">
              <a:latin typeface="Arial Black" panose="020B0A04020102020204" pitchFamily="34" charset="0"/>
            </a:endParaRPr>
          </a:p>
          <a:p>
            <a:pPr>
              <a:buFont typeface="+mj-lt"/>
              <a:buAutoNum type="arabicPeriod"/>
            </a:pPr>
            <a:br>
              <a:rPr lang="en-US" sz="1000" b="1" dirty="0">
                <a:latin typeface="Arial Black" panose="020B0A04020102020204" pitchFamily="34" charset="0"/>
              </a:rPr>
            </a:br>
            <a:r>
              <a:rPr lang="en-US" sz="1000" b="1" dirty="0">
                <a:latin typeface="Arial Black" panose="020B0A04020102020204" pitchFamily="34" charset="0"/>
              </a:rPr>
              <a:t>Validate the cleaned data to ensure it meets quality standards and is ready for analysis.</a:t>
            </a:r>
          </a:p>
          <a:p>
            <a:endParaRPr lang="en-US" sz="1000" b="1" dirty="0">
              <a:latin typeface="Arial Black" panose="020B0A04020102020204" pitchFamily="34" charset="0"/>
            </a:endParaRPr>
          </a:p>
        </p:txBody>
      </p:sp>
      <p:pic>
        <p:nvPicPr>
          <p:cNvPr id="4" name="Picture 3">
            <a:extLst>
              <a:ext uri="{FF2B5EF4-FFF2-40B4-BE49-F238E27FC236}">
                <a16:creationId xmlns:a16="http://schemas.microsoft.com/office/drawing/2014/main" id="{B5DBFFAA-D24D-265B-B687-328836EDB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0547" y="-1"/>
            <a:ext cx="3111454" cy="1207688"/>
          </a:xfrm>
          <a:prstGeom prst="rect">
            <a:avLst/>
          </a:prstGeom>
        </p:spPr>
      </p:pic>
      <p:pic>
        <p:nvPicPr>
          <p:cNvPr id="5" name="Picture 4">
            <a:extLst>
              <a:ext uri="{FF2B5EF4-FFF2-40B4-BE49-F238E27FC236}">
                <a16:creationId xmlns:a16="http://schemas.microsoft.com/office/drawing/2014/main" id="{56255217-335B-DBA3-CD77-B6BA20D3F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09" y="1207687"/>
            <a:ext cx="4740226" cy="1619919"/>
          </a:xfrm>
          <a:prstGeom prst="rect">
            <a:avLst/>
          </a:prstGeom>
        </p:spPr>
      </p:pic>
      <p:pic>
        <p:nvPicPr>
          <p:cNvPr id="7" name="Picture 6">
            <a:extLst>
              <a:ext uri="{FF2B5EF4-FFF2-40B4-BE49-F238E27FC236}">
                <a16:creationId xmlns:a16="http://schemas.microsoft.com/office/drawing/2014/main" id="{8156ABE0-5870-DCDD-7FCF-DA2FDCAA9F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12" y="2827606"/>
            <a:ext cx="4888523" cy="2068748"/>
          </a:xfrm>
          <a:prstGeom prst="rect">
            <a:avLst/>
          </a:prstGeom>
        </p:spPr>
      </p:pic>
      <p:pic>
        <p:nvPicPr>
          <p:cNvPr id="8" name="Picture 7">
            <a:extLst>
              <a:ext uri="{FF2B5EF4-FFF2-40B4-BE49-F238E27FC236}">
                <a16:creationId xmlns:a16="http://schemas.microsoft.com/office/drawing/2014/main" id="{A6C651DD-0E28-7AA7-2289-7D5A9C21B5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29" y="4789252"/>
            <a:ext cx="4656406" cy="2068748"/>
          </a:xfrm>
          <a:prstGeom prst="rect">
            <a:avLst/>
          </a:prstGeom>
        </p:spPr>
      </p:pic>
    </p:spTree>
    <p:extLst>
      <p:ext uri="{BB962C8B-B14F-4D97-AF65-F5344CB8AC3E}">
        <p14:creationId xmlns:p14="http://schemas.microsoft.com/office/powerpoint/2010/main" val="90399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1A00-1197-3CFB-6555-AD400CA9C627}"/>
              </a:ext>
            </a:extLst>
          </p:cNvPr>
          <p:cNvSpPr>
            <a:spLocks noGrp="1"/>
          </p:cNvSpPr>
          <p:nvPr>
            <p:ph type="title"/>
          </p:nvPr>
        </p:nvSpPr>
        <p:spPr>
          <a:xfrm>
            <a:off x="430237" y="681038"/>
            <a:ext cx="10515600" cy="1325563"/>
          </a:xfrm>
        </p:spPr>
        <p:txBody>
          <a:bodyPr>
            <a:normAutofit fontScale="90000"/>
          </a:bodyPr>
          <a:lstStyle/>
          <a:p>
            <a:r>
              <a:rPr lang="en-US" baseline="-25000" dirty="0">
                <a:latin typeface="Arial Black" panose="020B0A04020102020204" pitchFamily="34" charset="0"/>
              </a:rPr>
              <a:t>.</a:t>
            </a:r>
            <a:r>
              <a:rPr lang="en-US" sz="4400" baseline="-25000" dirty="0">
                <a:latin typeface="Arial Black" panose="020B0A04020102020204" pitchFamily="34" charset="0"/>
              </a:rPr>
              <a:t>First goal analysis</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br>
              <a:rPr lang="en-US" sz="4400" baseline="-25000" dirty="0">
                <a:latin typeface="Arial Black" panose="020B0A04020102020204" pitchFamily="34" charset="0"/>
              </a:rPr>
            </a:br>
            <a:r>
              <a:rPr lang="en-US" sz="4400" baseline="-25000" dirty="0">
                <a:latin typeface="Arial Black" panose="020B0A04020102020204" pitchFamily="34" charset="0"/>
              </a:rPr>
              <a:t>- Increasing Security</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Implement advanced security measures.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3B4B7327-35F8-1FD8-5F05-A6E839CC41AC}"/>
              </a:ext>
            </a:extLst>
          </p:cNvPr>
          <p:cNvSpPr>
            <a:spLocks noGrp="1"/>
          </p:cNvSpPr>
          <p:nvPr>
            <p:ph idx="1"/>
          </p:nvPr>
        </p:nvSpPr>
        <p:spPr>
          <a:xfrm>
            <a:off x="6625882" y="2905216"/>
            <a:ext cx="4727917" cy="2747963"/>
          </a:xfrm>
        </p:spPr>
        <p:txBody>
          <a:bodyPr>
            <a:normAutofit fontScale="92500"/>
          </a:bodyPr>
          <a:lstStyle/>
          <a:p>
            <a:r>
              <a:rPr lang="en-US" dirty="0"/>
              <a:t>The number of business transactions versus the number of regular transactions, plus the ratio for each. This analysis helps you understand the extent of cultural diffusion in your data.</a:t>
            </a:r>
          </a:p>
        </p:txBody>
      </p:sp>
      <p:pic>
        <p:nvPicPr>
          <p:cNvPr id="4" name="Picture 3">
            <a:extLst>
              <a:ext uri="{FF2B5EF4-FFF2-40B4-BE49-F238E27FC236}">
                <a16:creationId xmlns:a16="http://schemas.microsoft.com/office/drawing/2014/main" id="{8A91735F-DC20-9622-B391-A7FF4328A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6146" name="Picture 2">
            <a:extLst>
              <a:ext uri="{FF2B5EF4-FFF2-40B4-BE49-F238E27FC236}">
                <a16:creationId xmlns:a16="http://schemas.microsoft.com/office/drawing/2014/main" id="{2BD3E807-1A65-F88D-A862-47B7A9F02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7" y="2381250"/>
            <a:ext cx="6581775" cy="447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FB412BB-EBEC-D18E-1E96-2771D72C7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9764" y="1538714"/>
            <a:ext cx="436808" cy="436808"/>
          </a:xfrm>
          <a:prstGeom prst="rect">
            <a:avLst/>
          </a:prstGeom>
        </p:spPr>
      </p:pic>
      <p:pic>
        <p:nvPicPr>
          <p:cNvPr id="6" name="Picture 5">
            <a:extLst>
              <a:ext uri="{FF2B5EF4-FFF2-40B4-BE49-F238E27FC236}">
                <a16:creationId xmlns:a16="http://schemas.microsoft.com/office/drawing/2014/main" id="{9FBCD76A-C6C1-B3E8-5360-F3C9704CE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5708" y="385439"/>
            <a:ext cx="436808" cy="436808"/>
          </a:xfrm>
          <a:prstGeom prst="rect">
            <a:avLst/>
          </a:prstGeom>
        </p:spPr>
      </p:pic>
    </p:spTree>
    <p:extLst>
      <p:ext uri="{BB962C8B-B14F-4D97-AF65-F5344CB8AC3E}">
        <p14:creationId xmlns:p14="http://schemas.microsoft.com/office/powerpoint/2010/main" val="211819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E7D5-277D-F4AD-032F-B37EA98A3150}"/>
              </a:ext>
            </a:extLst>
          </p:cNvPr>
          <p:cNvSpPr>
            <a:spLocks noGrp="1"/>
          </p:cNvSpPr>
          <p:nvPr>
            <p:ph type="title"/>
          </p:nvPr>
        </p:nvSpPr>
        <p:spPr>
          <a:xfrm>
            <a:off x="365760" y="650947"/>
            <a:ext cx="10814538" cy="1325563"/>
          </a:xfrm>
        </p:spPr>
        <p:txBody>
          <a:bodyPr>
            <a:normAutofit fontScale="90000"/>
          </a:bodyPr>
          <a:lstStyle/>
          <a:p>
            <a:r>
              <a:rPr lang="en-US" sz="4400" baseline="-25000" dirty="0">
                <a:latin typeface="Arial Black" panose="020B0A04020102020204" pitchFamily="34" charset="0"/>
              </a:rPr>
              <a:t>First goal analysis</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r>
              <a:rPr lang="ar-EG" sz="4400" baseline="-25000" dirty="0">
                <a:latin typeface="Arial Black" panose="020B0A04020102020204" pitchFamily="34" charset="0"/>
              </a:rPr>
              <a:t> </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br>
              <a:rPr lang="en-US" sz="4400" baseline="-25000" dirty="0">
                <a:latin typeface="Arial Black" panose="020B0A04020102020204" pitchFamily="34" charset="0"/>
              </a:rPr>
            </a:br>
            <a:r>
              <a:rPr lang="en-US" sz="4400" baseline="-25000" dirty="0">
                <a:latin typeface="Arial Black" panose="020B0A04020102020204" pitchFamily="34" charset="0"/>
              </a:rPr>
              <a:t>- Increasing Security</a:t>
            </a:r>
            <a:r>
              <a:rPr lang="ar-EG" sz="4400" baseline="-25000" dirty="0">
                <a:latin typeface="Arial Black" panose="020B0A04020102020204" pitchFamily="34" charset="0"/>
              </a:rPr>
              <a:t> </a:t>
            </a:r>
            <a:r>
              <a:rPr lang="en-US" sz="4400" baseline="-25000" dirty="0">
                <a:latin typeface="Arial Black" panose="020B0A04020102020204" pitchFamily="34" charset="0"/>
              </a:rPr>
              <a:t>:</a:t>
            </a:r>
            <a:r>
              <a:rPr lang="ar-EG" sz="4400" baseline="-25000" dirty="0">
                <a:latin typeface="Arial Black" panose="020B0A04020102020204" pitchFamily="34" charset="0"/>
              </a:rPr>
              <a:t> </a:t>
            </a:r>
            <a:br>
              <a:rPr lang="en-US" sz="4400" baseline="-25000" dirty="0">
                <a:latin typeface="Arial Black" panose="020B0A04020102020204" pitchFamily="34" charset="0"/>
              </a:rPr>
            </a:br>
            <a:r>
              <a:rPr lang="en-US" sz="4400" baseline="-25000" dirty="0">
                <a:latin typeface="Arial Black" panose="020B0A04020102020204" pitchFamily="34" charset="0"/>
              </a:rPr>
              <a:t>  - Implement advanced security measures.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9B7103FA-4A9D-270B-CDDE-9A0AF44BDF59}"/>
              </a:ext>
            </a:extLst>
          </p:cNvPr>
          <p:cNvSpPr>
            <a:spLocks noGrp="1"/>
          </p:cNvSpPr>
          <p:nvPr>
            <p:ph idx="1"/>
          </p:nvPr>
        </p:nvSpPr>
        <p:spPr>
          <a:xfrm>
            <a:off x="6752491" y="2883877"/>
            <a:ext cx="5107745" cy="3656623"/>
          </a:xfrm>
        </p:spPr>
        <p:txBody>
          <a:bodyPr/>
          <a:lstStyle/>
          <a:p>
            <a:r>
              <a:rPr lang="en-US" dirty="0"/>
              <a:t>The graph will show the distribution of fraudulent transactions by hours of the day, distinguishing between genders. You can use this to analyze the most common times of need by gender.</a:t>
            </a:r>
          </a:p>
        </p:txBody>
      </p:sp>
      <p:pic>
        <p:nvPicPr>
          <p:cNvPr id="3074" name="Picture 2">
            <a:extLst>
              <a:ext uri="{FF2B5EF4-FFF2-40B4-BE49-F238E27FC236}">
                <a16:creationId xmlns:a16="http://schemas.microsoft.com/office/drawing/2014/main" id="{F4578B16-908C-1276-B61D-49B625671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78" y="2405576"/>
            <a:ext cx="6597013" cy="42938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E2D26E-D4B7-04DF-0F83-40E18AC7B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5" name="Picture 4">
            <a:extLst>
              <a:ext uri="{FF2B5EF4-FFF2-40B4-BE49-F238E27FC236}">
                <a16:creationId xmlns:a16="http://schemas.microsoft.com/office/drawing/2014/main" id="{AA9804D1-8014-0B2F-B180-DF14D58FC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2446" y="1827378"/>
            <a:ext cx="436808" cy="436808"/>
          </a:xfrm>
          <a:prstGeom prst="rect">
            <a:avLst/>
          </a:prstGeom>
        </p:spPr>
      </p:pic>
      <p:pic>
        <p:nvPicPr>
          <p:cNvPr id="6" name="Picture 5">
            <a:extLst>
              <a:ext uri="{FF2B5EF4-FFF2-40B4-BE49-F238E27FC236}">
                <a16:creationId xmlns:a16="http://schemas.microsoft.com/office/drawing/2014/main" id="{56DBEB16-DF8A-8C3E-7BB3-6D87967C4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2491" y="385439"/>
            <a:ext cx="436808" cy="436808"/>
          </a:xfrm>
          <a:prstGeom prst="rect">
            <a:avLst/>
          </a:prstGeom>
        </p:spPr>
      </p:pic>
    </p:spTree>
    <p:extLst>
      <p:ext uri="{BB962C8B-B14F-4D97-AF65-F5344CB8AC3E}">
        <p14:creationId xmlns:p14="http://schemas.microsoft.com/office/powerpoint/2010/main" val="157494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0C8F1-1952-58A1-8172-87D819C1D8C6}"/>
              </a:ext>
            </a:extLst>
          </p:cNvPr>
          <p:cNvSpPr>
            <a:spLocks noGrp="1"/>
          </p:cNvSpPr>
          <p:nvPr>
            <p:ph type="title"/>
          </p:nvPr>
        </p:nvSpPr>
        <p:spPr>
          <a:xfrm>
            <a:off x="485922" y="252584"/>
            <a:ext cx="9651609" cy="1325563"/>
          </a:xfrm>
        </p:spPr>
        <p:txBody>
          <a:bodyPr>
            <a:normAutofit fontScale="90000"/>
          </a:bodyPr>
          <a:lstStyle/>
          <a:p>
            <a:r>
              <a:rPr lang="en-US" sz="4400" baseline="-25000" dirty="0">
                <a:latin typeface="Arial Black" panose="020B0A04020102020204" pitchFamily="34" charset="0"/>
              </a:rPr>
              <a:t>Goal number two</a:t>
            </a:r>
            <a:r>
              <a:rPr lang="ar-EG" sz="4400" baseline="-25000" dirty="0">
                <a:latin typeface="Arial Black" panose="020B0A04020102020204" pitchFamily="34" charset="0"/>
              </a:rPr>
              <a:t> </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8F6D665F-074C-271B-79A6-ED1EF880E62A}"/>
              </a:ext>
            </a:extLst>
          </p:cNvPr>
          <p:cNvSpPr>
            <a:spLocks noGrp="1"/>
          </p:cNvSpPr>
          <p:nvPr>
            <p:ph idx="1"/>
          </p:nvPr>
        </p:nvSpPr>
        <p:spPr>
          <a:xfrm>
            <a:off x="6963508" y="1631745"/>
            <a:ext cx="4923692" cy="4023467"/>
          </a:xfrm>
        </p:spPr>
        <p:txBody>
          <a:bodyPr>
            <a:noAutofit/>
          </a:bodyPr>
          <a:lstStyle/>
          <a:p>
            <a:r>
              <a:rPr lang="en-US" sz="1100" b="1" dirty="0">
                <a:latin typeface="Arial Black" panose="020B0A04020102020204" pitchFamily="34" charset="0"/>
              </a:rPr>
              <a:t>shows the distribution of financial amounts according to different categories. This analysis helps you understand how money is spent across different categories.</a:t>
            </a:r>
            <a:r>
              <a:rPr lang="ar-EG" sz="1100" b="1" dirty="0">
                <a:latin typeface="Arial Black" panose="020B0A04020102020204" pitchFamily="34" charset="0"/>
              </a:rPr>
              <a:t>    </a:t>
            </a:r>
          </a:p>
          <a:p>
            <a:endParaRPr lang="ar-EG" sz="1100" b="1" dirty="0">
              <a:latin typeface="Arial Black" panose="020B0A04020102020204" pitchFamily="34" charset="0"/>
            </a:endParaRPr>
          </a:p>
          <a:p>
            <a:r>
              <a:rPr lang="ar-EG" sz="1100" b="1" dirty="0">
                <a:latin typeface="Arial Black" panose="020B0A04020102020204" pitchFamily="34" charset="0"/>
              </a:rPr>
              <a:t>| </a:t>
            </a:r>
            <a:r>
              <a:rPr lang="en-US" sz="1100" b="1" dirty="0">
                <a:latin typeface="Arial Black" panose="020B0A04020102020204" pitchFamily="34" charset="0"/>
              </a:rPr>
              <a:t>Category          | Total Amount      |</a:t>
            </a:r>
          </a:p>
          <a:p>
            <a:r>
              <a:rPr lang="en-US" sz="1100" b="1" dirty="0">
                <a:latin typeface="Arial Black" panose="020B0A04020102020204" pitchFamily="34" charset="0"/>
              </a:rPr>
              <a:t>| </a:t>
            </a:r>
            <a:r>
              <a:rPr lang="en-US" sz="1100" b="1" dirty="0" err="1">
                <a:latin typeface="Arial Black" panose="020B0A04020102020204" pitchFamily="34" charset="0"/>
              </a:rPr>
              <a:t>grocery_pos</a:t>
            </a:r>
            <a:r>
              <a:rPr lang="en-US" sz="1100" b="1" dirty="0">
                <a:latin typeface="Arial Black" panose="020B0A04020102020204" pitchFamily="34" charset="0"/>
              </a:rPr>
              <a:t>       | 14,460,822.38    |</a:t>
            </a:r>
          </a:p>
          <a:p>
            <a:r>
              <a:rPr lang="en-US" sz="1100" b="1" dirty="0">
                <a:latin typeface="Arial Black" panose="020B0A04020102020204" pitchFamily="34" charset="0"/>
              </a:rPr>
              <a:t>| </a:t>
            </a:r>
            <a:r>
              <a:rPr lang="en-US" sz="1100" b="1" dirty="0" err="1">
                <a:latin typeface="Arial Black" panose="020B0A04020102020204" pitchFamily="34" charset="0"/>
              </a:rPr>
              <a:t>shopping_pos</a:t>
            </a:r>
            <a:r>
              <a:rPr lang="en-US" sz="1100" b="1" dirty="0">
                <a:latin typeface="Arial Black" panose="020B0A04020102020204" pitchFamily="34" charset="0"/>
              </a:rPr>
              <a:t>      | 9,307,993.61     |</a:t>
            </a:r>
          </a:p>
          <a:p>
            <a:r>
              <a:rPr lang="en-US" sz="1100" b="1" dirty="0">
                <a:latin typeface="Arial Black" panose="020B0A04020102020204" pitchFamily="34" charset="0"/>
              </a:rPr>
              <a:t>| </a:t>
            </a:r>
            <a:r>
              <a:rPr lang="en-US" sz="1100" b="1" dirty="0" err="1">
                <a:latin typeface="Arial Black" panose="020B0A04020102020204" pitchFamily="34" charset="0"/>
              </a:rPr>
              <a:t>shopping_net</a:t>
            </a:r>
            <a:r>
              <a:rPr lang="en-US" sz="1100" b="1" dirty="0">
                <a:latin typeface="Arial Black" panose="020B0A04020102020204" pitchFamily="34" charset="0"/>
              </a:rPr>
              <a:t>      | 8,625,149.68     |</a:t>
            </a:r>
          </a:p>
          <a:p>
            <a:r>
              <a:rPr lang="en-US" sz="1100" b="1" dirty="0">
                <a:latin typeface="Arial Black" panose="020B0A04020102020204" pitchFamily="34" charset="0"/>
              </a:rPr>
              <a:t>| </a:t>
            </a:r>
            <a:r>
              <a:rPr lang="en-US" sz="1100" b="1" dirty="0" err="1">
                <a:latin typeface="Arial Black" panose="020B0A04020102020204" pitchFamily="34" charset="0"/>
              </a:rPr>
              <a:t>gas_transport</a:t>
            </a:r>
            <a:r>
              <a:rPr lang="en-US" sz="1100" b="1" dirty="0">
                <a:latin typeface="Arial Black" panose="020B0A04020102020204" pitchFamily="34" charset="0"/>
              </a:rPr>
              <a:t>      | 8,351,732.29     |</a:t>
            </a:r>
          </a:p>
          <a:p>
            <a:r>
              <a:rPr lang="en-US" sz="1100" b="1" dirty="0">
                <a:latin typeface="Arial Black" panose="020B0A04020102020204" pitchFamily="34" charset="0"/>
              </a:rPr>
              <a:t>| home              | 7,173,928.11     |</a:t>
            </a:r>
          </a:p>
          <a:p>
            <a:r>
              <a:rPr lang="en-US" sz="1100" b="1" dirty="0">
                <a:latin typeface="Arial Black" panose="020B0A04020102020204" pitchFamily="34" charset="0"/>
              </a:rPr>
              <a:t>| </a:t>
            </a:r>
            <a:r>
              <a:rPr lang="en-US" sz="1100" b="1" dirty="0" err="1">
                <a:latin typeface="Arial Black" panose="020B0A04020102020204" pitchFamily="34" charset="0"/>
              </a:rPr>
              <a:t>kids_pets</a:t>
            </a:r>
            <a:r>
              <a:rPr lang="en-US" sz="1100" b="1" dirty="0">
                <a:latin typeface="Arial Black" panose="020B0A04020102020204" pitchFamily="34" charset="0"/>
              </a:rPr>
              <a:t>         | 6,503,680.16     |</a:t>
            </a:r>
          </a:p>
          <a:p>
            <a:r>
              <a:rPr lang="en-US" sz="1100" b="1" dirty="0">
                <a:latin typeface="Arial Black" panose="020B0A04020102020204" pitchFamily="34" charset="0"/>
              </a:rPr>
              <a:t>| entertainment     | 6,036,678.56     |</a:t>
            </a:r>
          </a:p>
          <a:p>
            <a:r>
              <a:rPr lang="en-US" sz="1100" b="1" dirty="0">
                <a:latin typeface="Arial Black" panose="020B0A04020102020204" pitchFamily="34" charset="0"/>
              </a:rPr>
              <a:t>| </a:t>
            </a:r>
            <a:r>
              <a:rPr lang="en-US" sz="1100" b="1" dirty="0" err="1">
                <a:latin typeface="Arial Black" panose="020B0A04020102020204" pitchFamily="34" charset="0"/>
              </a:rPr>
              <a:t>misc_net</a:t>
            </a:r>
            <a:r>
              <a:rPr lang="en-US" sz="1100" b="1" dirty="0">
                <a:latin typeface="Arial Black" panose="020B0A04020102020204" pitchFamily="34" charset="0"/>
              </a:rPr>
              <a:t>          | 5,117,709.26     |</a:t>
            </a:r>
          </a:p>
          <a:p>
            <a:r>
              <a:rPr lang="en-US" sz="1100" b="1" dirty="0">
                <a:latin typeface="Arial Black" panose="020B0A04020102020204" pitchFamily="34" charset="0"/>
              </a:rPr>
              <a:t>| </a:t>
            </a:r>
            <a:r>
              <a:rPr lang="en-US" sz="1100" b="1" dirty="0" err="1">
                <a:latin typeface="Arial Black" panose="020B0A04020102020204" pitchFamily="34" charset="0"/>
              </a:rPr>
              <a:t>misc_pos</a:t>
            </a:r>
            <a:r>
              <a:rPr lang="en-US" sz="1100" b="1" dirty="0">
                <a:latin typeface="Arial Black" panose="020B0A04020102020204" pitchFamily="34" charset="0"/>
              </a:rPr>
              <a:t>          | 5,009,582.50     |</a:t>
            </a:r>
          </a:p>
          <a:p>
            <a:r>
              <a:rPr lang="en-US" sz="1100" b="1" dirty="0">
                <a:latin typeface="Arial Black" panose="020B0A04020102020204" pitchFamily="34" charset="0"/>
              </a:rPr>
              <a:t>| </a:t>
            </a:r>
            <a:r>
              <a:rPr lang="en-US" sz="1100" b="1" dirty="0" err="1">
                <a:latin typeface="Arial Black" panose="020B0A04020102020204" pitchFamily="34" charset="0"/>
              </a:rPr>
              <a:t>food_dining</a:t>
            </a:r>
            <a:r>
              <a:rPr lang="en-US" sz="1100" b="1" dirty="0">
                <a:latin typeface="Arial Black" panose="020B0A04020102020204" pitchFamily="34" charset="0"/>
              </a:rPr>
              <a:t>       | 4,672,459.44     |</a:t>
            </a:r>
          </a:p>
          <a:p>
            <a:r>
              <a:rPr lang="en-US" sz="1100" b="1" dirty="0">
                <a:latin typeface="Arial Black" panose="020B0A04020102020204" pitchFamily="34" charset="0"/>
              </a:rPr>
              <a:t>| </a:t>
            </a:r>
            <a:r>
              <a:rPr lang="en-US" sz="1100" b="1" dirty="0" err="1">
                <a:latin typeface="Arial Black" panose="020B0A04020102020204" pitchFamily="34" charset="0"/>
              </a:rPr>
              <a:t>health_fitness</a:t>
            </a:r>
            <a:r>
              <a:rPr lang="en-US" sz="1100" b="1" dirty="0">
                <a:latin typeface="Arial Black" panose="020B0A04020102020204" pitchFamily="34" charset="0"/>
              </a:rPr>
              <a:t>    | 4,653,108.02     |</a:t>
            </a:r>
          </a:p>
          <a:p>
            <a:r>
              <a:rPr lang="en-US" sz="1100" b="1" dirty="0">
                <a:latin typeface="Arial Black" panose="020B0A04020102020204" pitchFamily="34" charset="0"/>
              </a:rPr>
              <a:t>| travel            | 4,516,721.68     |</a:t>
            </a:r>
          </a:p>
          <a:p>
            <a:r>
              <a:rPr lang="en-US" sz="1100" b="1" dirty="0">
                <a:latin typeface="Arial Black" panose="020B0A04020102020204" pitchFamily="34" charset="0"/>
              </a:rPr>
              <a:t>| </a:t>
            </a:r>
            <a:r>
              <a:rPr lang="en-US" sz="1100" b="1" dirty="0" err="1">
                <a:latin typeface="Arial Black" panose="020B0A04020102020204" pitchFamily="34" charset="0"/>
              </a:rPr>
              <a:t>personal_care</a:t>
            </a:r>
            <a:r>
              <a:rPr lang="en-US" sz="1100" b="1" dirty="0">
                <a:latin typeface="Arial Black" panose="020B0A04020102020204" pitchFamily="34" charset="0"/>
              </a:rPr>
              <a:t>     | 4,353,450.53     |</a:t>
            </a:r>
          </a:p>
          <a:p>
            <a:r>
              <a:rPr lang="en-US" sz="1100" b="1" dirty="0">
                <a:latin typeface="Arial Black" panose="020B0A04020102020204" pitchFamily="34" charset="0"/>
              </a:rPr>
              <a:t>| </a:t>
            </a:r>
            <a:r>
              <a:rPr lang="en-US" sz="1100" b="1" dirty="0" err="1">
                <a:latin typeface="Arial Black" panose="020B0A04020102020204" pitchFamily="34" charset="0"/>
              </a:rPr>
              <a:t>grocery_net</a:t>
            </a:r>
            <a:r>
              <a:rPr lang="en-US" sz="1100" b="1" dirty="0">
                <a:latin typeface="Arial Black" panose="020B0A04020102020204" pitchFamily="34" charset="0"/>
              </a:rPr>
              <a:t>       | 2,439,412.68     |</a:t>
            </a:r>
          </a:p>
        </p:txBody>
      </p:sp>
      <p:pic>
        <p:nvPicPr>
          <p:cNvPr id="4" name="Picture 3">
            <a:extLst>
              <a:ext uri="{FF2B5EF4-FFF2-40B4-BE49-F238E27FC236}">
                <a16:creationId xmlns:a16="http://schemas.microsoft.com/office/drawing/2014/main" id="{50AF7219-8661-B1B5-81C8-D6A0334C3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7170" name="Picture 2">
            <a:extLst>
              <a:ext uri="{FF2B5EF4-FFF2-40B4-BE49-F238E27FC236}">
                <a16:creationId xmlns:a16="http://schemas.microsoft.com/office/drawing/2014/main" id="{FFE907DF-9649-E9D6-5585-306FF75B7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560" y="1631745"/>
            <a:ext cx="6801948" cy="52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8A5F7F-69EA-1882-D455-D8CB8776BF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0108" y="167035"/>
            <a:ext cx="436808" cy="436808"/>
          </a:xfrm>
          <a:prstGeom prst="rect">
            <a:avLst/>
          </a:prstGeom>
        </p:spPr>
      </p:pic>
    </p:spTree>
    <p:extLst>
      <p:ext uri="{BB962C8B-B14F-4D97-AF65-F5344CB8AC3E}">
        <p14:creationId xmlns:p14="http://schemas.microsoft.com/office/powerpoint/2010/main" val="27048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EEC1-DEEE-2124-1257-446B891F10F5}"/>
              </a:ext>
            </a:extLst>
          </p:cNvPr>
          <p:cNvSpPr>
            <a:spLocks noGrp="1"/>
          </p:cNvSpPr>
          <p:nvPr>
            <p:ph type="title"/>
          </p:nvPr>
        </p:nvSpPr>
        <p:spPr>
          <a:xfrm>
            <a:off x="275492" y="266651"/>
            <a:ext cx="10515600" cy="1325563"/>
          </a:xfrm>
        </p:spPr>
        <p:txBody>
          <a:bodyPr>
            <a:normAutofit fontScale="90000"/>
          </a:bodyPr>
          <a:lstStyle/>
          <a:p>
            <a:r>
              <a:rPr lang="en-US" sz="4400" baseline="-25000" dirty="0">
                <a:latin typeface="Arial Black" panose="020B0A04020102020204" pitchFamily="34" charset="0"/>
              </a:rPr>
              <a:t>Goal number two</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6F09FAEF-77D0-EF38-E0A2-582C3C9C08AD}"/>
              </a:ext>
            </a:extLst>
          </p:cNvPr>
          <p:cNvSpPr>
            <a:spLocks noGrp="1"/>
          </p:cNvSpPr>
          <p:nvPr>
            <p:ph idx="1"/>
          </p:nvPr>
        </p:nvSpPr>
        <p:spPr>
          <a:xfrm>
            <a:off x="7427742" y="2732820"/>
            <a:ext cx="4460630" cy="1392360"/>
          </a:xfrm>
        </p:spPr>
        <p:txBody>
          <a:bodyPr>
            <a:normAutofit/>
          </a:bodyPr>
          <a:lstStyle/>
          <a:p>
            <a:r>
              <a:rPr lang="en-US" sz="3600" b="1" dirty="0">
                <a:effectLst/>
                <a:latin typeface="Courier New" panose="02070309020205020404" pitchFamily="49" charset="0"/>
              </a:rPr>
              <a:t>Total Sales by Gender</a:t>
            </a:r>
            <a:r>
              <a:rPr lang="ar-EG" sz="3600" b="1" dirty="0">
                <a:effectLst/>
                <a:latin typeface="Courier New" panose="02070309020205020404" pitchFamily="49" charset="0"/>
              </a:rPr>
              <a:t>  </a:t>
            </a:r>
            <a:endParaRPr lang="en-US" dirty="0"/>
          </a:p>
        </p:txBody>
      </p:sp>
      <p:pic>
        <p:nvPicPr>
          <p:cNvPr id="4" name="Picture 3">
            <a:extLst>
              <a:ext uri="{FF2B5EF4-FFF2-40B4-BE49-F238E27FC236}">
                <a16:creationId xmlns:a16="http://schemas.microsoft.com/office/drawing/2014/main" id="{92803244-2347-6A1E-355D-ACF8DB4AC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pic>
        <p:nvPicPr>
          <p:cNvPr id="8196" name="Picture 4">
            <a:extLst>
              <a:ext uri="{FF2B5EF4-FFF2-40B4-BE49-F238E27FC236}">
                <a16:creationId xmlns:a16="http://schemas.microsoft.com/office/drawing/2014/main" id="{204A84AB-8981-7F5B-A124-4D19087B4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8199"/>
            <a:ext cx="7010521" cy="4859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C711A7-359C-3B1D-27F9-A57BD554D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9389" y="3210596"/>
            <a:ext cx="436808" cy="436808"/>
          </a:xfrm>
          <a:prstGeom prst="rect">
            <a:avLst/>
          </a:prstGeom>
        </p:spPr>
      </p:pic>
    </p:spTree>
    <p:extLst>
      <p:ext uri="{BB962C8B-B14F-4D97-AF65-F5344CB8AC3E}">
        <p14:creationId xmlns:p14="http://schemas.microsoft.com/office/powerpoint/2010/main" val="493799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780C-1709-FC3C-A83D-B736E1706DEB}"/>
              </a:ext>
            </a:extLst>
          </p:cNvPr>
          <p:cNvSpPr>
            <a:spLocks noGrp="1"/>
          </p:cNvSpPr>
          <p:nvPr>
            <p:ph type="title"/>
          </p:nvPr>
        </p:nvSpPr>
        <p:spPr>
          <a:xfrm>
            <a:off x="388034" y="418148"/>
            <a:ext cx="10515600" cy="1325563"/>
          </a:xfrm>
        </p:spPr>
        <p:txBody>
          <a:bodyPr>
            <a:normAutofit fontScale="90000"/>
          </a:bodyPr>
          <a:lstStyle/>
          <a:p>
            <a:r>
              <a:rPr lang="en-US" sz="4400" baseline="-25000" dirty="0">
                <a:latin typeface="Arial Black" panose="020B0A04020102020204" pitchFamily="34" charset="0"/>
              </a:rPr>
              <a:t>Goal number two</a:t>
            </a:r>
            <a:br>
              <a:rPr lang="ar-EG" sz="4400" baseline="-25000" dirty="0">
                <a:latin typeface="Arial Black" panose="020B0A04020102020204" pitchFamily="34" charset="0"/>
              </a:rPr>
            </a:br>
            <a:r>
              <a:rPr lang="en-US" sz="4400" baseline="-25000" dirty="0">
                <a:latin typeface="Arial Black" panose="020B0A04020102020204" pitchFamily="34" charset="0"/>
              </a:rPr>
              <a:t>- Enhancing Transaction Growth</a:t>
            </a:r>
            <a:r>
              <a:rPr lang="ar-EG" sz="4400" baseline="-25000" dirty="0">
                <a:latin typeface="Arial Black" panose="020B0A04020102020204" pitchFamily="34" charset="0"/>
              </a:rPr>
              <a:t> </a:t>
            </a:r>
            <a:r>
              <a:rPr lang="en-US" sz="4400" baseline="-25000" dirty="0">
                <a:latin typeface="Arial Black" panose="020B0A04020102020204" pitchFamily="34" charset="0"/>
              </a:rPr>
              <a:t>:</a:t>
            </a:r>
            <a:br>
              <a:rPr lang="en-US" sz="4400" baseline="-25000" dirty="0">
                <a:latin typeface="Arial Black" panose="020B0A04020102020204" pitchFamily="34" charset="0"/>
              </a:rPr>
            </a:br>
            <a:r>
              <a:rPr lang="en-US" sz="4400" baseline="-25000" dirty="0">
                <a:latin typeface="Arial Black" panose="020B0A04020102020204" pitchFamily="34" charset="0"/>
              </a:rPr>
              <a:t>  - Identify opportunities to increase transactions.</a:t>
            </a:r>
            <a:br>
              <a:rPr lang="en-US" sz="4400" baseline="-250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5BD40922-BD83-79C0-A32F-ED565472D630}"/>
              </a:ext>
            </a:extLst>
          </p:cNvPr>
          <p:cNvSpPr>
            <a:spLocks noGrp="1"/>
          </p:cNvSpPr>
          <p:nvPr>
            <p:ph idx="1"/>
          </p:nvPr>
        </p:nvSpPr>
        <p:spPr>
          <a:xfrm>
            <a:off x="7258929" y="2424111"/>
            <a:ext cx="4094871" cy="3752851"/>
          </a:xfrm>
        </p:spPr>
        <p:txBody>
          <a:bodyPr/>
          <a:lstStyle/>
          <a:p>
            <a:r>
              <a:rPr lang="en-US" sz="3200" b="1" dirty="0">
                <a:effectLst/>
                <a:latin typeface="Courier New" panose="02070309020205020404" pitchFamily="49" charset="0"/>
              </a:rPr>
              <a:t>Total Sales Amount by Month</a:t>
            </a:r>
          </a:p>
          <a:p>
            <a:endParaRPr lang="en-US" dirty="0"/>
          </a:p>
        </p:txBody>
      </p:sp>
      <p:pic>
        <p:nvPicPr>
          <p:cNvPr id="9218" name="Picture 2">
            <a:extLst>
              <a:ext uri="{FF2B5EF4-FFF2-40B4-BE49-F238E27FC236}">
                <a16:creationId xmlns:a16="http://schemas.microsoft.com/office/drawing/2014/main" id="{2A05D7FA-1A6D-090A-4254-F47E91853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8" y="2424112"/>
            <a:ext cx="6555545" cy="40157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E6A1255-8CBD-4A3C-F8C2-DE0F0E53F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197" y="-1"/>
            <a:ext cx="2175804" cy="1207688"/>
          </a:xfrm>
          <a:prstGeom prst="rect">
            <a:avLst/>
          </a:prstGeom>
        </p:spPr>
      </p:pic>
    </p:spTree>
    <p:extLst>
      <p:ext uri="{BB962C8B-B14F-4D97-AF65-F5344CB8AC3E}">
        <p14:creationId xmlns:p14="http://schemas.microsoft.com/office/powerpoint/2010/main" val="47703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707</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Black</vt:lpstr>
      <vt:lpstr>Calibri</vt:lpstr>
      <vt:lpstr>Calibri Light</vt:lpstr>
      <vt:lpstr>Courier New</vt:lpstr>
      <vt:lpstr>Office Theme</vt:lpstr>
      <vt:lpstr>Credit card transactions</vt:lpstr>
      <vt:lpstr> Objectives</vt:lpstr>
      <vt:lpstr>Project steps</vt:lpstr>
      <vt:lpstr>Data cleaning</vt:lpstr>
      <vt:lpstr>.First goal analysis  - Enhancing Transaction Growth :   - Identify opportunities to increase transactions.  - Increasing Security :   - Implement advanced security measures. </vt:lpstr>
      <vt:lpstr>First goal analysis  - Enhancing Transaction Growth :    - Identify opportunities to increase transactions.  - Increasing Security :    - Implement advanced security measures. </vt:lpstr>
      <vt:lpstr>Goal number two  - Enhancing Transaction Growth :   - Identify opportunities to increase transactions. </vt:lpstr>
      <vt:lpstr>Goal number two - Enhancing Transaction Growth :   - Identify opportunities to increase transactions. </vt:lpstr>
      <vt:lpstr>Goal number two - Enhancing Transaction Growth :   - Identify opportunities to increase transactions. </vt:lpstr>
      <vt:lpstr>Goal number two  - Enhancing Transaction Growth :   - Identify opportunities to increase transactions. </vt:lpstr>
      <vt:lpstr>Dash board</vt:lpstr>
      <vt:lpstr>Analyzeed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abdelnaby</dc:creator>
  <cp:lastModifiedBy>Omar Ahmed</cp:lastModifiedBy>
  <cp:revision>21</cp:revision>
  <dcterms:created xsi:type="dcterms:W3CDTF">2024-10-21T09:24:17Z</dcterms:created>
  <dcterms:modified xsi:type="dcterms:W3CDTF">2024-11-24T18:50:41Z</dcterms:modified>
</cp:coreProperties>
</file>