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03030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03030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03030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03030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148" y="454608"/>
            <a:ext cx="7672400" cy="15999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03030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993" y="3776821"/>
            <a:ext cx="7647305" cy="3056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Online%2BNews%2BPopularity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95364" y="7798909"/>
              <a:ext cx="1610792" cy="31578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5486400" cy="822959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304" y="2294585"/>
            <a:ext cx="7096759" cy="21266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ts val="5590"/>
              </a:lnSpc>
              <a:spcBef>
                <a:spcPts val="70"/>
              </a:spcBef>
            </a:pPr>
            <a:r>
              <a:rPr spc="145" dirty="0"/>
              <a:t>Support</a:t>
            </a:r>
            <a:r>
              <a:rPr spc="5" dirty="0"/>
              <a:t> </a:t>
            </a:r>
            <a:r>
              <a:rPr spc="180" dirty="0"/>
              <a:t>Vector</a:t>
            </a:r>
            <a:r>
              <a:rPr spc="-35" dirty="0"/>
              <a:t> </a:t>
            </a:r>
            <a:r>
              <a:rPr spc="-10" dirty="0"/>
              <a:t>Regression </a:t>
            </a:r>
            <a:r>
              <a:rPr spc="190" dirty="0"/>
              <a:t>for</a:t>
            </a:r>
            <a:r>
              <a:rPr spc="-40" dirty="0"/>
              <a:t> </a:t>
            </a:r>
            <a:r>
              <a:rPr spc="100" dirty="0"/>
              <a:t>Predicting</a:t>
            </a:r>
            <a:r>
              <a:rPr spc="35" dirty="0"/>
              <a:t> </a:t>
            </a:r>
            <a:r>
              <a:rPr dirty="0"/>
              <a:t>News</a:t>
            </a:r>
            <a:r>
              <a:rPr spc="-40" dirty="0"/>
              <a:t> </a:t>
            </a:r>
            <a:r>
              <a:rPr spc="130" dirty="0"/>
              <a:t>Article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pc="80" dirty="0"/>
              <a:t>Popularity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304" y="4748453"/>
            <a:ext cx="7325359" cy="11264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37800"/>
              </a:lnSpc>
              <a:spcBef>
                <a:spcPts val="85"/>
              </a:spcBef>
            </a:pP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This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presentation</a:t>
            </a:r>
            <a:r>
              <a:rPr sz="175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rgbClr val="464646"/>
                </a:solidFill>
                <a:latin typeface="Tahoma"/>
                <a:cs typeface="Tahoma"/>
              </a:rPr>
              <a:t>explores</a:t>
            </a:r>
            <a:r>
              <a:rPr sz="175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rgbClr val="464646"/>
                </a:solidFill>
                <a:latin typeface="Tahoma"/>
                <a:cs typeface="Tahoma"/>
              </a:rPr>
              <a:t>using</a:t>
            </a:r>
            <a:r>
              <a:rPr sz="175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Support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90" dirty="0">
                <a:solidFill>
                  <a:srgbClr val="464646"/>
                </a:solidFill>
                <a:latin typeface="Tahoma"/>
                <a:cs typeface="Tahoma"/>
              </a:rPr>
              <a:t>Vector</a:t>
            </a:r>
            <a:r>
              <a:rPr sz="175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Regression</a:t>
            </a:r>
            <a:r>
              <a:rPr sz="1750" spc="-10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(SVR)</a:t>
            </a:r>
            <a:r>
              <a:rPr sz="175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464646"/>
                </a:solidFill>
                <a:latin typeface="Tahoma"/>
                <a:cs typeface="Tahoma"/>
              </a:rPr>
              <a:t>to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predict</a:t>
            </a:r>
            <a:r>
              <a:rPr sz="175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5" dirty="0">
                <a:solidFill>
                  <a:srgbClr val="464646"/>
                </a:solidFill>
                <a:latin typeface="Tahoma"/>
                <a:cs typeface="Tahoma"/>
              </a:rPr>
              <a:t>news</a:t>
            </a:r>
            <a:r>
              <a:rPr sz="1750" spc="-7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article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popularity.</a:t>
            </a:r>
            <a:r>
              <a:rPr sz="1750" spc="-5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10" dirty="0">
                <a:solidFill>
                  <a:srgbClr val="464646"/>
                </a:solidFill>
                <a:latin typeface="Tahoma"/>
                <a:cs typeface="Tahoma"/>
              </a:rPr>
              <a:t>We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will</a:t>
            </a:r>
            <a:r>
              <a:rPr sz="175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14" dirty="0">
                <a:solidFill>
                  <a:srgbClr val="464646"/>
                </a:solidFill>
                <a:latin typeface="Tahoma"/>
                <a:cs typeface="Tahoma"/>
              </a:rPr>
              <a:t>discuss</a:t>
            </a:r>
            <a:r>
              <a:rPr sz="175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our</a:t>
            </a:r>
            <a:r>
              <a:rPr sz="1750" spc="-6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approach,</a:t>
            </a:r>
            <a:r>
              <a:rPr sz="1750" spc="-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45" dirty="0">
                <a:solidFill>
                  <a:srgbClr val="464646"/>
                </a:solidFill>
                <a:latin typeface="Tahoma"/>
                <a:cs typeface="Tahoma"/>
              </a:rPr>
              <a:t>results,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and</a:t>
            </a:r>
            <a:r>
              <a:rPr sz="1750" spc="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future</a:t>
            </a:r>
            <a:r>
              <a:rPr sz="1750" spc="9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rgbClr val="464646"/>
                </a:solidFill>
                <a:latin typeface="Tahoma"/>
                <a:cs typeface="Tahoma"/>
              </a:rPr>
              <a:t>research</a:t>
            </a:r>
            <a:r>
              <a:rPr sz="1750" spc="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directions.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EAA987-BCB5-4F75-C5FE-8E3E7AAC06CC}"/>
              </a:ext>
            </a:extLst>
          </p:cNvPr>
          <p:cNvSpPr txBox="1"/>
          <p:nvPr/>
        </p:nvSpPr>
        <p:spPr>
          <a:xfrm>
            <a:off x="838200" y="6705600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Omar </a:t>
            </a:r>
            <a:r>
              <a:rPr lang="en-US" sz="2400" dirty="0" err="1"/>
              <a:t>Alhaymoni</a:t>
            </a:r>
            <a:endParaRPr lang="en-US" sz="2400" dirty="0"/>
          </a:p>
          <a:p>
            <a:r>
              <a:rPr lang="en-US" sz="2400" dirty="0"/>
              <a:t>Mohammad Al-</a:t>
            </a:r>
            <a:r>
              <a:rPr lang="en-US" sz="2400" dirty="0" err="1"/>
              <a:t>masri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5364" y="7798909"/>
            <a:ext cx="1610792" cy="31578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340606"/>
            <a:ext cx="14630400" cy="4874260"/>
            <a:chOff x="0" y="3340606"/>
            <a:chExt cx="14630400" cy="4874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43823"/>
              <a:ext cx="6832490" cy="44353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0192" y="3340606"/>
              <a:ext cx="7760208" cy="48737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441" rIns="0" bIns="0" rtlCol="0">
            <a:spAutoFit/>
          </a:bodyPr>
          <a:lstStyle/>
          <a:p>
            <a:pPr marL="229235" marR="5080">
              <a:lnSpc>
                <a:spcPct val="100299"/>
              </a:lnSpc>
              <a:spcBef>
                <a:spcPts val="75"/>
              </a:spcBef>
            </a:pPr>
            <a:r>
              <a:rPr dirty="0"/>
              <a:t>Loss</a:t>
            </a:r>
            <a:r>
              <a:rPr spc="-20" dirty="0"/>
              <a:t> </a:t>
            </a:r>
            <a:r>
              <a:rPr spc="175" dirty="0"/>
              <a:t>function</a:t>
            </a:r>
            <a:r>
              <a:rPr spc="-50" dirty="0"/>
              <a:t> </a:t>
            </a:r>
            <a:r>
              <a:rPr spc="295" dirty="0"/>
              <a:t>&amp;</a:t>
            </a:r>
            <a:r>
              <a:rPr spc="-20" dirty="0"/>
              <a:t> </a:t>
            </a:r>
            <a:r>
              <a:rPr spc="175" dirty="0"/>
              <a:t>Cross- </a:t>
            </a:r>
            <a:r>
              <a:rPr spc="95" dirty="0"/>
              <a:t>Validation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9293" y="2158119"/>
            <a:ext cx="9078736" cy="55295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90"/>
              </a:spcBef>
            </a:pPr>
            <a:r>
              <a:rPr spc="70" dirty="0"/>
              <a:t>Models</a:t>
            </a:r>
            <a:r>
              <a:rPr spc="-35" dirty="0"/>
              <a:t> </a:t>
            </a:r>
            <a:r>
              <a:rPr spc="45" dirty="0"/>
              <a:t>Comparison: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2674" y="1512800"/>
            <a:ext cx="5818428" cy="5174511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88093" y="3776821"/>
          <a:ext cx="7559040" cy="3056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19175">
                <a:tc>
                  <a:txBody>
                    <a:bodyPr/>
                    <a:lstStyle/>
                    <a:p>
                      <a:pPr marL="4009390" marR="1214755" indent="-3775710">
                        <a:lnSpc>
                          <a:spcPct val="137200"/>
                        </a:lnSpc>
                        <a:spcBef>
                          <a:spcPts val="850"/>
                        </a:spcBef>
                        <a:tabLst>
                          <a:tab pos="4009390" algn="l"/>
                        </a:tabLst>
                      </a:pPr>
                      <a:r>
                        <a:rPr sz="1750" spc="5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Source:</a:t>
                      </a:r>
                      <a:r>
                        <a:rPr sz="175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1750" u="sng" spc="55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ahoma"/>
                          <a:cs typeface="Tahoma"/>
                          <a:hlinkClick r:id="rId3"/>
                        </a:rPr>
                        <a:t>UCI</a:t>
                      </a:r>
                      <a:r>
                        <a:rPr sz="1750" u="sng" spc="-5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ahoma"/>
                          <a:cs typeface="Tahoma"/>
                          <a:hlinkClick r:id="rId3"/>
                        </a:rPr>
                        <a:t> </a:t>
                      </a:r>
                      <a:r>
                        <a:rPr sz="1750" u="sng" spc="10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ahoma"/>
                          <a:cs typeface="Tahoma"/>
                          <a:hlinkClick r:id="rId3"/>
                        </a:rPr>
                        <a:t>Machine</a:t>
                      </a:r>
                      <a:r>
                        <a:rPr sz="1750" u="sng" spc="-5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ahoma"/>
                          <a:cs typeface="Tahoma"/>
                          <a:hlinkClick r:id="rId3"/>
                        </a:rPr>
                        <a:t> </a:t>
                      </a:r>
                      <a:r>
                        <a:rPr sz="1750" u="sng" spc="5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ahoma"/>
                          <a:cs typeface="Tahoma"/>
                          <a:hlinkClick r:id="rId3"/>
                        </a:rPr>
                        <a:t>Learning</a:t>
                      </a:r>
                      <a:r>
                        <a:rPr sz="1750" spc="50" dirty="0">
                          <a:solidFill>
                            <a:srgbClr val="0562C1"/>
                          </a:solidFill>
                          <a:latin typeface="Tahoma"/>
                          <a:cs typeface="Tahoma"/>
                          <a:hlinkClick r:id="rId3"/>
                        </a:rPr>
                        <a:t> </a:t>
                      </a:r>
                      <a:r>
                        <a:rPr sz="1750" u="sng" spc="60" dirty="0">
                          <a:solidFill>
                            <a:srgbClr val="0562C1"/>
                          </a:solidFill>
                          <a:uFill>
                            <a:solidFill>
                              <a:srgbClr val="0562C1"/>
                            </a:solidFill>
                          </a:uFill>
                          <a:latin typeface="Tahoma"/>
                          <a:cs typeface="Tahoma"/>
                          <a:hlinkClick r:id="rId3"/>
                        </a:rPr>
                        <a:t>Repository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4730">
                <a:tc>
                  <a:txBody>
                    <a:bodyPr/>
                    <a:lstStyle/>
                    <a:p>
                      <a:pPr marL="4009390" marR="277495" indent="-3775710">
                        <a:lnSpc>
                          <a:spcPct val="137100"/>
                        </a:lnSpc>
                        <a:spcBef>
                          <a:spcPts val="805"/>
                        </a:spcBef>
                        <a:tabLst>
                          <a:tab pos="4009390" algn="l"/>
                        </a:tabLst>
                      </a:pPr>
                      <a:r>
                        <a:rPr sz="1750" spc="11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Key</a:t>
                      </a:r>
                      <a:r>
                        <a:rPr sz="1750" spc="-6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3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Features:</a:t>
                      </a:r>
                      <a:r>
                        <a:rPr sz="175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1750" spc="-1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n_non_stop_words,n_unique_to </a:t>
                      </a:r>
                      <a:r>
                        <a:rPr sz="1750" spc="7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kens,</a:t>
                      </a:r>
                      <a:r>
                        <a:rPr sz="1750" spc="-6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-1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kw_avg_avg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1022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38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575"/>
                        </a:spcBef>
                        <a:tabLst>
                          <a:tab pos="4009390" algn="l"/>
                        </a:tabLst>
                      </a:pPr>
                      <a:r>
                        <a:rPr sz="1750" spc="6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Target</a:t>
                      </a:r>
                      <a:r>
                        <a:rPr sz="1750" spc="-6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3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Variable:</a:t>
                      </a:r>
                      <a:r>
                        <a:rPr sz="175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	</a:t>
                      </a:r>
                      <a:r>
                        <a:rPr sz="1750" spc="8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Shares</a:t>
                      </a:r>
                      <a:r>
                        <a:rPr sz="1750" spc="-4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4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(number</a:t>
                      </a:r>
                      <a:r>
                        <a:rPr sz="1750" spc="-4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8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750" spc="-4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8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social</a:t>
                      </a:r>
                      <a:endParaRPr sz="1750">
                        <a:latin typeface="Tahoma"/>
                        <a:cs typeface="Tahoma"/>
                      </a:endParaRPr>
                    </a:p>
                    <a:p>
                      <a:pPr marL="400939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750" spc="6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media</a:t>
                      </a:r>
                      <a:r>
                        <a:rPr sz="1750" spc="-5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6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shares)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5306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90"/>
              </a:spcBef>
            </a:pPr>
            <a:r>
              <a:rPr spc="100" dirty="0"/>
              <a:t>Dataset</a:t>
            </a:r>
            <a:r>
              <a:rPr spc="-25" dirty="0"/>
              <a:t> </a:t>
            </a:r>
            <a:r>
              <a:rPr spc="114" dirty="0"/>
              <a:t>Description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1304" y="2384661"/>
            <a:ext cx="6746875" cy="11258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37800"/>
              </a:lnSpc>
              <a:spcBef>
                <a:spcPts val="80"/>
              </a:spcBef>
            </a:pPr>
            <a:r>
              <a:rPr sz="1750" spc="110" dirty="0">
                <a:solidFill>
                  <a:srgbClr val="464646"/>
                </a:solidFill>
                <a:latin typeface="Tahoma"/>
                <a:cs typeface="Tahoma"/>
              </a:rPr>
              <a:t>We</a:t>
            </a:r>
            <a:r>
              <a:rPr sz="175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0" dirty="0">
                <a:solidFill>
                  <a:srgbClr val="464646"/>
                </a:solidFill>
                <a:latin typeface="Tahoma"/>
                <a:cs typeface="Tahoma"/>
              </a:rPr>
              <a:t>used</a:t>
            </a:r>
            <a:r>
              <a:rPr sz="1750" spc="-6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the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UCI</a:t>
            </a:r>
            <a:r>
              <a:rPr sz="175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0" dirty="0">
                <a:solidFill>
                  <a:srgbClr val="464646"/>
                </a:solidFill>
                <a:latin typeface="Tahoma"/>
                <a:cs typeface="Tahoma"/>
              </a:rPr>
              <a:t>Machine</a:t>
            </a:r>
            <a:r>
              <a:rPr sz="175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Learning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Repository's</a:t>
            </a:r>
            <a:r>
              <a:rPr sz="1750" spc="-7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Online</a:t>
            </a:r>
            <a:r>
              <a:rPr sz="175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10" dirty="0">
                <a:solidFill>
                  <a:srgbClr val="464646"/>
                </a:solidFill>
                <a:latin typeface="Tahoma"/>
                <a:cs typeface="Tahoma"/>
              </a:rPr>
              <a:t>News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Popularity</a:t>
            </a:r>
            <a:r>
              <a:rPr sz="1750" spc="-1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45" dirty="0">
                <a:solidFill>
                  <a:srgbClr val="464646"/>
                </a:solidFill>
                <a:latin typeface="Tahoma"/>
                <a:cs typeface="Tahoma"/>
              </a:rPr>
              <a:t>Dataset.</a:t>
            </a:r>
            <a:r>
              <a:rPr sz="175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-100" dirty="0">
                <a:solidFill>
                  <a:srgbClr val="464646"/>
                </a:solidFill>
                <a:latin typeface="Tahoma"/>
                <a:cs typeface="Tahoma"/>
              </a:rPr>
              <a:t>It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rgbClr val="464646"/>
                </a:solidFill>
                <a:latin typeface="Tahoma"/>
                <a:cs typeface="Tahoma"/>
              </a:rPr>
              <a:t>has</a:t>
            </a:r>
            <a:r>
              <a:rPr sz="1750" spc="1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-30" dirty="0">
                <a:solidFill>
                  <a:srgbClr val="464646"/>
                </a:solidFill>
                <a:latin typeface="Tahoma"/>
                <a:cs typeface="Tahoma"/>
              </a:rPr>
              <a:t>61</a:t>
            </a:r>
            <a:r>
              <a:rPr sz="1750" spc="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attributes,</a:t>
            </a:r>
            <a:r>
              <a:rPr sz="1750" spc="-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including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title</a:t>
            </a:r>
            <a:r>
              <a:rPr sz="175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rgbClr val="464646"/>
                </a:solidFill>
                <a:latin typeface="Tahoma"/>
                <a:cs typeface="Tahoma"/>
              </a:rPr>
              <a:t>tokens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and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shares.</a:t>
            </a:r>
            <a:r>
              <a:rPr sz="175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rgbClr val="464646"/>
                </a:solidFill>
                <a:latin typeface="Tahoma"/>
                <a:cs typeface="Tahoma"/>
              </a:rPr>
              <a:t>The</a:t>
            </a:r>
            <a:r>
              <a:rPr sz="1750" spc="-1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target</a:t>
            </a:r>
            <a:r>
              <a:rPr sz="175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variable</a:t>
            </a:r>
            <a:r>
              <a:rPr sz="1750" spc="-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rgbClr val="464646"/>
                </a:solidFill>
                <a:latin typeface="Tahoma"/>
                <a:cs typeface="Tahoma"/>
              </a:rPr>
              <a:t>is</a:t>
            </a:r>
            <a:r>
              <a:rPr sz="175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50" dirty="0">
                <a:solidFill>
                  <a:srgbClr val="464646"/>
                </a:solidFill>
                <a:latin typeface="Tahoma"/>
                <a:cs typeface="Tahoma"/>
              </a:rPr>
              <a:t>'</a:t>
            </a:r>
            <a:r>
              <a:rPr sz="175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shares'.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4297" y="528015"/>
            <a:ext cx="488632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65" dirty="0"/>
              <a:t>Preprocessing</a:t>
            </a:r>
            <a:r>
              <a:rPr sz="4000" spc="-90" dirty="0"/>
              <a:t> </a:t>
            </a:r>
            <a:r>
              <a:rPr sz="4000" spc="70" dirty="0"/>
              <a:t>Steps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05728" y="2734055"/>
            <a:ext cx="1027176" cy="49316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94297" y="1459359"/>
            <a:ext cx="7207250" cy="5925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5700"/>
              </a:lnSpc>
              <a:spcBef>
                <a:spcPts val="105"/>
              </a:spcBef>
            </a:pPr>
            <a:r>
              <a:rPr sz="1600" spc="55" dirty="0">
                <a:solidFill>
                  <a:srgbClr val="464646"/>
                </a:solidFill>
                <a:latin typeface="Tahoma"/>
                <a:cs typeface="Tahoma"/>
              </a:rPr>
              <a:t>Our</a:t>
            </a:r>
            <a:r>
              <a:rPr sz="160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464646"/>
                </a:solidFill>
                <a:latin typeface="Tahoma"/>
                <a:cs typeface="Tahoma"/>
              </a:rPr>
              <a:t>preprocessing</a:t>
            </a:r>
            <a:r>
              <a:rPr sz="1600" spc="-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464646"/>
                </a:solidFill>
                <a:latin typeface="Tahoma"/>
                <a:cs typeface="Tahoma"/>
              </a:rPr>
              <a:t>pipeline</a:t>
            </a:r>
            <a:r>
              <a:rPr sz="160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464646"/>
                </a:solidFill>
                <a:latin typeface="Tahoma"/>
                <a:cs typeface="Tahoma"/>
              </a:rPr>
              <a:t>prepared</a:t>
            </a:r>
            <a:r>
              <a:rPr sz="160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the</a:t>
            </a:r>
            <a:r>
              <a:rPr sz="160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464646"/>
                </a:solidFill>
                <a:latin typeface="Tahoma"/>
                <a:cs typeface="Tahoma"/>
              </a:rPr>
              <a:t>data</a:t>
            </a:r>
            <a:r>
              <a:rPr sz="1600" spc="-5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464646"/>
                </a:solidFill>
                <a:latin typeface="Tahoma"/>
                <a:cs typeface="Tahoma"/>
              </a:rPr>
              <a:t>for</a:t>
            </a:r>
            <a:r>
              <a:rPr sz="160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SVR.</a:t>
            </a:r>
            <a:r>
              <a:rPr sz="160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110" dirty="0">
                <a:solidFill>
                  <a:srgbClr val="464646"/>
                </a:solidFill>
                <a:latin typeface="Tahoma"/>
                <a:cs typeface="Tahoma"/>
              </a:rPr>
              <a:t>We</a:t>
            </a:r>
            <a:r>
              <a:rPr sz="160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464646"/>
                </a:solidFill>
                <a:latin typeface="Tahoma"/>
                <a:cs typeface="Tahoma"/>
              </a:rPr>
              <a:t>handled</a:t>
            </a:r>
            <a:r>
              <a:rPr sz="1600" spc="-6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non- </a:t>
            </a:r>
            <a:r>
              <a:rPr sz="1600" spc="65" dirty="0">
                <a:solidFill>
                  <a:srgbClr val="464646"/>
                </a:solidFill>
                <a:latin typeface="Tahoma"/>
                <a:cs typeface="Tahoma"/>
              </a:rPr>
              <a:t>predictive</a:t>
            </a:r>
            <a:r>
              <a:rPr sz="1600" spc="-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464646"/>
                </a:solidFill>
                <a:latin typeface="Tahoma"/>
                <a:cs typeface="Tahoma"/>
              </a:rPr>
              <a:t>columns</a:t>
            </a:r>
            <a:r>
              <a:rPr sz="160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and</a:t>
            </a:r>
            <a:r>
              <a:rPr sz="160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100" dirty="0">
                <a:solidFill>
                  <a:srgbClr val="464646"/>
                </a:solidFill>
                <a:latin typeface="Tahoma"/>
                <a:cs typeface="Tahoma"/>
              </a:rPr>
              <a:t>skewed</a:t>
            </a:r>
            <a:r>
              <a:rPr sz="1600" spc="-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464646"/>
                </a:solidFill>
                <a:latin typeface="Tahoma"/>
                <a:cs typeface="Tahoma"/>
              </a:rPr>
              <a:t>distributions.</a:t>
            </a:r>
            <a:r>
              <a:rPr sz="160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Data</a:t>
            </a:r>
            <a:r>
              <a:rPr sz="160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105" dirty="0">
                <a:solidFill>
                  <a:srgbClr val="464646"/>
                </a:solidFill>
                <a:latin typeface="Tahoma"/>
                <a:cs typeface="Tahoma"/>
              </a:rPr>
              <a:t>was</a:t>
            </a:r>
            <a:r>
              <a:rPr sz="160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split</a:t>
            </a:r>
            <a:r>
              <a:rPr sz="1600" spc="1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and</a:t>
            </a:r>
            <a:r>
              <a:rPr sz="160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464646"/>
                </a:solidFill>
                <a:latin typeface="Tahoma"/>
                <a:cs typeface="Tahoma"/>
              </a:rPr>
              <a:t>scaled</a:t>
            </a:r>
            <a:r>
              <a:rPr sz="160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464646"/>
                </a:solidFill>
                <a:latin typeface="Tahoma"/>
                <a:cs typeface="Tahoma"/>
              </a:rPr>
              <a:t>for </a:t>
            </a:r>
            <a:r>
              <a:rPr sz="1600" spc="80" dirty="0">
                <a:solidFill>
                  <a:srgbClr val="464646"/>
                </a:solidFill>
                <a:latin typeface="Tahoma"/>
                <a:cs typeface="Tahoma"/>
              </a:rPr>
              <a:t>effective</a:t>
            </a:r>
            <a:r>
              <a:rPr sz="1600" spc="-9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464646"/>
                </a:solidFill>
                <a:latin typeface="Tahoma"/>
                <a:cs typeface="Tahoma"/>
              </a:rPr>
              <a:t>model</a:t>
            </a:r>
            <a:r>
              <a:rPr sz="160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464646"/>
                </a:solidFill>
                <a:latin typeface="Tahoma"/>
                <a:cs typeface="Tahoma"/>
              </a:rPr>
              <a:t>training.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1600">
              <a:latin typeface="Tahoma"/>
              <a:cs typeface="Tahoma"/>
            </a:endParaRPr>
          </a:p>
          <a:p>
            <a:pPr marL="1348740">
              <a:lnSpc>
                <a:spcPct val="100000"/>
              </a:lnSpc>
            </a:pPr>
            <a:r>
              <a:rPr sz="2000" dirty="0">
                <a:solidFill>
                  <a:srgbClr val="464646"/>
                </a:solidFill>
                <a:latin typeface="Arial MT"/>
                <a:cs typeface="Arial MT"/>
              </a:rPr>
              <a:t>Remove</a:t>
            </a:r>
            <a:r>
              <a:rPr sz="2000" spc="-4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646"/>
                </a:solidFill>
                <a:latin typeface="Arial MT"/>
                <a:cs typeface="Arial MT"/>
              </a:rPr>
              <a:t>Columns</a:t>
            </a:r>
            <a:endParaRPr sz="2000">
              <a:latin typeface="Arial MT"/>
              <a:cs typeface="Arial MT"/>
            </a:endParaRPr>
          </a:p>
          <a:p>
            <a:pPr marL="1348740">
              <a:lnSpc>
                <a:spcPct val="100000"/>
              </a:lnSpc>
              <a:spcBef>
                <a:spcPts val="1570"/>
              </a:spcBef>
            </a:pP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Removed</a:t>
            </a:r>
            <a:r>
              <a:rPr sz="160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'url'</a:t>
            </a:r>
            <a:r>
              <a:rPr sz="1600" spc="-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464646"/>
                </a:solidFill>
                <a:latin typeface="Tahoma"/>
                <a:cs typeface="Tahoma"/>
              </a:rPr>
              <a:t>and</a:t>
            </a:r>
            <a:r>
              <a:rPr sz="1600" spc="-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464646"/>
                </a:solidFill>
                <a:latin typeface="Tahoma"/>
                <a:cs typeface="Tahoma"/>
              </a:rPr>
              <a:t>'timedelta'</a:t>
            </a:r>
            <a:r>
              <a:rPr sz="1600" spc="-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464646"/>
                </a:solidFill>
                <a:latin typeface="Tahoma"/>
                <a:cs typeface="Tahoma"/>
              </a:rPr>
              <a:t>for</a:t>
            </a:r>
            <a:r>
              <a:rPr sz="160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better</a:t>
            </a:r>
            <a:r>
              <a:rPr sz="1600" spc="-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464646"/>
                </a:solidFill>
                <a:latin typeface="Tahoma"/>
                <a:cs typeface="Tahoma"/>
              </a:rPr>
              <a:t>focus.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1600">
              <a:latin typeface="Tahoma"/>
              <a:cs typeface="Tahoma"/>
            </a:endParaRPr>
          </a:p>
          <a:p>
            <a:pPr marL="1348740">
              <a:lnSpc>
                <a:spcPct val="100000"/>
              </a:lnSpc>
              <a:spcBef>
                <a:spcPts val="5"/>
              </a:spcBef>
            </a:pPr>
            <a:r>
              <a:rPr sz="2000" spc="95" dirty="0">
                <a:solidFill>
                  <a:srgbClr val="464646"/>
                </a:solidFill>
                <a:latin typeface="Arial MT"/>
                <a:cs typeface="Arial MT"/>
              </a:rPr>
              <a:t>Log-</a:t>
            </a:r>
            <a:r>
              <a:rPr sz="2000" dirty="0">
                <a:solidFill>
                  <a:srgbClr val="464646"/>
                </a:solidFill>
                <a:latin typeface="Arial MT"/>
                <a:cs typeface="Arial MT"/>
              </a:rPr>
              <a:t>Transform</a:t>
            </a:r>
            <a:r>
              <a:rPr sz="2000" spc="34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646"/>
                </a:solidFill>
                <a:latin typeface="Arial MT"/>
                <a:cs typeface="Arial MT"/>
              </a:rPr>
              <a:t>Shares</a:t>
            </a:r>
            <a:endParaRPr sz="2000">
              <a:latin typeface="Arial MT"/>
              <a:cs typeface="Arial MT"/>
            </a:endParaRPr>
          </a:p>
          <a:p>
            <a:pPr marL="1348740">
              <a:lnSpc>
                <a:spcPct val="100000"/>
              </a:lnSpc>
              <a:spcBef>
                <a:spcPts val="1570"/>
              </a:spcBef>
            </a:pP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Handled</a:t>
            </a:r>
            <a:r>
              <a:rPr sz="1600" spc="-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100" dirty="0">
                <a:solidFill>
                  <a:srgbClr val="464646"/>
                </a:solidFill>
                <a:latin typeface="Tahoma"/>
                <a:cs typeface="Tahoma"/>
              </a:rPr>
              <a:t>skewness</a:t>
            </a:r>
            <a:r>
              <a:rPr sz="1600" spc="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in</a:t>
            </a:r>
            <a:r>
              <a:rPr sz="1600" spc="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the</a:t>
            </a:r>
            <a:r>
              <a:rPr sz="1600" spc="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95" dirty="0">
                <a:solidFill>
                  <a:srgbClr val="464646"/>
                </a:solidFill>
                <a:latin typeface="Tahoma"/>
                <a:cs typeface="Tahoma"/>
              </a:rPr>
              <a:t>'shares'</a:t>
            </a:r>
            <a:r>
              <a:rPr sz="1600" spc="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target</a:t>
            </a:r>
            <a:r>
              <a:rPr sz="1600" spc="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464646"/>
                </a:solidFill>
                <a:latin typeface="Tahoma"/>
                <a:cs typeface="Tahoma"/>
              </a:rPr>
              <a:t>variable.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9"/>
              </a:spcBef>
            </a:pPr>
            <a:endParaRPr sz="1600">
              <a:latin typeface="Tahoma"/>
              <a:cs typeface="Tahoma"/>
            </a:endParaRPr>
          </a:p>
          <a:p>
            <a:pPr marL="1348740">
              <a:lnSpc>
                <a:spcPct val="100000"/>
              </a:lnSpc>
            </a:pPr>
            <a:r>
              <a:rPr sz="2000" dirty="0">
                <a:solidFill>
                  <a:srgbClr val="464646"/>
                </a:solidFill>
                <a:latin typeface="Arial MT"/>
                <a:cs typeface="Arial MT"/>
              </a:rPr>
              <a:t>Split</a:t>
            </a:r>
            <a:r>
              <a:rPr sz="2000" spc="18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64646"/>
                </a:solidFill>
                <a:latin typeface="Arial MT"/>
                <a:cs typeface="Arial MT"/>
              </a:rPr>
              <a:t>Data</a:t>
            </a:r>
            <a:endParaRPr sz="2000">
              <a:latin typeface="Arial MT"/>
              <a:cs typeface="Arial MT"/>
            </a:endParaRPr>
          </a:p>
          <a:p>
            <a:pPr marL="1348740">
              <a:lnSpc>
                <a:spcPct val="100000"/>
              </a:lnSpc>
              <a:spcBef>
                <a:spcPts val="1570"/>
              </a:spcBef>
            </a:pPr>
            <a:r>
              <a:rPr sz="1600" spc="65" dirty="0">
                <a:solidFill>
                  <a:srgbClr val="464646"/>
                </a:solidFill>
                <a:latin typeface="Tahoma"/>
                <a:cs typeface="Tahoma"/>
              </a:rPr>
              <a:t>Divided</a:t>
            </a:r>
            <a:r>
              <a:rPr sz="160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into</a:t>
            </a:r>
            <a:r>
              <a:rPr sz="160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80%</a:t>
            </a:r>
            <a:r>
              <a:rPr sz="1600" spc="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training</a:t>
            </a:r>
            <a:r>
              <a:rPr sz="1600" spc="1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464646"/>
                </a:solidFill>
                <a:latin typeface="Tahoma"/>
                <a:cs typeface="Tahoma"/>
              </a:rPr>
              <a:t>and</a:t>
            </a:r>
            <a:r>
              <a:rPr sz="160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20%</a:t>
            </a:r>
            <a:r>
              <a:rPr sz="1600" spc="1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464646"/>
                </a:solidFill>
                <a:latin typeface="Tahoma"/>
                <a:cs typeface="Tahoma"/>
              </a:rPr>
              <a:t>testing</a:t>
            </a:r>
            <a:r>
              <a:rPr sz="1600" spc="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464646"/>
                </a:solidFill>
                <a:latin typeface="Tahoma"/>
                <a:cs typeface="Tahoma"/>
              </a:rPr>
              <a:t>sets.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9"/>
              </a:spcBef>
            </a:pPr>
            <a:endParaRPr sz="1600">
              <a:latin typeface="Tahoma"/>
              <a:cs typeface="Tahoma"/>
            </a:endParaRPr>
          </a:p>
          <a:p>
            <a:pPr marL="1348740">
              <a:lnSpc>
                <a:spcPct val="100000"/>
              </a:lnSpc>
            </a:pPr>
            <a:r>
              <a:rPr sz="2000" dirty="0">
                <a:solidFill>
                  <a:srgbClr val="464646"/>
                </a:solidFill>
                <a:latin typeface="Arial MT"/>
                <a:cs typeface="Arial MT"/>
              </a:rPr>
              <a:t>Scale</a:t>
            </a:r>
            <a:r>
              <a:rPr sz="2000" spc="-8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64646"/>
                </a:solidFill>
                <a:latin typeface="Arial MT"/>
                <a:cs typeface="Arial MT"/>
              </a:rPr>
              <a:t>Features</a:t>
            </a:r>
            <a:endParaRPr sz="2000">
              <a:latin typeface="Arial MT"/>
              <a:cs typeface="Arial MT"/>
            </a:endParaRPr>
          </a:p>
          <a:p>
            <a:pPr marL="1348740">
              <a:lnSpc>
                <a:spcPct val="100000"/>
              </a:lnSpc>
              <a:spcBef>
                <a:spcPts val="1570"/>
              </a:spcBef>
            </a:pPr>
            <a:r>
              <a:rPr sz="1600" spc="75" dirty="0">
                <a:solidFill>
                  <a:srgbClr val="464646"/>
                </a:solidFill>
                <a:latin typeface="Tahoma"/>
                <a:cs typeface="Tahoma"/>
              </a:rPr>
              <a:t>Applied</a:t>
            </a:r>
            <a:r>
              <a:rPr sz="160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464646"/>
                </a:solidFill>
                <a:latin typeface="Tahoma"/>
                <a:cs typeface="Tahoma"/>
              </a:rPr>
              <a:t>StandardScaler</a:t>
            </a:r>
            <a:r>
              <a:rPr sz="1600" spc="-10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464646"/>
                </a:solidFill>
                <a:latin typeface="Tahoma"/>
                <a:cs typeface="Tahoma"/>
              </a:rPr>
              <a:t>to</a:t>
            </a:r>
            <a:r>
              <a:rPr sz="160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464646"/>
                </a:solidFill>
                <a:latin typeface="Tahoma"/>
                <a:cs typeface="Tahoma"/>
              </a:rPr>
              <a:t>normalize</a:t>
            </a:r>
            <a:r>
              <a:rPr sz="160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464646"/>
                </a:solidFill>
                <a:latin typeface="Tahoma"/>
                <a:cs typeface="Tahoma"/>
              </a:rPr>
              <a:t>feature</a:t>
            </a:r>
            <a:r>
              <a:rPr sz="160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464646"/>
                </a:solidFill>
                <a:latin typeface="Tahoma"/>
                <a:cs typeface="Tahoma"/>
              </a:rPr>
              <a:t>values.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618310"/>
            <a:ext cx="9446895" cy="141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90"/>
              </a:lnSpc>
            </a:pPr>
            <a:r>
              <a:rPr spc="50" dirty="0"/>
              <a:t>Chosen</a:t>
            </a:r>
            <a:r>
              <a:rPr spc="35" dirty="0"/>
              <a:t> </a:t>
            </a:r>
            <a:r>
              <a:rPr dirty="0"/>
              <a:t>Technique:</a:t>
            </a:r>
            <a:r>
              <a:rPr spc="55" dirty="0"/>
              <a:t> </a:t>
            </a:r>
            <a:r>
              <a:rPr spc="-345" dirty="0"/>
              <a:t>SVR</a:t>
            </a:r>
            <a:r>
              <a:rPr spc="10" dirty="0"/>
              <a:t> </a:t>
            </a:r>
            <a:r>
              <a:rPr spc="195" dirty="0"/>
              <a:t>with</a:t>
            </a:r>
            <a:r>
              <a:rPr spc="50" dirty="0"/>
              <a:t> </a:t>
            </a:r>
            <a:r>
              <a:rPr spc="-620" dirty="0"/>
              <a:t>L1</a:t>
            </a:r>
            <a:r>
              <a:rPr spc="10" dirty="0"/>
              <a:t> </a:t>
            </a:r>
            <a:r>
              <a:rPr spc="295" dirty="0"/>
              <a:t>&amp;</a:t>
            </a:r>
            <a:r>
              <a:rPr spc="25" dirty="0"/>
              <a:t> </a:t>
            </a:r>
            <a:r>
              <a:rPr spc="-25" dirty="0"/>
              <a:t>L2 </a:t>
            </a:r>
            <a:r>
              <a:rPr spc="-10" dirty="0"/>
              <a:t>Regularization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4" y="3476549"/>
            <a:ext cx="13009880" cy="2987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8955">
              <a:lnSpc>
                <a:spcPct val="137300"/>
              </a:lnSpc>
              <a:spcBef>
                <a:spcPts val="100"/>
              </a:spcBef>
            </a:pPr>
            <a:r>
              <a:rPr sz="1750" spc="110" dirty="0">
                <a:solidFill>
                  <a:srgbClr val="464646"/>
                </a:solidFill>
                <a:latin typeface="Tahoma"/>
                <a:cs typeface="Tahoma"/>
              </a:rPr>
              <a:t>We</a:t>
            </a:r>
            <a:r>
              <a:rPr sz="175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14" dirty="0">
                <a:solidFill>
                  <a:srgbClr val="464646"/>
                </a:solidFill>
                <a:latin typeface="Tahoma"/>
                <a:cs typeface="Tahoma"/>
              </a:rPr>
              <a:t>chose</a:t>
            </a:r>
            <a:r>
              <a:rPr sz="175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5" dirty="0">
                <a:solidFill>
                  <a:srgbClr val="464646"/>
                </a:solidFill>
                <a:latin typeface="Tahoma"/>
                <a:cs typeface="Tahoma"/>
              </a:rPr>
              <a:t>SVR</a:t>
            </a:r>
            <a:r>
              <a:rPr sz="1750" spc="-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for</a:t>
            </a:r>
            <a:r>
              <a:rPr sz="175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its</a:t>
            </a:r>
            <a:r>
              <a:rPr sz="1750" spc="-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90" dirty="0">
                <a:solidFill>
                  <a:srgbClr val="464646"/>
                </a:solidFill>
                <a:latin typeface="Tahoma"/>
                <a:cs typeface="Tahoma"/>
              </a:rPr>
              <a:t>effectiveness</a:t>
            </a:r>
            <a:r>
              <a:rPr sz="1750" spc="-8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with</a:t>
            </a:r>
            <a:r>
              <a:rPr sz="175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0" dirty="0">
                <a:solidFill>
                  <a:srgbClr val="464646"/>
                </a:solidFill>
                <a:latin typeface="Tahoma"/>
                <a:cs typeface="Tahoma"/>
              </a:rPr>
              <a:t>non-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linear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regression</a:t>
            </a:r>
            <a:r>
              <a:rPr sz="1750" spc="-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and</a:t>
            </a:r>
            <a:r>
              <a:rPr sz="175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rgbClr val="464646"/>
                </a:solidFill>
                <a:latin typeface="Tahoma"/>
                <a:cs typeface="Tahoma"/>
              </a:rPr>
              <a:t>robustness</a:t>
            </a:r>
            <a:r>
              <a:rPr sz="1750" spc="-5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to</a:t>
            </a:r>
            <a:r>
              <a:rPr sz="175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45" dirty="0">
                <a:solidFill>
                  <a:srgbClr val="464646"/>
                </a:solidFill>
                <a:latin typeface="Tahoma"/>
                <a:cs typeface="Tahoma"/>
              </a:rPr>
              <a:t>outliers.</a:t>
            </a:r>
            <a:r>
              <a:rPr sz="1750" spc="-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Regularization</a:t>
            </a:r>
            <a:r>
              <a:rPr sz="1750" spc="-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rgbClr val="464646"/>
                </a:solidFill>
                <a:latin typeface="Tahoma"/>
                <a:cs typeface="Tahoma"/>
              </a:rPr>
              <a:t>helps</a:t>
            </a:r>
            <a:r>
              <a:rPr sz="175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prevent overfitting</a:t>
            </a:r>
            <a:r>
              <a:rPr sz="1750" spc="-5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and</a:t>
            </a:r>
            <a:r>
              <a:rPr sz="175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improves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model</a:t>
            </a:r>
            <a:r>
              <a:rPr sz="1750" spc="-6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45" dirty="0">
                <a:solidFill>
                  <a:srgbClr val="464646"/>
                </a:solidFill>
                <a:latin typeface="Tahoma"/>
                <a:cs typeface="Tahoma"/>
              </a:rPr>
              <a:t>generalization.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95"/>
              </a:spcBef>
            </a:pP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6819265" algn="l"/>
              </a:tabLst>
            </a:pPr>
            <a:r>
              <a:rPr sz="2200" spc="70" dirty="0">
                <a:solidFill>
                  <a:srgbClr val="030303"/>
                </a:solidFill>
                <a:latin typeface="Arial MT"/>
                <a:cs typeface="Arial MT"/>
              </a:rPr>
              <a:t>Why</a:t>
            </a:r>
            <a:r>
              <a:rPr sz="2200" spc="-3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030303"/>
                </a:solidFill>
                <a:latin typeface="Arial MT"/>
                <a:cs typeface="Arial MT"/>
              </a:rPr>
              <a:t>SVR?</a:t>
            </a:r>
            <a:r>
              <a:rPr sz="2200" dirty="0">
                <a:solidFill>
                  <a:srgbClr val="030303"/>
                </a:solidFill>
                <a:latin typeface="Arial MT"/>
                <a:cs typeface="Arial MT"/>
              </a:rPr>
              <a:t>	Regularization</a:t>
            </a:r>
            <a:r>
              <a:rPr sz="2200" spc="7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30303"/>
                </a:solidFill>
                <a:latin typeface="Arial MT"/>
                <a:cs typeface="Arial MT"/>
              </a:rPr>
              <a:t>Types:</a:t>
            </a:r>
            <a:endParaRPr sz="2200">
              <a:latin typeface="Arial MT"/>
              <a:cs typeface="Arial MT"/>
            </a:endParaRPr>
          </a:p>
          <a:p>
            <a:pPr marL="356870" indent="-344170">
              <a:lnSpc>
                <a:spcPct val="100000"/>
              </a:lnSpc>
              <a:spcBef>
                <a:spcPts val="2460"/>
              </a:spcBef>
              <a:buChar char="•"/>
              <a:tabLst>
                <a:tab pos="356870" algn="l"/>
                <a:tab pos="6819265" algn="l"/>
                <a:tab pos="7164070" algn="l"/>
              </a:tabLst>
            </a:pPr>
            <a:r>
              <a:rPr sz="1750" spc="75" dirty="0">
                <a:solidFill>
                  <a:srgbClr val="464646"/>
                </a:solidFill>
                <a:latin typeface="Tahoma"/>
                <a:cs typeface="Tahoma"/>
              </a:rPr>
              <a:t>Effective</a:t>
            </a:r>
            <a:r>
              <a:rPr sz="1750" spc="-6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for</a:t>
            </a:r>
            <a:r>
              <a:rPr sz="1750" spc="-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95" dirty="0">
                <a:solidFill>
                  <a:srgbClr val="464646"/>
                </a:solidFill>
                <a:latin typeface="Tahoma"/>
                <a:cs typeface="Tahoma"/>
              </a:rPr>
              <a:t>non-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linear</a:t>
            </a:r>
            <a:r>
              <a:rPr sz="175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regression.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	</a:t>
            </a:r>
            <a:r>
              <a:rPr sz="1750" spc="130" dirty="0">
                <a:solidFill>
                  <a:srgbClr val="464646"/>
                </a:solidFill>
                <a:latin typeface="Tahoma"/>
                <a:cs typeface="Tahoma"/>
              </a:rPr>
              <a:t>•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	</a:t>
            </a:r>
            <a:r>
              <a:rPr sz="1750" spc="105" dirty="0">
                <a:solidFill>
                  <a:srgbClr val="464646"/>
                </a:solidFill>
                <a:latin typeface="Tahoma"/>
                <a:cs typeface="Tahoma"/>
              </a:rPr>
              <a:t>L2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(Ridge-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like)</a:t>
            </a:r>
            <a:r>
              <a:rPr sz="1750" spc="-8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Regularization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for</a:t>
            </a:r>
            <a:r>
              <a:rPr sz="1750" spc="-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smoother</a:t>
            </a:r>
            <a:r>
              <a:rPr sz="1750" spc="-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predictions.</a:t>
            </a:r>
            <a:endParaRPr sz="1750">
              <a:latin typeface="Tahoma"/>
              <a:cs typeface="Tahoma"/>
            </a:endParaRPr>
          </a:p>
          <a:p>
            <a:pPr marL="356870" indent="-344170">
              <a:lnSpc>
                <a:spcPct val="100000"/>
              </a:lnSpc>
              <a:spcBef>
                <a:spcPts val="1380"/>
              </a:spcBef>
              <a:buChar char="•"/>
              <a:tabLst>
                <a:tab pos="356870" algn="l"/>
              </a:tabLst>
            </a:pP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Robust</a:t>
            </a:r>
            <a:r>
              <a:rPr sz="1750" spc="-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to</a:t>
            </a:r>
            <a:r>
              <a:rPr sz="1750" spc="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outliers</a:t>
            </a:r>
            <a:r>
              <a:rPr sz="1750" spc="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(viral</a:t>
            </a:r>
            <a:r>
              <a:rPr sz="1750" spc="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35" dirty="0">
                <a:solidFill>
                  <a:srgbClr val="464646"/>
                </a:solidFill>
                <a:latin typeface="Tahoma"/>
                <a:cs typeface="Tahoma"/>
              </a:rPr>
              <a:t>articles).</a:t>
            </a:r>
            <a:endParaRPr sz="1750">
              <a:latin typeface="Tahoma"/>
              <a:cs typeface="Tahoma"/>
            </a:endParaRPr>
          </a:p>
          <a:p>
            <a:pPr marL="7164070" lvl="1" indent="-344805">
              <a:lnSpc>
                <a:spcPct val="100000"/>
              </a:lnSpc>
              <a:spcBef>
                <a:spcPts val="760"/>
              </a:spcBef>
              <a:buChar char="•"/>
              <a:tabLst>
                <a:tab pos="7164070" algn="l"/>
              </a:tabLst>
            </a:pPr>
            <a:r>
              <a:rPr sz="1750" spc="-65" dirty="0">
                <a:solidFill>
                  <a:srgbClr val="464646"/>
                </a:solidFill>
                <a:latin typeface="Tahoma"/>
                <a:cs typeface="Tahoma"/>
              </a:rPr>
              <a:t>L1</a:t>
            </a:r>
            <a:r>
              <a:rPr sz="1750" spc="-1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0" dirty="0">
                <a:solidFill>
                  <a:srgbClr val="464646"/>
                </a:solidFill>
                <a:latin typeface="Tahoma"/>
                <a:cs typeface="Tahoma"/>
              </a:rPr>
              <a:t>(Lasso-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like)</a:t>
            </a:r>
            <a:r>
              <a:rPr sz="1750" spc="-8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Regularization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for</a:t>
            </a:r>
            <a:r>
              <a:rPr sz="175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feature</a:t>
            </a:r>
            <a:r>
              <a:rPr sz="1750" spc="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selection.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74494" y="4322413"/>
          <a:ext cx="7647305" cy="196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590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750" b="1" spc="-1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Model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637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750" b="1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MSE</a:t>
                      </a:r>
                      <a:r>
                        <a:rPr sz="1750" b="1" spc="-3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b="1" spc="8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(↓)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6375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1750" b="1" spc="-16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R²</a:t>
                      </a:r>
                      <a:r>
                        <a:rPr sz="1750" b="1" spc="-5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b="1" spc="7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(↑)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637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970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750" spc="10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SVR</a:t>
                      </a:r>
                      <a:r>
                        <a:rPr sz="1750" spc="-4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6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(L2</a:t>
                      </a:r>
                      <a:r>
                        <a:rPr sz="1750" spc="-7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16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-</a:t>
                      </a:r>
                      <a:r>
                        <a:rPr sz="1750" spc="-5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3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RBF)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0025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3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750" spc="5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0.7507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0025" marB="0">
                    <a:solidFill>
                      <a:srgbClr val="000000">
                        <a:alpha val="3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750" spc="-1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0.1242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0025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38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750" spc="7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LinearSVR</a:t>
                      </a:r>
                      <a:r>
                        <a:rPr sz="1750" spc="-3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750" spc="-2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(L1)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129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750" spc="65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0.7837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1295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1750" spc="70" dirty="0">
                          <a:solidFill>
                            <a:srgbClr val="464646"/>
                          </a:solidFill>
                          <a:latin typeface="Tahoma"/>
                          <a:cs typeface="Tahoma"/>
                        </a:rPr>
                        <a:t>0.0857</a:t>
                      </a:r>
                      <a:endParaRPr sz="1750">
                        <a:latin typeface="Tahoma"/>
                        <a:cs typeface="Tahoma"/>
                      </a:endParaRPr>
                    </a:p>
                  </a:txBody>
                  <a:tcPr marL="0" marR="0" marT="201295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68973" y="1892630"/>
            <a:ext cx="533209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Results</a:t>
            </a:r>
            <a:r>
              <a:rPr spc="-40" dirty="0"/>
              <a:t> </a:t>
            </a:r>
            <a:r>
              <a:rPr spc="295" dirty="0"/>
              <a:t>&amp;</a:t>
            </a:r>
            <a:r>
              <a:rPr spc="-40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68973" y="2928925"/>
            <a:ext cx="7014209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37700"/>
              </a:lnSpc>
              <a:spcBef>
                <a:spcPts val="85"/>
              </a:spcBef>
            </a:pPr>
            <a:r>
              <a:rPr sz="1750" spc="105" dirty="0">
                <a:solidFill>
                  <a:srgbClr val="464646"/>
                </a:solidFill>
                <a:latin typeface="Tahoma"/>
                <a:cs typeface="Tahoma"/>
              </a:rPr>
              <a:t>SVR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with</a:t>
            </a:r>
            <a:r>
              <a:rPr sz="1750" spc="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5" dirty="0">
                <a:solidFill>
                  <a:srgbClr val="464646"/>
                </a:solidFill>
                <a:latin typeface="Tahoma"/>
                <a:cs typeface="Tahoma"/>
              </a:rPr>
              <a:t>L2</a:t>
            </a:r>
            <a:r>
              <a:rPr sz="175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regularization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performed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slightly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better</a:t>
            </a:r>
            <a:r>
              <a:rPr sz="1750" spc="1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than</a:t>
            </a:r>
            <a:r>
              <a:rPr sz="1750" spc="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L1,</a:t>
            </a:r>
            <a:r>
              <a:rPr sz="1750" spc="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with</a:t>
            </a:r>
            <a:r>
              <a:rPr sz="1750" spc="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" dirty="0">
                <a:solidFill>
                  <a:srgbClr val="464646"/>
                </a:solidFill>
                <a:latin typeface="Tahoma"/>
                <a:cs typeface="Tahoma"/>
              </a:rPr>
              <a:t>a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higher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R²</a:t>
            </a:r>
            <a:r>
              <a:rPr sz="1750" spc="-6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and</a:t>
            </a:r>
            <a:r>
              <a:rPr sz="175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rgbClr val="464646"/>
                </a:solidFill>
                <a:latin typeface="Tahoma"/>
                <a:cs typeface="Tahoma"/>
              </a:rPr>
              <a:t>lower</a:t>
            </a:r>
            <a:r>
              <a:rPr sz="175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0" dirty="0">
                <a:solidFill>
                  <a:srgbClr val="464646"/>
                </a:solidFill>
                <a:latin typeface="Tahoma"/>
                <a:cs typeface="Tahoma"/>
              </a:rPr>
              <a:t>MSE.</a:t>
            </a:r>
            <a:r>
              <a:rPr sz="1750" spc="-8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rgbClr val="464646"/>
                </a:solidFill>
                <a:latin typeface="Tahoma"/>
                <a:cs typeface="Tahoma"/>
              </a:rPr>
              <a:t>However,</a:t>
            </a:r>
            <a:r>
              <a:rPr sz="1750" spc="-5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the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low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R²</a:t>
            </a:r>
            <a:r>
              <a:rPr sz="1750" spc="-6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95" dirty="0">
                <a:solidFill>
                  <a:srgbClr val="464646"/>
                </a:solidFill>
                <a:latin typeface="Tahoma"/>
                <a:cs typeface="Tahoma"/>
              </a:rPr>
              <a:t>suggests</a:t>
            </a:r>
            <a:r>
              <a:rPr sz="1750" spc="-6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that</a:t>
            </a:r>
            <a:r>
              <a:rPr sz="1750" spc="-5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40" dirty="0">
                <a:solidFill>
                  <a:srgbClr val="464646"/>
                </a:solidFill>
                <a:latin typeface="Tahoma"/>
                <a:cs typeface="Tahoma"/>
              </a:rPr>
              <a:t>more </a:t>
            </a:r>
            <a:r>
              <a:rPr sz="1750" spc="95" dirty="0">
                <a:solidFill>
                  <a:srgbClr val="464646"/>
                </a:solidFill>
                <a:latin typeface="Tahoma"/>
                <a:cs typeface="Tahoma"/>
              </a:rPr>
              <a:t>complex</a:t>
            </a:r>
            <a:r>
              <a:rPr sz="175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relationships</a:t>
            </a:r>
            <a:r>
              <a:rPr sz="1750" spc="-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might</a:t>
            </a:r>
            <a:r>
              <a:rPr sz="175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not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95" dirty="0">
                <a:solidFill>
                  <a:srgbClr val="464646"/>
                </a:solidFill>
                <a:latin typeface="Tahoma"/>
                <a:cs typeface="Tahoma"/>
              </a:rPr>
              <a:t>be</a:t>
            </a:r>
            <a:r>
              <a:rPr sz="175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fully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captured.</a:t>
            </a:r>
            <a:endParaRPr sz="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3651325"/>
            <a:ext cx="652653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85" dirty="0"/>
              <a:t>Conclusion</a:t>
            </a:r>
            <a:r>
              <a:rPr spc="-15" dirty="0"/>
              <a:t> </a:t>
            </a:r>
            <a:r>
              <a:rPr spc="295" dirty="0"/>
              <a:t>&amp;</a:t>
            </a:r>
            <a:r>
              <a:rPr spc="-40" dirty="0"/>
              <a:t> </a:t>
            </a:r>
            <a:r>
              <a:rPr spc="90" dirty="0"/>
              <a:t>Next</a:t>
            </a:r>
            <a:r>
              <a:rPr spc="-20" dirty="0"/>
              <a:t> </a:t>
            </a:r>
            <a:r>
              <a:rPr spc="80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1304" y="4687113"/>
            <a:ext cx="129755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200"/>
              </a:lnSpc>
              <a:spcBef>
                <a:spcPts val="100"/>
              </a:spcBef>
            </a:pPr>
            <a:r>
              <a:rPr sz="1750" spc="105" dirty="0">
                <a:solidFill>
                  <a:srgbClr val="464646"/>
                </a:solidFill>
                <a:latin typeface="Tahoma"/>
                <a:cs typeface="Tahoma"/>
              </a:rPr>
              <a:t>SVR</a:t>
            </a:r>
            <a:r>
              <a:rPr sz="1750" spc="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with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05" dirty="0">
                <a:solidFill>
                  <a:srgbClr val="464646"/>
                </a:solidFill>
                <a:latin typeface="Tahoma"/>
                <a:cs typeface="Tahoma"/>
              </a:rPr>
              <a:t>L2</a:t>
            </a:r>
            <a:r>
              <a:rPr sz="1750" spc="-2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regularization</a:t>
            </a:r>
            <a:r>
              <a:rPr sz="1750" spc="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provided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a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better</a:t>
            </a:r>
            <a:r>
              <a:rPr sz="1750" spc="-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baseline,</a:t>
            </a:r>
            <a:r>
              <a:rPr sz="1750" spc="-3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explaining</a:t>
            </a:r>
            <a:r>
              <a:rPr sz="175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about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-40" dirty="0">
                <a:solidFill>
                  <a:srgbClr val="464646"/>
                </a:solidFill>
                <a:latin typeface="Tahoma"/>
                <a:cs typeface="Tahoma"/>
              </a:rPr>
              <a:t>12%</a:t>
            </a:r>
            <a:r>
              <a:rPr sz="1750" spc="-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rgbClr val="464646"/>
                </a:solidFill>
                <a:latin typeface="Tahoma"/>
                <a:cs typeface="Tahoma"/>
              </a:rPr>
              <a:t>of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 the</a:t>
            </a:r>
            <a:r>
              <a:rPr sz="175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variance.</a:t>
            </a:r>
            <a:r>
              <a:rPr sz="1750" spc="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dirty="0">
                <a:solidFill>
                  <a:srgbClr val="464646"/>
                </a:solidFill>
                <a:latin typeface="Tahoma"/>
                <a:cs typeface="Tahoma"/>
              </a:rPr>
              <a:t>Future</a:t>
            </a:r>
            <a:r>
              <a:rPr sz="1750" spc="3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rgbClr val="464646"/>
                </a:solidFill>
                <a:latin typeface="Tahoma"/>
                <a:cs typeface="Tahoma"/>
              </a:rPr>
              <a:t>work</a:t>
            </a:r>
            <a:r>
              <a:rPr sz="1750" spc="-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involves</a:t>
            </a:r>
            <a:r>
              <a:rPr sz="1750" spc="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exploring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other</a:t>
            </a:r>
            <a:r>
              <a:rPr sz="175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kernels,</a:t>
            </a:r>
            <a:r>
              <a:rPr sz="175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0" dirty="0">
                <a:solidFill>
                  <a:srgbClr val="464646"/>
                </a:solidFill>
                <a:latin typeface="Tahoma"/>
                <a:cs typeface="Tahoma"/>
              </a:rPr>
              <a:t>feature</a:t>
            </a:r>
            <a:r>
              <a:rPr sz="1750" spc="-1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importance,</a:t>
            </a:r>
            <a:r>
              <a:rPr sz="175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0" dirty="0">
                <a:solidFill>
                  <a:srgbClr val="464646"/>
                </a:solidFill>
                <a:latin typeface="Tahoma"/>
                <a:cs typeface="Tahoma"/>
              </a:rPr>
              <a:t>and</a:t>
            </a:r>
            <a:r>
              <a:rPr sz="175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ensemble</a:t>
            </a:r>
            <a:r>
              <a:rPr sz="1750" spc="-6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methods.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2480" y="5724144"/>
            <a:ext cx="512445" cy="509270"/>
            <a:chOff x="792480" y="5724144"/>
            <a:chExt cx="512445" cy="509270"/>
          </a:xfrm>
        </p:grpSpPr>
        <p:sp>
          <p:nvSpPr>
            <p:cNvPr id="5" name="object 5"/>
            <p:cNvSpPr/>
            <p:nvPr/>
          </p:nvSpPr>
          <p:spPr>
            <a:xfrm>
              <a:off x="792480" y="5724144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4" h="509270">
                  <a:moveTo>
                    <a:pt x="478155" y="0"/>
                  </a:moveTo>
                  <a:lnTo>
                    <a:pt x="33934" y="0"/>
                  </a:lnTo>
                  <a:lnTo>
                    <a:pt x="20724" y="2672"/>
                  </a:lnTo>
                  <a:lnTo>
                    <a:pt x="9937" y="9953"/>
                  </a:lnTo>
                  <a:lnTo>
                    <a:pt x="2666" y="20734"/>
                  </a:lnTo>
                  <a:lnTo>
                    <a:pt x="0" y="33908"/>
                  </a:lnTo>
                  <a:lnTo>
                    <a:pt x="0" y="475106"/>
                  </a:lnTo>
                  <a:lnTo>
                    <a:pt x="2666" y="488281"/>
                  </a:lnTo>
                  <a:lnTo>
                    <a:pt x="9937" y="499062"/>
                  </a:lnTo>
                  <a:lnTo>
                    <a:pt x="20724" y="506343"/>
                  </a:lnTo>
                  <a:lnTo>
                    <a:pt x="33934" y="509015"/>
                  </a:lnTo>
                  <a:lnTo>
                    <a:pt x="478155" y="509015"/>
                  </a:lnTo>
                  <a:lnTo>
                    <a:pt x="491329" y="506343"/>
                  </a:lnTo>
                  <a:lnTo>
                    <a:pt x="502110" y="499062"/>
                  </a:lnTo>
                  <a:lnTo>
                    <a:pt x="509391" y="488281"/>
                  </a:lnTo>
                  <a:lnTo>
                    <a:pt x="512064" y="475106"/>
                  </a:lnTo>
                  <a:lnTo>
                    <a:pt x="512064" y="33908"/>
                  </a:lnTo>
                  <a:lnTo>
                    <a:pt x="509391" y="20734"/>
                  </a:lnTo>
                  <a:lnTo>
                    <a:pt x="502110" y="9953"/>
                  </a:lnTo>
                  <a:lnTo>
                    <a:pt x="491329" y="2672"/>
                  </a:lnTo>
                  <a:lnTo>
                    <a:pt x="478155" y="0"/>
                  </a:lnTo>
                  <a:close/>
                </a:path>
              </a:pathLst>
            </a:custGeom>
            <a:solidFill>
              <a:srgbClr val="F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824" y="5766816"/>
              <a:ext cx="341375" cy="4236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8666" y="5777941"/>
            <a:ext cx="2875915" cy="1216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464646"/>
                </a:solidFill>
                <a:latin typeface="Arial MT"/>
                <a:cs typeface="Arial MT"/>
              </a:rPr>
              <a:t>Analyze</a:t>
            </a:r>
            <a:r>
              <a:rPr sz="2200" spc="-2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64646"/>
                </a:solidFill>
                <a:latin typeface="Arial MT"/>
                <a:cs typeface="Arial MT"/>
              </a:rPr>
              <a:t>Other</a:t>
            </a:r>
            <a:r>
              <a:rPr sz="2200" spc="-40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64646"/>
                </a:solidFill>
                <a:latin typeface="Arial MT"/>
                <a:cs typeface="Arial MT"/>
              </a:rPr>
              <a:t>Kernels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750" spc="10" dirty="0">
                <a:solidFill>
                  <a:srgbClr val="464646"/>
                </a:solidFill>
                <a:latin typeface="Tahoma"/>
                <a:cs typeface="Tahoma"/>
              </a:rPr>
              <a:t>Investigate</a:t>
            </a:r>
            <a:r>
              <a:rPr sz="1750" spc="1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0" dirty="0">
                <a:solidFill>
                  <a:srgbClr val="464646"/>
                </a:solidFill>
                <a:latin typeface="Tahoma"/>
                <a:cs typeface="Tahoma"/>
              </a:rPr>
              <a:t>polynomial</a:t>
            </a:r>
            <a:r>
              <a:rPr sz="1750" spc="114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30" dirty="0">
                <a:solidFill>
                  <a:srgbClr val="464646"/>
                </a:solidFill>
                <a:latin typeface="Tahoma"/>
                <a:cs typeface="Tahoma"/>
              </a:rPr>
              <a:t>or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sigmoid</a:t>
            </a:r>
            <a:r>
              <a:rPr sz="1750" spc="-8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rgbClr val="464646"/>
                </a:solidFill>
                <a:latin typeface="Tahoma"/>
                <a:cs typeface="Tahoma"/>
              </a:rPr>
              <a:t>kernels</a:t>
            </a:r>
            <a:r>
              <a:rPr sz="175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for</a:t>
            </a:r>
            <a:r>
              <a:rPr sz="175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SVR.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36464" y="5724144"/>
            <a:ext cx="509270" cy="509270"/>
            <a:chOff x="5236464" y="5724144"/>
            <a:chExt cx="509270" cy="509270"/>
          </a:xfrm>
        </p:grpSpPr>
        <p:sp>
          <p:nvSpPr>
            <p:cNvPr id="9" name="object 9"/>
            <p:cNvSpPr/>
            <p:nvPr/>
          </p:nvSpPr>
          <p:spPr>
            <a:xfrm>
              <a:off x="5236464" y="5724144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475107" y="0"/>
                  </a:moveTo>
                  <a:lnTo>
                    <a:pt x="33909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8"/>
                  </a:lnTo>
                  <a:lnTo>
                    <a:pt x="0" y="475106"/>
                  </a:lnTo>
                  <a:lnTo>
                    <a:pt x="2672" y="488281"/>
                  </a:lnTo>
                  <a:lnTo>
                    <a:pt x="9953" y="499062"/>
                  </a:lnTo>
                  <a:lnTo>
                    <a:pt x="20734" y="506343"/>
                  </a:lnTo>
                  <a:lnTo>
                    <a:pt x="33909" y="509015"/>
                  </a:lnTo>
                  <a:lnTo>
                    <a:pt x="475107" y="509015"/>
                  </a:lnTo>
                  <a:lnTo>
                    <a:pt x="488281" y="506343"/>
                  </a:lnTo>
                  <a:lnTo>
                    <a:pt x="499062" y="499062"/>
                  </a:lnTo>
                  <a:lnTo>
                    <a:pt x="506343" y="488281"/>
                  </a:lnTo>
                  <a:lnTo>
                    <a:pt x="509015" y="475106"/>
                  </a:lnTo>
                  <a:lnTo>
                    <a:pt x="509015" y="33908"/>
                  </a:lnTo>
                  <a:lnTo>
                    <a:pt x="506343" y="20734"/>
                  </a:lnTo>
                  <a:lnTo>
                    <a:pt x="499062" y="9953"/>
                  </a:lnTo>
                  <a:lnTo>
                    <a:pt x="488281" y="2672"/>
                  </a:lnTo>
                  <a:lnTo>
                    <a:pt x="475107" y="0"/>
                  </a:lnTo>
                  <a:close/>
                </a:path>
              </a:pathLst>
            </a:custGeom>
            <a:solidFill>
              <a:srgbClr val="F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1808" y="5766816"/>
              <a:ext cx="338327" cy="4236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961634" y="5777941"/>
            <a:ext cx="3393440" cy="1216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solidFill>
                  <a:srgbClr val="464646"/>
                </a:solidFill>
                <a:latin typeface="Arial MT"/>
                <a:cs typeface="Arial MT"/>
              </a:rPr>
              <a:t>Feature</a:t>
            </a:r>
            <a:r>
              <a:rPr sz="2200" spc="13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64646"/>
                </a:solidFill>
                <a:latin typeface="Arial MT"/>
                <a:cs typeface="Arial MT"/>
              </a:rPr>
              <a:t>Importance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750" spc="95" dirty="0">
                <a:solidFill>
                  <a:srgbClr val="464646"/>
                </a:solidFill>
                <a:latin typeface="Tahoma"/>
                <a:cs typeface="Tahoma"/>
              </a:rPr>
              <a:t>Conduct</a:t>
            </a:r>
            <a:r>
              <a:rPr sz="1750" spc="-5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135" dirty="0">
                <a:solidFill>
                  <a:srgbClr val="464646"/>
                </a:solidFill>
                <a:latin typeface="Tahoma"/>
                <a:cs typeface="Tahoma"/>
              </a:rPr>
              <a:t>SHAP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value</a:t>
            </a:r>
            <a:r>
              <a:rPr sz="1750" spc="-2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0" dirty="0">
                <a:solidFill>
                  <a:srgbClr val="464646"/>
                </a:solidFill>
                <a:latin typeface="Tahoma"/>
                <a:cs typeface="Tahoma"/>
              </a:rPr>
              <a:t>analysis</a:t>
            </a:r>
            <a:r>
              <a:rPr sz="1750" spc="-7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-25" dirty="0">
                <a:solidFill>
                  <a:srgbClr val="464646"/>
                </a:solidFill>
                <a:latin typeface="Tahoma"/>
                <a:cs typeface="Tahoma"/>
              </a:rPr>
              <a:t>to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understand</a:t>
            </a:r>
            <a:r>
              <a:rPr sz="1750" spc="-4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95" dirty="0">
                <a:solidFill>
                  <a:srgbClr val="464646"/>
                </a:solidFill>
                <a:latin typeface="Tahoma"/>
                <a:cs typeface="Tahoma"/>
              </a:rPr>
              <a:t>key</a:t>
            </a:r>
            <a:r>
              <a:rPr sz="1750" spc="-60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45" dirty="0">
                <a:solidFill>
                  <a:srgbClr val="464646"/>
                </a:solidFill>
                <a:latin typeface="Tahoma"/>
                <a:cs typeface="Tahoma"/>
              </a:rPr>
              <a:t>features.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677400" y="5724144"/>
            <a:ext cx="512445" cy="509270"/>
            <a:chOff x="9677400" y="5724144"/>
            <a:chExt cx="512445" cy="509270"/>
          </a:xfrm>
        </p:grpSpPr>
        <p:sp>
          <p:nvSpPr>
            <p:cNvPr id="13" name="object 13"/>
            <p:cNvSpPr/>
            <p:nvPr/>
          </p:nvSpPr>
          <p:spPr>
            <a:xfrm>
              <a:off x="9677400" y="5724144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5" h="509270">
                  <a:moveTo>
                    <a:pt x="478154" y="0"/>
                  </a:moveTo>
                  <a:lnTo>
                    <a:pt x="33908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8"/>
                  </a:lnTo>
                  <a:lnTo>
                    <a:pt x="0" y="475106"/>
                  </a:lnTo>
                  <a:lnTo>
                    <a:pt x="2672" y="488281"/>
                  </a:lnTo>
                  <a:lnTo>
                    <a:pt x="9953" y="499062"/>
                  </a:lnTo>
                  <a:lnTo>
                    <a:pt x="20734" y="506343"/>
                  </a:lnTo>
                  <a:lnTo>
                    <a:pt x="33908" y="509015"/>
                  </a:lnTo>
                  <a:lnTo>
                    <a:pt x="478154" y="509015"/>
                  </a:lnTo>
                  <a:lnTo>
                    <a:pt x="491329" y="506343"/>
                  </a:lnTo>
                  <a:lnTo>
                    <a:pt x="502110" y="499062"/>
                  </a:lnTo>
                  <a:lnTo>
                    <a:pt x="509391" y="488281"/>
                  </a:lnTo>
                  <a:lnTo>
                    <a:pt x="512064" y="475106"/>
                  </a:lnTo>
                  <a:lnTo>
                    <a:pt x="512064" y="33908"/>
                  </a:lnTo>
                  <a:lnTo>
                    <a:pt x="509391" y="20734"/>
                  </a:lnTo>
                  <a:lnTo>
                    <a:pt x="502110" y="9953"/>
                  </a:lnTo>
                  <a:lnTo>
                    <a:pt x="491329" y="2672"/>
                  </a:lnTo>
                  <a:lnTo>
                    <a:pt x="478154" y="0"/>
                  </a:lnTo>
                  <a:close/>
                </a:path>
              </a:pathLst>
            </a:custGeom>
            <a:solidFill>
              <a:srgbClr val="F1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2743" y="5766816"/>
              <a:ext cx="341375" cy="42367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404729" y="5760660"/>
            <a:ext cx="3289935" cy="15881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200" dirty="0">
                <a:solidFill>
                  <a:srgbClr val="464646"/>
                </a:solidFill>
                <a:latin typeface="Arial MT"/>
                <a:cs typeface="Arial MT"/>
              </a:rPr>
              <a:t>Explore</a:t>
            </a:r>
            <a:r>
              <a:rPr sz="2200" spc="5" dirty="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64646"/>
                </a:solidFill>
                <a:latin typeface="Arial MT"/>
                <a:cs typeface="Arial MT"/>
              </a:rPr>
              <a:t>Ensemble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200" spc="70" dirty="0">
                <a:solidFill>
                  <a:srgbClr val="464646"/>
                </a:solidFill>
                <a:latin typeface="Arial MT"/>
                <a:cs typeface="Arial MT"/>
              </a:rPr>
              <a:t>Methods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37100"/>
              </a:lnSpc>
              <a:spcBef>
                <a:spcPts val="975"/>
              </a:spcBef>
            </a:pPr>
            <a:r>
              <a:rPr sz="1750" spc="95" dirty="0">
                <a:solidFill>
                  <a:srgbClr val="464646"/>
                </a:solidFill>
                <a:latin typeface="Tahoma"/>
                <a:cs typeface="Tahoma"/>
              </a:rPr>
              <a:t>Consider</a:t>
            </a:r>
            <a:r>
              <a:rPr sz="1750" spc="-6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55" dirty="0">
                <a:solidFill>
                  <a:srgbClr val="464646"/>
                </a:solidFill>
                <a:latin typeface="Tahoma"/>
                <a:cs typeface="Tahoma"/>
              </a:rPr>
              <a:t>Gradient</a:t>
            </a:r>
            <a:r>
              <a:rPr sz="1750" spc="-5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75" dirty="0">
                <a:solidFill>
                  <a:srgbClr val="464646"/>
                </a:solidFill>
                <a:latin typeface="Tahoma"/>
                <a:cs typeface="Tahoma"/>
              </a:rPr>
              <a:t>Boosting</a:t>
            </a:r>
            <a:r>
              <a:rPr sz="1750" spc="-7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30" dirty="0">
                <a:solidFill>
                  <a:srgbClr val="464646"/>
                </a:solidFill>
                <a:latin typeface="Tahoma"/>
                <a:cs typeface="Tahoma"/>
              </a:rPr>
              <a:t>or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Random</a:t>
            </a:r>
            <a:r>
              <a:rPr sz="1750" spc="-5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85" dirty="0">
                <a:solidFill>
                  <a:srgbClr val="464646"/>
                </a:solidFill>
                <a:latin typeface="Tahoma"/>
                <a:cs typeface="Tahoma"/>
              </a:rPr>
              <a:t>Forests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65" dirty="0">
                <a:solidFill>
                  <a:srgbClr val="464646"/>
                </a:solidFill>
                <a:latin typeface="Tahoma"/>
                <a:cs typeface="Tahoma"/>
              </a:rPr>
              <a:t>for</a:t>
            </a:r>
            <a:r>
              <a:rPr sz="1750" spc="-45" dirty="0">
                <a:solidFill>
                  <a:srgbClr val="464646"/>
                </a:solidFill>
                <a:latin typeface="Tahoma"/>
                <a:cs typeface="Tahoma"/>
              </a:rPr>
              <a:t> </a:t>
            </a:r>
            <a:r>
              <a:rPr sz="1750" spc="45" dirty="0">
                <a:solidFill>
                  <a:srgbClr val="464646"/>
                </a:solidFill>
                <a:latin typeface="Tahoma"/>
                <a:cs typeface="Tahoma"/>
              </a:rPr>
              <a:t>prediction.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42199" y="158495"/>
            <a:ext cx="5580936" cy="41727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7919" rIns="0" bIns="0" rtlCol="0">
            <a:spAutoFit/>
          </a:bodyPr>
          <a:lstStyle/>
          <a:p>
            <a:pPr marL="263525">
              <a:lnSpc>
                <a:spcPct val="100000"/>
              </a:lnSpc>
              <a:spcBef>
                <a:spcPts val="90"/>
              </a:spcBef>
            </a:pPr>
            <a:r>
              <a:rPr dirty="0"/>
              <a:t>Visualizing</a:t>
            </a:r>
            <a:r>
              <a:rPr spc="-10" dirty="0"/>
              <a:t> </a:t>
            </a:r>
            <a:r>
              <a:rPr spc="204" dirty="0"/>
              <a:t>the</a:t>
            </a:r>
            <a:r>
              <a:rPr spc="-55" dirty="0"/>
              <a:t> </a:t>
            </a:r>
            <a:r>
              <a:rPr spc="85" dirty="0"/>
              <a:t>performance: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5937" y="1661160"/>
            <a:ext cx="14004925" cy="4800600"/>
            <a:chOff x="625937" y="1661160"/>
            <a:chExt cx="14004925" cy="4800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937" y="2045208"/>
              <a:ext cx="6447153" cy="42245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2448" y="1661160"/>
              <a:ext cx="7997952" cy="4800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949866"/>
            <a:ext cx="10224631" cy="58733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118" rIns="0" bIns="0" rtlCol="0">
            <a:spAutoFit/>
          </a:bodyPr>
          <a:lstStyle/>
          <a:p>
            <a:pPr marL="791845">
              <a:lnSpc>
                <a:spcPct val="100000"/>
              </a:lnSpc>
              <a:spcBef>
                <a:spcPts val="90"/>
              </a:spcBef>
            </a:pPr>
            <a:r>
              <a:rPr spc="50" dirty="0"/>
              <a:t>Feature</a:t>
            </a:r>
            <a:r>
              <a:rPr spc="-15" dirty="0"/>
              <a:t> </a:t>
            </a:r>
            <a:r>
              <a:rPr spc="90" dirty="0"/>
              <a:t>Importance: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853" y="3037736"/>
            <a:ext cx="6665572" cy="48886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6312" y="2545566"/>
            <a:ext cx="7033846" cy="551927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75"/>
              </a:spcBef>
            </a:pPr>
            <a:r>
              <a:rPr spc="-290" dirty="0"/>
              <a:t>MSE</a:t>
            </a:r>
            <a:r>
              <a:rPr spc="-30" dirty="0"/>
              <a:t> </a:t>
            </a:r>
            <a:r>
              <a:rPr spc="95" dirty="0"/>
              <a:t>and</a:t>
            </a:r>
            <a:r>
              <a:rPr spc="-40" dirty="0"/>
              <a:t> </a:t>
            </a:r>
            <a:r>
              <a:rPr spc="-10" dirty="0"/>
              <a:t>Regularization </a:t>
            </a:r>
            <a:r>
              <a:rPr spc="70" dirty="0"/>
              <a:t>comparing: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412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MT</vt:lpstr>
      <vt:lpstr>Calibri</vt:lpstr>
      <vt:lpstr>Tahoma</vt:lpstr>
      <vt:lpstr>Office Theme</vt:lpstr>
      <vt:lpstr>Support Vector Regression for Predicting News Article Popularity</vt:lpstr>
      <vt:lpstr>Dataset Description</vt:lpstr>
      <vt:lpstr>Preprocessing Steps</vt:lpstr>
      <vt:lpstr>Chosen Technique: SVR with L1 &amp; L2 Regularization</vt:lpstr>
      <vt:lpstr>Results &amp; Evaluation</vt:lpstr>
      <vt:lpstr>Conclusion &amp; Next Steps</vt:lpstr>
      <vt:lpstr>Visualizing the performance:</vt:lpstr>
      <vt:lpstr>Feature Importance:</vt:lpstr>
      <vt:lpstr>MSE and Regularization comparing:</vt:lpstr>
      <vt:lpstr>Loss function &amp; Cross- Validation</vt:lpstr>
      <vt:lpstr>Models Comparison: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عمر امين حسن الهيموني</cp:lastModifiedBy>
  <cp:revision>1</cp:revision>
  <dcterms:created xsi:type="dcterms:W3CDTF">2025-06-09T08:18:54Z</dcterms:created>
  <dcterms:modified xsi:type="dcterms:W3CDTF">2025-06-09T08:21:14Z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2025-06-09T00:00:00Z</vt:filetime>
  </property>
  <property fmtid="{D5CDD505-2E9C-101B-9397-08002B2CF9AE}" pid="5" name="Producer">
    <vt:lpwstr>www.ilovepdf.com</vt:lpwstr>
  </property>
</Properties>
</file>