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A3CDE3-1227-41A9-A984-C3CB5BCC7363}" type="datetimeFigureOut">
              <a:rPr lang="en-US" smtClean="0"/>
              <a:t>8/13/2024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5526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193002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43981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8DE16-C240-46C6-826B-D38E7E24B25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4976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1058243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2615562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875445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1073425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203824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375729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267727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978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245686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19585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76012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290499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3CDE3-1227-41A9-A984-C3CB5BCC7363}" type="datetimeFigureOut">
              <a:rPr lang="en-US" smtClean="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8DE16-C240-46C6-826B-D38E7E24B25C}" type="slidenum">
              <a:rPr lang="en-US" smtClean="0"/>
              <a:t>‹#›</a:t>
            </a:fld>
            <a:endParaRPr lang="en-US" dirty="0"/>
          </a:p>
        </p:txBody>
      </p:sp>
    </p:spTree>
    <p:extLst>
      <p:ext uri="{BB962C8B-B14F-4D97-AF65-F5344CB8AC3E}">
        <p14:creationId xmlns:p14="http://schemas.microsoft.com/office/powerpoint/2010/main" val="23852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A3CDE3-1227-41A9-A984-C3CB5BCC7363}" type="datetimeFigureOut">
              <a:rPr lang="en-US" smtClean="0"/>
              <a:t>8/13/2024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08DE16-C240-46C6-826B-D38E7E24B25C}" type="slidenum">
              <a:rPr lang="en-US" smtClean="0"/>
              <a:t>‹#›</a:t>
            </a:fld>
            <a:endParaRPr lang="en-US" dirty="0"/>
          </a:p>
        </p:txBody>
      </p:sp>
    </p:spTree>
    <p:extLst>
      <p:ext uri="{BB962C8B-B14F-4D97-AF65-F5344CB8AC3E}">
        <p14:creationId xmlns:p14="http://schemas.microsoft.com/office/powerpoint/2010/main" val="257865585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ortinet.com/resources/cyberglossary/types-of-phishing-attacks" TargetMode="External"/><Relationship Id="rId2" Type="http://schemas.openxmlformats.org/officeDocument/2006/relationships/hyperlink" Target="https://www.cloudflare.com/learning/access-management/phishing-attack/" TargetMode="External"/><Relationship Id="rId1" Type="http://schemas.openxmlformats.org/officeDocument/2006/relationships/slideLayout" Target="../slideLayouts/slideLayout2.xml"/><Relationship Id="rId4" Type="http://schemas.openxmlformats.org/officeDocument/2006/relationships/hyperlink" Target="https://consumer.ftc.gov/articles/how-recognize-and-avoid-phishing-sca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2CE4-D823-374F-0F3B-C6C0A6E58FF6}"/>
              </a:ext>
            </a:extLst>
          </p:cNvPr>
          <p:cNvSpPr>
            <a:spLocks noGrp="1"/>
          </p:cNvSpPr>
          <p:nvPr>
            <p:ph type="ctrTitle"/>
          </p:nvPr>
        </p:nvSpPr>
        <p:spPr/>
        <p:txBody>
          <a:bodyPr/>
          <a:lstStyle/>
          <a:p>
            <a:r>
              <a:rPr lang="en-US" sz="4800" dirty="0"/>
              <a:t>Understanding and Preventing Phishing Attacks</a:t>
            </a:r>
            <a:endParaRPr lang="en-US" dirty="0"/>
          </a:p>
        </p:txBody>
      </p:sp>
      <p:sp>
        <p:nvSpPr>
          <p:cNvPr id="3" name="Subtitle 2">
            <a:extLst>
              <a:ext uri="{FF2B5EF4-FFF2-40B4-BE49-F238E27FC236}">
                <a16:creationId xmlns:a16="http://schemas.microsoft.com/office/drawing/2014/main" id="{72E5B4FB-2B1F-6D42-E188-3F751E3F57EB}"/>
              </a:ext>
            </a:extLst>
          </p:cNvPr>
          <p:cNvSpPr>
            <a:spLocks noGrp="1"/>
          </p:cNvSpPr>
          <p:nvPr>
            <p:ph type="subTitle" idx="1"/>
          </p:nvPr>
        </p:nvSpPr>
        <p:spPr/>
        <p:txBody>
          <a:bodyPr/>
          <a:lstStyle/>
          <a:p>
            <a:r>
              <a:rPr lang="en-US" dirty="0">
                <a:solidFill>
                  <a:srgbClr val="C00000"/>
                </a:solidFill>
                <a:effectLst>
                  <a:outerShdw blurRad="38100" dist="38100" dir="2700000" algn="tl">
                    <a:srgbClr val="000000">
                      <a:alpha val="43137"/>
                    </a:srgbClr>
                  </a:outerShdw>
                </a:effectLst>
              </a:rPr>
              <a:t>A Guide to Recognizing and Avoiding Phishing Threats</a:t>
            </a:r>
          </a:p>
          <a:p>
            <a:r>
              <a:rPr lang="en-US" dirty="0">
                <a:solidFill>
                  <a:srgbClr val="C00000"/>
                </a:solidFill>
                <a:effectLst>
                  <a:outerShdw blurRad="38100" dist="38100" dir="2700000" algn="tl">
                    <a:srgbClr val="000000">
                      <a:alpha val="43137"/>
                    </a:srgbClr>
                  </a:outerShdw>
                </a:effectLst>
              </a:rPr>
              <a:t>Done by: Mohammad Omar Allaham</a:t>
            </a:r>
          </a:p>
          <a:p>
            <a:endParaRPr lang="en-US" dirty="0"/>
          </a:p>
        </p:txBody>
      </p:sp>
    </p:spTree>
    <p:extLst>
      <p:ext uri="{BB962C8B-B14F-4D97-AF65-F5344CB8AC3E}">
        <p14:creationId xmlns:p14="http://schemas.microsoft.com/office/powerpoint/2010/main" val="365033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A043-F0FF-0ADD-F11B-482AE3EFB588}"/>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Social engineering attacks</a:t>
            </a:r>
          </a:p>
        </p:txBody>
      </p:sp>
      <p:sp>
        <p:nvSpPr>
          <p:cNvPr id="3" name="Content Placeholder 2">
            <a:extLst>
              <a:ext uri="{FF2B5EF4-FFF2-40B4-BE49-F238E27FC236}">
                <a16:creationId xmlns:a16="http://schemas.microsoft.com/office/drawing/2014/main" id="{3E01AF54-B1B7-871C-81DC-7323C6701EBE}"/>
              </a:ext>
            </a:extLst>
          </p:cNvPr>
          <p:cNvSpPr>
            <a:spLocks noGrp="1"/>
          </p:cNvSpPr>
          <p:nvPr>
            <p:ph idx="1"/>
          </p:nvPr>
        </p:nvSpPr>
        <p:spPr/>
        <p:txBody>
          <a:bodyPr/>
          <a:lstStyle/>
          <a:p>
            <a:r>
              <a:rPr lang="en-US" dirty="0"/>
              <a:t>Social engineering attacks pressure someone into revealing sensitive information by manipulating them psychologically.</a:t>
            </a:r>
          </a:p>
          <a:p>
            <a:r>
              <a:rPr lang="en-US" dirty="0">
                <a:solidFill>
                  <a:srgbClr val="C00000"/>
                </a:solidFill>
                <a:effectLst>
                  <a:outerShdw blurRad="38100" dist="38100" dir="2700000" algn="tl">
                    <a:srgbClr val="000000">
                      <a:alpha val="43137"/>
                    </a:srgbClr>
                  </a:outerShdw>
                </a:effectLst>
              </a:rPr>
              <a:t>Example: </a:t>
            </a:r>
            <a:r>
              <a:rPr lang="en-US" dirty="0"/>
              <a:t>A hacker pretended to be a representative of Chase Bank while saying that the action was needed on the target’s debit or ATM card. The attacker was trying to pressure the victim into divulging their information by leveraging their fear of not being able to access their money in their Chase account.</a:t>
            </a:r>
          </a:p>
        </p:txBody>
      </p:sp>
    </p:spTree>
    <p:extLst>
      <p:ext uri="{BB962C8B-B14F-4D97-AF65-F5344CB8AC3E}">
        <p14:creationId xmlns:p14="http://schemas.microsoft.com/office/powerpoint/2010/main" val="209278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C6D6-E876-5FA2-CCB8-A7BA0C953C3F}"/>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recognize phishing</a:t>
            </a:r>
          </a:p>
        </p:txBody>
      </p:sp>
      <p:sp>
        <p:nvSpPr>
          <p:cNvPr id="3" name="Content Placeholder 2">
            <a:extLst>
              <a:ext uri="{FF2B5EF4-FFF2-40B4-BE49-F238E27FC236}">
                <a16:creationId xmlns:a16="http://schemas.microsoft.com/office/drawing/2014/main" id="{D005CB4F-1495-F901-7AE4-2D4963B0D380}"/>
              </a:ext>
            </a:extLst>
          </p:cNvPr>
          <p:cNvSpPr>
            <a:spLocks noGrp="1"/>
          </p:cNvSpPr>
          <p:nvPr>
            <p:ph idx="1"/>
          </p:nvPr>
        </p:nvSpPr>
        <p:spPr/>
        <p:txBody>
          <a:bodyPr/>
          <a:lstStyle/>
          <a:p>
            <a:pPr marL="457200" indent="-457200">
              <a:buFont typeface="+mj-lt"/>
              <a:buAutoNum type="arabicPeriod"/>
            </a:pPr>
            <a:r>
              <a:rPr lang="en-US" dirty="0"/>
              <a:t>Recognizing Phishing Emails</a:t>
            </a:r>
          </a:p>
          <a:p>
            <a:pPr marL="457200" indent="-457200">
              <a:buFont typeface="+mj-lt"/>
              <a:buAutoNum type="arabicPeriod"/>
            </a:pPr>
            <a:r>
              <a:rPr lang="en-US" dirty="0"/>
              <a:t>Recognizing Phishing Websites</a:t>
            </a:r>
          </a:p>
          <a:p>
            <a:pPr marL="457200" indent="-457200">
              <a:buFont typeface="+mj-lt"/>
              <a:buAutoNum type="arabicPeriod"/>
            </a:pPr>
            <a:r>
              <a:rPr lang="en-US" dirty="0"/>
              <a:t>Recognizing Social Engineering Attacks</a:t>
            </a:r>
          </a:p>
        </p:txBody>
      </p:sp>
    </p:spTree>
    <p:extLst>
      <p:ext uri="{BB962C8B-B14F-4D97-AF65-F5344CB8AC3E}">
        <p14:creationId xmlns:p14="http://schemas.microsoft.com/office/powerpoint/2010/main" val="39905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B5A8-8BE7-4A9D-5DF9-DC1944EB5936}"/>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Recognizing phishing emails</a:t>
            </a:r>
          </a:p>
        </p:txBody>
      </p:sp>
      <p:sp>
        <p:nvSpPr>
          <p:cNvPr id="3" name="Content Placeholder 2">
            <a:extLst>
              <a:ext uri="{FF2B5EF4-FFF2-40B4-BE49-F238E27FC236}">
                <a16:creationId xmlns:a16="http://schemas.microsoft.com/office/drawing/2014/main" id="{02B4D330-D13C-0568-D9F6-D1094E03DF2C}"/>
              </a:ext>
            </a:extLst>
          </p:cNvPr>
          <p:cNvSpPr>
            <a:spLocks noGrp="1"/>
          </p:cNvSpPr>
          <p:nvPr>
            <p:ph idx="1"/>
          </p:nvPr>
        </p:nvSpPr>
        <p:spPr/>
        <p:txBody>
          <a:bodyPr/>
          <a:lstStyle/>
          <a:p>
            <a:r>
              <a:rPr lang="en-US" dirty="0"/>
              <a:t> Sender: Check the email address carefully.</a:t>
            </a:r>
          </a:p>
          <a:p>
            <a:r>
              <a:rPr lang="en-US" dirty="0"/>
              <a:t> Spelling and Grammar: Poor language skills are a red flag.</a:t>
            </a:r>
          </a:p>
          <a:p>
            <a:r>
              <a:rPr lang="en-US" dirty="0"/>
              <a:t> Links: Hover over links to see the actual URL.</a:t>
            </a:r>
          </a:p>
          <a:p>
            <a:r>
              <a:rPr lang="en-US" dirty="0"/>
              <a:t> Attachments: Be wary of unexpected attachments.</a:t>
            </a:r>
          </a:p>
          <a:p>
            <a:r>
              <a:rPr lang="en-US" dirty="0"/>
              <a:t> Urgency: Messages demanding immediate action are suspicious.</a:t>
            </a:r>
          </a:p>
          <a:p>
            <a:endParaRPr lang="en-US" dirty="0"/>
          </a:p>
        </p:txBody>
      </p:sp>
    </p:spTree>
    <p:extLst>
      <p:ext uri="{BB962C8B-B14F-4D97-AF65-F5344CB8AC3E}">
        <p14:creationId xmlns:p14="http://schemas.microsoft.com/office/powerpoint/2010/main" val="125903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ACFF-A04C-3DB6-96E0-B88DA84CBBB2}"/>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Recognizing phishing websites</a:t>
            </a:r>
          </a:p>
        </p:txBody>
      </p:sp>
      <p:sp>
        <p:nvSpPr>
          <p:cNvPr id="3" name="Content Placeholder 2">
            <a:extLst>
              <a:ext uri="{FF2B5EF4-FFF2-40B4-BE49-F238E27FC236}">
                <a16:creationId xmlns:a16="http://schemas.microsoft.com/office/drawing/2014/main" id="{326545D4-4D84-029A-4EAF-1065A46C1926}"/>
              </a:ext>
            </a:extLst>
          </p:cNvPr>
          <p:cNvSpPr>
            <a:spLocks noGrp="1"/>
          </p:cNvSpPr>
          <p:nvPr>
            <p:ph idx="1"/>
          </p:nvPr>
        </p:nvSpPr>
        <p:spPr/>
        <p:txBody>
          <a:bodyPr/>
          <a:lstStyle/>
          <a:p>
            <a:r>
              <a:rPr lang="en-US" dirty="0"/>
              <a:t> URL: Look for misspellings or unusual domain names.</a:t>
            </a:r>
          </a:p>
          <a:p>
            <a:r>
              <a:rPr lang="en-US" dirty="0"/>
              <a:t> HTTPS: Ensure the website uses HTTPS (look for the padlock symbol).</a:t>
            </a:r>
          </a:p>
          <a:p>
            <a:r>
              <a:rPr lang="en-US" dirty="0"/>
              <a:t> Design: Poor design or outdated logos can indicate a fake site.</a:t>
            </a:r>
          </a:p>
          <a:p>
            <a:r>
              <a:rPr lang="en-US" dirty="0"/>
              <a:t> Pop-ups: Beware of unexpected pop-up messages asking for sensitive information.</a:t>
            </a:r>
          </a:p>
          <a:p>
            <a:endParaRPr lang="en-US" dirty="0"/>
          </a:p>
        </p:txBody>
      </p:sp>
    </p:spTree>
    <p:extLst>
      <p:ext uri="{BB962C8B-B14F-4D97-AF65-F5344CB8AC3E}">
        <p14:creationId xmlns:p14="http://schemas.microsoft.com/office/powerpoint/2010/main" val="275877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DEAA-A9D5-2EFE-5E6A-A63FC5D58432}"/>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Recognizing social engineering attacks</a:t>
            </a:r>
          </a:p>
        </p:txBody>
      </p:sp>
      <p:sp>
        <p:nvSpPr>
          <p:cNvPr id="3" name="Content Placeholder 2">
            <a:extLst>
              <a:ext uri="{FF2B5EF4-FFF2-40B4-BE49-F238E27FC236}">
                <a16:creationId xmlns:a16="http://schemas.microsoft.com/office/drawing/2014/main" id="{87C47DC7-B086-4BCF-A2F0-85DB4989FD84}"/>
              </a:ext>
            </a:extLst>
          </p:cNvPr>
          <p:cNvSpPr>
            <a:spLocks noGrp="1"/>
          </p:cNvSpPr>
          <p:nvPr>
            <p:ph idx="1"/>
          </p:nvPr>
        </p:nvSpPr>
        <p:spPr/>
        <p:txBody>
          <a:bodyPr/>
          <a:lstStyle/>
          <a:p>
            <a:pPr marL="0" indent="0">
              <a:buNone/>
            </a:pPr>
            <a:r>
              <a:rPr lang="en-US" dirty="0"/>
              <a:t>Common Tactics Followed:</a:t>
            </a:r>
          </a:p>
          <a:p>
            <a:r>
              <a:rPr lang="en-US" dirty="0"/>
              <a:t> Pretexting</a:t>
            </a:r>
          </a:p>
          <a:p>
            <a:r>
              <a:rPr lang="en-US" dirty="0"/>
              <a:t> Baiting</a:t>
            </a:r>
          </a:p>
          <a:p>
            <a:r>
              <a:rPr lang="en-US" dirty="0"/>
              <a:t> Quid Pro Quo</a:t>
            </a:r>
          </a:p>
          <a:p>
            <a:r>
              <a:rPr lang="en-US" dirty="0"/>
              <a:t> Tailgating</a:t>
            </a:r>
          </a:p>
          <a:p>
            <a:endParaRPr lang="en-US" dirty="0"/>
          </a:p>
        </p:txBody>
      </p:sp>
    </p:spTree>
    <p:extLst>
      <p:ext uri="{BB962C8B-B14F-4D97-AF65-F5344CB8AC3E}">
        <p14:creationId xmlns:p14="http://schemas.microsoft.com/office/powerpoint/2010/main" val="52019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6AF8-8C80-8E71-F39B-D8D6C390FA25}"/>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avoid phishing attacks</a:t>
            </a:r>
          </a:p>
        </p:txBody>
      </p:sp>
      <p:sp>
        <p:nvSpPr>
          <p:cNvPr id="3" name="Content Placeholder 2">
            <a:extLst>
              <a:ext uri="{FF2B5EF4-FFF2-40B4-BE49-F238E27FC236}">
                <a16:creationId xmlns:a16="http://schemas.microsoft.com/office/drawing/2014/main" id="{B206C926-908B-17E8-E775-CD26E02E8389}"/>
              </a:ext>
            </a:extLst>
          </p:cNvPr>
          <p:cNvSpPr>
            <a:spLocks noGrp="1"/>
          </p:cNvSpPr>
          <p:nvPr>
            <p:ph idx="1"/>
          </p:nvPr>
        </p:nvSpPr>
        <p:spPr/>
        <p:txBody>
          <a:bodyPr/>
          <a:lstStyle/>
          <a:p>
            <a:r>
              <a:rPr lang="en-US" dirty="0"/>
              <a:t>Protect your computer by using security software: Set the software to update automatically so it will deal with any new security threats.</a:t>
            </a:r>
          </a:p>
          <a:p>
            <a:r>
              <a:rPr lang="en-US" dirty="0"/>
              <a:t>Protect your cell phone by setting software to update automatically: These updates could give you critical protection against security threats.</a:t>
            </a:r>
          </a:p>
          <a:p>
            <a:r>
              <a:rPr lang="en-US" dirty="0"/>
              <a:t>Protect your accounts by using multi-factor authentication: Some accounts offer extra security by requiring two or more credentials to log in to your account.</a:t>
            </a:r>
          </a:p>
        </p:txBody>
      </p:sp>
    </p:spTree>
    <p:extLst>
      <p:ext uri="{BB962C8B-B14F-4D97-AF65-F5344CB8AC3E}">
        <p14:creationId xmlns:p14="http://schemas.microsoft.com/office/powerpoint/2010/main" val="300993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7991-9B90-2665-DE45-24BA3585CF4A}"/>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to do if you fall a victim</a:t>
            </a:r>
          </a:p>
        </p:txBody>
      </p:sp>
      <p:sp>
        <p:nvSpPr>
          <p:cNvPr id="3" name="Content Placeholder 2">
            <a:extLst>
              <a:ext uri="{FF2B5EF4-FFF2-40B4-BE49-F238E27FC236}">
                <a16:creationId xmlns:a16="http://schemas.microsoft.com/office/drawing/2014/main" id="{2626A08B-3E5E-2866-39A5-DD27209DA949}"/>
              </a:ext>
            </a:extLst>
          </p:cNvPr>
          <p:cNvSpPr>
            <a:spLocks noGrp="1"/>
          </p:cNvSpPr>
          <p:nvPr>
            <p:ph idx="1"/>
          </p:nvPr>
        </p:nvSpPr>
        <p:spPr>
          <a:xfrm>
            <a:off x="1141412" y="2249487"/>
            <a:ext cx="10520705" cy="3541714"/>
          </a:xfrm>
        </p:spPr>
        <p:txBody>
          <a:bodyPr>
            <a:normAutofit fontScale="92500" lnSpcReduction="10000"/>
          </a:bodyPr>
          <a:lstStyle/>
          <a:p>
            <a:pPr marL="457200" indent="-457200">
              <a:buFont typeface="+mj-lt"/>
              <a:buAutoNum type="arabicPeriod"/>
            </a:pPr>
            <a:r>
              <a:rPr lang="en-US" dirty="0"/>
              <a:t>Immediate Actions:</a:t>
            </a:r>
          </a:p>
          <a:p>
            <a:pPr marL="0" indent="0">
              <a:buNone/>
            </a:pPr>
            <a:r>
              <a:rPr lang="en-US" dirty="0"/>
              <a:t>	1.1 Disconnect from the internet to prevent further data transmission.</a:t>
            </a:r>
          </a:p>
          <a:p>
            <a:pPr marL="0" indent="0">
              <a:buNone/>
            </a:pPr>
            <a:r>
              <a:rPr lang="en-US" dirty="0"/>
              <a:t>	1.2 Change passwords immediately for any compromised accounts and             	      others using similar credentials.</a:t>
            </a:r>
          </a:p>
          <a:p>
            <a:pPr marL="0" indent="0">
              <a:buNone/>
            </a:pPr>
            <a:r>
              <a:rPr lang="en-US" dirty="0"/>
              <a:t>2. Report the Incident:</a:t>
            </a:r>
            <a:br>
              <a:rPr lang="en-US" dirty="0"/>
            </a:br>
            <a:r>
              <a:rPr lang="en-US" dirty="0"/>
              <a:t>	2.1 Report the phishing attack to your IT department, local authorities, and </a:t>
            </a:r>
          </a:p>
          <a:p>
            <a:pPr marL="0" indent="0">
              <a:buNone/>
            </a:pPr>
            <a:r>
              <a:rPr lang="en-US" dirty="0"/>
              <a:t>             relevant organizations like the Anti-Phishing Working Group (APWG).</a:t>
            </a:r>
            <a:br>
              <a:rPr lang="en-US" dirty="0"/>
            </a:br>
            <a:r>
              <a:rPr lang="en-US" dirty="0"/>
              <a:t>	2.2 Notify your bank or credit card company if financial information is shared.</a:t>
            </a:r>
          </a:p>
        </p:txBody>
      </p:sp>
    </p:spTree>
    <p:extLst>
      <p:ext uri="{BB962C8B-B14F-4D97-AF65-F5344CB8AC3E}">
        <p14:creationId xmlns:p14="http://schemas.microsoft.com/office/powerpoint/2010/main" val="65843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72CA-3F46-A86A-5261-C8DF72DF8906}"/>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F7032C4-EE77-888E-8F08-482D6F2E2840}"/>
              </a:ext>
            </a:extLst>
          </p:cNvPr>
          <p:cNvSpPr>
            <a:spLocks noGrp="1"/>
          </p:cNvSpPr>
          <p:nvPr>
            <p:ph idx="1"/>
          </p:nvPr>
        </p:nvSpPr>
        <p:spPr/>
        <p:txBody>
          <a:bodyPr>
            <a:normAutofit/>
          </a:bodyPr>
          <a:lstStyle/>
          <a:p>
            <a:pPr marL="0" indent="0">
              <a:buNone/>
            </a:pPr>
            <a:r>
              <a:rPr lang="en-US" dirty="0"/>
              <a:t>Phishing attacks are becoming increasingly sophisticated, posing significant risks to individuals and organizations alike. By recognizing the telltale signs of phishing emails, websites, and social engineering tactics, we can protect ourselves from falling victim to these scams. Remember, staying informed and cautious is the best defense. If you suspect a phishing attempt, report it immediately and take proactive steps to secure your information. Together, we can create a safer online environment. Stay vigilant, stay secure.</a:t>
            </a:r>
          </a:p>
        </p:txBody>
      </p:sp>
    </p:spTree>
    <p:extLst>
      <p:ext uri="{BB962C8B-B14F-4D97-AF65-F5344CB8AC3E}">
        <p14:creationId xmlns:p14="http://schemas.microsoft.com/office/powerpoint/2010/main" val="3640630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D30A-1EC2-5481-B8DD-AC1327C38768}"/>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Resources</a:t>
            </a:r>
          </a:p>
        </p:txBody>
      </p:sp>
      <p:sp>
        <p:nvSpPr>
          <p:cNvPr id="3" name="Content Placeholder 2">
            <a:extLst>
              <a:ext uri="{FF2B5EF4-FFF2-40B4-BE49-F238E27FC236}">
                <a16:creationId xmlns:a16="http://schemas.microsoft.com/office/drawing/2014/main" id="{8A2422DC-1771-BAFB-A532-E52BE4F61A23}"/>
              </a:ext>
            </a:extLst>
          </p:cNvPr>
          <p:cNvSpPr>
            <a:spLocks noGrp="1"/>
          </p:cNvSpPr>
          <p:nvPr>
            <p:ph idx="1"/>
          </p:nvPr>
        </p:nvSpPr>
        <p:spPr/>
        <p:txBody>
          <a:bodyPr/>
          <a:lstStyle/>
          <a:p>
            <a:r>
              <a:rPr lang="en-US" dirty="0"/>
              <a:t>Cloudflare: </a:t>
            </a:r>
            <a:r>
              <a:rPr lang="en-US" dirty="0">
                <a:hlinkClick r:id="rId2"/>
              </a:rPr>
              <a:t>Phishing Attack Article</a:t>
            </a:r>
            <a:endParaRPr lang="en-US" dirty="0"/>
          </a:p>
          <a:p>
            <a:r>
              <a:rPr lang="en-US" dirty="0"/>
              <a:t>Fortinet: </a:t>
            </a:r>
            <a:r>
              <a:rPr lang="en-US" dirty="0">
                <a:hlinkClick r:id="rId3"/>
              </a:rPr>
              <a:t>Types of Phishing Attacks</a:t>
            </a:r>
            <a:endParaRPr lang="en-US" dirty="0"/>
          </a:p>
          <a:p>
            <a:r>
              <a:rPr lang="en-US" dirty="0"/>
              <a:t>Federal Trade Commission – Consumer Advise: </a:t>
            </a:r>
            <a:r>
              <a:rPr lang="en-US" dirty="0">
                <a:hlinkClick r:id="rId4"/>
              </a:rPr>
              <a:t>How to recognize and avoid phishing scams</a:t>
            </a:r>
            <a:endParaRPr lang="en-US" dirty="0"/>
          </a:p>
        </p:txBody>
      </p:sp>
    </p:spTree>
    <p:extLst>
      <p:ext uri="{BB962C8B-B14F-4D97-AF65-F5344CB8AC3E}">
        <p14:creationId xmlns:p14="http://schemas.microsoft.com/office/powerpoint/2010/main" val="291533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05F8-B9FF-A9B8-B305-C280E6F3295E}"/>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2574301-C2C6-AE39-94B8-2250E8ED5015}"/>
              </a:ext>
            </a:extLst>
          </p:cNvPr>
          <p:cNvSpPr>
            <a:spLocks noGrp="1"/>
          </p:cNvSpPr>
          <p:nvPr>
            <p:ph idx="1"/>
          </p:nvPr>
        </p:nvSpPr>
        <p:spPr/>
        <p:txBody>
          <a:bodyPr>
            <a:normAutofit lnSpcReduction="10000"/>
          </a:bodyPr>
          <a:lstStyle/>
          <a:p>
            <a:pPr marL="0" indent="0">
              <a:buNone/>
            </a:pPr>
            <a:r>
              <a:rPr lang="en-US" dirty="0"/>
              <a:t>Phishing attacks have become one of the most prevalent and damaging forms of cybercrime in today's digital landscape. These attacks exploit human vulnerabilities, tricking individuals into revealing sensitive information or downloading malicious software. Phishing can lead to severe financial loss, identity theft, and data breaches, whether through deceptive emails, fake websites, or cunning social engineering tactics. Understanding how to recognize and avoid phishing attacks is crucial for protecting both personal and organizational security.</a:t>
            </a:r>
          </a:p>
        </p:txBody>
      </p:sp>
    </p:spTree>
    <p:extLst>
      <p:ext uri="{BB962C8B-B14F-4D97-AF65-F5344CB8AC3E}">
        <p14:creationId xmlns:p14="http://schemas.microsoft.com/office/powerpoint/2010/main" val="13278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9CFE-C34A-5579-8EDB-680BC36A465C}"/>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 “phishing attack”? </a:t>
            </a:r>
          </a:p>
        </p:txBody>
      </p:sp>
      <p:sp>
        <p:nvSpPr>
          <p:cNvPr id="3" name="Content Placeholder 2">
            <a:extLst>
              <a:ext uri="{FF2B5EF4-FFF2-40B4-BE49-F238E27FC236}">
                <a16:creationId xmlns:a16="http://schemas.microsoft.com/office/drawing/2014/main" id="{60FF6D92-7A7F-99D6-3728-2B36AA3D0064}"/>
              </a:ext>
            </a:extLst>
          </p:cNvPr>
          <p:cNvSpPr>
            <a:spLocks noGrp="1"/>
          </p:cNvSpPr>
          <p:nvPr>
            <p:ph idx="1"/>
          </p:nvPr>
        </p:nvSpPr>
        <p:spPr>
          <a:xfrm>
            <a:off x="1141412" y="2249487"/>
            <a:ext cx="9905999" cy="2266242"/>
          </a:xfrm>
        </p:spPr>
        <p:txBody>
          <a:bodyPr/>
          <a:lstStyle/>
          <a:p>
            <a:pPr marL="0" indent="0">
              <a:buNone/>
            </a:pPr>
            <a:r>
              <a:rPr lang="en-US" dirty="0"/>
              <a:t>It is an attempt to steal sensitive information, typically usernames, passwords, credit card numbers, bank account information, or other important data to utilize or sell the stolen information. By masquerading as a reputable source with an enticing request, an attacker lures in the victim to trick them, similarly to how a fisherman uses bait to catch a fish.</a:t>
            </a:r>
          </a:p>
        </p:txBody>
      </p:sp>
    </p:spTree>
    <p:extLst>
      <p:ext uri="{BB962C8B-B14F-4D97-AF65-F5344CB8AC3E}">
        <p14:creationId xmlns:p14="http://schemas.microsoft.com/office/powerpoint/2010/main" val="32850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82C2B9-CA09-BE53-DF5E-6FA31E59B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65" y="249948"/>
            <a:ext cx="10353822" cy="6358103"/>
          </a:xfrm>
          <a:prstGeom prst="rect">
            <a:avLst/>
          </a:prstGeom>
        </p:spPr>
      </p:pic>
    </p:spTree>
    <p:extLst>
      <p:ext uri="{BB962C8B-B14F-4D97-AF65-F5344CB8AC3E}">
        <p14:creationId xmlns:p14="http://schemas.microsoft.com/office/powerpoint/2010/main" val="106954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B81A-1A2F-71E5-2468-CA6AD41C3139}"/>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phishing attacks</a:t>
            </a:r>
          </a:p>
        </p:txBody>
      </p:sp>
      <p:sp>
        <p:nvSpPr>
          <p:cNvPr id="3" name="Content Placeholder 2">
            <a:extLst>
              <a:ext uri="{FF2B5EF4-FFF2-40B4-BE49-F238E27FC236}">
                <a16:creationId xmlns:a16="http://schemas.microsoft.com/office/drawing/2014/main" id="{9B530982-8CEA-5F2C-62B9-EEBE19BC94EA}"/>
              </a:ext>
            </a:extLst>
          </p:cNvPr>
          <p:cNvSpPr>
            <a:spLocks noGrp="1"/>
          </p:cNvSpPr>
          <p:nvPr>
            <p:ph idx="1"/>
          </p:nvPr>
        </p:nvSpPr>
        <p:spPr/>
        <p:txBody>
          <a:bodyPr/>
          <a:lstStyle/>
          <a:p>
            <a:pPr marL="457200" indent="-457200">
              <a:buFont typeface="+mj-lt"/>
              <a:buAutoNum type="arabicPeriod"/>
            </a:pPr>
            <a:r>
              <a:rPr lang="en-US" dirty="0"/>
              <a:t>Spear Phishing</a:t>
            </a:r>
          </a:p>
          <a:p>
            <a:pPr marL="457200" indent="-457200">
              <a:buFont typeface="+mj-lt"/>
              <a:buAutoNum type="arabicPeriod"/>
            </a:pPr>
            <a:r>
              <a:rPr lang="en-US" dirty="0"/>
              <a:t>Vishing</a:t>
            </a:r>
          </a:p>
          <a:p>
            <a:pPr marL="457200" indent="-457200">
              <a:buFont typeface="+mj-lt"/>
              <a:buAutoNum type="arabicPeriod"/>
            </a:pPr>
            <a:r>
              <a:rPr lang="en-US" dirty="0"/>
              <a:t>Email Phishing</a:t>
            </a:r>
          </a:p>
          <a:p>
            <a:pPr marL="457200" indent="-457200">
              <a:buFont typeface="+mj-lt"/>
              <a:buAutoNum type="arabicPeriod"/>
            </a:pPr>
            <a:r>
              <a:rPr lang="en-US" dirty="0"/>
              <a:t>Clone Phishing</a:t>
            </a:r>
          </a:p>
          <a:p>
            <a:pPr marL="457200" indent="-457200">
              <a:buFont typeface="+mj-lt"/>
              <a:buAutoNum type="arabicPeriod"/>
            </a:pPr>
            <a:r>
              <a:rPr lang="en-US" dirty="0"/>
              <a:t>Social Engineering Attacks</a:t>
            </a:r>
          </a:p>
          <a:p>
            <a:pPr marL="0" indent="0">
              <a:buNone/>
            </a:pPr>
            <a:endParaRPr lang="en-US" dirty="0"/>
          </a:p>
        </p:txBody>
      </p:sp>
    </p:spTree>
    <p:extLst>
      <p:ext uri="{BB962C8B-B14F-4D97-AF65-F5344CB8AC3E}">
        <p14:creationId xmlns:p14="http://schemas.microsoft.com/office/powerpoint/2010/main" val="102764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9BF1-9248-9D66-2325-576D58E20CAB}"/>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Spear phishing</a:t>
            </a:r>
          </a:p>
        </p:txBody>
      </p:sp>
      <p:sp>
        <p:nvSpPr>
          <p:cNvPr id="3" name="Content Placeholder 2">
            <a:extLst>
              <a:ext uri="{FF2B5EF4-FFF2-40B4-BE49-F238E27FC236}">
                <a16:creationId xmlns:a16="http://schemas.microsoft.com/office/drawing/2014/main" id="{925D619A-C55B-B452-0911-FC4F4B2D475C}"/>
              </a:ext>
            </a:extLst>
          </p:cNvPr>
          <p:cNvSpPr>
            <a:spLocks noGrp="1"/>
          </p:cNvSpPr>
          <p:nvPr>
            <p:ph idx="1"/>
          </p:nvPr>
        </p:nvSpPr>
        <p:spPr/>
        <p:txBody>
          <a:bodyPr>
            <a:normAutofit fontScale="92500"/>
          </a:bodyPr>
          <a:lstStyle/>
          <a:p>
            <a:r>
              <a:rPr lang="en-US" dirty="0"/>
              <a:t>Spear phishing involves targeting a specific individual in an organization to try to steal their login credentials. The attacker often first gathers information about the person before starting the attack, such as their name, position, and contact details</a:t>
            </a:r>
          </a:p>
          <a:p>
            <a:r>
              <a:rPr lang="en-US" dirty="0">
                <a:solidFill>
                  <a:srgbClr val="C00000"/>
                </a:solidFill>
              </a:rPr>
              <a:t>Example:</a:t>
            </a:r>
            <a:r>
              <a:rPr lang="en-US" dirty="0"/>
              <a:t>  An attacker tried to target an employee of NTL World, which is a part of the Virgin Media company, using spear phishing. The attacker claimed that the victim needed to sign a new employee handbook. This was designed to lure them into clicking a link where they would have been asked to submit private information</a:t>
            </a:r>
          </a:p>
        </p:txBody>
      </p:sp>
    </p:spTree>
    <p:extLst>
      <p:ext uri="{BB962C8B-B14F-4D97-AF65-F5344CB8AC3E}">
        <p14:creationId xmlns:p14="http://schemas.microsoft.com/office/powerpoint/2010/main" val="37468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120C-4001-F353-7AE5-EEE78216F293}"/>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Vishing</a:t>
            </a:r>
          </a:p>
        </p:txBody>
      </p:sp>
      <p:sp>
        <p:nvSpPr>
          <p:cNvPr id="3" name="Content Placeholder 2">
            <a:extLst>
              <a:ext uri="{FF2B5EF4-FFF2-40B4-BE49-F238E27FC236}">
                <a16:creationId xmlns:a16="http://schemas.microsoft.com/office/drawing/2014/main" id="{0C42D422-0A33-8D85-059B-C41CEB2BB9AB}"/>
              </a:ext>
            </a:extLst>
          </p:cNvPr>
          <p:cNvSpPr>
            <a:spLocks noGrp="1"/>
          </p:cNvSpPr>
          <p:nvPr>
            <p:ph idx="1"/>
          </p:nvPr>
        </p:nvSpPr>
        <p:spPr/>
        <p:txBody>
          <a:bodyPr/>
          <a:lstStyle/>
          <a:p>
            <a:r>
              <a:rPr lang="en-US" dirty="0"/>
              <a:t>Vishing, which is short for "voice phishing," is when someone uses the phone to try to steal information. The attacker may pretend to be a trusted friend or relative or to represent them.</a:t>
            </a:r>
          </a:p>
          <a:p>
            <a:r>
              <a:rPr lang="en-US" dirty="0">
                <a:solidFill>
                  <a:srgbClr val="C00000"/>
                </a:solidFill>
                <a:effectLst>
                  <a:outerShdw blurRad="38100" dist="38100" dir="2700000" algn="tl">
                    <a:srgbClr val="000000">
                      <a:alpha val="43137"/>
                    </a:srgbClr>
                  </a:outerShdw>
                </a:effectLst>
              </a:rPr>
              <a:t>Example:</a:t>
            </a:r>
            <a:r>
              <a:rPr lang="en-US" b="1" dirty="0">
                <a:solidFill>
                  <a:srgbClr val="C00000"/>
                </a:solidFill>
              </a:rPr>
              <a:t> </a:t>
            </a:r>
            <a:r>
              <a:rPr lang="en-US" dirty="0"/>
              <a:t>In 2019, there was a vishing campaign that targeted members of the UK’s parliament and their staffers. The attack was part of an assault that involved at least 21 million spam emails targeting UK lawmakers.</a:t>
            </a:r>
          </a:p>
        </p:txBody>
      </p:sp>
    </p:spTree>
    <p:extLst>
      <p:ext uri="{BB962C8B-B14F-4D97-AF65-F5344CB8AC3E}">
        <p14:creationId xmlns:p14="http://schemas.microsoft.com/office/powerpoint/2010/main" val="311422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91ED-051C-11E8-D678-6784FDF4C305}"/>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Email phishing</a:t>
            </a:r>
          </a:p>
        </p:txBody>
      </p:sp>
      <p:sp>
        <p:nvSpPr>
          <p:cNvPr id="3" name="Content Placeholder 2">
            <a:extLst>
              <a:ext uri="{FF2B5EF4-FFF2-40B4-BE49-F238E27FC236}">
                <a16:creationId xmlns:a16="http://schemas.microsoft.com/office/drawing/2014/main" id="{252ED000-73F0-DAB0-460E-DC7575AF7623}"/>
              </a:ext>
            </a:extLst>
          </p:cNvPr>
          <p:cNvSpPr>
            <a:spLocks noGrp="1"/>
          </p:cNvSpPr>
          <p:nvPr>
            <p:ph idx="1"/>
          </p:nvPr>
        </p:nvSpPr>
        <p:spPr/>
        <p:txBody>
          <a:bodyPr>
            <a:normAutofit/>
          </a:bodyPr>
          <a:lstStyle/>
          <a:p>
            <a:r>
              <a:rPr lang="en-US" dirty="0"/>
              <a:t>In an email phishing scam, the attacker sends an email that looks legitimate, designed to trick the recipient into entering information in reply or on a site that the hacker can use to steal or sell their data. </a:t>
            </a:r>
          </a:p>
          <a:p>
            <a:r>
              <a:rPr lang="en-US" dirty="0">
                <a:solidFill>
                  <a:srgbClr val="C00000"/>
                </a:solidFill>
                <a:effectLst>
                  <a:outerShdw blurRad="38100" dist="38100" dir="2700000" algn="tl">
                    <a:srgbClr val="000000">
                      <a:alpha val="43137"/>
                    </a:srgbClr>
                  </a:outerShdw>
                </a:effectLst>
              </a:rPr>
              <a:t>Example: </a:t>
            </a:r>
            <a:r>
              <a:rPr lang="en-US" dirty="0"/>
              <a:t>Hackers used LinkedIn to grab contact information from employees at Sony and targeted them with an email phishing campaign. They got away with over 100 terabytes of data.</a:t>
            </a:r>
          </a:p>
        </p:txBody>
      </p:sp>
    </p:spTree>
    <p:extLst>
      <p:ext uri="{BB962C8B-B14F-4D97-AF65-F5344CB8AC3E}">
        <p14:creationId xmlns:p14="http://schemas.microsoft.com/office/powerpoint/2010/main" val="350173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8779-5692-C85E-3E54-F79F4DED6ED7}"/>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Clone phishing</a:t>
            </a:r>
          </a:p>
        </p:txBody>
      </p:sp>
      <p:sp>
        <p:nvSpPr>
          <p:cNvPr id="3" name="Content Placeholder 2">
            <a:extLst>
              <a:ext uri="{FF2B5EF4-FFF2-40B4-BE49-F238E27FC236}">
                <a16:creationId xmlns:a16="http://schemas.microsoft.com/office/drawing/2014/main" id="{B7E305B3-9E2F-57BC-2883-5C63974ED852}"/>
              </a:ext>
            </a:extLst>
          </p:cNvPr>
          <p:cNvSpPr>
            <a:spLocks noGrp="1"/>
          </p:cNvSpPr>
          <p:nvPr>
            <p:ph idx="1"/>
          </p:nvPr>
        </p:nvSpPr>
        <p:spPr/>
        <p:txBody>
          <a:bodyPr>
            <a:normAutofit fontScale="92500" lnSpcReduction="10000"/>
          </a:bodyPr>
          <a:lstStyle/>
          <a:p>
            <a:r>
              <a:rPr lang="en-US" dirty="0"/>
              <a:t>A clone phishing attack involves a hacker making an identical copy of a message the recipient already received. They may include something like “resending this” and put a malicious link in the email.</a:t>
            </a:r>
          </a:p>
          <a:p>
            <a:r>
              <a:rPr lang="en-US" dirty="0">
                <a:solidFill>
                  <a:srgbClr val="C00000"/>
                </a:solidFill>
                <a:effectLst>
                  <a:outerShdw blurRad="38100" dist="38100" dir="2700000" algn="tl">
                    <a:srgbClr val="000000">
                      <a:alpha val="43137"/>
                    </a:srgbClr>
                  </a:outerShdw>
                </a:effectLst>
              </a:rPr>
              <a:t>Example: </a:t>
            </a:r>
            <a:r>
              <a:rPr lang="en-US" dirty="0"/>
              <a:t>In a recent attack, a hacker copied the information from a previous email and used the same name as a legitimate contact that had messaged the victim about a deal. The hacker pretended to be a CEO named Giles Garcia and referenced the email Mr. Garcia had previously sent. The hacker then proceeded to pretend to carry on the previous conversation with the target, as if they really were Giles Garcia.</a:t>
            </a:r>
          </a:p>
        </p:txBody>
      </p:sp>
    </p:spTree>
    <p:extLst>
      <p:ext uri="{BB962C8B-B14F-4D97-AF65-F5344CB8AC3E}">
        <p14:creationId xmlns:p14="http://schemas.microsoft.com/office/powerpoint/2010/main" val="445394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619</TotalTime>
  <Words>1083</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Tw Cen MT</vt:lpstr>
      <vt:lpstr>Circuit</vt:lpstr>
      <vt:lpstr>Understanding and Preventing Phishing Attacks</vt:lpstr>
      <vt:lpstr>Introduction</vt:lpstr>
      <vt:lpstr>What is a “phishing attack”? </vt:lpstr>
      <vt:lpstr>PowerPoint Presentation</vt:lpstr>
      <vt:lpstr>Types of phishing attacks</vt:lpstr>
      <vt:lpstr>1. Spear phishing</vt:lpstr>
      <vt:lpstr>2. Vishing</vt:lpstr>
      <vt:lpstr>3. Email phishing</vt:lpstr>
      <vt:lpstr>4. Clone phishing</vt:lpstr>
      <vt:lpstr>5. Social engineering attacks</vt:lpstr>
      <vt:lpstr>How to recognize phishing</vt:lpstr>
      <vt:lpstr>1. Recognizing phishing emails</vt:lpstr>
      <vt:lpstr>2. Recognizing phishing websites</vt:lpstr>
      <vt:lpstr>3. Recognizing social engineering attacks</vt:lpstr>
      <vt:lpstr>How to avoid phishing attacks</vt:lpstr>
      <vt:lpstr>What to do if you fall a victim</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omar Allaham</dc:creator>
  <cp:lastModifiedBy>Mohammad omar Allaham</cp:lastModifiedBy>
  <cp:revision>8</cp:revision>
  <dcterms:created xsi:type="dcterms:W3CDTF">2024-08-10T21:23:07Z</dcterms:created>
  <dcterms:modified xsi:type="dcterms:W3CDTF">2024-08-13T14:30:43Z</dcterms:modified>
</cp:coreProperties>
</file>