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4"/>
  </p:notesMasterIdLst>
  <p:sldIdLst>
    <p:sldId id="256" r:id="rId5"/>
    <p:sldId id="257" r:id="rId6"/>
    <p:sldId id="259" r:id="rId7"/>
    <p:sldId id="291" r:id="rId8"/>
    <p:sldId id="269" r:id="rId9"/>
    <p:sldId id="272" r:id="rId10"/>
    <p:sldId id="273" r:id="rId11"/>
    <p:sldId id="275" r:id="rId12"/>
    <p:sldId id="274" r:id="rId13"/>
    <p:sldId id="260" r:id="rId14"/>
    <p:sldId id="276" r:id="rId15"/>
    <p:sldId id="295" r:id="rId16"/>
    <p:sldId id="278" r:id="rId17"/>
    <p:sldId id="277" r:id="rId18"/>
    <p:sldId id="279" r:id="rId19"/>
    <p:sldId id="292" r:id="rId20"/>
    <p:sldId id="281" r:id="rId21"/>
    <p:sldId id="294" r:id="rId22"/>
    <p:sldId id="293" r:id="rId23"/>
    <p:sldId id="282" r:id="rId24"/>
    <p:sldId id="283" r:id="rId25"/>
    <p:sldId id="284" r:id="rId26"/>
    <p:sldId id="286" r:id="rId27"/>
    <p:sldId id="285" r:id="rId28"/>
    <p:sldId id="287" r:id="rId29"/>
    <p:sldId id="288" r:id="rId30"/>
    <p:sldId id="289" r:id="rId31"/>
    <p:sldId id="290" r:id="rId32"/>
    <p:sldId id="26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36AE5-7C2B-4395-86DE-49F0AFCEAC88}" v="4" dt="2023-02-07T14:36:19.491"/>
    <p1510:client id="{323442ED-94FD-47C2-9FC2-5BDE68B0A9D9}" v="5" dt="2023-02-09T12:39:30.342"/>
    <p1510:client id="{CA6AFA7C-7631-48FC-8A6B-20048DBDC76E}" v="10" dt="2023-02-10T10:52:25.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is Hassan Ahmed" userId="S::lamishassan@cis.asu.edu.eg::5f6ac7cd-f3a6-448a-b17a-00502d831bb4" providerId="AD" clId="Web-{323442ED-94FD-47C2-9FC2-5BDE68B0A9D9}"/>
    <pc:docChg chg="modSld">
      <pc:chgData name="lamis Hassan Ahmed" userId="S::lamishassan@cis.asu.edu.eg::5f6ac7cd-f3a6-448a-b17a-00502d831bb4" providerId="AD" clId="Web-{323442ED-94FD-47C2-9FC2-5BDE68B0A9D9}" dt="2023-02-09T12:39:30.342" v="2" actId="1076"/>
      <pc:docMkLst>
        <pc:docMk/>
      </pc:docMkLst>
      <pc:sldChg chg="modSp">
        <pc:chgData name="lamis Hassan Ahmed" userId="S::lamishassan@cis.asu.edu.eg::5f6ac7cd-f3a6-448a-b17a-00502d831bb4" providerId="AD" clId="Web-{323442ED-94FD-47C2-9FC2-5BDE68B0A9D9}" dt="2023-02-09T12:39:30.342" v="2" actId="1076"/>
        <pc:sldMkLst>
          <pc:docMk/>
          <pc:sldMk cId="3976864263" sldId="256"/>
        </pc:sldMkLst>
        <pc:spChg chg="mod">
          <ac:chgData name="lamis Hassan Ahmed" userId="S::lamishassan@cis.asu.edu.eg::5f6ac7cd-f3a6-448a-b17a-00502d831bb4" providerId="AD" clId="Web-{323442ED-94FD-47C2-9FC2-5BDE68B0A9D9}" dt="2023-02-09T12:39:30.263" v="1" actId="1076"/>
          <ac:spMkLst>
            <pc:docMk/>
            <pc:sldMk cId="3976864263" sldId="256"/>
            <ac:spMk id="2" creationId="{AE68E455-E6E3-C579-8D30-C0B05B242B88}"/>
          </ac:spMkLst>
        </pc:spChg>
        <pc:spChg chg="mod">
          <ac:chgData name="lamis Hassan Ahmed" userId="S::lamishassan@cis.asu.edu.eg::5f6ac7cd-f3a6-448a-b17a-00502d831bb4" providerId="AD" clId="Web-{323442ED-94FD-47C2-9FC2-5BDE68B0A9D9}" dt="2023-02-09T12:39:30.342" v="2" actId="1076"/>
          <ac:spMkLst>
            <pc:docMk/>
            <pc:sldMk cId="3976864263" sldId="256"/>
            <ac:spMk id="3" creationId="{BF2B1027-4A95-859B-1C14-8038C71A1A25}"/>
          </ac:spMkLst>
        </pc:spChg>
      </pc:sldChg>
    </pc:docChg>
  </pc:docChgLst>
  <pc:docChgLst>
    <pc:chgData name="Dr. Yasmine Afify" userId="S::yasmine.afify@cis.asu.edu.eg::f7fd2933-7a69-479d-98cd-288e31c9f440" providerId="AD" clId="Web-{CA6AFA7C-7631-48FC-8A6B-20048DBDC76E}"/>
    <pc:docChg chg="modSld">
      <pc:chgData name="Dr. Yasmine Afify" userId="S::yasmine.afify@cis.asu.edu.eg::f7fd2933-7a69-479d-98cd-288e31c9f440" providerId="AD" clId="Web-{CA6AFA7C-7631-48FC-8A6B-20048DBDC76E}" dt="2023-02-10T10:52:25.340" v="5"/>
      <pc:docMkLst>
        <pc:docMk/>
      </pc:docMkLst>
      <pc:sldChg chg="modSp">
        <pc:chgData name="Dr. Yasmine Afify" userId="S::yasmine.afify@cis.asu.edu.eg::f7fd2933-7a69-479d-98cd-288e31c9f440" providerId="AD" clId="Web-{CA6AFA7C-7631-48FC-8A6B-20048DBDC76E}" dt="2023-02-10T10:52:25.340" v="5"/>
        <pc:sldMkLst>
          <pc:docMk/>
          <pc:sldMk cId="3976864263" sldId="256"/>
        </pc:sldMkLst>
        <pc:spChg chg="mod">
          <ac:chgData name="Dr. Yasmine Afify" userId="S::yasmine.afify@cis.asu.edu.eg::f7fd2933-7a69-479d-98cd-288e31c9f440" providerId="AD" clId="Web-{CA6AFA7C-7631-48FC-8A6B-20048DBDC76E}" dt="2023-02-10T10:52:25.340" v="5"/>
          <ac:spMkLst>
            <pc:docMk/>
            <pc:sldMk cId="3976864263" sldId="256"/>
            <ac:spMk id="3" creationId="{BF2B1027-4A95-859B-1C14-8038C71A1A25}"/>
          </ac:spMkLst>
        </pc:spChg>
      </pc:sldChg>
    </pc:docChg>
  </pc:docChgLst>
  <pc:docChgLst>
    <pc:chgData name="عمرو سيد حسن" userId="S::amr_sayed@cis.asu.edu.eg::fdca0bcd-a1eb-489d-ac32-d8e31956967d" providerId="AD" clId="Web-{07836AE5-7C2B-4395-86DE-49F0AFCEAC88}"/>
    <pc:docChg chg="modSld">
      <pc:chgData name="عمرو سيد حسن" userId="S::amr_sayed@cis.asu.edu.eg::fdca0bcd-a1eb-489d-ac32-d8e31956967d" providerId="AD" clId="Web-{07836AE5-7C2B-4395-86DE-49F0AFCEAC88}" dt="2023-02-07T14:36:19.491" v="3" actId="20577"/>
      <pc:docMkLst>
        <pc:docMk/>
      </pc:docMkLst>
      <pc:sldChg chg="modSp">
        <pc:chgData name="عمرو سيد حسن" userId="S::amr_sayed@cis.asu.edu.eg::fdca0bcd-a1eb-489d-ac32-d8e31956967d" providerId="AD" clId="Web-{07836AE5-7C2B-4395-86DE-49F0AFCEAC88}" dt="2023-02-07T14:36:19.491" v="3" actId="20577"/>
        <pc:sldMkLst>
          <pc:docMk/>
          <pc:sldMk cId="3976864263" sldId="256"/>
        </pc:sldMkLst>
        <pc:spChg chg="mod">
          <ac:chgData name="عمرو سيد حسن" userId="S::amr_sayed@cis.asu.edu.eg::fdca0bcd-a1eb-489d-ac32-d8e31956967d" providerId="AD" clId="Web-{07836AE5-7C2B-4395-86DE-49F0AFCEAC88}" dt="2023-02-07T14:36:19.491" v="3" actId="20577"/>
          <ac:spMkLst>
            <pc:docMk/>
            <pc:sldMk cId="3976864263" sldId="256"/>
            <ac:spMk id="3" creationId="{BF2B1027-4A95-859B-1C14-8038C71A1A25}"/>
          </ac:spMkLst>
        </pc:spChg>
        <pc:picChg chg="mod">
          <ac:chgData name="عمرو سيد حسن" userId="S::amr_sayed@cis.asu.edu.eg::fdca0bcd-a1eb-489d-ac32-d8e31956967d" providerId="AD" clId="Web-{07836AE5-7C2B-4395-86DE-49F0AFCEAC88}" dt="2023-02-07T14:35:32.786" v="1" actId="1076"/>
          <ac:picMkLst>
            <pc:docMk/>
            <pc:sldMk cId="3976864263" sldId="256"/>
            <ac:picMk id="5" creationId="{F31E181B-57BC-E2FC-453C-A3BAB5113976}"/>
          </ac:picMkLst>
        </pc:picChg>
      </pc:sldChg>
    </pc:docChg>
  </pc:docChgLst>
  <pc:docChgLst>
    <pc:chgData clId="Web-{323442ED-94FD-47C2-9FC2-5BDE68B0A9D9}"/>
    <pc:docChg chg="modSld">
      <pc:chgData name="" userId="" providerId="" clId="Web-{323442ED-94FD-47C2-9FC2-5BDE68B0A9D9}" dt="2023-02-09T12:38:24.152" v="1" actId="1076"/>
      <pc:docMkLst>
        <pc:docMk/>
      </pc:docMkLst>
      <pc:sldChg chg="modSp">
        <pc:chgData name="" userId="" providerId="" clId="Web-{323442ED-94FD-47C2-9FC2-5BDE68B0A9D9}" dt="2023-02-09T12:38:24.152" v="1" actId="1076"/>
        <pc:sldMkLst>
          <pc:docMk/>
          <pc:sldMk cId="3976864263" sldId="256"/>
        </pc:sldMkLst>
        <pc:spChg chg="mod">
          <ac:chgData name="" userId="" providerId="" clId="Web-{323442ED-94FD-47C2-9FC2-5BDE68B0A9D9}" dt="2023-02-09T12:38:24.152" v="1" actId="1076"/>
          <ac:spMkLst>
            <pc:docMk/>
            <pc:sldMk cId="3976864263" sldId="256"/>
            <ac:spMk id="2" creationId="{AE68E455-E6E3-C579-8D30-C0B05B242B88}"/>
          </ac:spMkLst>
        </pc:spChg>
        <pc:spChg chg="mod">
          <ac:chgData name="" userId="" providerId="" clId="Web-{323442ED-94FD-47C2-9FC2-5BDE68B0A9D9}" dt="2023-02-09T12:38:08.136" v="0" actId="1076"/>
          <ac:spMkLst>
            <pc:docMk/>
            <pc:sldMk cId="3976864263" sldId="256"/>
            <ac:spMk id="3" creationId="{BF2B1027-4A95-859B-1C14-8038C71A1A25}"/>
          </ac:spMkLst>
        </pc:spChg>
      </pc:sldChg>
    </pc:docChg>
  </pc:docChgLst>
  <pc:docChgLst>
    <pc:chgData clId="Web-{CA6AFA7C-7631-48FC-8A6B-20048DBDC76E}"/>
    <pc:docChg chg="modSld">
      <pc:chgData name="" userId="" providerId="" clId="Web-{CA6AFA7C-7631-48FC-8A6B-20048DBDC76E}" dt="2023-02-10T10:52:13.434" v="2" actId="20577"/>
      <pc:docMkLst>
        <pc:docMk/>
      </pc:docMkLst>
      <pc:sldChg chg="modSp">
        <pc:chgData name="" userId="" providerId="" clId="Web-{CA6AFA7C-7631-48FC-8A6B-20048DBDC76E}" dt="2023-02-10T10:52:13.434" v="2" actId="20577"/>
        <pc:sldMkLst>
          <pc:docMk/>
          <pc:sldMk cId="3976864263" sldId="256"/>
        </pc:sldMkLst>
        <pc:spChg chg="mod">
          <ac:chgData name="" userId="" providerId="" clId="Web-{CA6AFA7C-7631-48FC-8A6B-20048DBDC76E}" dt="2023-02-10T10:52:13.434" v="2" actId="20577"/>
          <ac:spMkLst>
            <pc:docMk/>
            <pc:sldMk cId="3976864263" sldId="256"/>
            <ac:spMk id="3" creationId="{BF2B1027-4A95-859B-1C14-8038C71A1A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61009-1074-48E2-B44E-1B915960D351}"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0D206-4E82-4716-A6A8-D32C78010375}" type="slidenum">
              <a:rPr lang="en-US" smtClean="0"/>
              <a:t>‹#›</a:t>
            </a:fld>
            <a:endParaRPr lang="en-US"/>
          </a:p>
        </p:txBody>
      </p:sp>
    </p:spTree>
    <p:extLst>
      <p:ext uri="{BB962C8B-B14F-4D97-AF65-F5344CB8AC3E}">
        <p14:creationId xmlns:p14="http://schemas.microsoft.com/office/powerpoint/2010/main" val="126157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highlight>
                  <a:srgbClr val="FFFFFF"/>
                </a:highlight>
                <a:latin typeface="Google Sans"/>
              </a:rPr>
              <a:t>A Domain Specific Language is </a:t>
            </a:r>
            <a:r>
              <a:rPr lang="en-US" b="0" i="0" dirty="0">
                <a:solidFill>
                  <a:srgbClr val="040C28"/>
                </a:solidFill>
                <a:effectLst/>
                <a:highlight>
                  <a:srgbClr val="D3E3FD"/>
                </a:highlight>
                <a:latin typeface="Google Sans"/>
              </a:rPr>
              <a:t>a programming language with a higher level of abstraction optimized for a specific class of problems</a:t>
            </a:r>
            <a:r>
              <a:rPr lang="en-US" b="0" i="0" dirty="0">
                <a:solidFill>
                  <a:srgbClr val="474747"/>
                </a:solidFill>
                <a:effectLst/>
                <a:highlight>
                  <a:srgbClr val="FFFFFF"/>
                </a:highlight>
                <a:latin typeface="Google Sans"/>
              </a:rPr>
              <a:t>.</a:t>
            </a:r>
            <a:endParaRPr lang="en-US" dirty="0"/>
          </a:p>
        </p:txBody>
      </p:sp>
      <p:sp>
        <p:nvSpPr>
          <p:cNvPr id="4" name="Slide Number Placeholder 3"/>
          <p:cNvSpPr>
            <a:spLocks noGrp="1"/>
          </p:cNvSpPr>
          <p:nvPr>
            <p:ph type="sldNum" sz="quarter" idx="5"/>
          </p:nvPr>
        </p:nvSpPr>
        <p:spPr/>
        <p:txBody>
          <a:bodyPr/>
          <a:lstStyle/>
          <a:p>
            <a:fld id="{0130D206-4E82-4716-A6A8-D32C78010375}" type="slidenum">
              <a:rPr lang="en-US" smtClean="0"/>
              <a:t>3</a:t>
            </a:fld>
            <a:endParaRPr lang="en-US"/>
          </a:p>
        </p:txBody>
      </p:sp>
    </p:spTree>
    <p:extLst>
      <p:ext uri="{BB962C8B-B14F-4D97-AF65-F5344CB8AC3E}">
        <p14:creationId xmlns:p14="http://schemas.microsoft.com/office/powerpoint/2010/main" val="56666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start line of an HTTP response, called the status line, contains the following information: </a:t>
            </a:r>
            <a:r>
              <a:rPr lang="en-US" b="0" i="0" dirty="0">
                <a:solidFill>
                  <a:srgbClr val="040C28"/>
                </a:solidFill>
                <a:effectLst/>
                <a:highlight>
                  <a:srgbClr val="D3E3FD"/>
                </a:highlight>
                <a:latin typeface="Google Sans"/>
              </a:rPr>
              <a:t>The protocol version, usually HTTP/1.1 , but can also be HTTP/1.0 .</a:t>
            </a:r>
            <a:r>
              <a:rPr lang="en-US" b="0" i="0" dirty="0">
                <a:solidFill>
                  <a:srgbClr val="1F1F1F"/>
                </a:solidFill>
                <a:effectLst/>
                <a:highlight>
                  <a:srgbClr val="FFFFFF"/>
                </a:highlight>
                <a:latin typeface="Google Sans"/>
              </a:rPr>
              <a:t> </a:t>
            </a:r>
            <a:r>
              <a:rPr lang="en-US" b="0" i="0" dirty="0">
                <a:solidFill>
                  <a:srgbClr val="040C28"/>
                </a:solidFill>
                <a:effectLst/>
                <a:highlight>
                  <a:srgbClr val="D3E3FD"/>
                </a:highlight>
                <a:latin typeface="Google Sans"/>
              </a:rPr>
              <a:t>A status code, indicating success or failure of the request</a:t>
            </a:r>
            <a:r>
              <a:rPr lang="en-US" b="0" i="0" dirty="0">
                <a:solidFill>
                  <a:srgbClr val="1F1F1F"/>
                </a:solidFill>
                <a:effectLst/>
                <a:highlight>
                  <a:srgbClr val="FFFFFF"/>
                </a:highlight>
                <a:latin typeface="Google Sans"/>
              </a:rPr>
              <a:t>. </a:t>
            </a:r>
            <a:endParaRPr lang="en-US" dirty="0"/>
          </a:p>
        </p:txBody>
      </p:sp>
      <p:sp>
        <p:nvSpPr>
          <p:cNvPr id="4" name="Slide Number Placeholder 3"/>
          <p:cNvSpPr>
            <a:spLocks noGrp="1"/>
          </p:cNvSpPr>
          <p:nvPr>
            <p:ph type="sldNum" sz="quarter" idx="5"/>
          </p:nvPr>
        </p:nvSpPr>
        <p:spPr/>
        <p:txBody>
          <a:bodyPr/>
          <a:lstStyle/>
          <a:p>
            <a:fld id="{0130D206-4E82-4716-A6A8-D32C78010375}" type="slidenum">
              <a:rPr lang="en-US" smtClean="0"/>
              <a:t>15</a:t>
            </a:fld>
            <a:endParaRPr lang="en-US"/>
          </a:p>
        </p:txBody>
      </p:sp>
    </p:spTree>
    <p:extLst>
      <p:ext uri="{BB962C8B-B14F-4D97-AF65-F5344CB8AC3E}">
        <p14:creationId xmlns:p14="http://schemas.microsoft.com/office/powerpoint/2010/main" val="1267706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0D206-4E82-4716-A6A8-D32C78010375}" type="slidenum">
              <a:rPr lang="en-US" smtClean="0"/>
              <a:t>17</a:t>
            </a:fld>
            <a:endParaRPr lang="en-US"/>
          </a:p>
        </p:txBody>
      </p:sp>
    </p:spTree>
    <p:extLst>
      <p:ext uri="{BB962C8B-B14F-4D97-AF65-F5344CB8AC3E}">
        <p14:creationId xmlns:p14="http://schemas.microsoft.com/office/powerpoint/2010/main" val="92259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To log all request specification details including parameters, headers, and body of the request, </a:t>
            </a:r>
            <a:r>
              <a:rPr lang="en-US" b="0" i="0" dirty="0">
                <a:solidFill>
                  <a:srgbClr val="040C28"/>
                </a:solidFill>
                <a:effectLst/>
                <a:highlight>
                  <a:srgbClr val="D3E3FD"/>
                </a:highlight>
                <a:latin typeface="Google Sans"/>
              </a:rPr>
              <a:t>log().</a:t>
            </a:r>
            <a:r>
              <a:rPr lang="en-US" b="0" i="0" dirty="0">
                <a:solidFill>
                  <a:srgbClr val="1F1F1F"/>
                </a:solidFill>
                <a:effectLst/>
                <a:highlight>
                  <a:srgbClr val="FFFFFF"/>
                </a:highlight>
                <a:latin typeface="Google Sans"/>
              </a:rPr>
              <a:t> </a:t>
            </a:r>
            <a:r>
              <a:rPr lang="en-US" b="0" i="0" dirty="0">
                <a:solidFill>
                  <a:srgbClr val="040C28"/>
                </a:solidFill>
                <a:effectLst/>
                <a:highlight>
                  <a:srgbClr val="D3E3FD"/>
                </a:highlight>
                <a:latin typeface="Google Sans"/>
              </a:rPr>
              <a:t>all() needs to be added post given() section</a:t>
            </a:r>
            <a:r>
              <a:rPr lang="en-US" b="0" i="0" dirty="0">
                <a:solidFill>
                  <a:srgbClr val="1F1F1F"/>
                </a:solidFill>
                <a:effectLst/>
                <a:highlight>
                  <a:srgbClr val="FFFFFF"/>
                </a:highlight>
                <a:latin typeface="Google Sans"/>
              </a:rPr>
              <a:t>. This will print the response body regardless if an error occurred.</a:t>
            </a:r>
            <a:endParaRPr lang="en-US" dirty="0"/>
          </a:p>
        </p:txBody>
      </p:sp>
      <p:sp>
        <p:nvSpPr>
          <p:cNvPr id="4" name="Slide Number Placeholder 3"/>
          <p:cNvSpPr>
            <a:spLocks noGrp="1"/>
          </p:cNvSpPr>
          <p:nvPr>
            <p:ph type="sldNum" sz="quarter" idx="5"/>
          </p:nvPr>
        </p:nvSpPr>
        <p:spPr/>
        <p:txBody>
          <a:bodyPr/>
          <a:lstStyle/>
          <a:p>
            <a:fld id="{0130D206-4E82-4716-A6A8-D32C78010375}" type="slidenum">
              <a:rPr lang="en-US" smtClean="0"/>
              <a:t>19</a:t>
            </a:fld>
            <a:endParaRPr lang="en-US"/>
          </a:p>
        </p:txBody>
      </p:sp>
    </p:spTree>
    <p:extLst>
      <p:ext uri="{BB962C8B-B14F-4D97-AF65-F5344CB8AC3E}">
        <p14:creationId xmlns:p14="http://schemas.microsoft.com/office/powerpoint/2010/main" val="31379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ource-code-pro"/>
              </a:rPr>
              <a:t>200 : OK : Request has succeeded</a:t>
            </a:r>
          </a:p>
          <a:p>
            <a:r>
              <a:rPr lang="en-US" b="1" i="0" dirty="0">
                <a:effectLst/>
                <a:latin typeface="source-code-pro"/>
              </a:rPr>
              <a:t>201 : Created : Request has succeeded and a new resource has been created</a:t>
            </a:r>
            <a:endParaRPr lang="en-US" dirty="0"/>
          </a:p>
        </p:txBody>
      </p:sp>
      <p:sp>
        <p:nvSpPr>
          <p:cNvPr id="4" name="Slide Number Placeholder 3"/>
          <p:cNvSpPr>
            <a:spLocks noGrp="1"/>
          </p:cNvSpPr>
          <p:nvPr>
            <p:ph type="sldNum" sz="quarter" idx="5"/>
          </p:nvPr>
        </p:nvSpPr>
        <p:spPr/>
        <p:txBody>
          <a:bodyPr/>
          <a:lstStyle/>
          <a:p>
            <a:fld id="{0130D206-4E82-4716-A6A8-D32C78010375}" type="slidenum">
              <a:rPr lang="en-US" smtClean="0"/>
              <a:t>21</a:t>
            </a:fld>
            <a:endParaRPr lang="en-US"/>
          </a:p>
        </p:txBody>
      </p:sp>
    </p:spTree>
    <p:extLst>
      <p:ext uri="{BB962C8B-B14F-4D97-AF65-F5344CB8AC3E}">
        <p14:creationId xmlns:p14="http://schemas.microsoft.com/office/powerpoint/2010/main" val="51716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ource-code-pro"/>
              </a:rPr>
              <a:t>200 : OK : Request has succeeded</a:t>
            </a:r>
          </a:p>
        </p:txBody>
      </p:sp>
      <p:sp>
        <p:nvSpPr>
          <p:cNvPr id="4" name="Slide Number Placeholder 3"/>
          <p:cNvSpPr>
            <a:spLocks noGrp="1"/>
          </p:cNvSpPr>
          <p:nvPr>
            <p:ph type="sldNum" sz="quarter" idx="5"/>
          </p:nvPr>
        </p:nvSpPr>
        <p:spPr/>
        <p:txBody>
          <a:bodyPr/>
          <a:lstStyle/>
          <a:p>
            <a:fld id="{0130D206-4E82-4716-A6A8-D32C78010375}" type="slidenum">
              <a:rPr lang="en-US" smtClean="0"/>
              <a:t>24</a:t>
            </a:fld>
            <a:endParaRPr lang="en-US"/>
          </a:p>
        </p:txBody>
      </p:sp>
    </p:spTree>
    <p:extLst>
      <p:ext uri="{BB962C8B-B14F-4D97-AF65-F5344CB8AC3E}">
        <p14:creationId xmlns:p14="http://schemas.microsoft.com/office/powerpoint/2010/main" val="303588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ource-code-pro"/>
              </a:rPr>
              <a:t>204 : NO Content </a:t>
            </a:r>
          </a:p>
        </p:txBody>
      </p:sp>
      <p:sp>
        <p:nvSpPr>
          <p:cNvPr id="4" name="Slide Number Placeholder 3"/>
          <p:cNvSpPr>
            <a:spLocks noGrp="1"/>
          </p:cNvSpPr>
          <p:nvPr>
            <p:ph type="sldNum" sz="quarter" idx="5"/>
          </p:nvPr>
        </p:nvSpPr>
        <p:spPr/>
        <p:txBody>
          <a:bodyPr/>
          <a:lstStyle/>
          <a:p>
            <a:fld id="{0130D206-4E82-4716-A6A8-D32C78010375}" type="slidenum">
              <a:rPr lang="en-US" smtClean="0"/>
              <a:t>27</a:t>
            </a:fld>
            <a:endParaRPr lang="en-US"/>
          </a:p>
        </p:txBody>
      </p:sp>
    </p:spTree>
    <p:extLst>
      <p:ext uri="{BB962C8B-B14F-4D97-AF65-F5344CB8AC3E}">
        <p14:creationId xmlns:p14="http://schemas.microsoft.com/office/powerpoint/2010/main" val="4138491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EC53F7-BD50-4BD6-8748-E0A9E77E07B9}"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104294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C53F7-BD50-4BD6-8748-E0A9E77E07B9}"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350917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C53F7-BD50-4BD6-8748-E0A9E77E07B9}"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59201E-3588-42DB-A8A1-6521253138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54326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EC53F7-BD50-4BD6-8748-E0A9E77E07B9}"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198216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EC53F7-BD50-4BD6-8748-E0A9E77E07B9}"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59201E-3588-42DB-A8A1-6521253138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3046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EC53F7-BD50-4BD6-8748-E0A9E77E07B9}"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359360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EC53F7-BD50-4BD6-8748-E0A9E77E07B9}"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13242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EC53F7-BD50-4BD6-8748-E0A9E77E07B9}"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105201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EC53F7-BD50-4BD6-8748-E0A9E77E07B9}"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275173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C53F7-BD50-4BD6-8748-E0A9E77E07B9}"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294039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EC53F7-BD50-4BD6-8748-E0A9E77E07B9}"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413077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EC53F7-BD50-4BD6-8748-E0A9E77E07B9}"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101752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EC53F7-BD50-4BD6-8748-E0A9E77E07B9}"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260316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C53F7-BD50-4BD6-8748-E0A9E77E07B9}"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174521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EC53F7-BD50-4BD6-8748-E0A9E77E07B9}"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43635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EC53F7-BD50-4BD6-8748-E0A9E77E07B9}"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59201E-3588-42DB-A8A1-65212531384C}" type="slidenum">
              <a:rPr lang="en-US" smtClean="0"/>
              <a:t>‹#›</a:t>
            </a:fld>
            <a:endParaRPr lang="en-US"/>
          </a:p>
        </p:txBody>
      </p:sp>
    </p:spTree>
    <p:extLst>
      <p:ext uri="{BB962C8B-B14F-4D97-AF65-F5344CB8AC3E}">
        <p14:creationId xmlns:p14="http://schemas.microsoft.com/office/powerpoint/2010/main" val="141597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C53F7-BD50-4BD6-8748-E0A9E77E07B9}" type="datetimeFigureOut">
              <a:rPr lang="en-US" smtClean="0"/>
              <a:t>4/19/2024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59201E-3588-42DB-A8A1-65212531384C}" type="slidenum">
              <a:rPr lang="en-US" smtClean="0"/>
              <a:t>‹#›</a:t>
            </a:fld>
            <a:endParaRPr lang="en-US"/>
          </a:p>
        </p:txBody>
      </p:sp>
    </p:spTree>
    <p:extLst>
      <p:ext uri="{BB962C8B-B14F-4D97-AF65-F5344CB8AC3E}">
        <p14:creationId xmlns:p14="http://schemas.microsoft.com/office/powerpoint/2010/main" val="2694534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reqres.in/api/users?page=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reqres.in/api/user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reqres.in/api/users/2"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reqres.in/api/users/2"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E455-E6E3-C579-8D30-C0B05B242B88}"/>
              </a:ext>
            </a:extLst>
          </p:cNvPr>
          <p:cNvSpPr>
            <a:spLocks noGrp="1"/>
          </p:cNvSpPr>
          <p:nvPr>
            <p:ph type="ctrTitle"/>
          </p:nvPr>
        </p:nvSpPr>
        <p:spPr>
          <a:xfrm>
            <a:off x="1832983" y="2174249"/>
            <a:ext cx="10141527" cy="2262781"/>
          </a:xfrm>
        </p:spPr>
        <p:txBody>
          <a:bodyPr/>
          <a:lstStyle/>
          <a:p>
            <a:r>
              <a:rPr lang="en-US"/>
              <a:t>Software Quality Assurance</a:t>
            </a:r>
          </a:p>
        </p:txBody>
      </p:sp>
      <p:sp>
        <p:nvSpPr>
          <p:cNvPr id="3" name="Subtitle 2">
            <a:extLst>
              <a:ext uri="{FF2B5EF4-FFF2-40B4-BE49-F238E27FC236}">
                <a16:creationId xmlns:a16="http://schemas.microsoft.com/office/drawing/2014/main" id="{BF2B1027-4A95-859B-1C14-8038C71A1A25}"/>
              </a:ext>
            </a:extLst>
          </p:cNvPr>
          <p:cNvSpPr>
            <a:spLocks noGrp="1"/>
          </p:cNvSpPr>
          <p:nvPr>
            <p:ph type="subTitle" idx="1"/>
          </p:nvPr>
        </p:nvSpPr>
        <p:spPr>
          <a:xfrm>
            <a:off x="2445439" y="4518587"/>
            <a:ext cx="8915399" cy="1126283"/>
          </a:xfrm>
        </p:spPr>
        <p:txBody>
          <a:bodyPr>
            <a:normAutofit/>
          </a:bodyPr>
          <a:lstStyle/>
          <a:p>
            <a:pPr algn="ctr"/>
            <a:r>
              <a:rPr lang="en-US" sz="2800" dirty="0"/>
              <a:t>Lab 9 </a:t>
            </a:r>
          </a:p>
          <a:p>
            <a:pPr algn="ctr"/>
            <a:r>
              <a:rPr lang="en-US" sz="2800" dirty="0">
                <a:solidFill>
                  <a:srgbClr val="000000"/>
                </a:solidFill>
                <a:latin typeface="Calibri-Bold"/>
              </a:rPr>
              <a:t>REST-Assured</a:t>
            </a:r>
          </a:p>
        </p:txBody>
      </p:sp>
      <p:pic>
        <p:nvPicPr>
          <p:cNvPr id="5" name="Picture 4" descr="Logo&#10;&#10;Description automatically generated">
            <a:extLst>
              <a:ext uri="{FF2B5EF4-FFF2-40B4-BE49-F238E27FC236}">
                <a16:creationId xmlns:a16="http://schemas.microsoft.com/office/drawing/2014/main" id="{F31E181B-57BC-E2FC-453C-A3BAB5113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85" y="75583"/>
            <a:ext cx="1269841" cy="1269841"/>
          </a:xfrm>
          <a:prstGeom prst="rect">
            <a:avLst/>
          </a:prstGeom>
        </p:spPr>
      </p:pic>
    </p:spTree>
    <p:extLst>
      <p:ext uri="{BB962C8B-B14F-4D97-AF65-F5344CB8AC3E}">
        <p14:creationId xmlns:p14="http://schemas.microsoft.com/office/powerpoint/2010/main" val="397686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REST-Assured</a:t>
            </a:r>
            <a:r>
              <a:rPr lang="en-US" dirty="0">
                <a:latin typeface="Arial" panose="020B0604020202020204" pitchFamily="34" charset="0"/>
                <a:cs typeface="Arial" panose="020B0604020202020204" pitchFamily="34" charset="0"/>
              </a:rPr>
              <a:t> </a:t>
            </a:r>
            <a:r>
              <a:rPr lang="en-US" dirty="0">
                <a:solidFill>
                  <a:srgbClr val="222222"/>
                </a:solidFill>
                <a:latin typeface="Source Sans Pro" panose="020B0604020202020204" pitchFamily="34" charset="0"/>
                <a:cs typeface="Arial" panose="020B0604020202020204" pitchFamily="34" charset="0"/>
              </a:rPr>
              <a:t>Installation</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198081" y="1746190"/>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pPr>
            <a:r>
              <a:rPr lang="en-US" sz="2000" dirty="0">
                <a:solidFill>
                  <a:schemeClr val="tx1"/>
                </a:solidFill>
                <a:effectLst/>
                <a:latin typeface="Calibri" panose="020F0502020204030204" pitchFamily="34" charset="0"/>
                <a:ea typeface="Calibri" panose="020F0502020204030204" pitchFamily="34" charset="0"/>
              </a:rPr>
              <a:t>To get started with REST Assured, simply add it as a dependency to your project. </a:t>
            </a:r>
          </a:p>
          <a:p>
            <a:pPr marL="63500" marR="742950">
              <a:lnSpc>
                <a:spcPct val="150000"/>
              </a:lnSpc>
              <a:spcBef>
                <a:spcPts val="255"/>
              </a:spcBef>
            </a:pPr>
            <a:r>
              <a:rPr lang="en-US" sz="2000" dirty="0">
                <a:solidFill>
                  <a:schemeClr val="tx1"/>
                </a:solidFill>
                <a:latin typeface="Calibri" panose="020F0502020204030204" pitchFamily="34" charset="0"/>
                <a:ea typeface="Calibri" panose="020F0502020204030204" pitchFamily="34" charset="0"/>
              </a:rPr>
              <a:t>A</a:t>
            </a:r>
            <a:r>
              <a:rPr lang="en-US" sz="2000" dirty="0">
                <a:solidFill>
                  <a:schemeClr val="tx1"/>
                </a:solidFill>
                <a:effectLst/>
                <a:latin typeface="Calibri" panose="020F0502020204030204" pitchFamily="34" charset="0"/>
                <a:ea typeface="Calibri" panose="020F0502020204030204" pitchFamily="34" charset="0"/>
              </a:rPr>
              <a:t>dd the following entry to your </a:t>
            </a:r>
            <a:r>
              <a:rPr lang="en-US" sz="2000" b="1" dirty="0">
                <a:solidFill>
                  <a:schemeClr val="tx1"/>
                </a:solidFill>
                <a:effectLst/>
                <a:latin typeface="Calibri" panose="020F0502020204030204" pitchFamily="34" charset="0"/>
                <a:ea typeface="Calibri" panose="020F0502020204030204" pitchFamily="34" charset="0"/>
              </a:rPr>
              <a:t>pom.xml</a:t>
            </a:r>
          </a:p>
          <a:p>
            <a:pPr marL="63500" marR="742950">
              <a:spcBef>
                <a:spcPts val="255"/>
              </a:spcBef>
              <a:spcAft>
                <a:spcPts val="0"/>
              </a:spcAft>
            </a:pPr>
            <a:endParaRPr lang="en-US" sz="2000" dirty="0">
              <a:solidFill>
                <a:schemeClr val="tx1"/>
              </a:solidFill>
              <a:effectLst/>
              <a:latin typeface="Calibri" panose="020F0502020204030204" pitchFamily="34" charset="0"/>
              <a:ea typeface="Calibri" panose="020F0502020204030204" pitchFamily="34" charset="0"/>
            </a:endParaRPr>
          </a:p>
          <a:p>
            <a:pPr marL="63500" marR="742950">
              <a:spcBef>
                <a:spcPts val="255"/>
              </a:spcBef>
              <a:spcAft>
                <a:spcPts val="0"/>
              </a:spcAft>
            </a:pPr>
            <a:endParaRPr lang="en-US" sz="2000" dirty="0">
              <a:solidFill>
                <a:schemeClr val="tx1"/>
              </a:solidFill>
              <a:latin typeface="Calibri" panose="020F0502020204030204" pitchFamily="34" charset="0"/>
              <a:ea typeface="Calibri" panose="020F0502020204030204" pitchFamily="34" charset="0"/>
            </a:endParaRPr>
          </a:p>
          <a:p>
            <a:pPr marL="63500" marR="742950">
              <a:spcBef>
                <a:spcPts val="255"/>
              </a:spcBef>
              <a:spcAft>
                <a:spcPts val="0"/>
              </a:spcAft>
            </a:pPr>
            <a:endParaRPr lang="en-US" sz="2000" dirty="0">
              <a:solidFill>
                <a:schemeClr val="tx1"/>
              </a:solidFill>
              <a:effectLst/>
              <a:latin typeface="Calibri" panose="020F0502020204030204" pitchFamily="34" charset="0"/>
              <a:ea typeface="Calibri" panose="020F0502020204030204" pitchFamily="34" charset="0"/>
            </a:endParaRPr>
          </a:p>
          <a:p>
            <a:pPr marL="63500" marR="742950">
              <a:spcBef>
                <a:spcPts val="255"/>
              </a:spcBef>
              <a:spcAft>
                <a:spcPts val="0"/>
              </a:spcAft>
            </a:pPr>
            <a:endParaRPr lang="en-US" sz="2000" dirty="0">
              <a:solidFill>
                <a:schemeClr val="tx1"/>
              </a:solidFill>
              <a:latin typeface="Calibri" panose="020F0502020204030204" pitchFamily="34" charset="0"/>
              <a:ea typeface="Calibri" panose="020F0502020204030204" pitchFamily="34" charset="0"/>
            </a:endParaRPr>
          </a:p>
          <a:p>
            <a:pPr marL="63500" marR="742950">
              <a:spcBef>
                <a:spcPts val="255"/>
              </a:spcBef>
              <a:spcAft>
                <a:spcPts val="0"/>
              </a:spcAft>
            </a:pPr>
            <a:endParaRPr lang="en-US" sz="2000" dirty="0">
              <a:solidFill>
                <a:schemeClr val="tx1"/>
              </a:solidFill>
              <a:effectLst/>
              <a:latin typeface="Calibri" panose="020F0502020204030204" pitchFamily="34" charset="0"/>
              <a:ea typeface="Calibri" panose="020F0502020204030204" pitchFamily="34" charset="0"/>
            </a:endParaRPr>
          </a:p>
          <a:p>
            <a:pPr marL="63500" marR="742950">
              <a:spcBef>
                <a:spcPts val="255"/>
              </a:spcBef>
              <a:spcAft>
                <a:spcPts val="0"/>
              </a:spcAft>
            </a:pPr>
            <a:endParaRPr lang="en-US" sz="2000" dirty="0">
              <a:solidFill>
                <a:schemeClr val="tx1"/>
              </a:solidFill>
              <a:latin typeface="Calibri" panose="020F0502020204030204" pitchFamily="34" charset="0"/>
              <a:ea typeface="Calibri" panose="020F0502020204030204" pitchFamily="34" charset="0"/>
            </a:endParaRPr>
          </a:p>
          <a:p>
            <a:pPr marL="63500" marR="742950">
              <a:spcBef>
                <a:spcPts val="255"/>
              </a:spcBef>
              <a:spcAft>
                <a:spcPts val="0"/>
              </a:spcAft>
            </a:pPr>
            <a:endParaRPr lang="en-US" sz="2000" dirty="0">
              <a:solidFill>
                <a:schemeClr val="tx1"/>
              </a:solidFill>
              <a:effectLst/>
              <a:latin typeface="Calibri" panose="020F0502020204030204" pitchFamily="34" charset="0"/>
              <a:ea typeface="Calibri" panose="020F0502020204030204" pitchFamily="34" charset="0"/>
            </a:endParaRPr>
          </a:p>
          <a:p>
            <a:pPr marL="63500" marR="742950">
              <a:spcBef>
                <a:spcPts val="255"/>
              </a:spcBef>
              <a:spcAft>
                <a:spcPts val="0"/>
              </a:spcAft>
            </a:pPr>
            <a:endParaRPr lang="en-US" sz="2000" dirty="0">
              <a:solidFill>
                <a:schemeClr val="tx1"/>
              </a:solidFill>
              <a:latin typeface="Calibri" panose="020F0502020204030204" pitchFamily="34" charset="0"/>
              <a:ea typeface="Calibri" panose="020F0502020204030204" pitchFamily="34" charset="0"/>
            </a:endParaRP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Once the dependency is added, ensure your project is configured to use </a:t>
            </a:r>
            <a:r>
              <a:rPr lang="en-US" sz="2000" b="1" dirty="0">
                <a:solidFill>
                  <a:schemeClr val="tx1"/>
                </a:solidFill>
                <a:effectLst/>
                <a:latin typeface="Calibri" panose="020F0502020204030204" pitchFamily="34" charset="0"/>
                <a:ea typeface="Calibri" panose="020F0502020204030204" pitchFamily="34" charset="0"/>
              </a:rPr>
              <a:t>TestNG</a:t>
            </a:r>
            <a:r>
              <a:rPr lang="en-US" sz="2000" dirty="0">
                <a:solidFill>
                  <a:schemeClr val="tx1"/>
                </a:solidFill>
                <a:effectLst/>
                <a:latin typeface="Calibri" panose="020F0502020204030204" pitchFamily="34" charset="0"/>
                <a:ea typeface="Calibri" panose="020F0502020204030204" pitchFamily="34" charset="0"/>
              </a:rPr>
              <a:t> for running tests.</a:t>
            </a:r>
          </a:p>
        </p:txBody>
      </p:sp>
      <p:sp>
        <p:nvSpPr>
          <p:cNvPr id="5" name="TextBox 4">
            <a:extLst>
              <a:ext uri="{FF2B5EF4-FFF2-40B4-BE49-F238E27FC236}">
                <a16:creationId xmlns:a16="http://schemas.microsoft.com/office/drawing/2014/main" id="{E727F283-FFB9-50C6-DBFA-4D4FF292F4A9}"/>
              </a:ext>
            </a:extLst>
          </p:cNvPr>
          <p:cNvSpPr txBox="1"/>
          <p:nvPr/>
        </p:nvSpPr>
        <p:spPr>
          <a:xfrm>
            <a:off x="1871002" y="3235569"/>
            <a:ext cx="6260123" cy="1754326"/>
          </a:xfrm>
          <a:prstGeom prst="rect">
            <a:avLst/>
          </a:prstGeom>
          <a:noFill/>
        </p:spPr>
        <p:txBody>
          <a:bodyPr wrap="square" rtlCol="0">
            <a:spAutoFit/>
          </a:bodyPr>
          <a:lstStyle/>
          <a:p>
            <a:r>
              <a:rPr lang="en-US" b="0" i="0" dirty="0">
                <a:solidFill>
                  <a:srgbClr val="333333"/>
                </a:solidFill>
                <a:effectLst/>
                <a:highlight>
                  <a:srgbClr val="F2F2F2"/>
                </a:highlight>
                <a:latin typeface="Lucida Console" panose="020B0609040504020204" pitchFamily="49" charset="0"/>
              </a:rPr>
              <a:t>&lt;dependency&gt;</a:t>
            </a:r>
            <a:br>
              <a:rPr lang="en-US" dirty="0"/>
            </a:br>
            <a:r>
              <a:rPr lang="en-US" b="0" i="0" dirty="0">
                <a:solidFill>
                  <a:srgbClr val="333333"/>
                </a:solidFill>
                <a:effectLst/>
                <a:highlight>
                  <a:srgbClr val="F2F2F2"/>
                </a:highlight>
                <a:latin typeface="Lucida Console" panose="020B0609040504020204" pitchFamily="49" charset="0"/>
              </a:rPr>
              <a:t>    &lt;</a:t>
            </a:r>
            <a:r>
              <a:rPr lang="en-US" b="0" i="0" dirty="0" err="1">
                <a:solidFill>
                  <a:srgbClr val="333333"/>
                </a:solidFill>
                <a:effectLst/>
                <a:highlight>
                  <a:srgbClr val="F2F2F2"/>
                </a:highlight>
                <a:latin typeface="Lucida Console" panose="020B0609040504020204" pitchFamily="49" charset="0"/>
              </a:rPr>
              <a:t>groupId</a:t>
            </a:r>
            <a:r>
              <a:rPr lang="en-US" b="0" i="0" dirty="0">
                <a:solidFill>
                  <a:srgbClr val="333333"/>
                </a:solidFill>
                <a:effectLst/>
                <a:highlight>
                  <a:srgbClr val="F2F2F2"/>
                </a:highlight>
                <a:latin typeface="Lucida Console" panose="020B0609040504020204" pitchFamily="49" charset="0"/>
              </a:rPr>
              <a:t>&gt;</a:t>
            </a:r>
            <a:r>
              <a:rPr lang="en-US" b="0" i="0" dirty="0" err="1">
                <a:solidFill>
                  <a:srgbClr val="333333"/>
                </a:solidFill>
                <a:effectLst/>
                <a:highlight>
                  <a:srgbClr val="F2F2F2"/>
                </a:highlight>
                <a:latin typeface="Lucida Console" panose="020B0609040504020204" pitchFamily="49" charset="0"/>
              </a:rPr>
              <a:t>io.rest</a:t>
            </a:r>
            <a:r>
              <a:rPr lang="en-US" b="0" i="0" dirty="0">
                <a:solidFill>
                  <a:srgbClr val="333333"/>
                </a:solidFill>
                <a:effectLst/>
                <a:highlight>
                  <a:srgbClr val="F2F2F2"/>
                </a:highlight>
                <a:latin typeface="Lucida Console" panose="020B0609040504020204" pitchFamily="49" charset="0"/>
              </a:rPr>
              <a:t>-assured&lt;/</a:t>
            </a:r>
            <a:r>
              <a:rPr lang="en-US" b="0" i="0" dirty="0" err="1">
                <a:solidFill>
                  <a:srgbClr val="333333"/>
                </a:solidFill>
                <a:effectLst/>
                <a:highlight>
                  <a:srgbClr val="F2F2F2"/>
                </a:highlight>
                <a:latin typeface="Lucida Console" panose="020B0609040504020204" pitchFamily="49" charset="0"/>
              </a:rPr>
              <a:t>groupId</a:t>
            </a:r>
            <a:r>
              <a:rPr lang="en-US" b="0" i="0" dirty="0">
                <a:solidFill>
                  <a:srgbClr val="333333"/>
                </a:solidFill>
                <a:effectLst/>
                <a:highlight>
                  <a:srgbClr val="F2F2F2"/>
                </a:highlight>
                <a:latin typeface="Lucida Console" panose="020B0609040504020204" pitchFamily="49" charset="0"/>
              </a:rPr>
              <a:t>&gt;</a:t>
            </a:r>
            <a:br>
              <a:rPr lang="en-US" dirty="0"/>
            </a:br>
            <a:r>
              <a:rPr lang="en-US" b="0" i="0" dirty="0">
                <a:solidFill>
                  <a:srgbClr val="333333"/>
                </a:solidFill>
                <a:effectLst/>
                <a:highlight>
                  <a:srgbClr val="F2F2F2"/>
                </a:highlight>
                <a:latin typeface="Lucida Console" panose="020B0609040504020204" pitchFamily="49" charset="0"/>
              </a:rPr>
              <a:t>    &lt;</a:t>
            </a:r>
            <a:r>
              <a:rPr lang="en-US" b="0" i="0" dirty="0" err="1">
                <a:solidFill>
                  <a:srgbClr val="333333"/>
                </a:solidFill>
                <a:effectLst/>
                <a:highlight>
                  <a:srgbClr val="F2F2F2"/>
                </a:highlight>
                <a:latin typeface="Lucida Console" panose="020B0609040504020204" pitchFamily="49" charset="0"/>
              </a:rPr>
              <a:t>artifactId</a:t>
            </a:r>
            <a:r>
              <a:rPr lang="en-US" b="0" i="0" dirty="0">
                <a:solidFill>
                  <a:srgbClr val="333333"/>
                </a:solidFill>
                <a:effectLst/>
                <a:highlight>
                  <a:srgbClr val="F2F2F2"/>
                </a:highlight>
                <a:latin typeface="Lucida Console" panose="020B0609040504020204" pitchFamily="49" charset="0"/>
              </a:rPr>
              <a:t>&gt;rest-assured&lt;/</a:t>
            </a:r>
            <a:r>
              <a:rPr lang="en-US" b="0" i="0" dirty="0" err="1">
                <a:solidFill>
                  <a:srgbClr val="333333"/>
                </a:solidFill>
                <a:effectLst/>
                <a:highlight>
                  <a:srgbClr val="F2F2F2"/>
                </a:highlight>
                <a:latin typeface="Lucida Console" panose="020B0609040504020204" pitchFamily="49" charset="0"/>
              </a:rPr>
              <a:t>artifactId</a:t>
            </a:r>
            <a:r>
              <a:rPr lang="en-US" b="0" i="0" dirty="0">
                <a:solidFill>
                  <a:srgbClr val="333333"/>
                </a:solidFill>
                <a:effectLst/>
                <a:highlight>
                  <a:srgbClr val="F2F2F2"/>
                </a:highlight>
                <a:latin typeface="Lucida Console" panose="020B0609040504020204" pitchFamily="49" charset="0"/>
              </a:rPr>
              <a:t>&gt;</a:t>
            </a:r>
            <a:br>
              <a:rPr lang="en-US" dirty="0"/>
            </a:br>
            <a:r>
              <a:rPr lang="en-US" b="0" i="0" dirty="0">
                <a:solidFill>
                  <a:srgbClr val="333333"/>
                </a:solidFill>
                <a:effectLst/>
                <a:highlight>
                  <a:srgbClr val="F2F2F2"/>
                </a:highlight>
                <a:latin typeface="Lucida Console" panose="020B0609040504020204" pitchFamily="49" charset="0"/>
              </a:rPr>
              <a:t>    &lt;version&gt;5.4.0&lt;/version&gt;</a:t>
            </a:r>
            <a:br>
              <a:rPr lang="en-US" dirty="0"/>
            </a:br>
            <a:r>
              <a:rPr lang="en-US" b="0" i="0" dirty="0">
                <a:solidFill>
                  <a:srgbClr val="333333"/>
                </a:solidFill>
                <a:effectLst/>
                <a:highlight>
                  <a:srgbClr val="F2F2F2"/>
                </a:highlight>
                <a:latin typeface="Lucida Console" panose="020B0609040504020204" pitchFamily="49" charset="0"/>
              </a:rPr>
              <a:t>    &lt;scope&gt;test&lt;/scope&gt;</a:t>
            </a:r>
            <a:br>
              <a:rPr lang="en-US" dirty="0"/>
            </a:br>
            <a:r>
              <a:rPr lang="en-US" b="0" i="0" dirty="0">
                <a:solidFill>
                  <a:srgbClr val="333333"/>
                </a:solidFill>
                <a:effectLst/>
                <a:highlight>
                  <a:srgbClr val="F2F2F2"/>
                </a:highlight>
                <a:latin typeface="Lucida Console" panose="020B0609040504020204" pitchFamily="49" charset="0"/>
              </a:rPr>
              <a:t>&lt;/dependency&gt;</a:t>
            </a:r>
            <a:endParaRPr lang="en-US" dirty="0"/>
          </a:p>
        </p:txBody>
      </p:sp>
    </p:spTree>
    <p:extLst>
      <p:ext uri="{BB962C8B-B14F-4D97-AF65-F5344CB8AC3E}">
        <p14:creationId xmlns:p14="http://schemas.microsoft.com/office/powerpoint/2010/main" val="128059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The Final POM</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endParaRPr lang="en-US" sz="2000" dirty="0">
              <a:solidFill>
                <a:schemeClr val="tx1"/>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359D08A1-9476-68A1-869F-C907E9DAC8E6}"/>
              </a:ext>
            </a:extLst>
          </p:cNvPr>
          <p:cNvSpPr txBox="1"/>
          <p:nvPr/>
        </p:nvSpPr>
        <p:spPr>
          <a:xfrm>
            <a:off x="1361049" y="2440026"/>
            <a:ext cx="6098344" cy="1754326"/>
          </a:xfrm>
          <a:prstGeom prst="rect">
            <a:avLst/>
          </a:prstGeom>
          <a:noFill/>
        </p:spPr>
        <p:txBody>
          <a:bodyPr wrap="square">
            <a:spAutoFit/>
          </a:bodyPr>
          <a:lstStyle/>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org.testng</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testng</a:t>
            </a:r>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&gt;7.6.0&lt;/</a:t>
            </a:r>
            <a:r>
              <a:rPr lang="en-US" sz="1800" dirty="0">
                <a:solidFill>
                  <a:srgbClr val="268BD2"/>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&gt;test&lt;/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p:txBody>
      </p:sp>
      <p:sp>
        <p:nvSpPr>
          <p:cNvPr id="7" name="TextBox 6">
            <a:extLst>
              <a:ext uri="{FF2B5EF4-FFF2-40B4-BE49-F238E27FC236}">
                <a16:creationId xmlns:a16="http://schemas.microsoft.com/office/drawing/2014/main" id="{95E7682A-0507-80E8-AA7B-F5A0E79CFADE}"/>
              </a:ext>
            </a:extLst>
          </p:cNvPr>
          <p:cNvSpPr txBox="1"/>
          <p:nvPr/>
        </p:nvSpPr>
        <p:spPr>
          <a:xfrm>
            <a:off x="1361049" y="4449635"/>
            <a:ext cx="6098344" cy="2031325"/>
          </a:xfrm>
          <a:prstGeom prst="rect">
            <a:avLst/>
          </a:prstGeom>
          <a:noFill/>
        </p:spPr>
        <p:txBody>
          <a:bodyPr wrap="square">
            <a:spAutoFit/>
          </a:bodyPr>
          <a:lstStyle/>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io.rest</a:t>
            </a:r>
            <a:r>
              <a:rPr lang="en-US" sz="1800" dirty="0">
                <a:solidFill>
                  <a:srgbClr val="000000"/>
                </a:solidFill>
                <a:effectLst/>
                <a:highlight>
                  <a:srgbClr val="FFFFFF"/>
                </a:highlight>
                <a:latin typeface="Consolas" panose="020B0609020204030204" pitchFamily="49" charset="0"/>
              </a:rPr>
              <a:t>-assured&lt;/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 </a:t>
            </a:r>
          </a:p>
          <a:p>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&gt;rest-assured&lt;/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 </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&gt;5.4.0&lt;/</a:t>
            </a:r>
            <a:r>
              <a:rPr lang="en-US" sz="1800" dirty="0">
                <a:solidFill>
                  <a:srgbClr val="268BD2"/>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&gt;test&lt;/</a:t>
            </a:r>
            <a:r>
              <a:rPr lang="en-US" sz="1800" dirty="0">
                <a:solidFill>
                  <a:srgbClr val="268BD2"/>
                </a:solidFill>
                <a:effectLst/>
                <a:highlight>
                  <a:srgbClr val="FFFFFF"/>
                </a:highlight>
                <a:latin typeface="Consolas" panose="020B0609020204030204" pitchFamily="49" charset="0"/>
              </a:rPr>
              <a:t>scope</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p:txBody>
      </p:sp>
      <p:sp>
        <p:nvSpPr>
          <p:cNvPr id="9" name="TextBox 8">
            <a:extLst>
              <a:ext uri="{FF2B5EF4-FFF2-40B4-BE49-F238E27FC236}">
                <a16:creationId xmlns:a16="http://schemas.microsoft.com/office/drawing/2014/main" id="{5202867C-D487-3BE5-A244-DB013710BA2B}"/>
              </a:ext>
            </a:extLst>
          </p:cNvPr>
          <p:cNvSpPr txBox="1"/>
          <p:nvPr/>
        </p:nvSpPr>
        <p:spPr>
          <a:xfrm>
            <a:off x="5848643" y="2504307"/>
            <a:ext cx="6098344" cy="1477328"/>
          </a:xfrm>
          <a:prstGeom prst="rect">
            <a:avLst/>
          </a:prstGeom>
          <a:noFill/>
        </p:spPr>
        <p:txBody>
          <a:bodyPr wrap="square">
            <a:spAutoFit/>
          </a:bodyPr>
          <a:lstStyle/>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com.googlecode.json</a:t>
            </a:r>
            <a:r>
              <a:rPr lang="en-US" sz="1800" dirty="0">
                <a:solidFill>
                  <a:srgbClr val="000000"/>
                </a:solidFill>
                <a:effectLst/>
                <a:highlight>
                  <a:srgbClr val="FFFFFF"/>
                </a:highlight>
                <a:latin typeface="Consolas" panose="020B0609020204030204" pitchFamily="49" charset="0"/>
              </a:rPr>
              <a:t>-simple&lt;/</a:t>
            </a:r>
            <a:r>
              <a:rPr lang="en-US" sz="1800" dirty="0" err="1">
                <a:solidFill>
                  <a:srgbClr val="268BD2"/>
                </a:solidFill>
                <a:effectLst/>
                <a:highlight>
                  <a:srgbClr val="FFFFFF"/>
                </a:highlight>
                <a:latin typeface="Consolas" panose="020B0609020204030204" pitchFamily="49" charset="0"/>
              </a:rPr>
              <a:t>groupId</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r>
              <a:rPr lang="en-US" sz="1800" dirty="0" err="1">
                <a:solidFill>
                  <a:srgbClr val="000000"/>
                </a:solidFill>
                <a:effectLst/>
                <a:highlight>
                  <a:srgbClr val="FFFFFF"/>
                </a:highlight>
                <a:latin typeface="Consolas" panose="020B0609020204030204" pitchFamily="49" charset="0"/>
              </a:rPr>
              <a:t>json</a:t>
            </a:r>
            <a:r>
              <a:rPr lang="en-US" sz="1800" dirty="0">
                <a:solidFill>
                  <a:srgbClr val="000000"/>
                </a:solidFill>
                <a:effectLst/>
                <a:highlight>
                  <a:srgbClr val="FFFFFF"/>
                </a:highlight>
                <a:latin typeface="Consolas" panose="020B0609020204030204" pitchFamily="49" charset="0"/>
              </a:rPr>
              <a:t>-simple&lt;/</a:t>
            </a:r>
            <a:r>
              <a:rPr lang="en-US" sz="1800" dirty="0" err="1">
                <a:solidFill>
                  <a:srgbClr val="268BD2"/>
                </a:solidFill>
                <a:effectLst/>
                <a:highlight>
                  <a:srgbClr val="FFFFFF"/>
                </a:highlight>
                <a:latin typeface="Consolas" panose="020B0609020204030204" pitchFamily="49" charset="0"/>
              </a:rPr>
              <a:t>artifactId</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&gt;1.1.1&lt;/</a:t>
            </a:r>
            <a:r>
              <a:rPr lang="en-US" sz="1800" dirty="0">
                <a:solidFill>
                  <a:srgbClr val="268BD2"/>
                </a:solidFill>
                <a:effectLst/>
                <a:highlight>
                  <a:srgbClr val="FFFFFF"/>
                </a:highlight>
                <a:latin typeface="Consolas" panose="020B0609020204030204" pitchFamily="49" charset="0"/>
              </a:rPr>
              <a:t>version</a:t>
            </a:r>
            <a:r>
              <a:rPr lang="en-US" sz="1800" dirty="0">
                <a:solidFill>
                  <a:srgbClr val="000000"/>
                </a:solidFill>
                <a:effectLst/>
                <a:highlight>
                  <a:srgbClr val="FFFFFF"/>
                </a:highlight>
                <a:latin typeface="Consolas" panose="020B0609020204030204" pitchFamily="49" charset="0"/>
              </a:rPr>
              <a:t>&gt;</a:t>
            </a:r>
          </a:p>
          <a:p>
            <a:r>
              <a:rPr lang="en-US" sz="1800" dirty="0">
                <a:solidFill>
                  <a:srgbClr val="000000"/>
                </a:solidFill>
                <a:effectLst/>
                <a:highlight>
                  <a:srgbClr val="FFFFFF"/>
                </a:highlight>
                <a:latin typeface="Consolas" panose="020B0609020204030204" pitchFamily="49" charset="0"/>
              </a:rPr>
              <a:t>&lt;/</a:t>
            </a:r>
            <a:r>
              <a:rPr lang="en-US" sz="1800" dirty="0">
                <a:solidFill>
                  <a:srgbClr val="268BD2"/>
                </a:solidFill>
                <a:effectLst/>
                <a:highlight>
                  <a:srgbClr val="FFFFFF"/>
                </a:highlight>
                <a:latin typeface="Consolas" panose="020B0609020204030204" pitchFamily="49" charset="0"/>
              </a:rPr>
              <a:t>dependency</a:t>
            </a:r>
            <a:r>
              <a:rPr lang="en-US" sz="1800" dirty="0">
                <a:solidFill>
                  <a:srgbClr val="000000"/>
                </a:solidFill>
                <a:effectLst/>
                <a:highlight>
                  <a:srgbClr val="FFFFFF"/>
                </a:highlight>
                <a:latin typeface="Consolas" panose="020B0609020204030204" pitchFamily="49" charset="0"/>
              </a:rPr>
              <a:t>&gt;</a:t>
            </a:r>
          </a:p>
        </p:txBody>
      </p:sp>
      <p:sp>
        <p:nvSpPr>
          <p:cNvPr id="4" name="TextBox 3">
            <a:extLst>
              <a:ext uri="{FF2B5EF4-FFF2-40B4-BE49-F238E27FC236}">
                <a16:creationId xmlns:a16="http://schemas.microsoft.com/office/drawing/2014/main" id="{2E05F758-DC05-24A8-77D9-FE25145BB7F1}"/>
              </a:ext>
            </a:extLst>
          </p:cNvPr>
          <p:cNvSpPr txBox="1"/>
          <p:nvPr/>
        </p:nvSpPr>
        <p:spPr>
          <a:xfrm>
            <a:off x="1575582" y="1562421"/>
            <a:ext cx="6428935" cy="707886"/>
          </a:xfrm>
          <a:prstGeom prst="rect">
            <a:avLst/>
          </a:prstGeom>
          <a:noFill/>
        </p:spPr>
        <p:txBody>
          <a:bodyPr wrap="square" rtlCol="0">
            <a:spAutoFit/>
          </a:bodyPr>
          <a:lstStyle/>
          <a:p>
            <a:r>
              <a:rPr lang="en-US" sz="2000" b="1" dirty="0">
                <a:latin typeface="Calibri" panose="020F0502020204030204" pitchFamily="34" charset="0"/>
              </a:rPr>
              <a:t>All these dependencies must be in POM file to get </a:t>
            </a:r>
            <a:r>
              <a:rPr lang="en-US" sz="2000" b="1" dirty="0">
                <a:solidFill>
                  <a:schemeClr val="tx1"/>
                </a:solidFill>
                <a:effectLst/>
                <a:latin typeface="Calibri" panose="020F0502020204030204" pitchFamily="34" charset="0"/>
                <a:ea typeface="Calibri" panose="020F0502020204030204" pitchFamily="34" charset="0"/>
              </a:rPr>
              <a:t>started with REST Assured</a:t>
            </a:r>
            <a:endParaRPr lang="en-US" sz="2000" b="1" dirty="0"/>
          </a:p>
        </p:txBody>
      </p:sp>
    </p:spTree>
    <p:extLst>
      <p:ext uri="{BB962C8B-B14F-4D97-AF65-F5344CB8AC3E}">
        <p14:creationId xmlns:p14="http://schemas.microsoft.com/office/powerpoint/2010/main" val="32669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-GET</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GET requests are commonly used to fetch resources from the server.</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In API testing, GET requests are often used to verify the correctness of resource retrieval, ensuring that the expected data is returned.</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Testing GET requests involves verifying the response status code, response body, and optionally response headers.</a:t>
            </a:r>
          </a:p>
        </p:txBody>
      </p:sp>
    </p:spTree>
    <p:extLst>
      <p:ext uri="{BB962C8B-B14F-4D97-AF65-F5344CB8AC3E}">
        <p14:creationId xmlns:p14="http://schemas.microsoft.com/office/powerpoint/2010/main" val="112894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-GET</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Sending a GET request (</a:t>
            </a:r>
            <a:r>
              <a:rPr lang="en-US" sz="2000" b="0" i="0" dirty="0">
                <a:solidFill>
                  <a:srgbClr val="6B6B6B"/>
                </a:solidFill>
                <a:effectLst/>
                <a:highlight>
                  <a:srgbClr val="FFFFFF"/>
                </a:highlight>
                <a:latin typeface="sohne"/>
              </a:rPr>
              <a:t> </a:t>
            </a:r>
            <a:r>
              <a:rPr lang="en-US" sz="2000" b="0" i="0" u="sng" dirty="0">
                <a:effectLst/>
                <a:highlight>
                  <a:srgbClr val="FFFFFF"/>
                </a:highlight>
                <a:latin typeface="sohne"/>
                <a:hlinkClick r:id="rId2"/>
              </a:rPr>
              <a:t>https://reqres.in/api/users?page=2</a:t>
            </a:r>
            <a:r>
              <a:rPr lang="en-US" sz="2000" b="0" i="0" u="sng" dirty="0">
                <a:effectLst/>
                <a:highlight>
                  <a:srgbClr val="FFFFFF"/>
                </a:highlight>
                <a:latin typeface="sohne"/>
              </a:rPr>
              <a:t>)</a:t>
            </a:r>
            <a:endParaRPr lang="en-US" sz="2000" dirty="0">
              <a:solidFill>
                <a:schemeClr val="tx1"/>
              </a:solidFill>
              <a:effectLst/>
              <a:latin typeface="Calibri" panose="020F0502020204030204" pitchFamily="34" charset="0"/>
              <a:ea typeface="Calibri" panose="020F0502020204030204" pitchFamily="34" charset="0"/>
            </a:endParaRP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Validating response status code</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Extracting response body</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Verifying response headers</a:t>
            </a:r>
          </a:p>
        </p:txBody>
      </p:sp>
    </p:spTree>
    <p:extLst>
      <p:ext uri="{BB962C8B-B14F-4D97-AF65-F5344CB8AC3E}">
        <p14:creationId xmlns:p14="http://schemas.microsoft.com/office/powerpoint/2010/main" val="428819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-GET</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375501" y="1609712"/>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solidFill>
                  <a:srgbClr val="7F0055"/>
                </a:solidFill>
                <a:effectLst/>
                <a:highlight>
                  <a:srgbClr val="FFFFFF"/>
                </a:highlight>
                <a:latin typeface="Consolas" panose="020B0609020204030204" pitchFamily="49" charset="0"/>
              </a:rPr>
              <a:t>package</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com.vogella.maven.projectTest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static</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io.restassured.RestAssured.</a:t>
            </a:r>
            <a:r>
              <a:rPr lang="en-US" sz="1800" i="1" dirty="0" err="1">
                <a:solidFill>
                  <a:srgbClr val="000000"/>
                </a:solidFill>
                <a:effectLst/>
                <a:highlight>
                  <a:srgbClr val="FFFFFF"/>
                </a:highlight>
                <a:latin typeface="Consolas" panose="020B0609020204030204" pitchFamily="49" charset="0"/>
              </a:rPr>
              <a:t>given</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static</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org.hamcrest.Matchers.</a:t>
            </a:r>
            <a:r>
              <a:rPr lang="en-US" sz="1800" i="1" dirty="0" err="1">
                <a:solidFill>
                  <a:srgbClr val="000000"/>
                </a:solidFill>
                <a:effectLst/>
                <a:highlight>
                  <a:srgbClr val="FFFFFF"/>
                </a:highlight>
                <a:latin typeface="Consolas" panose="020B0609020204030204" pitchFamily="49" charset="0"/>
              </a:rPr>
              <a:t>equalTo</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static</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org.hamcrest.Matchers.</a:t>
            </a:r>
            <a:r>
              <a:rPr lang="en-US" sz="1800" i="1" dirty="0" err="1">
                <a:solidFill>
                  <a:srgbClr val="000000"/>
                </a:solidFill>
                <a:effectLst/>
                <a:highlight>
                  <a:srgbClr val="FFFFFF"/>
                </a:highlight>
                <a:latin typeface="Consolas" panose="020B0609020204030204" pitchFamily="49" charset="0"/>
              </a:rPr>
              <a:t>hasItems</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org.testng.annotations.Test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io.restassured.RestAssured</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io.restassured.http.ContentType</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io.restassured.response.Response</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junit.framework.</a:t>
            </a:r>
            <a:r>
              <a:rPr lang="en-US" sz="1800" strike="sngStrike" dirty="0" err="1">
                <a:solidFill>
                  <a:srgbClr val="000000"/>
                </a:solidFill>
                <a:effectLst/>
                <a:highlight>
                  <a:srgbClr val="FFFFFF"/>
                </a:highlight>
                <a:latin typeface="Consolas" panose="020B0609020204030204" pitchFamily="49" charset="0"/>
              </a:rPr>
              <a:t>Assert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import</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org.json.simple.JSONObject</a:t>
            </a:r>
            <a:r>
              <a:rPr lang="en-US" sz="180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81009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-GET</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511980" y="1664303"/>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a:t>
            </a:r>
            <a:r>
              <a:rPr lang="en-US" dirty="0" err="1">
                <a:solidFill>
                  <a:srgbClr val="000000"/>
                </a:solidFill>
                <a:highlight>
                  <a:srgbClr val="D4D4D4"/>
                </a:highlight>
                <a:latin typeface="Consolas" panose="020B0609020204030204" pitchFamily="49" charset="0"/>
              </a:rPr>
              <a:t>Test_Get</a:t>
            </a:r>
            <a:r>
              <a:rPr lang="en-US" sz="1800" dirty="0">
                <a:solidFill>
                  <a:srgbClr val="000000"/>
                </a:solidFill>
                <a:effectLst/>
                <a:highlight>
                  <a:srgbClr val="FFFFFF"/>
                </a:highlight>
                <a:latin typeface="Consolas" panose="020B0609020204030204" pitchFamily="49" charset="0"/>
              </a:rPr>
              <a:t> {</a:t>
            </a:r>
          </a:p>
          <a:p>
            <a:pPr marL="0" indent="0">
              <a:buNone/>
            </a:pPr>
            <a:r>
              <a:rPr lang="en-US" sz="1800" dirty="0">
                <a:solidFill>
                  <a:srgbClr val="646464"/>
                </a:solidFill>
                <a:effectLst/>
                <a:highlight>
                  <a:srgbClr val="FFFFFF"/>
                </a:highlight>
                <a:latin typeface="Consolas" panose="020B0609020204030204" pitchFamily="49" charset="0"/>
              </a:rPr>
              <a:t>@Test</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test() {</a:t>
            </a:r>
          </a:p>
          <a:p>
            <a:pPr marL="0" indent="0">
              <a:buNone/>
            </a:pPr>
            <a:r>
              <a:rPr lang="en-US" sz="1800" dirty="0">
                <a:solidFill>
                  <a:srgbClr val="000000"/>
                </a:solidFill>
                <a:effectLst/>
                <a:highlight>
                  <a:srgbClr val="FFFFFF"/>
                </a:highlight>
                <a:latin typeface="Consolas" panose="020B0609020204030204" pitchFamily="49" charset="0"/>
              </a:rPr>
              <a:t>Response </a:t>
            </a:r>
            <a:r>
              <a:rPr lang="en-US" sz="1800" dirty="0" err="1">
                <a:solidFill>
                  <a:srgbClr val="6A3E3E"/>
                </a:solidFill>
                <a:effectLst/>
                <a:highlight>
                  <a:srgbClr val="FFFFFF"/>
                </a:highlight>
                <a:latin typeface="Consolas" panose="020B0609020204030204" pitchFamily="49" charset="0"/>
              </a:rPr>
              <a:t>response</a:t>
            </a:r>
            <a:r>
              <a:rPr lang="en-US" sz="1800" dirty="0">
                <a:solidFill>
                  <a:srgbClr val="000000"/>
                </a:solidFill>
                <a:effectLst/>
                <a:highlight>
                  <a:srgbClr val="FFFFFF"/>
                </a:highlight>
                <a:latin typeface="Consolas" panose="020B0609020204030204" pitchFamily="49" charset="0"/>
              </a:rPr>
              <a:t> = </a:t>
            </a:r>
            <a:r>
              <a:rPr lang="en-US" sz="1800" dirty="0" err="1">
                <a:solidFill>
                  <a:srgbClr val="000000"/>
                </a:solidFill>
                <a:effectLst/>
                <a:highlight>
                  <a:srgbClr val="FFFFFF"/>
                </a:highlight>
                <a:latin typeface="Consolas" panose="020B0609020204030204" pitchFamily="49" charset="0"/>
              </a:rPr>
              <a:t>RestAssured.</a:t>
            </a:r>
            <a:r>
              <a:rPr lang="en-US" sz="1800" i="1" dirty="0" err="1">
                <a:solidFill>
                  <a:srgbClr val="000000"/>
                </a:solidFill>
                <a:effectLst/>
                <a:highlight>
                  <a:srgbClr val="FFFFFF"/>
                </a:highlight>
                <a:latin typeface="Consolas" panose="020B0609020204030204" pitchFamily="49" charset="0"/>
              </a:rPr>
              <a:t>get</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"https://reqres.in/</a:t>
            </a:r>
            <a:r>
              <a:rPr lang="en-US" sz="1800" dirty="0" err="1">
                <a:solidFill>
                  <a:srgbClr val="2A00FF"/>
                </a:solidFill>
                <a:effectLst/>
                <a:highlight>
                  <a:srgbClr val="FFFFFF"/>
                </a:highlight>
                <a:latin typeface="Consolas" panose="020B0609020204030204" pitchFamily="49" charset="0"/>
              </a:rPr>
              <a:t>api</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users?page</a:t>
            </a:r>
            <a:r>
              <a:rPr lang="en-US" sz="1800" dirty="0">
                <a:solidFill>
                  <a:srgbClr val="2A00FF"/>
                </a:solidFill>
                <a:effectLst/>
                <a:highlight>
                  <a:srgbClr val="FFFFFF"/>
                </a:highlight>
                <a:latin typeface="Consolas" panose="020B0609020204030204" pitchFamily="49" charset="0"/>
              </a:rPr>
              <a:t>=2"</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err="1">
                <a:solidFill>
                  <a:srgbClr val="6A3E3E"/>
                </a:solidFill>
                <a:effectLst/>
                <a:highlight>
                  <a:srgbClr val="FFFFFF"/>
                </a:highlight>
                <a:latin typeface="Consolas" panose="020B0609020204030204" pitchFamily="49" charset="0"/>
              </a:rPr>
              <a:t>response</a:t>
            </a:r>
            <a:r>
              <a:rPr lang="en-US" sz="1800" dirty="0" err="1">
                <a:solidFill>
                  <a:srgbClr val="000000"/>
                </a:solidFill>
                <a:effectLst/>
                <a:highlight>
                  <a:srgbClr val="FFFFFF"/>
                </a:highlight>
                <a:latin typeface="Consolas" panose="020B0609020204030204" pitchFamily="49" charset="0"/>
              </a:rPr>
              <a:t>.statusCode</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err="1">
                <a:solidFill>
                  <a:srgbClr val="6A3E3E"/>
                </a:solidFill>
                <a:effectLst/>
                <a:highlight>
                  <a:srgbClr val="FFFFFF"/>
                </a:highlight>
                <a:latin typeface="Consolas" panose="020B0609020204030204" pitchFamily="49" charset="0"/>
              </a:rPr>
              <a:t>response</a:t>
            </a:r>
            <a:r>
              <a:rPr lang="en-US" sz="1800" dirty="0" err="1">
                <a:solidFill>
                  <a:srgbClr val="000000"/>
                </a:solidFill>
                <a:effectLst/>
                <a:highlight>
                  <a:srgbClr val="FFFFFF"/>
                </a:highlight>
                <a:latin typeface="Consolas" panose="020B0609020204030204" pitchFamily="49" charset="0"/>
              </a:rPr>
              <a:t>.asString</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err="1">
                <a:solidFill>
                  <a:srgbClr val="6A3E3E"/>
                </a:solidFill>
                <a:effectLst/>
                <a:highlight>
                  <a:srgbClr val="FFFFFF"/>
                </a:highlight>
                <a:latin typeface="Consolas" panose="020B0609020204030204" pitchFamily="49" charset="0"/>
              </a:rPr>
              <a:t>response</a:t>
            </a:r>
            <a:r>
              <a:rPr lang="en-US" sz="1800" dirty="0" err="1">
                <a:solidFill>
                  <a:srgbClr val="000000"/>
                </a:solidFill>
                <a:effectLst/>
                <a:highlight>
                  <a:srgbClr val="FFFFFF"/>
                </a:highlight>
                <a:latin typeface="Consolas" panose="020B0609020204030204" pitchFamily="49" charset="0"/>
              </a:rPr>
              <a:t>.getBody</a:t>
            </a:r>
            <a:r>
              <a:rPr lang="en-US" sz="1800" dirty="0">
                <a:solidFill>
                  <a:srgbClr val="000000"/>
                </a:solidFill>
                <a:effectLst/>
                <a:highlight>
                  <a:srgbClr val="FFFFFF"/>
                </a:highlight>
                <a:latin typeface="Consolas" panose="020B0609020204030204" pitchFamily="49" charset="0"/>
              </a:rPr>
              <a:t>().</a:t>
            </a:r>
            <a:r>
              <a:rPr lang="en-US" sz="1800" dirty="0" err="1">
                <a:solidFill>
                  <a:srgbClr val="000000"/>
                </a:solidFill>
                <a:effectLst/>
                <a:highlight>
                  <a:srgbClr val="FFFFFF"/>
                </a:highlight>
                <a:latin typeface="Consolas" panose="020B0609020204030204" pitchFamily="49" charset="0"/>
              </a:rPr>
              <a:t>asString</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err="1">
                <a:solidFill>
                  <a:srgbClr val="6A3E3E"/>
                </a:solidFill>
                <a:effectLst/>
                <a:highlight>
                  <a:srgbClr val="FFFFFF"/>
                </a:highlight>
                <a:latin typeface="Consolas" panose="020B0609020204030204" pitchFamily="49" charset="0"/>
              </a:rPr>
              <a:t>response</a:t>
            </a:r>
            <a:r>
              <a:rPr lang="en-US" sz="1800" dirty="0" err="1">
                <a:solidFill>
                  <a:srgbClr val="000000"/>
                </a:solidFill>
                <a:effectLst/>
                <a:highlight>
                  <a:srgbClr val="FFFFFF"/>
                </a:highlight>
                <a:latin typeface="Consolas" panose="020B0609020204030204" pitchFamily="49" charset="0"/>
              </a:rPr>
              <a:t>.statusLine</a:t>
            </a:r>
            <a:r>
              <a:rPr lang="en-US" sz="1800" dirty="0">
                <a:solidFill>
                  <a:srgbClr val="000000"/>
                </a:solidFill>
                <a:effectLst/>
                <a:highlight>
                  <a:srgbClr val="FFFFFF"/>
                </a:highlight>
                <a:latin typeface="Consolas" panose="020B0609020204030204" pitchFamily="49" charset="0"/>
              </a:rPr>
              <a:t>());</a:t>
            </a:r>
          </a:p>
          <a:p>
            <a:pPr marL="0" indent="0">
              <a:buNone/>
            </a:pPr>
            <a:r>
              <a:rPr lang="en-US" sz="1800" b="1" dirty="0">
                <a:solidFill>
                  <a:srgbClr val="7F0055"/>
                </a:solidFill>
                <a:effectLst/>
                <a:highlight>
                  <a:srgbClr val="FFFFFF"/>
                </a:highlight>
                <a:latin typeface="Consolas" panose="020B0609020204030204" pitchFamily="49" charset="0"/>
              </a:rPr>
              <a:t>int</a:t>
            </a:r>
            <a:r>
              <a:rPr lang="en-US" sz="1800" dirty="0">
                <a:solidFill>
                  <a:srgbClr val="000000"/>
                </a:solidFill>
                <a:effectLst/>
                <a:highlight>
                  <a:srgbClr val="FFFFFF"/>
                </a:highlight>
                <a:latin typeface="Consolas" panose="020B0609020204030204" pitchFamily="49" charset="0"/>
              </a:rPr>
              <a:t> </a:t>
            </a:r>
            <a:r>
              <a:rPr lang="en-US" sz="1800" dirty="0" err="1">
                <a:solidFill>
                  <a:srgbClr val="6A3E3E"/>
                </a:solidFill>
                <a:effectLst/>
                <a:highlight>
                  <a:srgbClr val="FFFFFF"/>
                </a:highlight>
                <a:latin typeface="Consolas" panose="020B0609020204030204" pitchFamily="49" charset="0"/>
              </a:rPr>
              <a:t>statusCode</a:t>
            </a:r>
            <a:r>
              <a:rPr lang="en-US" sz="1800" dirty="0">
                <a:solidFill>
                  <a:srgbClr val="000000"/>
                </a:solidFill>
                <a:effectLst/>
                <a:highlight>
                  <a:srgbClr val="FFFFFF"/>
                </a:highlight>
                <a:latin typeface="Consolas" panose="020B0609020204030204" pitchFamily="49" charset="0"/>
              </a:rPr>
              <a:t> = </a:t>
            </a:r>
            <a:r>
              <a:rPr lang="en-US" sz="1800" dirty="0" err="1">
                <a:solidFill>
                  <a:srgbClr val="6A3E3E"/>
                </a:solidFill>
                <a:effectLst/>
                <a:highlight>
                  <a:srgbClr val="FFFFFF"/>
                </a:highlight>
                <a:latin typeface="Consolas" panose="020B0609020204030204" pitchFamily="49" charset="0"/>
              </a:rPr>
              <a:t>response</a:t>
            </a:r>
            <a:r>
              <a:rPr lang="en-US" sz="1800" dirty="0" err="1">
                <a:solidFill>
                  <a:srgbClr val="000000"/>
                </a:solidFill>
                <a:effectLst/>
                <a:highlight>
                  <a:srgbClr val="FFFFFF"/>
                </a:highlight>
                <a:latin typeface="Consolas" panose="020B0609020204030204" pitchFamily="49" charset="0"/>
              </a:rPr>
              <a:t>.getStatusCode</a:t>
            </a:r>
            <a:r>
              <a:rPr lang="en-US" sz="1800" dirty="0">
                <a:solidFill>
                  <a:srgbClr val="000000"/>
                </a:solidFill>
                <a:effectLst/>
                <a:highlight>
                  <a:srgbClr val="FFFFFF"/>
                </a:highlight>
                <a:latin typeface="Consolas" panose="020B0609020204030204" pitchFamily="49" charset="0"/>
              </a:rPr>
              <a:t>();</a:t>
            </a:r>
          </a:p>
          <a:p>
            <a:pPr marL="0" indent="0">
              <a:buNone/>
            </a:pPr>
            <a:r>
              <a:rPr lang="en-US" sz="1800" u="sng" strike="sngStrike" dirty="0" err="1">
                <a:solidFill>
                  <a:srgbClr val="000000"/>
                </a:solidFill>
                <a:effectLst/>
                <a:highlight>
                  <a:srgbClr val="FFFFFF"/>
                </a:highlight>
                <a:latin typeface="Consolas" panose="020B0609020204030204" pitchFamily="49" charset="0"/>
              </a:rPr>
              <a:t>Assert</a:t>
            </a:r>
            <a:r>
              <a:rPr lang="en-US" sz="1800" dirty="0" err="1">
                <a:solidFill>
                  <a:srgbClr val="000000"/>
                </a:solidFill>
                <a:effectLst/>
                <a:highlight>
                  <a:srgbClr val="FFFFFF"/>
                </a:highlight>
                <a:latin typeface="Consolas" panose="020B0609020204030204" pitchFamily="49" charset="0"/>
              </a:rPr>
              <a:t>.</a:t>
            </a:r>
            <a:r>
              <a:rPr lang="en-US" sz="1800" u="sng" strike="sngStrike" dirty="0" err="1">
                <a:solidFill>
                  <a:srgbClr val="000000"/>
                </a:solidFill>
                <a:effectLst/>
                <a:highlight>
                  <a:srgbClr val="FFFFFF"/>
                </a:highlight>
                <a:latin typeface="Consolas" panose="020B0609020204030204" pitchFamily="49" charset="0"/>
              </a:rPr>
              <a:t>assertEquals</a:t>
            </a:r>
            <a:r>
              <a:rPr lang="en-US" sz="1800" u="sng" dirty="0">
                <a:solidFill>
                  <a:srgbClr val="000000"/>
                </a:solidFill>
                <a:effectLst/>
                <a:highlight>
                  <a:srgbClr val="FFFFFF"/>
                </a:highlight>
                <a:latin typeface="Consolas" panose="020B0609020204030204" pitchFamily="49" charset="0"/>
              </a:rPr>
              <a:t>(</a:t>
            </a:r>
            <a:r>
              <a:rPr lang="en-US" sz="1800" u="sng" dirty="0" err="1">
                <a:solidFill>
                  <a:srgbClr val="6A3E3E"/>
                </a:solidFill>
                <a:effectLst/>
                <a:highlight>
                  <a:srgbClr val="FFFFFF"/>
                </a:highlight>
                <a:latin typeface="Consolas" panose="020B0609020204030204" pitchFamily="49" charset="0"/>
              </a:rPr>
              <a:t>statusCode</a:t>
            </a:r>
            <a:r>
              <a:rPr lang="en-US" sz="1800" u="sng" dirty="0">
                <a:solidFill>
                  <a:srgbClr val="000000"/>
                </a:solidFill>
                <a:effectLst/>
                <a:highlight>
                  <a:srgbClr val="FFFFFF"/>
                </a:highlight>
                <a:latin typeface="Consolas" panose="020B0609020204030204" pitchFamily="49" charset="0"/>
              </a:rPr>
              <a:t>, 200)</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a:t>
            </a:r>
          </a:p>
          <a:p>
            <a:pPr marL="0" indent="0">
              <a:buNone/>
            </a:pPr>
            <a:endParaRPr lang="en-US" sz="1800" dirty="0">
              <a:solidFill>
                <a:srgbClr val="000000"/>
              </a:solidFill>
              <a:effectLst/>
              <a:highlight>
                <a:srgbClr val="FFFFFF"/>
              </a:highlight>
              <a:latin typeface="Consolas" panose="020B0609020204030204" pitchFamily="49" charset="0"/>
            </a:endParaRPr>
          </a:p>
        </p:txBody>
      </p:sp>
      <p:pic>
        <p:nvPicPr>
          <p:cNvPr id="5" name="Picture 4">
            <a:extLst>
              <a:ext uri="{FF2B5EF4-FFF2-40B4-BE49-F238E27FC236}">
                <a16:creationId xmlns:a16="http://schemas.microsoft.com/office/drawing/2014/main" id="{D8549D20-D9E2-4EA5-F0FC-3DD082FCAF98}"/>
              </a:ext>
            </a:extLst>
          </p:cNvPr>
          <p:cNvPicPr>
            <a:picLocks noChangeAspect="1"/>
          </p:cNvPicPr>
          <p:nvPr/>
        </p:nvPicPr>
        <p:blipFill>
          <a:blip r:embed="rId3"/>
          <a:stretch>
            <a:fillRect/>
          </a:stretch>
        </p:blipFill>
        <p:spPr>
          <a:xfrm>
            <a:off x="6417355" y="3192889"/>
            <a:ext cx="5610225" cy="3476625"/>
          </a:xfrm>
          <a:prstGeom prst="rect">
            <a:avLst/>
          </a:prstGeom>
        </p:spPr>
      </p:pic>
    </p:spTree>
    <p:extLst>
      <p:ext uri="{BB962C8B-B14F-4D97-AF65-F5344CB8AC3E}">
        <p14:creationId xmlns:p14="http://schemas.microsoft.com/office/powerpoint/2010/main" val="204395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Given – When – Then?</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The Given-When-Then formula is a template intended to guide the writing of </a:t>
            </a:r>
            <a:r>
              <a:rPr lang="en-US" sz="2000" b="1" dirty="0">
                <a:solidFill>
                  <a:schemeClr val="tx1"/>
                </a:solidFill>
                <a:effectLst/>
                <a:latin typeface="Calibri" panose="020F0502020204030204" pitchFamily="34" charset="0"/>
                <a:ea typeface="Calibri" panose="020F0502020204030204" pitchFamily="34" charset="0"/>
              </a:rPr>
              <a:t>acceptance tests</a:t>
            </a:r>
            <a:r>
              <a:rPr lang="en-US" sz="2000" dirty="0">
                <a:solidFill>
                  <a:schemeClr val="tx1"/>
                </a:solidFill>
                <a:effectLst/>
                <a:latin typeface="Calibri" panose="020F0502020204030204" pitchFamily="34" charset="0"/>
                <a:ea typeface="Calibri" panose="020F0502020204030204" pitchFamily="34" charset="0"/>
              </a:rPr>
              <a:t> for a </a:t>
            </a:r>
            <a:r>
              <a:rPr lang="en-US" sz="2000" b="1" dirty="0">
                <a:solidFill>
                  <a:schemeClr val="tx1"/>
                </a:solidFill>
                <a:effectLst/>
                <a:latin typeface="Calibri" panose="020F0502020204030204" pitchFamily="34" charset="0"/>
                <a:ea typeface="Calibri" panose="020F0502020204030204" pitchFamily="34" charset="0"/>
              </a:rPr>
              <a:t>User Story</a:t>
            </a:r>
            <a:r>
              <a:rPr lang="en-US" sz="2000" dirty="0">
                <a:solidFill>
                  <a:schemeClr val="tx1"/>
                </a:solidFill>
                <a:effectLst/>
                <a:latin typeface="Calibri" panose="020F0502020204030204" pitchFamily="34" charset="0"/>
                <a:ea typeface="Calibri" panose="020F0502020204030204" pitchFamily="34" charset="0"/>
              </a:rPr>
              <a:t>:</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(Given) some context</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(When) some action is carried out</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(Then) a particular set of observable consequences should obtain</a:t>
            </a:r>
          </a:p>
          <a:p>
            <a:pPr marL="63500" marR="742950">
              <a:lnSpc>
                <a:spcPct val="150000"/>
              </a:lnSpc>
              <a:spcBef>
                <a:spcPts val="255"/>
              </a:spcBef>
              <a:spcAft>
                <a:spcPts val="0"/>
              </a:spcAft>
            </a:pPr>
            <a:r>
              <a:rPr lang="en-US" sz="2000" dirty="0">
                <a:solidFill>
                  <a:schemeClr val="tx1"/>
                </a:solidFill>
                <a:latin typeface="Calibri" panose="020F0502020204030204" pitchFamily="34" charset="0"/>
                <a:ea typeface="Calibri" panose="020F0502020204030204" pitchFamily="34" charset="0"/>
              </a:rPr>
              <a:t>T</a:t>
            </a:r>
            <a:r>
              <a:rPr lang="en-US" sz="2000" dirty="0">
                <a:solidFill>
                  <a:schemeClr val="tx1"/>
                </a:solidFill>
                <a:effectLst/>
                <a:latin typeface="Calibri" panose="020F0502020204030204" pitchFamily="34" charset="0"/>
                <a:ea typeface="Calibri" panose="020F0502020204030204" pitchFamily="34" charset="0"/>
              </a:rPr>
              <a:t>he fluent API used by REST Assured supports the familiar Given/When/Then syntax , resulting in a test that is easy to read and takes care of everything (setup, execution, and verification) with just a single line of code.</a:t>
            </a:r>
          </a:p>
          <a:p>
            <a:pPr marL="63500" marR="742950">
              <a:lnSpc>
                <a:spcPct val="150000"/>
              </a:lnSpc>
              <a:spcBef>
                <a:spcPts val="255"/>
              </a:spcBef>
              <a:spcAft>
                <a:spcPts val="0"/>
              </a:spcAft>
            </a:pPr>
            <a:endParaRPr lang="en-US" sz="2000" dirty="0">
              <a:solidFill>
                <a:schemeClr val="tx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2180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1079368"/>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–GET</a:t>
            </a:r>
            <a:r>
              <a:rPr lang="en-US" dirty="0">
                <a:solidFill>
                  <a:srgbClr val="222222"/>
                </a:solidFill>
                <a:latin typeface="Source Sans Pro" panose="020B0604020202020204" pitchFamily="34" charset="0"/>
                <a:cs typeface="Arial" panose="020B0604020202020204" pitchFamily="34" charset="0"/>
              </a:rPr>
              <a:t> </a:t>
            </a:r>
          </a:p>
          <a:p>
            <a:r>
              <a:rPr lang="en-US" sz="3600" dirty="0">
                <a:solidFill>
                  <a:srgbClr val="222222"/>
                </a:solidFill>
                <a:latin typeface="Source Sans Pro" panose="020B0604020202020204" pitchFamily="34" charset="0"/>
                <a:cs typeface="Arial" panose="020B0604020202020204" pitchFamily="34" charset="0"/>
              </a:rPr>
              <a:t>With given() when() then()</a:t>
            </a:r>
          </a:p>
          <a:p>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213654" y="1857406"/>
            <a:ext cx="10621860" cy="56768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a:t>
            </a:r>
            <a:r>
              <a:rPr lang="en-US" dirty="0" err="1">
                <a:solidFill>
                  <a:srgbClr val="000000"/>
                </a:solidFill>
                <a:highlight>
                  <a:srgbClr val="D4D4D4"/>
                </a:highlight>
                <a:latin typeface="Consolas" panose="020B0609020204030204" pitchFamily="49" charset="0"/>
              </a:rPr>
              <a:t>Test_Get</a:t>
            </a:r>
            <a:r>
              <a:rPr lang="en-US" sz="1800" dirty="0">
                <a:solidFill>
                  <a:srgbClr val="000000"/>
                </a:solidFill>
                <a:effectLst/>
                <a:highlight>
                  <a:srgbClr val="FFFFFF"/>
                </a:highlight>
                <a:latin typeface="Consolas" panose="020B0609020204030204" pitchFamily="49" charset="0"/>
              </a:rPr>
              <a:t> {</a:t>
            </a:r>
            <a:endParaRPr lang="en-US" dirty="0">
              <a:solidFill>
                <a:srgbClr val="646464"/>
              </a:solidFill>
              <a:highlight>
                <a:srgbClr val="FFFFFF"/>
              </a:highlight>
              <a:latin typeface="Consolas" panose="020B0609020204030204" pitchFamily="49" charset="0"/>
            </a:endParaRPr>
          </a:p>
          <a:p>
            <a:pPr marL="0" indent="0">
              <a:buNone/>
            </a:pPr>
            <a:r>
              <a:rPr lang="en-US" sz="1800" dirty="0">
                <a:solidFill>
                  <a:srgbClr val="646464"/>
                </a:solidFill>
                <a:effectLst/>
                <a:highlight>
                  <a:srgbClr val="FFFFFF"/>
                </a:highlight>
                <a:latin typeface="Consolas" panose="020B0609020204030204" pitchFamily="49" charset="0"/>
              </a:rPr>
              <a:t>@Test</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test1() {</a:t>
            </a:r>
          </a:p>
          <a:p>
            <a:pPr marL="0" indent="0">
              <a:buNone/>
            </a:pPr>
            <a:r>
              <a:rPr lang="en-US" sz="1800" i="1" dirty="0">
                <a:solidFill>
                  <a:srgbClr val="000000"/>
                </a:solidFill>
                <a:effectLst/>
                <a:highlight>
                  <a:srgbClr val="FFFFFF"/>
                </a:highlight>
                <a:latin typeface="Consolas" panose="020B0609020204030204" pitchFamily="49" charset="0"/>
              </a:rPr>
              <a:t>given</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when().</a:t>
            </a:r>
          </a:p>
          <a:p>
            <a:pPr marL="0" indent="0">
              <a:buNone/>
            </a:pPr>
            <a:r>
              <a:rPr lang="en-US" sz="1800" dirty="0">
                <a:solidFill>
                  <a:srgbClr val="000000"/>
                </a:solidFill>
                <a:effectLst/>
                <a:highlight>
                  <a:srgbClr val="FFFFFF"/>
                </a:highlight>
                <a:latin typeface="Consolas" panose="020B0609020204030204" pitchFamily="49" charset="0"/>
              </a:rPr>
              <a:t>get(</a:t>
            </a:r>
            <a:r>
              <a:rPr lang="en-US" sz="1800" dirty="0">
                <a:solidFill>
                  <a:srgbClr val="2A00FF"/>
                </a:solidFill>
                <a:effectLst/>
                <a:highlight>
                  <a:srgbClr val="FFFFFF"/>
                </a:highlight>
                <a:latin typeface="Consolas" panose="020B0609020204030204" pitchFamily="49" charset="0"/>
              </a:rPr>
              <a:t>"https://reqres.in/</a:t>
            </a:r>
            <a:r>
              <a:rPr lang="en-US" sz="1800" dirty="0" err="1">
                <a:solidFill>
                  <a:srgbClr val="2A00FF"/>
                </a:solidFill>
                <a:effectLst/>
                <a:highlight>
                  <a:srgbClr val="FFFFFF"/>
                </a:highlight>
                <a:latin typeface="Consolas" panose="020B0609020204030204" pitchFamily="49" charset="0"/>
              </a:rPr>
              <a:t>api</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users?page</a:t>
            </a:r>
            <a:r>
              <a:rPr lang="en-US" sz="1800" dirty="0">
                <a:solidFill>
                  <a:srgbClr val="2A00FF"/>
                </a:solidFill>
                <a:effectLst/>
                <a:highlight>
                  <a:srgbClr val="FFFFFF"/>
                </a:highlight>
                <a:latin typeface="Consolas" panose="020B0609020204030204" pitchFamily="49" charset="0"/>
              </a:rPr>
              <a:t>=2"</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then().</a:t>
            </a:r>
          </a:p>
          <a:p>
            <a:pPr marL="0" indent="0">
              <a:buNone/>
            </a:pPr>
            <a:r>
              <a:rPr lang="en-US" sz="1800" dirty="0" err="1">
                <a:solidFill>
                  <a:srgbClr val="000000"/>
                </a:solidFill>
                <a:effectLst/>
                <a:highlight>
                  <a:srgbClr val="FFFFFF"/>
                </a:highlight>
                <a:latin typeface="Consolas" panose="020B0609020204030204" pitchFamily="49" charset="0"/>
              </a:rPr>
              <a:t>statusCode</a:t>
            </a:r>
            <a:r>
              <a:rPr lang="en-US" sz="1800" dirty="0">
                <a:solidFill>
                  <a:srgbClr val="000000"/>
                </a:solidFill>
                <a:effectLst/>
                <a:highlight>
                  <a:srgbClr val="FFFFFF"/>
                </a:highlight>
                <a:latin typeface="Consolas" panose="020B0609020204030204" pitchFamily="49" charset="0"/>
              </a:rPr>
              <a:t>(200);</a:t>
            </a:r>
          </a:p>
          <a:p>
            <a:pPr marL="0" indent="0">
              <a:buNone/>
            </a:pPr>
            <a:r>
              <a:rPr lang="en-US" sz="1800" dirty="0">
                <a:solidFill>
                  <a:srgbClr val="000000"/>
                </a:solidFill>
                <a:effectLst/>
                <a:highlight>
                  <a:srgbClr val="FFFFFF"/>
                </a:highlight>
                <a:latin typeface="Consolas" panose="020B0609020204030204" pitchFamily="49" charset="0"/>
              </a:rPr>
              <a:t>}}</a:t>
            </a:r>
          </a:p>
        </p:txBody>
      </p:sp>
      <p:pic>
        <p:nvPicPr>
          <p:cNvPr id="5" name="Picture 4">
            <a:extLst>
              <a:ext uri="{FF2B5EF4-FFF2-40B4-BE49-F238E27FC236}">
                <a16:creationId xmlns:a16="http://schemas.microsoft.com/office/drawing/2014/main" id="{C2AA579D-BC4D-DE6E-116B-CC865C43B52D}"/>
              </a:ext>
            </a:extLst>
          </p:cNvPr>
          <p:cNvPicPr>
            <a:picLocks noChangeAspect="1"/>
          </p:cNvPicPr>
          <p:nvPr/>
        </p:nvPicPr>
        <p:blipFill>
          <a:blip r:embed="rId3"/>
          <a:stretch>
            <a:fillRect/>
          </a:stretch>
        </p:blipFill>
        <p:spPr>
          <a:xfrm>
            <a:off x="6263389" y="3153369"/>
            <a:ext cx="5572125" cy="3381375"/>
          </a:xfrm>
          <a:prstGeom prst="rect">
            <a:avLst/>
          </a:prstGeom>
        </p:spPr>
      </p:pic>
      <p:pic>
        <p:nvPicPr>
          <p:cNvPr id="7" name="Picture 6">
            <a:extLst>
              <a:ext uri="{FF2B5EF4-FFF2-40B4-BE49-F238E27FC236}">
                <a16:creationId xmlns:a16="http://schemas.microsoft.com/office/drawing/2014/main" id="{77503803-7D07-034A-E37D-A813661B229A}"/>
              </a:ext>
            </a:extLst>
          </p:cNvPr>
          <p:cNvPicPr>
            <a:picLocks noChangeAspect="1"/>
          </p:cNvPicPr>
          <p:nvPr/>
        </p:nvPicPr>
        <p:blipFill>
          <a:blip r:embed="rId4"/>
          <a:stretch>
            <a:fillRect/>
          </a:stretch>
        </p:blipFill>
        <p:spPr>
          <a:xfrm>
            <a:off x="6096000" y="2162175"/>
            <a:ext cx="5438775" cy="2533650"/>
          </a:xfrm>
          <a:prstGeom prst="rect">
            <a:avLst/>
          </a:prstGeom>
        </p:spPr>
      </p:pic>
    </p:spTree>
    <p:extLst>
      <p:ext uri="{BB962C8B-B14F-4D97-AF65-F5344CB8AC3E}">
        <p14:creationId xmlns:p14="http://schemas.microsoft.com/office/powerpoint/2010/main" val="22572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Validating technical response data</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With REST Assured, you can not only verify response body contents, but also check the correctness of technical response data, such as the HTTP response status code, the response content type, and other response headers. The example below checks that:</a:t>
            </a:r>
          </a:p>
          <a:p>
            <a:pPr marL="63500" marR="742950">
              <a:lnSpc>
                <a:spcPct val="150000"/>
              </a:lnSpc>
              <a:spcBef>
                <a:spcPts val="255"/>
              </a:spcBef>
              <a:spcAft>
                <a:spcPts val="0"/>
              </a:spcAft>
            </a:pPr>
            <a:endParaRPr lang="en-US" sz="2000" dirty="0">
              <a:solidFill>
                <a:schemeClr val="tx1"/>
              </a:solidFill>
              <a:effectLst/>
              <a:latin typeface="Calibri" panose="020F0502020204030204" pitchFamily="34" charset="0"/>
              <a:ea typeface="Calibri" panose="020F0502020204030204" pitchFamily="34" charset="0"/>
            </a:endParaRP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The response </a:t>
            </a:r>
            <a:r>
              <a:rPr lang="en-US" sz="2000" b="1" dirty="0">
                <a:solidFill>
                  <a:schemeClr val="tx1"/>
                </a:solidFill>
                <a:effectLst/>
                <a:latin typeface="Calibri" panose="020F0502020204030204" pitchFamily="34" charset="0"/>
                <a:ea typeface="Calibri" panose="020F0502020204030204" pitchFamily="34" charset="0"/>
              </a:rPr>
              <a:t>status code </a:t>
            </a:r>
            <a:r>
              <a:rPr lang="en-US" sz="2000" dirty="0">
                <a:solidFill>
                  <a:schemeClr val="tx1"/>
                </a:solidFill>
                <a:effectLst/>
                <a:latin typeface="Calibri" panose="020F0502020204030204" pitchFamily="34" charset="0"/>
                <a:ea typeface="Calibri" panose="020F0502020204030204" pitchFamily="34" charset="0"/>
              </a:rPr>
              <a:t>is equal to </a:t>
            </a:r>
            <a:r>
              <a:rPr lang="en-US" sz="2000" b="1" dirty="0">
                <a:solidFill>
                  <a:schemeClr val="tx1"/>
                </a:solidFill>
                <a:effectLst/>
                <a:latin typeface="Calibri" panose="020F0502020204030204" pitchFamily="34" charset="0"/>
                <a:ea typeface="Calibri" panose="020F0502020204030204" pitchFamily="34" charset="0"/>
              </a:rPr>
              <a:t>200</a:t>
            </a:r>
            <a:r>
              <a:rPr lang="en-US" sz="2000" dirty="0">
                <a:solidFill>
                  <a:schemeClr val="tx1"/>
                </a:solidFill>
                <a:effectLst/>
                <a:latin typeface="Calibri" panose="020F0502020204030204" pitchFamily="34" charset="0"/>
                <a:ea typeface="Calibri" panose="020F0502020204030204" pitchFamily="34" charset="0"/>
              </a:rPr>
              <a:t>.</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The response </a:t>
            </a:r>
            <a:r>
              <a:rPr lang="en-US" sz="2000" b="1" dirty="0">
                <a:solidFill>
                  <a:schemeClr val="tx1"/>
                </a:solidFill>
                <a:effectLst/>
                <a:latin typeface="Calibri" panose="020F0502020204030204" pitchFamily="34" charset="0"/>
                <a:ea typeface="Calibri" panose="020F0502020204030204" pitchFamily="34" charset="0"/>
              </a:rPr>
              <a:t>content type </a:t>
            </a:r>
            <a:r>
              <a:rPr lang="en-US" sz="2000" dirty="0">
                <a:solidFill>
                  <a:schemeClr val="tx1"/>
                </a:solidFill>
                <a:effectLst/>
                <a:latin typeface="Calibri" panose="020F0502020204030204" pitchFamily="34" charset="0"/>
                <a:ea typeface="Calibri" panose="020F0502020204030204" pitchFamily="34" charset="0"/>
              </a:rPr>
              <a:t>(telling the receiver of the response how to interpret the response body) equals "</a:t>
            </a:r>
            <a:r>
              <a:rPr lang="en-US" sz="2000" b="1" dirty="0">
                <a:solidFill>
                  <a:schemeClr val="tx1"/>
                </a:solidFill>
                <a:effectLst/>
                <a:latin typeface="Calibri" panose="020F0502020204030204" pitchFamily="34" charset="0"/>
                <a:ea typeface="Calibri" panose="020F0502020204030204" pitchFamily="34" charset="0"/>
              </a:rPr>
              <a:t>application/</a:t>
            </a:r>
            <a:r>
              <a:rPr lang="en-US" sz="2000" b="1" dirty="0" err="1">
                <a:solidFill>
                  <a:schemeClr val="tx1"/>
                </a:solidFill>
                <a:effectLst/>
                <a:latin typeface="Calibri" panose="020F0502020204030204" pitchFamily="34" charset="0"/>
                <a:ea typeface="Calibri" panose="020F0502020204030204" pitchFamily="34" charset="0"/>
              </a:rPr>
              <a:t>json</a:t>
            </a:r>
            <a:r>
              <a:rPr lang="en-US" sz="2000" b="1" dirty="0">
                <a:solidFill>
                  <a:schemeClr val="tx1"/>
                </a:solidFill>
                <a:effectLst/>
                <a:latin typeface="Calibri" panose="020F0502020204030204" pitchFamily="34" charset="0"/>
                <a:ea typeface="Calibri" panose="020F0502020204030204" pitchFamily="34" charset="0"/>
              </a:rPr>
              <a:t>."</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The value of the response header “</a:t>
            </a:r>
            <a:r>
              <a:rPr lang="en-US" sz="2000" b="1" dirty="0">
                <a:solidFill>
                  <a:schemeClr val="tx1"/>
                </a:solidFill>
                <a:effectLst/>
                <a:latin typeface="Calibri" panose="020F0502020204030204" pitchFamily="34" charset="0"/>
                <a:ea typeface="Calibri" panose="020F0502020204030204" pitchFamily="34" charset="0"/>
              </a:rPr>
              <a:t>Content-Encoding</a:t>
            </a:r>
            <a:r>
              <a:rPr lang="en-US" sz="2000" dirty="0">
                <a:solidFill>
                  <a:schemeClr val="tx1"/>
                </a:solidFill>
                <a:effectLst/>
                <a:latin typeface="Calibri" panose="020F0502020204030204" pitchFamily="34" charset="0"/>
                <a:ea typeface="Calibri" panose="020F0502020204030204" pitchFamily="34" charset="0"/>
              </a:rPr>
              <a:t>" equals “</a:t>
            </a:r>
            <a:r>
              <a:rPr lang="en-US" sz="2000" b="1" dirty="0" err="1">
                <a:solidFill>
                  <a:schemeClr val="tx1"/>
                </a:solidFill>
                <a:effectLst/>
                <a:latin typeface="Calibri" panose="020F0502020204030204" pitchFamily="34" charset="0"/>
                <a:ea typeface="Calibri" panose="020F0502020204030204" pitchFamily="34" charset="0"/>
              </a:rPr>
              <a:t>gzip</a:t>
            </a:r>
            <a:r>
              <a:rPr lang="en-US" sz="2000" dirty="0">
                <a:solidFill>
                  <a:schemeClr val="tx1"/>
                </a:solidFill>
                <a:effectLst/>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649581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1079368"/>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–GET</a:t>
            </a:r>
            <a:r>
              <a:rPr lang="en-US" dirty="0">
                <a:solidFill>
                  <a:srgbClr val="222222"/>
                </a:solidFill>
                <a:latin typeface="Source Sans Pro" panose="020B0604020202020204" pitchFamily="34" charset="0"/>
                <a:cs typeface="Arial" panose="020B0604020202020204" pitchFamily="34" charset="0"/>
              </a:rPr>
              <a:t> </a:t>
            </a:r>
          </a:p>
          <a:p>
            <a:endParaRPr lang="en-US" sz="3600" dirty="0">
              <a:solidFill>
                <a:srgbClr val="222222"/>
              </a:solidFill>
              <a:latin typeface="Source Sans Pro" panose="020B0604020202020204" pitchFamily="34" charset="0"/>
              <a:cs typeface="Arial" panose="020B0604020202020204" pitchFamily="34" charset="0"/>
            </a:endParaRPr>
          </a:p>
          <a:p>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337480" y="1310186"/>
            <a:ext cx="10621860" cy="56768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a:t>
            </a:r>
            <a:r>
              <a:rPr lang="en-US" dirty="0" err="1">
                <a:solidFill>
                  <a:srgbClr val="000000"/>
                </a:solidFill>
                <a:highlight>
                  <a:srgbClr val="D4D4D4"/>
                </a:highlight>
                <a:latin typeface="Consolas" panose="020B0609020204030204" pitchFamily="49" charset="0"/>
              </a:rPr>
              <a:t>Test_Get</a:t>
            </a:r>
            <a:r>
              <a:rPr lang="en-US" sz="1800" dirty="0">
                <a:solidFill>
                  <a:srgbClr val="000000"/>
                </a:solidFill>
                <a:effectLst/>
                <a:highlight>
                  <a:srgbClr val="FFFFFF"/>
                </a:highlight>
                <a:latin typeface="Consolas" panose="020B0609020204030204" pitchFamily="49" charset="0"/>
              </a:rPr>
              <a:t> {</a:t>
            </a:r>
            <a:endParaRPr lang="en-US" dirty="0">
              <a:solidFill>
                <a:srgbClr val="646464"/>
              </a:solidFill>
              <a:highlight>
                <a:srgbClr val="FFFFFF"/>
              </a:highlight>
              <a:latin typeface="Consolas" panose="020B0609020204030204" pitchFamily="49" charset="0"/>
            </a:endParaRPr>
          </a:p>
          <a:p>
            <a:pPr marL="0" indent="0">
              <a:buNone/>
            </a:pPr>
            <a:r>
              <a:rPr lang="en-US" sz="1800" dirty="0">
                <a:solidFill>
                  <a:srgbClr val="646464"/>
                </a:solidFill>
                <a:effectLst/>
                <a:highlight>
                  <a:srgbClr val="FFFFFF"/>
                </a:highlight>
                <a:latin typeface="Consolas" panose="020B0609020204030204" pitchFamily="49" charset="0"/>
              </a:rPr>
              <a:t>@Test</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test1() {</a:t>
            </a:r>
          </a:p>
          <a:p>
            <a:pPr marL="0" indent="0">
              <a:buNone/>
            </a:pPr>
            <a:r>
              <a:rPr lang="en-US" sz="1800" i="1" dirty="0">
                <a:solidFill>
                  <a:srgbClr val="000000"/>
                </a:solidFill>
                <a:effectLst/>
                <a:highlight>
                  <a:srgbClr val="FFFFFF"/>
                </a:highlight>
                <a:latin typeface="Consolas" panose="020B0609020204030204" pitchFamily="49" charset="0"/>
              </a:rPr>
              <a:t>given</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when().</a:t>
            </a:r>
          </a:p>
          <a:p>
            <a:pPr marL="0" indent="0">
              <a:buNone/>
            </a:pPr>
            <a:r>
              <a:rPr lang="en-US" sz="1800" dirty="0">
                <a:solidFill>
                  <a:srgbClr val="000000"/>
                </a:solidFill>
                <a:effectLst/>
                <a:highlight>
                  <a:srgbClr val="FFFFFF"/>
                </a:highlight>
                <a:latin typeface="Consolas" panose="020B0609020204030204" pitchFamily="49" charset="0"/>
              </a:rPr>
              <a:t>get(</a:t>
            </a:r>
            <a:r>
              <a:rPr lang="en-US" sz="1800" dirty="0">
                <a:solidFill>
                  <a:srgbClr val="2A00FF"/>
                </a:solidFill>
                <a:effectLst/>
                <a:highlight>
                  <a:srgbClr val="FFFFFF"/>
                </a:highlight>
                <a:latin typeface="Consolas" panose="020B0609020204030204" pitchFamily="49" charset="0"/>
              </a:rPr>
              <a:t>"https://reqres.in/</a:t>
            </a:r>
            <a:r>
              <a:rPr lang="en-US" sz="1800" dirty="0" err="1">
                <a:solidFill>
                  <a:srgbClr val="2A00FF"/>
                </a:solidFill>
                <a:effectLst/>
                <a:highlight>
                  <a:srgbClr val="FFFFFF"/>
                </a:highlight>
                <a:latin typeface="Consolas" panose="020B0609020204030204" pitchFamily="49" charset="0"/>
              </a:rPr>
              <a:t>api</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users?page</a:t>
            </a:r>
            <a:r>
              <a:rPr lang="en-US" sz="1800" dirty="0">
                <a:solidFill>
                  <a:srgbClr val="2A00FF"/>
                </a:solidFill>
                <a:effectLst/>
                <a:highlight>
                  <a:srgbClr val="FFFFFF"/>
                </a:highlight>
                <a:latin typeface="Consolas" panose="020B0609020204030204" pitchFamily="49" charset="0"/>
              </a:rPr>
              <a:t>=2"</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then().</a:t>
            </a:r>
          </a:p>
          <a:p>
            <a:pPr marL="0" indent="0">
              <a:buNone/>
            </a:pPr>
            <a:r>
              <a:rPr lang="en-US" sz="1800" dirty="0" err="1">
                <a:solidFill>
                  <a:srgbClr val="000000"/>
                </a:solidFill>
                <a:effectLst/>
                <a:highlight>
                  <a:srgbClr val="FFFFFF"/>
                </a:highlight>
                <a:latin typeface="Consolas" panose="020B0609020204030204" pitchFamily="49" charset="0"/>
              </a:rPr>
              <a:t>statusCode</a:t>
            </a:r>
            <a:r>
              <a:rPr lang="en-US" sz="1800" dirty="0">
                <a:solidFill>
                  <a:srgbClr val="000000"/>
                </a:solidFill>
                <a:effectLst/>
                <a:highlight>
                  <a:srgbClr val="FFFFFF"/>
                </a:highlight>
                <a:latin typeface="Consolas" panose="020B0609020204030204" pitchFamily="49" charset="0"/>
              </a:rPr>
              <a:t>(200).</a:t>
            </a:r>
          </a:p>
          <a:p>
            <a:pPr marL="0" indent="0">
              <a:buNone/>
            </a:pPr>
            <a:r>
              <a:rPr lang="en-US" sz="1800" dirty="0">
                <a:solidFill>
                  <a:srgbClr val="000000"/>
                </a:solidFill>
                <a:effectLst/>
                <a:highlight>
                  <a:srgbClr val="FFFFFF"/>
                </a:highlight>
                <a:latin typeface="Consolas" panose="020B0609020204030204" pitchFamily="49" charset="0"/>
              </a:rPr>
              <a:t>body(</a:t>
            </a:r>
            <a:r>
              <a:rPr lang="en-US" sz="1800" dirty="0">
                <a:solidFill>
                  <a:srgbClr val="2A00FF"/>
                </a:solidFill>
                <a:effectLst/>
                <a:highlight>
                  <a:srgbClr val="FFFFFF"/>
                </a:highlight>
                <a:latin typeface="Consolas" panose="020B0609020204030204" pitchFamily="49" charset="0"/>
              </a:rPr>
              <a:t>"data.id[1]"</a:t>
            </a:r>
            <a:r>
              <a:rPr lang="en-US" sz="1800" dirty="0">
                <a:solidFill>
                  <a:srgbClr val="000000"/>
                </a:solidFill>
                <a:effectLst/>
                <a:highlight>
                  <a:srgbClr val="FFFFFF"/>
                </a:highlight>
                <a:latin typeface="Consolas" panose="020B0609020204030204" pitchFamily="49" charset="0"/>
              </a:rPr>
              <a:t>, </a:t>
            </a:r>
            <a:r>
              <a:rPr lang="en-US" sz="1800" i="1" dirty="0" err="1">
                <a:solidFill>
                  <a:srgbClr val="000000"/>
                </a:solidFill>
                <a:effectLst/>
                <a:highlight>
                  <a:srgbClr val="FFFFFF"/>
                </a:highlight>
                <a:latin typeface="Consolas" panose="020B0609020204030204" pitchFamily="49" charset="0"/>
              </a:rPr>
              <a:t>equalTo</a:t>
            </a:r>
            <a:r>
              <a:rPr lang="en-US" sz="1800" dirty="0">
                <a:solidFill>
                  <a:srgbClr val="000000"/>
                </a:solidFill>
                <a:effectLst/>
                <a:highlight>
                  <a:srgbClr val="FFFFFF"/>
                </a:highlight>
                <a:latin typeface="Consolas" panose="020B0609020204030204" pitchFamily="49" charset="0"/>
              </a:rPr>
              <a:t>(8)).</a:t>
            </a:r>
          </a:p>
          <a:p>
            <a:pPr marL="0" indent="0">
              <a:buNone/>
            </a:pPr>
            <a:r>
              <a:rPr lang="en-US" sz="1800" dirty="0">
                <a:solidFill>
                  <a:srgbClr val="000000"/>
                </a:solidFill>
                <a:effectLst/>
                <a:highlight>
                  <a:srgbClr val="FFFFFF"/>
                </a:highlight>
                <a:latin typeface="Consolas" panose="020B0609020204030204" pitchFamily="49" charset="0"/>
              </a:rPr>
              <a:t>body(</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data.first_name</a:t>
            </a:r>
            <a:r>
              <a:rPr lang="en-US" sz="1800" dirty="0">
                <a:solidFill>
                  <a:srgbClr val="2A00FF"/>
                </a:solidFill>
                <a:effectLst/>
                <a:highlight>
                  <a:srgbClr val="FFFFFF"/>
                </a:highlight>
                <a:latin typeface="Consolas" panose="020B0609020204030204" pitchFamily="49" charset="0"/>
              </a:rPr>
              <a:t>"</a:t>
            </a:r>
            <a:r>
              <a:rPr lang="en-US" sz="1800" dirty="0">
                <a:solidFill>
                  <a:srgbClr val="000000"/>
                </a:solidFill>
                <a:effectLst/>
                <a:highlight>
                  <a:srgbClr val="FFFFFF"/>
                </a:highlight>
                <a:latin typeface="Consolas" panose="020B0609020204030204" pitchFamily="49" charset="0"/>
              </a:rPr>
              <a:t>, </a:t>
            </a:r>
            <a:r>
              <a:rPr lang="en-US" sz="1800" i="1" dirty="0" err="1">
                <a:solidFill>
                  <a:srgbClr val="000000"/>
                </a:solidFill>
                <a:effectLst/>
                <a:highlight>
                  <a:srgbClr val="FFFFFF"/>
                </a:highlight>
                <a:latin typeface="Consolas" panose="020B0609020204030204" pitchFamily="49" charset="0"/>
              </a:rPr>
              <a:t>hasItems</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Michael"</a:t>
            </a:r>
            <a:r>
              <a:rPr lang="en-US" sz="1800" dirty="0" err="1">
                <a:solidFill>
                  <a:srgbClr val="000000"/>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"Lindsay</a:t>
            </a:r>
            <a:r>
              <a:rPr lang="en-US" sz="1800" dirty="0">
                <a:solidFill>
                  <a:srgbClr val="2A00FF"/>
                </a:solidFill>
                <a:effectLst/>
                <a:highlight>
                  <a:srgbClr val="FFFFFF"/>
                </a:highlight>
                <a:latin typeface="Consolas" panose="020B0609020204030204" pitchFamily="49" charset="0"/>
              </a:rPr>
              <a: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contentType</a:t>
            </a:r>
            <a:r>
              <a:rPr lang="en-US" sz="1800" dirty="0">
                <a:solidFill>
                  <a:srgbClr val="000000"/>
                </a:solidFill>
                <a:effectLst/>
                <a:highlight>
                  <a:srgbClr val="FFFFFF"/>
                </a:highlight>
                <a:latin typeface="Consolas" panose="020B0609020204030204" pitchFamily="49" charset="0"/>
              </a:rPr>
              <a:t>(</a:t>
            </a:r>
            <a:r>
              <a:rPr lang="en-US" sz="1800" dirty="0" err="1">
                <a:solidFill>
                  <a:srgbClr val="000000"/>
                </a:solidFill>
                <a:effectLst/>
                <a:highlight>
                  <a:srgbClr val="FFFFFF"/>
                </a:highlight>
                <a:latin typeface="Consolas" panose="020B0609020204030204" pitchFamily="49" charset="0"/>
              </a:rPr>
              <a:t>ContentType.</a:t>
            </a:r>
            <a:r>
              <a:rPr lang="en-US" sz="1800" b="1" i="1" dirty="0" err="1">
                <a:solidFill>
                  <a:srgbClr val="0000C0"/>
                </a:solidFill>
                <a:effectLst/>
                <a:highlight>
                  <a:srgbClr val="FFFFFF"/>
                </a:highlight>
                <a:latin typeface="Consolas" panose="020B0609020204030204" pitchFamily="49" charset="0"/>
              </a:rPr>
              <a:t>JSON</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header(</a:t>
            </a:r>
            <a:r>
              <a:rPr lang="en-US" sz="1800" dirty="0">
                <a:solidFill>
                  <a:srgbClr val="2A00FF"/>
                </a:solidFill>
                <a:effectLst/>
                <a:highlight>
                  <a:srgbClr val="FFFFFF"/>
                </a:highlight>
                <a:latin typeface="Consolas" panose="020B0609020204030204" pitchFamily="49" charset="0"/>
              </a:rPr>
              <a:t>"Content-Encoding"</a:t>
            </a:r>
            <a:r>
              <a:rPr lang="en-US" sz="1800" dirty="0">
                <a:solidFill>
                  <a:srgbClr val="000000"/>
                </a:solidFill>
                <a:effectLst/>
                <a:highlight>
                  <a:srgbClr val="FFFFFF"/>
                </a:highlight>
                <a:latin typeface="Consolas" panose="020B0609020204030204" pitchFamily="49" charset="0"/>
              </a:rPr>
              <a:t>,</a:t>
            </a:r>
            <a:r>
              <a:rPr lang="en-US" sz="1800" i="1" dirty="0" err="1">
                <a:solidFill>
                  <a:srgbClr val="000000"/>
                </a:solidFill>
                <a:effectLst/>
                <a:highlight>
                  <a:srgbClr val="FFFFFF"/>
                </a:highlight>
                <a:latin typeface="Consolas" panose="020B0609020204030204" pitchFamily="49" charset="0"/>
              </a:rPr>
              <a:t>equalTo</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gzip</a:t>
            </a:r>
            <a:r>
              <a:rPr lang="en-US" sz="1800" dirty="0">
                <a:solidFill>
                  <a:srgbClr val="2A00FF"/>
                </a:solidFill>
                <a:effectLst/>
                <a:highlight>
                  <a:srgbClr val="FFFFFF"/>
                </a:highlight>
                <a:latin typeface="Consolas" panose="020B0609020204030204" pitchFamily="49" charset="0"/>
              </a:rPr>
              <a: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log().all();</a:t>
            </a:r>
          </a:p>
          <a:p>
            <a:pPr marL="0" indent="0">
              <a:buNone/>
            </a:pPr>
            <a:r>
              <a:rPr lang="en-US" sz="1800" dirty="0">
                <a:solidFill>
                  <a:srgbClr val="000000"/>
                </a:solidFill>
                <a:effectLst/>
                <a:highlight>
                  <a:srgbClr val="FFFFFF"/>
                </a:highlight>
                <a:latin typeface="Consolas" panose="020B0609020204030204" pitchFamily="49" charset="0"/>
              </a:rPr>
              <a:t>}}</a:t>
            </a:r>
          </a:p>
        </p:txBody>
      </p:sp>
      <p:pic>
        <p:nvPicPr>
          <p:cNvPr id="5" name="Picture 4">
            <a:extLst>
              <a:ext uri="{FF2B5EF4-FFF2-40B4-BE49-F238E27FC236}">
                <a16:creationId xmlns:a16="http://schemas.microsoft.com/office/drawing/2014/main" id="{C2AA579D-BC4D-DE6E-116B-CC865C43B52D}"/>
              </a:ext>
            </a:extLst>
          </p:cNvPr>
          <p:cNvPicPr>
            <a:picLocks noChangeAspect="1"/>
          </p:cNvPicPr>
          <p:nvPr/>
        </p:nvPicPr>
        <p:blipFill>
          <a:blip r:embed="rId3"/>
          <a:stretch>
            <a:fillRect/>
          </a:stretch>
        </p:blipFill>
        <p:spPr>
          <a:xfrm>
            <a:off x="6656996" y="1434264"/>
            <a:ext cx="5572125" cy="3381375"/>
          </a:xfrm>
          <a:prstGeom prst="rect">
            <a:avLst/>
          </a:prstGeom>
        </p:spPr>
      </p:pic>
      <p:pic>
        <p:nvPicPr>
          <p:cNvPr id="7" name="Picture 6">
            <a:extLst>
              <a:ext uri="{FF2B5EF4-FFF2-40B4-BE49-F238E27FC236}">
                <a16:creationId xmlns:a16="http://schemas.microsoft.com/office/drawing/2014/main" id="{77503803-7D07-034A-E37D-A813661B229A}"/>
              </a:ext>
            </a:extLst>
          </p:cNvPr>
          <p:cNvPicPr>
            <a:picLocks noChangeAspect="1"/>
          </p:cNvPicPr>
          <p:nvPr/>
        </p:nvPicPr>
        <p:blipFill>
          <a:blip r:embed="rId4"/>
          <a:stretch>
            <a:fillRect/>
          </a:stretch>
        </p:blipFill>
        <p:spPr>
          <a:xfrm>
            <a:off x="6626706" y="1744608"/>
            <a:ext cx="5438775" cy="2533650"/>
          </a:xfrm>
          <a:prstGeom prst="rect">
            <a:avLst/>
          </a:prstGeom>
        </p:spPr>
      </p:pic>
      <p:pic>
        <p:nvPicPr>
          <p:cNvPr id="9" name="Picture 8">
            <a:extLst>
              <a:ext uri="{FF2B5EF4-FFF2-40B4-BE49-F238E27FC236}">
                <a16:creationId xmlns:a16="http://schemas.microsoft.com/office/drawing/2014/main" id="{33A3AD29-1BD8-CE29-7B01-B8B23CB81F63}"/>
              </a:ext>
            </a:extLst>
          </p:cNvPr>
          <p:cNvPicPr>
            <a:picLocks noChangeAspect="1"/>
          </p:cNvPicPr>
          <p:nvPr/>
        </p:nvPicPr>
        <p:blipFill>
          <a:blip r:embed="rId5"/>
          <a:stretch>
            <a:fillRect/>
          </a:stretch>
        </p:blipFill>
        <p:spPr>
          <a:xfrm>
            <a:off x="7111723" y="1333500"/>
            <a:ext cx="5059899" cy="3362325"/>
          </a:xfrm>
          <a:prstGeom prst="rect">
            <a:avLst/>
          </a:prstGeom>
        </p:spPr>
      </p:pic>
    </p:spTree>
    <p:extLst>
      <p:ext uri="{BB962C8B-B14F-4D97-AF65-F5344CB8AC3E}">
        <p14:creationId xmlns:p14="http://schemas.microsoft.com/office/powerpoint/2010/main" val="114007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3496-C82F-7AD6-04A3-1399C342032C}"/>
              </a:ext>
            </a:extLst>
          </p:cNvPr>
          <p:cNvSpPr txBox="1">
            <a:spLocks/>
          </p:cNvSpPr>
          <p:nvPr/>
        </p:nvSpPr>
        <p:spPr>
          <a:xfrm>
            <a:off x="1676400" y="490125"/>
            <a:ext cx="10515600" cy="95884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Agenda</a:t>
            </a:r>
          </a:p>
        </p:txBody>
      </p:sp>
      <p:sp>
        <p:nvSpPr>
          <p:cNvPr id="3" name="Content Placeholder 2">
            <a:extLst>
              <a:ext uri="{FF2B5EF4-FFF2-40B4-BE49-F238E27FC236}">
                <a16:creationId xmlns:a16="http://schemas.microsoft.com/office/drawing/2014/main" id="{50AAB1D8-EDD8-2A20-F68F-7D66449108AD}"/>
              </a:ext>
            </a:extLst>
          </p:cNvPr>
          <p:cNvSpPr txBox="1">
            <a:spLocks/>
          </p:cNvSpPr>
          <p:nvPr/>
        </p:nvSpPr>
        <p:spPr>
          <a:xfrm>
            <a:off x="1203960" y="1600839"/>
            <a:ext cx="10515600" cy="4767036"/>
          </a:xfrm>
          <a:prstGeom prst="rect">
            <a:avLst/>
          </a:prstGeom>
        </p:spPr>
        <p:txBody>
          <a:bodyPr lIns="91440" tIns="45720" rIns="91440" bIns="45720" anchor="t"/>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solidFill>
                  <a:srgbClr val="222222"/>
                </a:solidFill>
                <a:latin typeface="Source Sans Pro" panose="020B0604020202020204" pitchFamily="34" charset="0"/>
                <a:cs typeface="Arial" panose="020B0604020202020204" pitchFamily="34" charset="0"/>
              </a:rPr>
              <a:t>Introduction to REST-Assured.</a:t>
            </a:r>
          </a:p>
          <a:p>
            <a:r>
              <a:rPr lang="en-US" sz="2400" dirty="0">
                <a:solidFill>
                  <a:srgbClr val="222222"/>
                </a:solidFill>
                <a:latin typeface="Source Sans Pro" panose="020B0604020202020204" pitchFamily="34" charset="0"/>
                <a:cs typeface="Arial" panose="020B0604020202020204" pitchFamily="34" charset="0"/>
              </a:rPr>
              <a:t>Difference between Postman and REST-Assured</a:t>
            </a:r>
          </a:p>
          <a:p>
            <a:pPr algn="l"/>
            <a:r>
              <a:rPr lang="en-US" sz="2400" dirty="0">
                <a:solidFill>
                  <a:srgbClr val="222222"/>
                </a:solidFill>
                <a:latin typeface="Source Sans Pro" panose="020B0604020202020204" pitchFamily="34" charset="0"/>
                <a:cs typeface="Arial" panose="020B0604020202020204" pitchFamily="34" charset="0"/>
              </a:rPr>
              <a:t>HTTP Methods</a:t>
            </a:r>
          </a:p>
          <a:p>
            <a:r>
              <a:rPr lang="en-US" sz="2400" dirty="0">
                <a:solidFill>
                  <a:srgbClr val="222222"/>
                </a:solidFill>
                <a:latin typeface="Source Sans Pro" panose="020B0604020202020204" pitchFamily="34" charset="0"/>
                <a:cs typeface="Arial" panose="020B0604020202020204" pitchFamily="34" charset="0"/>
              </a:rPr>
              <a:t>Setup and Installation?</a:t>
            </a:r>
          </a:p>
          <a:p>
            <a:pPr algn="l"/>
            <a:r>
              <a:rPr lang="en-US" sz="2400" dirty="0">
                <a:solidFill>
                  <a:srgbClr val="222222"/>
                </a:solidFill>
                <a:latin typeface="Source Sans Pro" panose="020B0604020202020204" pitchFamily="34" charset="0"/>
                <a:cs typeface="Arial" panose="020B0604020202020204" pitchFamily="34" charset="0"/>
              </a:rPr>
              <a:t>GET Method</a:t>
            </a:r>
          </a:p>
          <a:p>
            <a:pPr algn="l"/>
            <a:r>
              <a:rPr lang="en-US" sz="2400" dirty="0">
                <a:solidFill>
                  <a:srgbClr val="222222"/>
                </a:solidFill>
                <a:latin typeface="Source Sans Pro" panose="020B0604020202020204" pitchFamily="34" charset="0"/>
                <a:cs typeface="Arial" panose="020B0604020202020204" pitchFamily="34" charset="0"/>
              </a:rPr>
              <a:t>POST Method</a:t>
            </a:r>
          </a:p>
          <a:p>
            <a:pPr algn="l"/>
            <a:r>
              <a:rPr lang="en-US" sz="2400" dirty="0">
                <a:solidFill>
                  <a:srgbClr val="222222"/>
                </a:solidFill>
                <a:latin typeface="Source Sans Pro" panose="020B0604020202020204" pitchFamily="34" charset="0"/>
                <a:cs typeface="Arial" panose="020B0604020202020204" pitchFamily="34" charset="0"/>
              </a:rPr>
              <a:t>PUT Method</a:t>
            </a:r>
          </a:p>
          <a:p>
            <a:pPr algn="l"/>
            <a:r>
              <a:rPr lang="en-US" sz="2400" dirty="0">
                <a:solidFill>
                  <a:srgbClr val="222222"/>
                </a:solidFill>
                <a:latin typeface="Source Sans Pro" panose="020B0604020202020204" pitchFamily="34" charset="0"/>
                <a:cs typeface="Arial" panose="020B0604020202020204" pitchFamily="34" charset="0"/>
              </a:rPr>
              <a:t>DELETE Method</a:t>
            </a:r>
            <a:br>
              <a:rPr lang="en-US" dirty="0"/>
            </a:b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514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Post</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POST requests are crucial for testing resource creation operations.</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In API testing, POST requests are used to validate that new resources are created successfully on the server.</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Testing POST requests involves verifying the response status code(201), response body for any returned resource details, and potentially response headers.</a:t>
            </a:r>
          </a:p>
        </p:txBody>
      </p:sp>
    </p:spTree>
    <p:extLst>
      <p:ext uri="{BB962C8B-B14F-4D97-AF65-F5344CB8AC3E}">
        <p14:creationId xmlns:p14="http://schemas.microsoft.com/office/powerpoint/2010/main" val="200245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POST</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Sending a POST request with parameters (</a:t>
            </a:r>
            <a:r>
              <a:rPr lang="en-US" sz="2000" b="0" i="0" dirty="0">
                <a:solidFill>
                  <a:srgbClr val="6B6B6B"/>
                </a:solidFill>
                <a:effectLst/>
                <a:highlight>
                  <a:srgbClr val="FFFFFF"/>
                </a:highlight>
                <a:latin typeface="sohne"/>
              </a:rPr>
              <a:t> </a:t>
            </a:r>
            <a:r>
              <a:rPr lang="en-US" sz="2000" b="0" i="0" u="sng" dirty="0">
                <a:effectLst/>
                <a:highlight>
                  <a:srgbClr val="FFFFFF"/>
                </a:highlight>
                <a:latin typeface="sohne"/>
                <a:hlinkClick r:id="rId3"/>
              </a:rPr>
              <a:t>https://reqres.in/api/users</a:t>
            </a:r>
            <a:r>
              <a:rPr lang="en-US" sz="2000" b="0" i="0" u="sng" dirty="0">
                <a:effectLst/>
                <a:highlight>
                  <a:srgbClr val="FFFFFF"/>
                </a:highlight>
                <a:latin typeface="sohne"/>
              </a:rPr>
              <a:t>)</a:t>
            </a:r>
            <a:endParaRPr lang="en-US" sz="2000" dirty="0">
              <a:solidFill>
                <a:schemeClr val="tx1"/>
              </a:solidFill>
              <a:effectLst/>
              <a:latin typeface="Calibri" panose="020F0502020204030204" pitchFamily="34" charset="0"/>
              <a:ea typeface="Calibri" panose="020F0502020204030204" pitchFamily="34" charset="0"/>
            </a:endParaRP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Verifying response status code</a:t>
            </a:r>
          </a:p>
        </p:txBody>
      </p:sp>
    </p:spTree>
    <p:extLst>
      <p:ext uri="{BB962C8B-B14F-4D97-AF65-F5344CB8AC3E}">
        <p14:creationId xmlns:p14="http://schemas.microsoft.com/office/powerpoint/2010/main" val="408857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POST</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525627" y="1209088"/>
            <a:ext cx="10515600" cy="579966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Test_Post</a:t>
            </a:r>
            <a:r>
              <a:rPr lang="en-US" sz="1800" dirty="0">
                <a:solidFill>
                  <a:srgbClr val="000000"/>
                </a:solidFill>
                <a:effectLst/>
                <a:highlight>
                  <a:srgbClr val="FFFFFF"/>
                </a:highlight>
                <a:latin typeface="Consolas" panose="020B0609020204030204" pitchFamily="49" charset="0"/>
              </a:rPr>
              <a:t> {</a:t>
            </a:r>
          </a:p>
          <a:p>
            <a:pPr marL="0" indent="0">
              <a:buNone/>
            </a:pPr>
            <a:r>
              <a:rPr lang="en-US" sz="1800" dirty="0">
                <a:solidFill>
                  <a:srgbClr val="646464"/>
                </a:solidFill>
                <a:effectLst/>
                <a:highlight>
                  <a:srgbClr val="FFFFFF"/>
                </a:highlight>
                <a:latin typeface="Consolas" panose="020B0609020204030204" pitchFamily="49" charset="0"/>
              </a:rPr>
              <a:t>@Test</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test2() {</a:t>
            </a:r>
          </a:p>
          <a:p>
            <a:pPr marL="0" indent="0">
              <a:buNone/>
            </a:pPr>
            <a:r>
              <a:rPr lang="en-US" sz="1800" dirty="0" err="1">
                <a:solidFill>
                  <a:srgbClr val="000000"/>
                </a:solidFill>
                <a:effectLst/>
                <a:highlight>
                  <a:srgbClr val="FFFFFF"/>
                </a:highlight>
                <a:latin typeface="Consolas" panose="020B0609020204030204" pitchFamily="49" charset="0"/>
              </a:rPr>
              <a:t>JSONObject</a:t>
            </a:r>
            <a:r>
              <a:rPr lang="en-US" sz="1800" dirty="0">
                <a:solidFill>
                  <a:srgbClr val="000000"/>
                </a:solidFill>
                <a:effectLst/>
                <a:highlight>
                  <a:srgbClr val="FFFFFF"/>
                </a:highlight>
                <a:latin typeface="Consolas" panose="020B0609020204030204" pitchFamily="49" charset="0"/>
              </a:rPr>
              <a:t> </a:t>
            </a:r>
            <a:r>
              <a:rPr lang="en-US" sz="1800" dirty="0">
                <a:solidFill>
                  <a:srgbClr val="6A3E3E"/>
                </a:solidFill>
                <a:effectLst/>
                <a:highlight>
                  <a:srgbClr val="FFFFFF"/>
                </a:highlight>
                <a:latin typeface="Consolas" panose="020B0609020204030204" pitchFamily="49" charset="0"/>
              </a:rPr>
              <a:t>request</a:t>
            </a:r>
            <a:r>
              <a:rPr lang="en-US" sz="1800" dirty="0">
                <a:solidFill>
                  <a:srgbClr val="000000"/>
                </a:solidFill>
                <a:effectLst/>
                <a:highlight>
                  <a:srgbClr val="FFFFFF"/>
                </a:highlight>
                <a:latin typeface="Consolas" panose="020B0609020204030204" pitchFamily="49" charset="0"/>
              </a:rPr>
              <a:t> = </a:t>
            </a:r>
            <a:r>
              <a:rPr lang="en-US" sz="1800" b="1" dirty="0">
                <a:solidFill>
                  <a:srgbClr val="7F0055"/>
                </a:solidFill>
                <a:effectLst/>
                <a:highlight>
                  <a:srgbClr val="FFFFFF"/>
                </a:highlight>
                <a:latin typeface="Consolas" panose="020B0609020204030204" pitchFamily="49" charset="0"/>
              </a:rPr>
              <a:t>new</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JSONObject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.put</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"name"</a:t>
            </a:r>
            <a:r>
              <a:rPr lang="en-US" sz="1800" dirty="0">
                <a:solidFill>
                  <a:srgbClr val="000000"/>
                </a:solidFill>
                <a:effectLst/>
                <a:highlight>
                  <a:srgbClr val="FFFFFF"/>
                </a:highlight>
                <a:latin typeface="Consolas" panose="020B0609020204030204" pitchFamily="49" charset="0"/>
              </a:rPr>
              <a:t>, </a:t>
            </a:r>
            <a:r>
              <a:rPr lang="en-US" sz="1800" dirty="0">
                <a:solidFill>
                  <a:srgbClr val="2A00FF"/>
                </a:solidFill>
                <a:effectLst/>
                <a:highlight>
                  <a:srgbClr val="FFFFFF"/>
                </a:highlight>
                <a:latin typeface="Consolas" panose="020B0609020204030204" pitchFamily="49" charset="0"/>
              </a:rPr>
              <a:t>"chaya"</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.put</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"job"</a:t>
            </a:r>
            <a:r>
              <a:rPr lang="en-US" sz="1800" dirty="0">
                <a:solidFill>
                  <a:srgbClr val="000000"/>
                </a:solidFill>
                <a:effectLst/>
                <a:highlight>
                  <a:srgbClr val="FFFFFF"/>
                </a:highlight>
                <a:latin typeface="Consolas" panose="020B0609020204030204" pitchFamily="49" charset="0"/>
              </a:rPr>
              <a:t>, </a:t>
            </a:r>
            <a:r>
              <a:rPr lang="en-US" sz="1800" dirty="0">
                <a:solidFill>
                  <a:srgbClr val="2A00FF"/>
                </a:solidFill>
                <a:effectLst/>
                <a:highlight>
                  <a:srgbClr val="FFFFFF"/>
                </a:highlight>
                <a:latin typeface="Consolas" panose="020B0609020204030204" pitchFamily="49" charset="0"/>
              </a:rPr>
              <a:t>"BA"</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6A3E3E"/>
                </a:solidFill>
                <a:effectLst/>
                <a:highlight>
                  <a:srgbClr val="FFFFFF"/>
                </a:highlight>
                <a:latin typeface="Consolas" panose="020B0609020204030204" pitchFamily="49" charset="0"/>
              </a:rPr>
              <a:t>request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.toString</a:t>
            </a:r>
            <a:r>
              <a:rPr lang="en-US" sz="1800" dirty="0">
                <a:solidFill>
                  <a:srgbClr val="000000"/>
                </a:solidFill>
                <a:effectLst/>
                <a:highlight>
                  <a:srgbClr val="FFFFFF"/>
                </a:highlight>
                <a:latin typeface="Consolas" panose="020B0609020204030204" pitchFamily="49" charset="0"/>
              </a:rPr>
              <a:t>());</a:t>
            </a:r>
          </a:p>
          <a:p>
            <a:pPr marL="0" indent="0">
              <a:buNone/>
            </a:pPr>
            <a:r>
              <a:rPr lang="en-US" sz="1800" i="1" dirty="0">
                <a:solidFill>
                  <a:srgbClr val="000000"/>
                </a:solidFill>
                <a:effectLst/>
                <a:highlight>
                  <a:srgbClr val="FFFFFF"/>
                </a:highlight>
                <a:latin typeface="Consolas" panose="020B0609020204030204" pitchFamily="49" charset="0"/>
              </a:rPr>
              <a:t>given</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body(</a:t>
            </a: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.toJSONString</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when().</a:t>
            </a:r>
          </a:p>
          <a:p>
            <a:pPr marL="0" indent="0">
              <a:buNone/>
            </a:pPr>
            <a:r>
              <a:rPr lang="en-US" sz="1800" dirty="0">
                <a:solidFill>
                  <a:srgbClr val="000000"/>
                </a:solidFill>
                <a:effectLst/>
                <a:highlight>
                  <a:srgbClr val="FFFFFF"/>
                </a:highlight>
                <a:latin typeface="Consolas" panose="020B0609020204030204" pitchFamily="49" charset="0"/>
              </a:rPr>
              <a:t>post(</a:t>
            </a:r>
            <a:r>
              <a:rPr lang="en-US" sz="1800" dirty="0">
                <a:solidFill>
                  <a:srgbClr val="2A00FF"/>
                </a:solidFill>
                <a:effectLst/>
                <a:highlight>
                  <a:srgbClr val="FFFFFF"/>
                </a:highlight>
                <a:latin typeface="Consolas" panose="020B0609020204030204" pitchFamily="49" charset="0"/>
              </a:rPr>
              <a:t>"https://reqres.in/</a:t>
            </a:r>
            <a:r>
              <a:rPr lang="en-US" sz="1800" dirty="0" err="1">
                <a:solidFill>
                  <a:srgbClr val="2A00FF"/>
                </a:solidFill>
                <a:effectLst/>
                <a:highlight>
                  <a:srgbClr val="FFFFFF"/>
                </a:highlight>
                <a:latin typeface="Consolas" panose="020B0609020204030204" pitchFamily="49" charset="0"/>
              </a:rPr>
              <a:t>api</a:t>
            </a:r>
            <a:r>
              <a:rPr lang="en-US" sz="1800" dirty="0">
                <a:solidFill>
                  <a:srgbClr val="2A00FF"/>
                </a:solidFill>
                <a:effectLst/>
                <a:highlight>
                  <a:srgbClr val="FFFFFF"/>
                </a:highlight>
                <a:latin typeface="Consolas" panose="020B0609020204030204" pitchFamily="49" charset="0"/>
              </a:rPr>
              <a:t>/users"</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then().</a:t>
            </a:r>
          </a:p>
          <a:p>
            <a:pPr marL="0" indent="0">
              <a:buNone/>
            </a:pPr>
            <a:r>
              <a:rPr lang="en-US" sz="1800" dirty="0" err="1">
                <a:solidFill>
                  <a:srgbClr val="000000"/>
                </a:solidFill>
                <a:effectLst/>
                <a:highlight>
                  <a:srgbClr val="FFFFFF"/>
                </a:highlight>
                <a:latin typeface="Consolas" panose="020B0609020204030204" pitchFamily="49" charset="0"/>
              </a:rPr>
              <a:t>statusCode</a:t>
            </a:r>
            <a:r>
              <a:rPr lang="en-US" sz="1800" dirty="0">
                <a:solidFill>
                  <a:srgbClr val="000000"/>
                </a:solidFill>
                <a:effectLst/>
                <a:highlight>
                  <a:srgbClr val="FFFFFF"/>
                </a:highlight>
                <a:latin typeface="Consolas" panose="020B0609020204030204" pitchFamily="49" charset="0"/>
              </a:rPr>
              <a:t>(201 );}}</a:t>
            </a:r>
          </a:p>
        </p:txBody>
      </p:sp>
      <p:pic>
        <p:nvPicPr>
          <p:cNvPr id="5" name="Picture 4">
            <a:extLst>
              <a:ext uri="{FF2B5EF4-FFF2-40B4-BE49-F238E27FC236}">
                <a16:creationId xmlns:a16="http://schemas.microsoft.com/office/drawing/2014/main" id="{38C089D0-4D5A-911F-2838-A4897B756818}"/>
              </a:ext>
            </a:extLst>
          </p:cNvPr>
          <p:cNvPicPr>
            <a:picLocks noChangeAspect="1"/>
          </p:cNvPicPr>
          <p:nvPr/>
        </p:nvPicPr>
        <p:blipFill>
          <a:blip r:embed="rId2"/>
          <a:stretch>
            <a:fillRect/>
          </a:stretch>
        </p:blipFill>
        <p:spPr>
          <a:xfrm>
            <a:off x="6524625" y="2573953"/>
            <a:ext cx="5667375" cy="3648075"/>
          </a:xfrm>
          <a:prstGeom prst="rect">
            <a:avLst/>
          </a:prstGeom>
        </p:spPr>
      </p:pic>
    </p:spTree>
    <p:extLst>
      <p:ext uri="{BB962C8B-B14F-4D97-AF65-F5344CB8AC3E}">
        <p14:creationId xmlns:p14="http://schemas.microsoft.com/office/powerpoint/2010/main" val="42324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PUT</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latin typeface="Calibri" panose="020F0502020204030204" pitchFamily="34" charset="0"/>
                <a:ea typeface="Calibri" panose="020F0502020204030204" pitchFamily="34" charset="0"/>
              </a:rPr>
              <a:t>PUT </a:t>
            </a:r>
            <a:r>
              <a:rPr lang="en-US" sz="2000" dirty="0">
                <a:solidFill>
                  <a:schemeClr val="tx1"/>
                </a:solidFill>
                <a:effectLst/>
                <a:latin typeface="Calibri" panose="020F0502020204030204" pitchFamily="34" charset="0"/>
                <a:ea typeface="Calibri" panose="020F0502020204030204" pitchFamily="34" charset="0"/>
              </a:rPr>
              <a:t>requests are used to modify data.</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In API testing, PUT requests can be used to add new data.</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Testing </a:t>
            </a:r>
            <a:r>
              <a:rPr lang="en-US" sz="2000" dirty="0">
                <a:solidFill>
                  <a:schemeClr val="tx1"/>
                </a:solidFill>
                <a:latin typeface="Calibri" panose="020F0502020204030204" pitchFamily="34" charset="0"/>
                <a:ea typeface="Calibri" panose="020F0502020204030204" pitchFamily="34" charset="0"/>
              </a:rPr>
              <a:t>PUT </a:t>
            </a:r>
            <a:r>
              <a:rPr lang="en-US" sz="2000" dirty="0">
                <a:solidFill>
                  <a:schemeClr val="tx1"/>
                </a:solidFill>
                <a:effectLst/>
                <a:latin typeface="Calibri" panose="020F0502020204030204" pitchFamily="34" charset="0"/>
                <a:ea typeface="Calibri" panose="020F0502020204030204" pitchFamily="34" charset="0"/>
              </a:rPr>
              <a:t>requests involves verifying the response status code(200)</a:t>
            </a:r>
          </a:p>
        </p:txBody>
      </p:sp>
    </p:spTree>
    <p:extLst>
      <p:ext uri="{BB962C8B-B14F-4D97-AF65-F5344CB8AC3E}">
        <p14:creationId xmlns:p14="http://schemas.microsoft.com/office/powerpoint/2010/main" val="381755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PUT</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Sending a </a:t>
            </a:r>
            <a:r>
              <a:rPr lang="en-US" sz="2000" dirty="0">
                <a:solidFill>
                  <a:schemeClr val="tx1"/>
                </a:solidFill>
                <a:latin typeface="Calibri" panose="020F0502020204030204" pitchFamily="34" charset="0"/>
                <a:ea typeface="Calibri" panose="020F0502020204030204" pitchFamily="34" charset="0"/>
              </a:rPr>
              <a:t>PUT </a:t>
            </a:r>
            <a:r>
              <a:rPr lang="en-US" sz="2000" dirty="0">
                <a:solidFill>
                  <a:schemeClr val="tx1"/>
                </a:solidFill>
                <a:effectLst/>
                <a:latin typeface="Calibri" panose="020F0502020204030204" pitchFamily="34" charset="0"/>
                <a:ea typeface="Calibri" panose="020F0502020204030204" pitchFamily="34" charset="0"/>
              </a:rPr>
              <a:t>request with parameters (</a:t>
            </a:r>
            <a:r>
              <a:rPr lang="en-US" sz="2000" b="0" i="0" dirty="0">
                <a:solidFill>
                  <a:srgbClr val="6B6B6B"/>
                </a:solidFill>
                <a:effectLst/>
                <a:highlight>
                  <a:srgbClr val="FFFFFF"/>
                </a:highlight>
                <a:latin typeface="sohne"/>
              </a:rPr>
              <a:t> </a:t>
            </a:r>
            <a:r>
              <a:rPr lang="en-US" sz="2000" b="0" i="0" u="sng" dirty="0">
                <a:effectLst/>
                <a:highlight>
                  <a:srgbClr val="FFFFFF"/>
                </a:highlight>
                <a:latin typeface="sohne"/>
                <a:hlinkClick r:id="rId3"/>
              </a:rPr>
              <a:t>https://reqres.in/api/users/2</a:t>
            </a:r>
            <a:r>
              <a:rPr lang="en-US" sz="2000" b="0" i="0" u="sng" dirty="0">
                <a:effectLst/>
                <a:highlight>
                  <a:srgbClr val="FFFFFF"/>
                </a:highlight>
                <a:latin typeface="sohne"/>
              </a:rPr>
              <a:t>)</a:t>
            </a:r>
            <a:endParaRPr lang="en-US" sz="2000" dirty="0">
              <a:solidFill>
                <a:schemeClr val="tx1"/>
              </a:solidFill>
              <a:effectLst/>
              <a:latin typeface="Calibri" panose="020F0502020204030204" pitchFamily="34" charset="0"/>
              <a:ea typeface="Calibri" panose="020F0502020204030204" pitchFamily="34" charset="0"/>
            </a:endParaRP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Verifying response status code</a:t>
            </a:r>
          </a:p>
        </p:txBody>
      </p:sp>
    </p:spTree>
    <p:extLst>
      <p:ext uri="{BB962C8B-B14F-4D97-AF65-F5344CB8AC3E}">
        <p14:creationId xmlns:p14="http://schemas.microsoft.com/office/powerpoint/2010/main" val="41574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PUT</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525627" y="1209088"/>
            <a:ext cx="10515600" cy="579966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Test03_Put {</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dirty="0">
                <a:solidFill>
                  <a:srgbClr val="646464"/>
                </a:solidFill>
                <a:effectLst/>
                <a:highlight>
                  <a:srgbClr val="FFFFFF"/>
                </a:highlight>
                <a:latin typeface="Consolas" panose="020B0609020204030204" pitchFamily="49" charset="0"/>
              </a:rPr>
              <a:t>@Test</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test2() {</a:t>
            </a:r>
          </a:p>
          <a:p>
            <a:pPr marL="0" indent="0">
              <a:buNone/>
            </a:pPr>
            <a:r>
              <a:rPr lang="en-US" sz="1800" dirty="0" err="1">
                <a:solidFill>
                  <a:srgbClr val="000000"/>
                </a:solidFill>
                <a:effectLst/>
                <a:highlight>
                  <a:srgbClr val="FFFFFF"/>
                </a:highlight>
                <a:latin typeface="Consolas" panose="020B0609020204030204" pitchFamily="49" charset="0"/>
              </a:rPr>
              <a:t>JSONObject</a:t>
            </a:r>
            <a:r>
              <a:rPr lang="en-US" sz="1800" dirty="0">
                <a:solidFill>
                  <a:srgbClr val="000000"/>
                </a:solidFill>
                <a:effectLst/>
                <a:highlight>
                  <a:srgbClr val="FFFFFF"/>
                </a:highlight>
                <a:latin typeface="Consolas" panose="020B0609020204030204" pitchFamily="49" charset="0"/>
              </a:rPr>
              <a:t> </a:t>
            </a:r>
            <a:r>
              <a:rPr lang="en-US" sz="1800" dirty="0">
                <a:solidFill>
                  <a:srgbClr val="6A3E3E"/>
                </a:solidFill>
                <a:effectLst/>
                <a:highlight>
                  <a:srgbClr val="FFFFFF"/>
                </a:highlight>
                <a:latin typeface="Consolas" panose="020B0609020204030204" pitchFamily="49" charset="0"/>
              </a:rPr>
              <a:t>request</a:t>
            </a:r>
            <a:r>
              <a:rPr lang="en-US" sz="1800" dirty="0">
                <a:solidFill>
                  <a:srgbClr val="000000"/>
                </a:solidFill>
                <a:effectLst/>
                <a:highlight>
                  <a:srgbClr val="FFFFFF"/>
                </a:highlight>
                <a:latin typeface="Consolas" panose="020B0609020204030204" pitchFamily="49" charset="0"/>
              </a:rPr>
              <a:t> = </a:t>
            </a:r>
            <a:r>
              <a:rPr lang="en-US" sz="1800" b="1" dirty="0">
                <a:solidFill>
                  <a:srgbClr val="7F0055"/>
                </a:solidFill>
                <a:effectLst/>
                <a:highlight>
                  <a:srgbClr val="FFFFFF"/>
                </a:highlight>
                <a:latin typeface="Consolas" panose="020B0609020204030204" pitchFamily="49" charset="0"/>
              </a:rPr>
              <a:t>new</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JSONObject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.put</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first_name</a:t>
            </a:r>
            <a:r>
              <a:rPr lang="en-US" sz="1800" dirty="0">
                <a:solidFill>
                  <a:srgbClr val="2A00FF"/>
                </a:solidFill>
                <a:effectLst/>
                <a:highlight>
                  <a:srgbClr val="FFFFFF"/>
                </a:highlight>
                <a:latin typeface="Consolas" panose="020B0609020204030204" pitchFamily="49" charset="0"/>
              </a:rPr>
              <a:t>"</a:t>
            </a:r>
            <a:r>
              <a:rPr lang="en-US" sz="1800" dirty="0">
                <a:solidFill>
                  <a:srgbClr val="000000"/>
                </a:solidFill>
                <a:effectLst/>
                <a:highlight>
                  <a:srgbClr val="FFFFFF"/>
                </a:highlight>
                <a:latin typeface="Consolas" panose="020B0609020204030204" pitchFamily="49" charset="0"/>
              </a:rPr>
              <a:t>, </a:t>
            </a:r>
            <a:r>
              <a:rPr lang="en-US" sz="1800" dirty="0">
                <a:solidFill>
                  <a:srgbClr val="2A00FF"/>
                </a:solidFill>
                <a:effectLst/>
                <a:highlight>
                  <a:srgbClr val="FFFFFF"/>
                </a:highlight>
                <a:latin typeface="Consolas" panose="020B0609020204030204" pitchFamily="49" charset="0"/>
              </a:rPr>
              <a:t>"chaya"</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.put</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a:t>
            </a:r>
            <a:r>
              <a:rPr lang="en-US" sz="1800" dirty="0" err="1">
                <a:solidFill>
                  <a:srgbClr val="2A00FF"/>
                </a:solidFill>
                <a:effectLst/>
                <a:highlight>
                  <a:srgbClr val="FFFFFF"/>
                </a:highlight>
                <a:latin typeface="Consolas" panose="020B0609020204030204" pitchFamily="49" charset="0"/>
              </a:rPr>
              <a:t>last_name</a:t>
            </a:r>
            <a:r>
              <a:rPr lang="en-US" sz="1800" dirty="0">
                <a:solidFill>
                  <a:srgbClr val="2A00FF"/>
                </a:solidFill>
                <a:effectLst/>
                <a:highlight>
                  <a:srgbClr val="FFFFFF"/>
                </a:highlight>
                <a:latin typeface="Consolas" panose="020B0609020204030204" pitchFamily="49" charset="0"/>
              </a:rPr>
              <a:t>"</a:t>
            </a:r>
            <a:r>
              <a:rPr lang="en-US" sz="1800" dirty="0">
                <a:solidFill>
                  <a:srgbClr val="000000"/>
                </a:solidFill>
                <a:effectLst/>
                <a:highlight>
                  <a:srgbClr val="FFFFFF"/>
                </a:highlight>
                <a:latin typeface="Consolas" panose="020B0609020204030204" pitchFamily="49" charset="0"/>
              </a:rPr>
              <a:t>, </a:t>
            </a:r>
            <a:r>
              <a:rPr lang="en-US" sz="1800" dirty="0">
                <a:solidFill>
                  <a:srgbClr val="2A00FF"/>
                </a:solidFill>
                <a:effectLst/>
                <a:highlight>
                  <a:srgbClr val="FFFFFF"/>
                </a:highlight>
                <a:latin typeface="Consolas" panose="020B0609020204030204" pitchFamily="49" charset="0"/>
              </a:rPr>
              <a:t>"BAAA"</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a:solidFill>
                  <a:srgbClr val="6A3E3E"/>
                </a:solidFill>
                <a:effectLst/>
                <a:highlight>
                  <a:srgbClr val="FFFFFF"/>
                </a:highlight>
                <a:latin typeface="Consolas" panose="020B0609020204030204" pitchFamily="49" charset="0"/>
              </a:rPr>
              <a:t>request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err="1">
                <a:solidFill>
                  <a:srgbClr val="000000"/>
                </a:solidFill>
                <a:effectLst/>
                <a:highlight>
                  <a:srgbClr val="FFFFFF"/>
                </a:highlight>
                <a:latin typeface="Consolas" panose="020B0609020204030204" pitchFamily="49" charset="0"/>
              </a:rPr>
              <a:t>System.</a:t>
            </a:r>
            <a:r>
              <a:rPr lang="en-US" sz="1800" b="1" i="1" dirty="0" err="1">
                <a:solidFill>
                  <a:srgbClr val="0000C0"/>
                </a:solidFill>
                <a:effectLst/>
                <a:highlight>
                  <a:srgbClr val="FFFFFF"/>
                </a:highlight>
                <a:latin typeface="Consolas" panose="020B0609020204030204" pitchFamily="49" charset="0"/>
              </a:rPr>
              <a:t>out</a:t>
            </a:r>
            <a:r>
              <a:rPr lang="en-US" sz="1800" dirty="0" err="1">
                <a:solidFill>
                  <a:srgbClr val="000000"/>
                </a:solidFill>
                <a:effectLst/>
                <a:highlight>
                  <a:srgbClr val="FFFFFF"/>
                </a:highlight>
                <a:latin typeface="Consolas" panose="020B0609020204030204" pitchFamily="49" charset="0"/>
              </a:rPr>
              <a:t>.println</a:t>
            </a:r>
            <a:r>
              <a:rPr lang="en-US" sz="1800" dirty="0">
                <a:solidFill>
                  <a:srgbClr val="000000"/>
                </a:solidFill>
                <a:effectLst/>
                <a:highlight>
                  <a:srgbClr val="FFFFFF"/>
                </a:highlight>
                <a:latin typeface="Consolas" panose="020B0609020204030204" pitchFamily="49" charset="0"/>
              </a:rPr>
              <a:t>(</a:t>
            </a: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.toString</a:t>
            </a:r>
            <a:r>
              <a:rPr lang="en-US" sz="1800" dirty="0">
                <a:solidFill>
                  <a:srgbClr val="000000"/>
                </a:solidFill>
                <a:effectLst/>
                <a:highlight>
                  <a:srgbClr val="FFFFFF"/>
                </a:highlight>
                <a:latin typeface="Consolas" panose="020B0609020204030204" pitchFamily="49" charset="0"/>
              </a:rPr>
              <a:t>());</a:t>
            </a:r>
          </a:p>
          <a:p>
            <a:pPr marL="0" indent="0">
              <a:buNone/>
            </a:pPr>
            <a:r>
              <a:rPr lang="en-US" sz="1800" i="1" dirty="0">
                <a:solidFill>
                  <a:srgbClr val="000000"/>
                </a:solidFill>
                <a:effectLst/>
                <a:highlight>
                  <a:srgbClr val="FFFFFF"/>
                </a:highlight>
                <a:latin typeface="Consolas" panose="020B0609020204030204" pitchFamily="49" charset="0"/>
              </a:rPr>
              <a:t>given</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body(</a:t>
            </a:r>
            <a:r>
              <a:rPr lang="en-US" sz="1800" dirty="0" err="1">
                <a:solidFill>
                  <a:srgbClr val="6A3E3E"/>
                </a:solidFill>
                <a:effectLst/>
                <a:highlight>
                  <a:srgbClr val="FFFFFF"/>
                </a:highlight>
                <a:latin typeface="Consolas" panose="020B0609020204030204" pitchFamily="49" charset="0"/>
              </a:rPr>
              <a:t>request</a:t>
            </a:r>
            <a:r>
              <a:rPr lang="en-US" sz="1800" dirty="0" err="1">
                <a:solidFill>
                  <a:srgbClr val="000000"/>
                </a:solidFill>
                <a:effectLst/>
                <a:highlight>
                  <a:srgbClr val="FFFFFF"/>
                </a:highlight>
                <a:latin typeface="Consolas" panose="020B0609020204030204" pitchFamily="49" charset="0"/>
              </a:rPr>
              <a:t>.toJSONString</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when().</a:t>
            </a:r>
          </a:p>
          <a:p>
            <a:pPr marL="0" indent="0">
              <a:buNone/>
            </a:pPr>
            <a:r>
              <a:rPr lang="en-US" dirty="0">
                <a:solidFill>
                  <a:srgbClr val="000000"/>
                </a:solidFill>
                <a:highlight>
                  <a:srgbClr val="FFFFFF"/>
                </a:highlight>
                <a:latin typeface="Consolas" panose="020B0609020204030204" pitchFamily="49" charset="0"/>
              </a:rPr>
              <a:t>put</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"https://reqres.in/</a:t>
            </a:r>
            <a:r>
              <a:rPr lang="en-US" sz="1800" dirty="0" err="1">
                <a:solidFill>
                  <a:srgbClr val="2A00FF"/>
                </a:solidFill>
                <a:effectLst/>
                <a:highlight>
                  <a:srgbClr val="FFFFFF"/>
                </a:highlight>
                <a:latin typeface="Consolas" panose="020B0609020204030204" pitchFamily="49" charset="0"/>
              </a:rPr>
              <a:t>api</a:t>
            </a:r>
            <a:r>
              <a:rPr lang="en-US" sz="1800" dirty="0">
                <a:solidFill>
                  <a:srgbClr val="2A00FF"/>
                </a:solidFill>
                <a:effectLst/>
                <a:highlight>
                  <a:srgbClr val="FFFFFF"/>
                </a:highlight>
                <a:latin typeface="Consolas" panose="020B0609020204030204" pitchFamily="49" charset="0"/>
              </a:rPr>
              <a:t>/users/2"</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then().</a:t>
            </a:r>
            <a:r>
              <a:rPr lang="en-US" sz="1800" dirty="0" err="1">
                <a:solidFill>
                  <a:srgbClr val="000000"/>
                </a:solidFill>
                <a:effectLst/>
                <a:highlight>
                  <a:srgbClr val="FFFFFF"/>
                </a:highlight>
                <a:latin typeface="Consolas" panose="020B0609020204030204" pitchFamily="49" charset="0"/>
              </a:rPr>
              <a:t>statusCode</a:t>
            </a:r>
            <a:r>
              <a:rPr lang="en-US" sz="1800" dirty="0">
                <a:solidFill>
                  <a:srgbClr val="000000"/>
                </a:solidFill>
                <a:effectLst/>
                <a:highlight>
                  <a:srgbClr val="FFFFFF"/>
                </a:highlight>
                <a:latin typeface="Consolas" panose="020B0609020204030204" pitchFamily="49" charset="0"/>
              </a:rPr>
              <a:t>(200);}}</a:t>
            </a:r>
          </a:p>
        </p:txBody>
      </p:sp>
      <p:pic>
        <p:nvPicPr>
          <p:cNvPr id="5" name="Picture 4">
            <a:extLst>
              <a:ext uri="{FF2B5EF4-FFF2-40B4-BE49-F238E27FC236}">
                <a16:creationId xmlns:a16="http://schemas.microsoft.com/office/drawing/2014/main" id="{6588977D-D5A5-78FC-8E3D-7BCDFBDF16E3}"/>
              </a:ext>
            </a:extLst>
          </p:cNvPr>
          <p:cNvPicPr>
            <a:picLocks noChangeAspect="1"/>
          </p:cNvPicPr>
          <p:nvPr/>
        </p:nvPicPr>
        <p:blipFill>
          <a:blip r:embed="rId2"/>
          <a:stretch>
            <a:fillRect/>
          </a:stretch>
        </p:blipFill>
        <p:spPr>
          <a:xfrm>
            <a:off x="6625883" y="1953212"/>
            <a:ext cx="5566117" cy="3486150"/>
          </a:xfrm>
          <a:prstGeom prst="rect">
            <a:avLst/>
          </a:prstGeom>
        </p:spPr>
      </p:pic>
    </p:spTree>
    <p:extLst>
      <p:ext uri="{BB962C8B-B14F-4D97-AF65-F5344CB8AC3E}">
        <p14:creationId xmlns:p14="http://schemas.microsoft.com/office/powerpoint/2010/main" val="346610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DELETE</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pPr>
            <a:r>
              <a:rPr lang="en-US" dirty="0">
                <a:solidFill>
                  <a:srgbClr val="222222"/>
                </a:solidFill>
                <a:latin typeface="Source Sans Pro" panose="020B0604020202020204" pitchFamily="34" charset="0"/>
                <a:cs typeface="Arial" panose="020B0604020202020204" pitchFamily="34" charset="0"/>
              </a:rPr>
              <a:t>DELETE </a:t>
            </a:r>
            <a:r>
              <a:rPr lang="en-US" sz="2000" dirty="0">
                <a:solidFill>
                  <a:schemeClr val="tx1"/>
                </a:solidFill>
                <a:effectLst/>
                <a:latin typeface="Calibri" panose="020F0502020204030204" pitchFamily="34" charset="0"/>
                <a:ea typeface="Calibri" panose="020F0502020204030204" pitchFamily="34" charset="0"/>
              </a:rPr>
              <a:t>requests are used to delete data.</a:t>
            </a: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Testing </a:t>
            </a:r>
            <a:r>
              <a:rPr lang="en-US" sz="2000" dirty="0">
                <a:solidFill>
                  <a:schemeClr val="tx1"/>
                </a:solidFill>
                <a:latin typeface="Calibri" panose="020F0502020204030204" pitchFamily="34" charset="0"/>
                <a:ea typeface="Calibri" panose="020F0502020204030204" pitchFamily="34" charset="0"/>
              </a:rPr>
              <a:t>delete </a:t>
            </a:r>
            <a:r>
              <a:rPr lang="en-US" sz="2000" dirty="0">
                <a:solidFill>
                  <a:schemeClr val="tx1"/>
                </a:solidFill>
                <a:effectLst/>
                <a:latin typeface="Calibri" panose="020F0502020204030204" pitchFamily="34" charset="0"/>
                <a:ea typeface="Calibri" panose="020F0502020204030204" pitchFamily="34" charset="0"/>
              </a:rPr>
              <a:t>requests involves verifying the response status code(204)</a:t>
            </a:r>
          </a:p>
        </p:txBody>
      </p:sp>
    </p:spTree>
    <p:extLst>
      <p:ext uri="{BB962C8B-B14F-4D97-AF65-F5344CB8AC3E}">
        <p14:creationId xmlns:p14="http://schemas.microsoft.com/office/powerpoint/2010/main" val="445596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 DELETE</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007012" y="1773485"/>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pPr>
            <a:r>
              <a:rPr lang="en-US" sz="2000" dirty="0">
                <a:solidFill>
                  <a:schemeClr val="tx1"/>
                </a:solidFill>
                <a:effectLst/>
                <a:latin typeface="Calibri" panose="020F0502020204030204" pitchFamily="34" charset="0"/>
                <a:ea typeface="Calibri" panose="020F0502020204030204" pitchFamily="34" charset="0"/>
              </a:rPr>
              <a:t>Sending a </a:t>
            </a:r>
            <a:r>
              <a:rPr lang="en-US" sz="2000" dirty="0">
                <a:solidFill>
                  <a:schemeClr val="tx1"/>
                </a:solidFill>
                <a:latin typeface="Calibri" panose="020F0502020204030204" pitchFamily="34" charset="0"/>
                <a:ea typeface="Calibri" panose="020F0502020204030204" pitchFamily="34" charset="0"/>
              </a:rPr>
              <a:t>DELETE request </a:t>
            </a:r>
            <a:r>
              <a:rPr lang="en-US" sz="2000" dirty="0">
                <a:solidFill>
                  <a:schemeClr val="tx1"/>
                </a:solidFill>
                <a:effectLst/>
                <a:latin typeface="Calibri" panose="020F0502020204030204" pitchFamily="34" charset="0"/>
                <a:ea typeface="Calibri" panose="020F0502020204030204" pitchFamily="34" charset="0"/>
              </a:rPr>
              <a:t>with parameters (</a:t>
            </a:r>
            <a:r>
              <a:rPr lang="en-US" sz="2000" b="0" i="0" dirty="0">
                <a:solidFill>
                  <a:srgbClr val="6B6B6B"/>
                </a:solidFill>
                <a:effectLst/>
                <a:highlight>
                  <a:srgbClr val="FFFFFF"/>
                </a:highlight>
                <a:latin typeface="sohne"/>
              </a:rPr>
              <a:t> </a:t>
            </a:r>
            <a:r>
              <a:rPr lang="en-US" sz="2000" b="0" i="0" u="sng" dirty="0">
                <a:effectLst/>
                <a:highlight>
                  <a:srgbClr val="FFFFFF"/>
                </a:highlight>
                <a:latin typeface="sohne"/>
                <a:hlinkClick r:id="rId3"/>
              </a:rPr>
              <a:t>https://reqres.in/api/users/2</a:t>
            </a:r>
            <a:r>
              <a:rPr lang="en-US" sz="2000" b="0" i="0" u="sng" dirty="0">
                <a:effectLst/>
                <a:highlight>
                  <a:srgbClr val="FFFFFF"/>
                </a:highlight>
                <a:latin typeface="sohne"/>
              </a:rPr>
              <a:t>)</a:t>
            </a:r>
            <a:endParaRPr lang="en-US" sz="2000" dirty="0">
              <a:solidFill>
                <a:schemeClr val="tx1"/>
              </a:solidFill>
              <a:effectLst/>
              <a:latin typeface="Calibri" panose="020F0502020204030204" pitchFamily="34" charset="0"/>
              <a:ea typeface="Calibri" panose="020F0502020204030204" pitchFamily="34" charset="0"/>
            </a:endParaRPr>
          </a:p>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Verifying response status code</a:t>
            </a:r>
          </a:p>
        </p:txBody>
      </p:sp>
    </p:spTree>
    <p:extLst>
      <p:ext uri="{BB962C8B-B14F-4D97-AF65-F5344CB8AC3E}">
        <p14:creationId xmlns:p14="http://schemas.microsoft.com/office/powerpoint/2010/main" val="2831923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322-195E-52A9-1BED-13666DB794BA}"/>
              </a:ext>
            </a:extLst>
          </p:cNvPr>
          <p:cNvSpPr txBox="1">
            <a:spLocks/>
          </p:cNvSpPr>
          <p:nvPr/>
        </p:nvSpPr>
        <p:spPr>
          <a:xfrm>
            <a:off x="1676400" y="490125"/>
            <a:ext cx="10515600" cy="90257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HTTP Method -</a:t>
            </a:r>
            <a:r>
              <a:rPr lang="en-US" dirty="0">
                <a:solidFill>
                  <a:srgbClr val="222222"/>
                </a:solidFill>
                <a:latin typeface="Source Sans Pro" panose="020B0604020202020204" pitchFamily="34" charset="0"/>
                <a:cs typeface="Arial" panose="020B0604020202020204" pitchFamily="34" charset="0"/>
              </a:rPr>
              <a:t> DELETE</a:t>
            </a:r>
          </a:p>
        </p:txBody>
      </p:sp>
      <p:sp>
        <p:nvSpPr>
          <p:cNvPr id="3" name="Content Placeholder 2">
            <a:extLst>
              <a:ext uri="{FF2B5EF4-FFF2-40B4-BE49-F238E27FC236}">
                <a16:creationId xmlns:a16="http://schemas.microsoft.com/office/drawing/2014/main" id="{A1211C19-8C2C-F1AF-FFE8-5A6BCC772C73}"/>
              </a:ext>
            </a:extLst>
          </p:cNvPr>
          <p:cNvSpPr txBox="1">
            <a:spLocks/>
          </p:cNvSpPr>
          <p:nvPr/>
        </p:nvSpPr>
        <p:spPr>
          <a:xfrm>
            <a:off x="1525627" y="1209088"/>
            <a:ext cx="10515600" cy="579966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Test05_Delete {</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dirty="0">
                <a:solidFill>
                  <a:srgbClr val="646464"/>
                </a:solidFill>
                <a:effectLst/>
                <a:highlight>
                  <a:srgbClr val="FFFFFF"/>
                </a:highlight>
                <a:latin typeface="Consolas" panose="020B0609020204030204" pitchFamily="49" charset="0"/>
              </a:rPr>
              <a:t>@Test</a:t>
            </a:r>
            <a:endParaRPr lang="en-US" sz="1800" dirty="0">
              <a:solidFill>
                <a:srgbClr val="000000"/>
              </a:solidFill>
              <a:effectLst/>
              <a:highlight>
                <a:srgbClr val="FFFFFF"/>
              </a:highlight>
              <a:latin typeface="Consolas" panose="020B0609020204030204" pitchFamily="49" charset="0"/>
            </a:endParaRPr>
          </a:p>
          <a:p>
            <a:pPr marL="0" indent="0">
              <a:buNone/>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void</a:t>
            </a:r>
            <a:r>
              <a:rPr lang="en-US" sz="1800" dirty="0">
                <a:solidFill>
                  <a:srgbClr val="000000"/>
                </a:solidFill>
                <a:effectLst/>
                <a:highlight>
                  <a:srgbClr val="FFFFFF"/>
                </a:highlight>
                <a:latin typeface="Consolas" panose="020B0609020204030204" pitchFamily="49" charset="0"/>
              </a:rPr>
              <a:t> test2() {</a:t>
            </a:r>
          </a:p>
          <a:p>
            <a:pPr marL="0" indent="0">
              <a:buNone/>
            </a:pPr>
            <a:r>
              <a:rPr lang="en-US" sz="1800" dirty="0" err="1">
                <a:solidFill>
                  <a:srgbClr val="000000"/>
                </a:solidFill>
                <a:effectLst/>
                <a:highlight>
                  <a:srgbClr val="FFFFFF"/>
                </a:highlight>
                <a:latin typeface="Consolas" panose="020B0609020204030204" pitchFamily="49" charset="0"/>
              </a:rPr>
              <a:t>JSONObject</a:t>
            </a:r>
            <a:r>
              <a:rPr lang="en-US" sz="1800" dirty="0">
                <a:solidFill>
                  <a:srgbClr val="000000"/>
                </a:solidFill>
                <a:effectLst/>
                <a:highlight>
                  <a:srgbClr val="FFFFFF"/>
                </a:highlight>
                <a:latin typeface="Consolas" panose="020B0609020204030204" pitchFamily="49" charset="0"/>
              </a:rPr>
              <a:t> </a:t>
            </a:r>
            <a:r>
              <a:rPr lang="en-US" sz="1800" dirty="0">
                <a:solidFill>
                  <a:srgbClr val="6A3E3E"/>
                </a:solidFill>
                <a:effectLst/>
                <a:highlight>
                  <a:srgbClr val="FFFFFF"/>
                </a:highlight>
                <a:latin typeface="Consolas" panose="020B0609020204030204" pitchFamily="49" charset="0"/>
              </a:rPr>
              <a:t>request</a:t>
            </a:r>
            <a:r>
              <a:rPr lang="en-US" sz="1800" dirty="0">
                <a:solidFill>
                  <a:srgbClr val="000000"/>
                </a:solidFill>
                <a:effectLst/>
                <a:highlight>
                  <a:srgbClr val="FFFFFF"/>
                </a:highlight>
                <a:latin typeface="Consolas" panose="020B0609020204030204" pitchFamily="49" charset="0"/>
              </a:rPr>
              <a:t> = </a:t>
            </a:r>
            <a:r>
              <a:rPr lang="en-US" sz="1800" b="1" dirty="0">
                <a:solidFill>
                  <a:srgbClr val="7F0055"/>
                </a:solidFill>
                <a:effectLst/>
                <a:highlight>
                  <a:srgbClr val="FFFFFF"/>
                </a:highlight>
                <a:latin typeface="Consolas" panose="020B0609020204030204" pitchFamily="49" charset="0"/>
              </a:rPr>
              <a:t>new</a:t>
            </a:r>
            <a:r>
              <a:rPr lang="en-US" sz="1800" dirty="0">
                <a:solidFill>
                  <a:srgbClr val="000000"/>
                </a:solidFill>
                <a:effectLst/>
                <a:highlight>
                  <a:srgbClr val="FFFFFF"/>
                </a:highlight>
                <a:latin typeface="Consolas" panose="020B0609020204030204" pitchFamily="49" charset="0"/>
              </a:rPr>
              <a:t> </a:t>
            </a:r>
            <a:r>
              <a:rPr lang="en-US" sz="1800" dirty="0" err="1">
                <a:solidFill>
                  <a:srgbClr val="000000"/>
                </a:solidFill>
                <a:effectLst/>
                <a:highlight>
                  <a:srgbClr val="FFFFFF"/>
                </a:highlight>
                <a:latin typeface="Consolas" panose="020B0609020204030204" pitchFamily="49" charset="0"/>
              </a:rPr>
              <a:t>JSONObject</a:t>
            </a:r>
            <a:r>
              <a:rPr lang="en-US" sz="1800" dirty="0">
                <a:solidFill>
                  <a:srgbClr val="000000"/>
                </a:solidFill>
                <a:effectLst/>
                <a:highlight>
                  <a:srgbClr val="FFFFFF"/>
                </a:highlight>
                <a:latin typeface="Consolas" panose="020B0609020204030204" pitchFamily="49" charset="0"/>
              </a:rPr>
              <a:t>();</a:t>
            </a:r>
          </a:p>
          <a:p>
            <a:pPr marL="0" indent="0">
              <a:buNone/>
            </a:pPr>
            <a:r>
              <a:rPr lang="en-US" sz="1800" i="1" dirty="0">
                <a:solidFill>
                  <a:srgbClr val="000000"/>
                </a:solidFill>
                <a:effectLst/>
                <a:highlight>
                  <a:srgbClr val="FFFFFF"/>
                </a:highlight>
                <a:latin typeface="Consolas" panose="020B0609020204030204" pitchFamily="49" charset="0"/>
              </a:rPr>
              <a:t>given</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when().</a:t>
            </a:r>
          </a:p>
          <a:p>
            <a:pPr marL="0" indent="0">
              <a:buNone/>
            </a:pPr>
            <a:r>
              <a:rPr lang="en-US" dirty="0">
                <a:solidFill>
                  <a:srgbClr val="000000"/>
                </a:solidFill>
                <a:highlight>
                  <a:srgbClr val="FFFFFF"/>
                </a:highlight>
                <a:latin typeface="Consolas" panose="020B0609020204030204" pitchFamily="49" charset="0"/>
              </a:rPr>
              <a:t>delete</a:t>
            </a:r>
            <a:r>
              <a:rPr lang="en-US" sz="1800" dirty="0">
                <a:solidFill>
                  <a:srgbClr val="000000"/>
                </a:solidFill>
                <a:effectLst/>
                <a:highlight>
                  <a:srgbClr val="FFFFFF"/>
                </a:highlight>
                <a:latin typeface="Consolas" panose="020B0609020204030204" pitchFamily="49" charset="0"/>
              </a:rPr>
              <a:t>(</a:t>
            </a:r>
            <a:r>
              <a:rPr lang="en-US" sz="1800" dirty="0">
                <a:solidFill>
                  <a:srgbClr val="2A00FF"/>
                </a:solidFill>
                <a:effectLst/>
                <a:highlight>
                  <a:srgbClr val="FFFFFF"/>
                </a:highlight>
                <a:latin typeface="Consolas" panose="020B0609020204030204" pitchFamily="49" charset="0"/>
              </a:rPr>
              <a:t>"https://reqres.in/</a:t>
            </a:r>
            <a:r>
              <a:rPr lang="en-US" sz="1800" dirty="0" err="1">
                <a:solidFill>
                  <a:srgbClr val="2A00FF"/>
                </a:solidFill>
                <a:effectLst/>
                <a:highlight>
                  <a:srgbClr val="FFFFFF"/>
                </a:highlight>
                <a:latin typeface="Consolas" panose="020B0609020204030204" pitchFamily="49" charset="0"/>
              </a:rPr>
              <a:t>api</a:t>
            </a:r>
            <a:r>
              <a:rPr lang="en-US" sz="1800" dirty="0">
                <a:solidFill>
                  <a:srgbClr val="2A00FF"/>
                </a:solidFill>
                <a:effectLst/>
                <a:highlight>
                  <a:srgbClr val="FFFFFF"/>
                </a:highlight>
                <a:latin typeface="Consolas" panose="020B0609020204030204" pitchFamily="49" charset="0"/>
              </a:rPr>
              <a:t>/users/2"</a:t>
            </a:r>
            <a:r>
              <a:rPr lang="en-US" sz="1800" dirty="0">
                <a:solidFill>
                  <a:srgbClr val="000000"/>
                </a:solidFill>
                <a:effectLst/>
                <a:highlight>
                  <a:srgbClr val="FFFFFF"/>
                </a:highlight>
                <a:latin typeface="Consolas" panose="020B0609020204030204" pitchFamily="49" charset="0"/>
              </a:rPr>
              <a:t>).</a:t>
            </a:r>
          </a:p>
          <a:p>
            <a:pPr marL="0" indent="0">
              <a:buNone/>
            </a:pPr>
            <a:r>
              <a:rPr lang="en-US" sz="1800" dirty="0">
                <a:solidFill>
                  <a:srgbClr val="000000"/>
                </a:solidFill>
                <a:effectLst/>
                <a:highlight>
                  <a:srgbClr val="FFFFFF"/>
                </a:highlight>
                <a:latin typeface="Consolas" panose="020B0609020204030204" pitchFamily="49" charset="0"/>
              </a:rPr>
              <a:t>then().</a:t>
            </a:r>
            <a:r>
              <a:rPr lang="en-US" sz="1800" dirty="0" err="1">
                <a:solidFill>
                  <a:srgbClr val="000000"/>
                </a:solidFill>
                <a:effectLst/>
                <a:highlight>
                  <a:srgbClr val="FFFFFF"/>
                </a:highlight>
                <a:latin typeface="Consolas" panose="020B0609020204030204" pitchFamily="49" charset="0"/>
              </a:rPr>
              <a:t>statusCode</a:t>
            </a:r>
            <a:r>
              <a:rPr lang="en-US" sz="1800" dirty="0">
                <a:solidFill>
                  <a:srgbClr val="000000"/>
                </a:solidFill>
                <a:effectLst/>
                <a:highlight>
                  <a:srgbClr val="FFFFFF"/>
                </a:highlight>
                <a:latin typeface="Consolas" panose="020B0609020204030204" pitchFamily="49" charset="0"/>
              </a:rPr>
              <a:t>(204).</a:t>
            </a:r>
          </a:p>
          <a:p>
            <a:pPr marL="0" indent="0">
              <a:buNone/>
            </a:pPr>
            <a:r>
              <a:rPr lang="en-US" dirty="0">
                <a:solidFill>
                  <a:srgbClr val="000000"/>
                </a:solidFill>
                <a:highlight>
                  <a:srgbClr val="FFFFFF"/>
                </a:highlight>
                <a:latin typeface="Consolas" panose="020B0609020204030204" pitchFamily="49" charset="0"/>
              </a:rPr>
              <a:t>log().all();}}</a:t>
            </a:r>
            <a:endParaRPr lang="en-US" sz="1800" dirty="0">
              <a:solidFill>
                <a:srgbClr val="000000"/>
              </a:solidFill>
              <a:effectLst/>
              <a:highlight>
                <a:srgbClr val="FFFFFF"/>
              </a:highlight>
              <a:latin typeface="Consolas" panose="020B0609020204030204" pitchFamily="49" charset="0"/>
            </a:endParaRPr>
          </a:p>
        </p:txBody>
      </p:sp>
      <p:pic>
        <p:nvPicPr>
          <p:cNvPr id="7" name="Picture 6">
            <a:extLst>
              <a:ext uri="{FF2B5EF4-FFF2-40B4-BE49-F238E27FC236}">
                <a16:creationId xmlns:a16="http://schemas.microsoft.com/office/drawing/2014/main" id="{94625B58-06EB-10BA-E0EC-FFAB64042E32}"/>
              </a:ext>
            </a:extLst>
          </p:cNvPr>
          <p:cNvPicPr>
            <a:picLocks noChangeAspect="1"/>
          </p:cNvPicPr>
          <p:nvPr/>
        </p:nvPicPr>
        <p:blipFill>
          <a:blip r:embed="rId2"/>
          <a:stretch>
            <a:fillRect/>
          </a:stretch>
        </p:blipFill>
        <p:spPr>
          <a:xfrm>
            <a:off x="6597748" y="1868145"/>
            <a:ext cx="5594252" cy="3571875"/>
          </a:xfrm>
          <a:prstGeom prst="rect">
            <a:avLst/>
          </a:prstGeom>
        </p:spPr>
      </p:pic>
    </p:spTree>
    <p:extLst>
      <p:ext uri="{BB962C8B-B14F-4D97-AF65-F5344CB8AC3E}">
        <p14:creationId xmlns:p14="http://schemas.microsoft.com/office/powerpoint/2010/main" val="27106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3"/>
          <p:cNvSpPr txBox="1">
            <a:spLocks noGrp="1"/>
          </p:cNvSpPr>
          <p:nvPr>
            <p:ph type="ctrTitle"/>
          </p:nvPr>
        </p:nvSpPr>
        <p:spPr>
          <a:xfrm>
            <a:off x="2287209" y="1415642"/>
            <a:ext cx="8915399" cy="226278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62626"/>
              </a:buClr>
              <a:buSzPts val="5400"/>
              <a:buFont typeface="Century Gothic"/>
              <a:buNone/>
            </a:pPr>
            <a:r>
              <a:rPr lang="en-US"/>
              <a:t>Thank You</a:t>
            </a:r>
            <a:endParaRPr/>
          </a:p>
        </p:txBody>
      </p:sp>
      <p:sp>
        <p:nvSpPr>
          <p:cNvPr id="272" name="Google Shape;272;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3611CA-F675-2CB2-2C5F-B5EC291FB564}"/>
              </a:ext>
            </a:extLst>
          </p:cNvPr>
          <p:cNvSpPr>
            <a:spLocks noGrp="1"/>
          </p:cNvSpPr>
          <p:nvPr>
            <p:ph type="sldNum" sz="quarter" idx="12"/>
          </p:nvPr>
        </p:nvSpPr>
        <p:spPr>
          <a:xfrm>
            <a:off x="531812" y="787782"/>
            <a:ext cx="779767" cy="365125"/>
          </a:xfrm>
        </p:spPr>
        <p:txBody>
          <a:bodyPr/>
          <a:lstStyle/>
          <a:p>
            <a:fld id="{0559201E-3588-42DB-A8A1-65212531384C}" type="slidenum">
              <a:rPr lang="en-US" smtClean="0"/>
              <a:t>3</a:t>
            </a:fld>
            <a:endParaRPr lang="en-US" dirty="0"/>
          </a:p>
        </p:txBody>
      </p:sp>
      <p:sp>
        <p:nvSpPr>
          <p:cNvPr id="3" name="Title 1">
            <a:extLst>
              <a:ext uri="{FF2B5EF4-FFF2-40B4-BE49-F238E27FC236}">
                <a16:creationId xmlns:a16="http://schemas.microsoft.com/office/drawing/2014/main" id="{0A9FD72E-6DED-0046-1468-236C0FA8FD9E}"/>
              </a:ext>
            </a:extLst>
          </p:cNvPr>
          <p:cNvSpPr txBox="1">
            <a:spLocks/>
          </p:cNvSpPr>
          <p:nvPr/>
        </p:nvSpPr>
        <p:spPr>
          <a:xfrm>
            <a:off x="1676400" y="490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222222"/>
                </a:solidFill>
                <a:latin typeface="Source Sans Pro" panose="020B0604020202020204" pitchFamily="34" charset="0"/>
                <a:cs typeface="Arial" panose="020B0604020202020204" pitchFamily="34" charset="0"/>
              </a:rPr>
              <a:t>Introduction to REST-Assured</a:t>
            </a:r>
          </a:p>
        </p:txBody>
      </p:sp>
      <p:sp>
        <p:nvSpPr>
          <p:cNvPr id="6" name="Content Placeholder 2">
            <a:extLst>
              <a:ext uri="{FF2B5EF4-FFF2-40B4-BE49-F238E27FC236}">
                <a16:creationId xmlns:a16="http://schemas.microsoft.com/office/drawing/2014/main" id="{15B46AB6-818E-B66C-4A25-BEF37655A5FA}"/>
              </a:ext>
            </a:extLst>
          </p:cNvPr>
          <p:cNvSpPr txBox="1">
            <a:spLocks/>
          </p:cNvSpPr>
          <p:nvPr/>
        </p:nvSpPr>
        <p:spPr>
          <a:xfrm>
            <a:off x="838200" y="1815688"/>
            <a:ext cx="10515600" cy="44163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63500" marR="742950">
              <a:lnSpc>
                <a:spcPct val="150000"/>
              </a:lnSpc>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REST Assured is a Java library that provides a domain-specific language (DSL) for writing powerful, maintainable tests for RESTful APIs. </a:t>
            </a:r>
          </a:p>
          <a:p>
            <a:pPr marL="63500" marR="0">
              <a:lnSpc>
                <a:spcPct val="150000"/>
              </a:lnSpc>
              <a:spcBef>
                <a:spcPts val="0"/>
              </a:spcBef>
              <a:spcAft>
                <a:spcPts val="0"/>
              </a:spcAft>
            </a:pPr>
            <a:r>
              <a:rPr lang="en-US" sz="2000" b="1" i="1" u="sng" dirty="0">
                <a:solidFill>
                  <a:schemeClr val="tx1"/>
                </a:solidFill>
                <a:effectLst/>
                <a:uFill>
                  <a:solidFill>
                    <a:srgbClr val="000000"/>
                  </a:solidFill>
                </a:uFill>
                <a:latin typeface="Calibri" panose="020F0502020204030204" pitchFamily="34" charset="0"/>
                <a:ea typeface="Calibri" panose="020F0502020204030204" pitchFamily="34" charset="0"/>
              </a:rPr>
              <a:t>REST-Assured</a:t>
            </a:r>
            <a:r>
              <a:rPr lang="en-US" sz="2000" b="1" i="1" u="sng" spc="-10" dirty="0">
                <a:solidFill>
                  <a:schemeClr val="tx1"/>
                </a:solidFill>
                <a:effectLst/>
                <a:uFill>
                  <a:solidFill>
                    <a:srgbClr val="000000"/>
                  </a:solidFill>
                </a:uFill>
                <a:latin typeface="Calibri" panose="020F0502020204030204" pitchFamily="34" charset="0"/>
                <a:ea typeface="Calibri" panose="020F0502020204030204" pitchFamily="34" charset="0"/>
              </a:rPr>
              <a:t> </a:t>
            </a:r>
            <a:r>
              <a:rPr lang="en-US" sz="2000" b="1" i="1" u="sng" dirty="0">
                <a:solidFill>
                  <a:schemeClr val="tx1"/>
                </a:solidFill>
                <a:effectLst/>
                <a:uFill>
                  <a:solidFill>
                    <a:srgbClr val="000000"/>
                  </a:solidFill>
                </a:uFill>
                <a:latin typeface="Calibri" panose="020F0502020204030204" pitchFamily="34" charset="0"/>
                <a:ea typeface="Calibri" panose="020F0502020204030204" pitchFamily="34" charset="0"/>
              </a:rPr>
              <a:t>benefits:</a:t>
            </a:r>
            <a:r>
              <a:rPr lang="en-US" sz="2000" b="1" i="1" dirty="0">
                <a:solidFill>
                  <a:schemeClr val="tx1"/>
                </a:solidFill>
                <a:effectLst/>
                <a:latin typeface="Calibri" panose="020F0502020204030204" pitchFamily="34" charset="0"/>
                <a:ea typeface="Calibri" panose="020F0502020204030204" pitchFamily="34" charset="0"/>
              </a:rPr>
              <a:t> </a:t>
            </a:r>
            <a:endParaRPr lang="en-US" sz="2000" dirty="0">
              <a:solidFill>
                <a:schemeClr val="tx1"/>
              </a:solidFill>
              <a:effectLst/>
              <a:latin typeface="Calibri" panose="020F0502020204030204" pitchFamily="34" charset="0"/>
              <a:ea typeface="Calibri" panose="020F0502020204030204" pitchFamily="34" charset="0"/>
            </a:endParaRPr>
          </a:p>
          <a:p>
            <a:pPr marR="845820" lvl="1" algn="just">
              <a:lnSpc>
                <a:spcPct val="150000"/>
              </a:lnSpc>
              <a:spcBef>
                <a:spcPts val="375"/>
              </a:spcBef>
              <a:tabLst>
                <a:tab pos="521335" algn="l"/>
              </a:tabLst>
            </a:pPr>
            <a:r>
              <a:rPr lang="en-US" sz="2000" dirty="0">
                <a:solidFill>
                  <a:schemeClr val="tx1"/>
                </a:solidFill>
                <a:effectLst/>
                <a:latin typeface="Calibri" panose="020F0502020204030204" pitchFamily="34" charset="0"/>
                <a:ea typeface="Calibri" panose="020F0502020204030204" pitchFamily="34" charset="0"/>
              </a:rPr>
              <a:t>REST-Assured simplifies the testing process by allowing developers to validate various aspects of API responses such as status codes, response bodies, headers, and more.</a:t>
            </a:r>
          </a:p>
          <a:p>
            <a:pPr marR="845820" lvl="1" algn="just">
              <a:lnSpc>
                <a:spcPct val="150000"/>
              </a:lnSpc>
              <a:spcBef>
                <a:spcPts val="375"/>
              </a:spcBef>
              <a:tabLst>
                <a:tab pos="521335" algn="l"/>
              </a:tabLst>
            </a:pPr>
            <a:r>
              <a:rPr lang="en-US" sz="2000" dirty="0">
                <a:solidFill>
                  <a:schemeClr val="tx1"/>
                </a:solidFill>
                <a:effectLst/>
                <a:latin typeface="Calibri" panose="020F0502020204030204" pitchFamily="34" charset="0"/>
                <a:ea typeface="Calibri" panose="020F0502020204030204" pitchFamily="34" charset="0"/>
              </a:rPr>
              <a:t>The library supports HTTP methods like GET, POST, PUT, DELETE, PATCH, etc., making it versatile for testing different types of API endpoints.</a:t>
            </a:r>
          </a:p>
          <a:p>
            <a:pPr marR="845820" lvl="1" algn="just">
              <a:lnSpc>
                <a:spcPct val="150000"/>
              </a:lnSpc>
              <a:spcBef>
                <a:spcPts val="375"/>
              </a:spcBef>
              <a:tabLst>
                <a:tab pos="521335" algn="l"/>
              </a:tabLst>
            </a:pPr>
            <a:r>
              <a:rPr lang="en-US" sz="2000" dirty="0">
                <a:solidFill>
                  <a:schemeClr val="tx1"/>
                </a:solidFill>
                <a:effectLst/>
                <a:latin typeface="Calibri" panose="020F0502020204030204" pitchFamily="34" charset="0"/>
                <a:ea typeface="Calibri" panose="020F0502020204030204" pitchFamily="34" charset="0"/>
              </a:rPr>
              <a:t>REST-Assured can be integrated seamlessly into existing Java projects and test suites, making it a preferred choice for API automation testing among Java developers.</a:t>
            </a:r>
            <a:endParaRPr lang="en-US" sz="1800" dirty="0">
              <a:solidFill>
                <a:schemeClr val="tx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1036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D0D0D"/>
                </a:solidFill>
                <a:latin typeface="Söhne"/>
              </a:rPr>
              <a:t>Postman VS Rest-Assured</a:t>
            </a:r>
            <a:endParaRPr lang="en-US" dirty="0"/>
          </a:p>
        </p:txBody>
      </p:sp>
      <p:sp>
        <p:nvSpPr>
          <p:cNvPr id="3" name="Text Placeholder 2"/>
          <p:cNvSpPr>
            <a:spLocks noGrp="1"/>
          </p:cNvSpPr>
          <p:nvPr>
            <p:ph type="body" idx="1"/>
          </p:nvPr>
        </p:nvSpPr>
        <p:spPr>
          <a:xfrm>
            <a:off x="2939373" y="1727043"/>
            <a:ext cx="3992732" cy="576262"/>
          </a:xfrm>
        </p:spPr>
        <p:txBody>
          <a:bodyPr/>
          <a:lstStyle/>
          <a:p>
            <a:r>
              <a:rPr lang="en-US" dirty="0"/>
              <a:t>Postman</a:t>
            </a:r>
          </a:p>
        </p:txBody>
      </p:sp>
      <p:sp>
        <p:nvSpPr>
          <p:cNvPr id="4" name="Content Placeholder 3"/>
          <p:cNvSpPr>
            <a:spLocks noGrp="1"/>
          </p:cNvSpPr>
          <p:nvPr>
            <p:ph sz="half" idx="2"/>
          </p:nvPr>
        </p:nvSpPr>
        <p:spPr>
          <a:xfrm>
            <a:off x="682388" y="2548966"/>
            <a:ext cx="5336275" cy="3354060"/>
          </a:xfrm>
        </p:spPr>
        <p:txBody>
          <a:bodyPr>
            <a:normAutofit lnSpcReduction="10000"/>
          </a:bodyPr>
          <a:lstStyle/>
          <a:p>
            <a:r>
              <a:rPr lang="en-US" sz="1600" b="1" dirty="0"/>
              <a:t>Postman is a standalone tool that provides (GUI) for testing APIs.</a:t>
            </a:r>
          </a:p>
          <a:p>
            <a:r>
              <a:rPr lang="en-US" sz="1600" b="1" dirty="0"/>
              <a:t>It allows you to create and send requests to APIs, organize your requests into collections, set up automated testing using scripts, and generate documentation for your APIs.</a:t>
            </a:r>
          </a:p>
          <a:p>
            <a:r>
              <a:rPr lang="en-US" sz="1600" b="1" dirty="0"/>
              <a:t>Postman is available as a desktop application (Windows, </a:t>
            </a:r>
            <a:r>
              <a:rPr lang="en-US" sz="1600" b="1" dirty="0" err="1"/>
              <a:t>macOS</a:t>
            </a:r>
            <a:r>
              <a:rPr lang="en-US" sz="1600" b="1" dirty="0"/>
              <a:t>, Linux) as well as a web-based version.</a:t>
            </a:r>
          </a:p>
          <a:p>
            <a:r>
              <a:rPr lang="en-US" sz="1600" b="1" dirty="0"/>
              <a:t>Postman can be used for manual testing, as well as for setting up automated tests using scripts (JavaScript).</a:t>
            </a:r>
          </a:p>
        </p:txBody>
      </p:sp>
      <p:sp>
        <p:nvSpPr>
          <p:cNvPr id="5" name="Text Placeholder 4"/>
          <p:cNvSpPr>
            <a:spLocks noGrp="1"/>
          </p:cNvSpPr>
          <p:nvPr>
            <p:ph type="body" sz="quarter" idx="3"/>
          </p:nvPr>
        </p:nvSpPr>
        <p:spPr>
          <a:xfrm>
            <a:off x="7506629" y="1737461"/>
            <a:ext cx="3999001" cy="576262"/>
          </a:xfrm>
        </p:spPr>
        <p:txBody>
          <a:bodyPr/>
          <a:lstStyle/>
          <a:p>
            <a:r>
              <a:rPr lang="en-US" dirty="0"/>
              <a:t>Rest assured</a:t>
            </a:r>
          </a:p>
        </p:txBody>
      </p:sp>
      <p:sp>
        <p:nvSpPr>
          <p:cNvPr id="6" name="Content Placeholder 5"/>
          <p:cNvSpPr>
            <a:spLocks noGrp="1"/>
          </p:cNvSpPr>
          <p:nvPr>
            <p:ph sz="quarter" idx="4"/>
          </p:nvPr>
        </p:nvSpPr>
        <p:spPr>
          <a:xfrm>
            <a:off x="6237027" y="2545738"/>
            <a:ext cx="5718412" cy="3354060"/>
          </a:xfrm>
        </p:spPr>
        <p:txBody>
          <a:bodyPr>
            <a:normAutofit/>
          </a:bodyPr>
          <a:lstStyle/>
          <a:p>
            <a:r>
              <a:rPr lang="en-US" sz="1600" b="1" dirty="0"/>
              <a:t>REST-Assured is a Java library for testing RESTful APIs.</a:t>
            </a:r>
          </a:p>
          <a:p>
            <a:r>
              <a:rPr lang="en-US" sz="1600" b="1" dirty="0"/>
              <a:t>It allows you to write tests in Java code, making it suitable for integration with Java test frameworks like JUnit or </a:t>
            </a:r>
            <a:r>
              <a:rPr lang="en-US" sz="1600" b="1" dirty="0" err="1"/>
              <a:t>TestNG</a:t>
            </a:r>
            <a:r>
              <a:rPr lang="en-US" sz="1600" b="1" dirty="0"/>
              <a:t>.</a:t>
            </a:r>
          </a:p>
          <a:p>
            <a:r>
              <a:rPr lang="en-US" sz="1600" b="1" dirty="0"/>
              <a:t>It integrates well with popular Java development tools and frameworks, making it a preferred choice for Java developers.</a:t>
            </a:r>
          </a:p>
          <a:p>
            <a:r>
              <a:rPr lang="en-US" sz="1600" b="1" dirty="0"/>
              <a:t>REST-Assured offers a high level of flexibility and control over your API testing process, but it requires programming knowledge in Java.</a:t>
            </a:r>
          </a:p>
        </p:txBody>
      </p:sp>
    </p:spTree>
    <p:extLst>
      <p:ext uri="{BB962C8B-B14F-4D97-AF65-F5344CB8AC3E}">
        <p14:creationId xmlns:p14="http://schemas.microsoft.com/office/powerpoint/2010/main" val="354326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3009-D6A3-773C-22AD-27513A9E3D96}"/>
              </a:ext>
            </a:extLst>
          </p:cNvPr>
          <p:cNvSpPr>
            <a:spLocks noGrp="1"/>
          </p:cNvSpPr>
          <p:nvPr>
            <p:ph type="title"/>
          </p:nvPr>
        </p:nvSpPr>
        <p:spPr>
          <a:xfrm>
            <a:off x="1750477" y="451600"/>
            <a:ext cx="8911687" cy="890963"/>
          </a:xfrm>
        </p:spPr>
        <p:txBody>
          <a:bodyPr>
            <a:normAutofit/>
          </a:bodyPr>
          <a:lstStyle/>
          <a:p>
            <a:r>
              <a:rPr lang="en-US" sz="3600" dirty="0">
                <a:solidFill>
                  <a:srgbClr val="222222"/>
                </a:solidFill>
                <a:latin typeface="Source Sans Pro" panose="020B0604020202020204" pitchFamily="34" charset="0"/>
                <a:cs typeface="Arial" panose="020B0604020202020204" pitchFamily="34" charset="0"/>
              </a:rPr>
              <a:t>HTTP Methods</a:t>
            </a:r>
            <a:endParaRPr lang="en-US" dirty="0">
              <a:solidFill>
                <a:srgbClr val="222222"/>
              </a:solidFill>
              <a:latin typeface="Source Sans Pro"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05B045-482E-1925-58DA-994BC9B8073C}"/>
              </a:ext>
            </a:extLst>
          </p:cNvPr>
          <p:cNvSpPr>
            <a:spLocks noGrp="1"/>
          </p:cNvSpPr>
          <p:nvPr>
            <p:ph idx="1"/>
          </p:nvPr>
        </p:nvSpPr>
        <p:spPr>
          <a:xfrm>
            <a:off x="2070597" y="1540189"/>
            <a:ext cx="8915400" cy="3777622"/>
          </a:xfrm>
        </p:spPr>
        <p:txBody>
          <a:bodyPr/>
          <a:lstStyle/>
          <a:p>
            <a:pPr marL="63500" marR="742950">
              <a:spcBef>
                <a:spcPts val="255"/>
              </a:spcBef>
              <a:spcAft>
                <a:spcPts val="0"/>
              </a:spcAft>
            </a:pPr>
            <a:r>
              <a:rPr lang="en-US" sz="2000" dirty="0">
                <a:solidFill>
                  <a:schemeClr val="tx1"/>
                </a:solidFill>
                <a:effectLst/>
                <a:latin typeface="Calibri" panose="020F0502020204030204" pitchFamily="34" charset="0"/>
                <a:ea typeface="Calibri" panose="020F0502020204030204" pitchFamily="34" charset="0"/>
              </a:rPr>
              <a:t>HTTP methods (GET, PUT, POST and DELETE) can be mapped to CRUD operations.</a:t>
            </a:r>
          </a:p>
          <a:p>
            <a:r>
              <a:rPr lang="en-US" sz="2000" dirty="0">
                <a:solidFill>
                  <a:schemeClr val="tx1"/>
                </a:solidFill>
                <a:latin typeface="Calibri" panose="020F0502020204030204" pitchFamily="34" charset="0"/>
              </a:rPr>
              <a:t>The four basic functions that models should be able to do, at most.</a:t>
            </a:r>
          </a:p>
        </p:txBody>
      </p:sp>
      <p:pic>
        <p:nvPicPr>
          <p:cNvPr id="4" name="Picture 4" descr="⚙️ What is CRUD: Understanding the Meaning and Operations">
            <a:extLst>
              <a:ext uri="{FF2B5EF4-FFF2-40B4-BE49-F238E27FC236}">
                <a16:creationId xmlns:a16="http://schemas.microsoft.com/office/drawing/2014/main" id="{F8412030-8A5B-A449-42B2-9ACAF0A28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912197"/>
            <a:ext cx="6297083"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6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C253-9F57-2133-C835-D379BE447DC1}"/>
              </a:ext>
            </a:extLst>
          </p:cNvPr>
          <p:cNvSpPr>
            <a:spLocks noGrp="1"/>
          </p:cNvSpPr>
          <p:nvPr>
            <p:ph type="title"/>
          </p:nvPr>
        </p:nvSpPr>
        <p:spPr>
          <a:xfrm>
            <a:off x="2033367" y="514860"/>
            <a:ext cx="8911687" cy="1280890"/>
          </a:xfrm>
        </p:spPr>
        <p:txBody>
          <a:bodyPr/>
          <a:lstStyle/>
          <a:p>
            <a:r>
              <a:rPr lang="en-US" dirty="0"/>
              <a:t>HTTP Request</a:t>
            </a:r>
          </a:p>
        </p:txBody>
      </p:sp>
      <p:sp>
        <p:nvSpPr>
          <p:cNvPr id="3" name="Content Placeholder 2">
            <a:extLst>
              <a:ext uri="{FF2B5EF4-FFF2-40B4-BE49-F238E27FC236}">
                <a16:creationId xmlns:a16="http://schemas.microsoft.com/office/drawing/2014/main" id="{2057EBDA-FB51-3258-A828-D8C562B1C959}"/>
              </a:ext>
            </a:extLst>
          </p:cNvPr>
          <p:cNvSpPr>
            <a:spLocks noGrp="1"/>
          </p:cNvSpPr>
          <p:nvPr>
            <p:ph idx="1"/>
          </p:nvPr>
        </p:nvSpPr>
        <p:spPr/>
        <p:txBody>
          <a:bodyPr/>
          <a:lstStyle/>
          <a:p>
            <a:pPr marL="342900" lvl="1" indent="-342900"/>
            <a:r>
              <a:rPr lang="en-US" sz="1800" dirty="0">
                <a:solidFill>
                  <a:srgbClr val="000000"/>
                </a:solidFill>
              </a:rPr>
              <a:t>HTTP Request mainly contains the HTTP method and the requested URL   </a:t>
            </a:r>
          </a:p>
        </p:txBody>
      </p:sp>
      <p:pic>
        <p:nvPicPr>
          <p:cNvPr id="5" name="Picture 4">
            <a:extLst>
              <a:ext uri="{FF2B5EF4-FFF2-40B4-BE49-F238E27FC236}">
                <a16:creationId xmlns:a16="http://schemas.microsoft.com/office/drawing/2014/main" id="{EDABEDC4-83D5-E500-CA85-5790979062CB}"/>
              </a:ext>
            </a:extLst>
          </p:cNvPr>
          <p:cNvPicPr>
            <a:picLocks noChangeAspect="1"/>
          </p:cNvPicPr>
          <p:nvPr/>
        </p:nvPicPr>
        <p:blipFill>
          <a:blip r:embed="rId2"/>
          <a:stretch>
            <a:fillRect/>
          </a:stretch>
        </p:blipFill>
        <p:spPr>
          <a:xfrm>
            <a:off x="3186754" y="2738789"/>
            <a:ext cx="6325483" cy="2838846"/>
          </a:xfrm>
          <a:prstGeom prst="rect">
            <a:avLst/>
          </a:prstGeom>
        </p:spPr>
      </p:pic>
    </p:spTree>
    <p:extLst>
      <p:ext uri="{BB962C8B-B14F-4D97-AF65-F5344CB8AC3E}">
        <p14:creationId xmlns:p14="http://schemas.microsoft.com/office/powerpoint/2010/main" val="145988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40A1-D3E2-33B9-82E3-6141602B1B7D}"/>
              </a:ext>
            </a:extLst>
          </p:cNvPr>
          <p:cNvSpPr>
            <a:spLocks noGrp="1"/>
          </p:cNvSpPr>
          <p:nvPr>
            <p:ph type="title"/>
          </p:nvPr>
        </p:nvSpPr>
        <p:spPr>
          <a:xfrm>
            <a:off x="1937833" y="501108"/>
            <a:ext cx="8911687" cy="1280890"/>
          </a:xfrm>
        </p:spPr>
        <p:txBody>
          <a:bodyPr/>
          <a:lstStyle/>
          <a:p>
            <a:r>
              <a:rPr lang="en-US" dirty="0"/>
              <a:t>HTTP Response</a:t>
            </a:r>
          </a:p>
        </p:txBody>
      </p:sp>
      <p:sp>
        <p:nvSpPr>
          <p:cNvPr id="3" name="Content Placeholder 2">
            <a:extLst>
              <a:ext uri="{FF2B5EF4-FFF2-40B4-BE49-F238E27FC236}">
                <a16:creationId xmlns:a16="http://schemas.microsoft.com/office/drawing/2014/main" id="{26E56780-6ED4-B1B1-8215-E81F009C72C7}"/>
              </a:ext>
            </a:extLst>
          </p:cNvPr>
          <p:cNvSpPr>
            <a:spLocks noGrp="1"/>
          </p:cNvSpPr>
          <p:nvPr>
            <p:ph idx="1"/>
          </p:nvPr>
        </p:nvSpPr>
        <p:spPr>
          <a:xfrm>
            <a:off x="2589212" y="2133600"/>
            <a:ext cx="6165489" cy="3777622"/>
          </a:xfrm>
        </p:spPr>
        <p:txBody>
          <a:bodyPr>
            <a:normAutofit/>
          </a:bodyPr>
          <a:lstStyle/>
          <a:p>
            <a:pPr marL="342900" lvl="1" indent="-342900"/>
            <a:r>
              <a:rPr lang="en-US" sz="1800" dirty="0">
                <a:solidFill>
                  <a:srgbClr val="000000"/>
                </a:solidFill>
              </a:rPr>
              <a:t>HTTP Response mainly contains the status code and the content type.</a:t>
            </a:r>
          </a:p>
          <a:p>
            <a:pPr marL="342900" lvl="1" indent="-342900"/>
            <a:endParaRPr lang="en-US" sz="1800" dirty="0">
              <a:solidFill>
                <a:srgbClr val="000000"/>
              </a:solidFill>
            </a:endParaRPr>
          </a:p>
          <a:p>
            <a:pPr marL="342900" lvl="1" indent="-342900"/>
            <a:r>
              <a:rPr lang="en-US" sz="1800" dirty="0">
                <a:solidFill>
                  <a:srgbClr val="000000"/>
                </a:solidFill>
              </a:rPr>
              <a:t>Status code is a 3-digit integer where the first digit defines the class of response.</a:t>
            </a:r>
          </a:p>
          <a:p>
            <a:pPr marL="342900" lvl="1" indent="-342900"/>
            <a:endParaRPr lang="en-US" sz="1800" dirty="0">
              <a:solidFill>
                <a:srgbClr val="000000"/>
              </a:solidFill>
            </a:endParaRPr>
          </a:p>
          <a:p>
            <a:pPr marL="342900" lvl="1" indent="-342900"/>
            <a:endParaRPr lang="en-US" sz="1800" dirty="0">
              <a:solidFill>
                <a:srgbClr val="000000"/>
              </a:solidFill>
            </a:endParaRPr>
          </a:p>
        </p:txBody>
      </p:sp>
      <p:pic>
        <p:nvPicPr>
          <p:cNvPr id="5" name="Picture 4">
            <a:extLst>
              <a:ext uri="{FF2B5EF4-FFF2-40B4-BE49-F238E27FC236}">
                <a16:creationId xmlns:a16="http://schemas.microsoft.com/office/drawing/2014/main" id="{74292C61-F6E3-4FCF-F487-3D28543D3066}"/>
              </a:ext>
            </a:extLst>
          </p:cNvPr>
          <p:cNvPicPr>
            <a:picLocks noChangeAspect="1"/>
          </p:cNvPicPr>
          <p:nvPr/>
        </p:nvPicPr>
        <p:blipFill>
          <a:blip r:embed="rId2"/>
          <a:stretch>
            <a:fillRect/>
          </a:stretch>
        </p:blipFill>
        <p:spPr>
          <a:xfrm>
            <a:off x="8937414" y="769545"/>
            <a:ext cx="2606836" cy="5587347"/>
          </a:xfrm>
          <a:prstGeom prst="rect">
            <a:avLst/>
          </a:prstGeom>
        </p:spPr>
      </p:pic>
    </p:spTree>
    <p:extLst>
      <p:ext uri="{BB962C8B-B14F-4D97-AF65-F5344CB8AC3E}">
        <p14:creationId xmlns:p14="http://schemas.microsoft.com/office/powerpoint/2010/main" val="310984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40A1-D3E2-33B9-82E3-6141602B1B7D}"/>
              </a:ext>
            </a:extLst>
          </p:cNvPr>
          <p:cNvSpPr>
            <a:spLocks noGrp="1"/>
          </p:cNvSpPr>
          <p:nvPr>
            <p:ph type="title"/>
          </p:nvPr>
        </p:nvSpPr>
        <p:spPr>
          <a:xfrm>
            <a:off x="1883241" y="494972"/>
            <a:ext cx="8911687" cy="1280890"/>
          </a:xfrm>
        </p:spPr>
        <p:txBody>
          <a:bodyPr/>
          <a:lstStyle/>
          <a:p>
            <a:r>
              <a:rPr lang="en-US" dirty="0"/>
              <a:t>HTTP Response (cont.)</a:t>
            </a:r>
          </a:p>
        </p:txBody>
      </p:sp>
      <p:sp>
        <p:nvSpPr>
          <p:cNvPr id="3" name="Content Placeholder 2">
            <a:extLst>
              <a:ext uri="{FF2B5EF4-FFF2-40B4-BE49-F238E27FC236}">
                <a16:creationId xmlns:a16="http://schemas.microsoft.com/office/drawing/2014/main" id="{26E56780-6ED4-B1B1-8215-E81F009C72C7}"/>
              </a:ext>
            </a:extLst>
          </p:cNvPr>
          <p:cNvSpPr>
            <a:spLocks noGrp="1"/>
          </p:cNvSpPr>
          <p:nvPr>
            <p:ph idx="1"/>
          </p:nvPr>
        </p:nvSpPr>
        <p:spPr>
          <a:xfrm>
            <a:off x="2589212" y="2133600"/>
            <a:ext cx="6165489" cy="3777622"/>
          </a:xfrm>
        </p:spPr>
        <p:txBody>
          <a:bodyPr>
            <a:normAutofit/>
          </a:bodyPr>
          <a:lstStyle/>
          <a:p>
            <a:pPr marL="347472" indent="-347472" algn="l" rtl="0" eaLnBrk="1" latinLnBrk="0" hangingPunct="1">
              <a:spcBef>
                <a:spcPts val="1000"/>
              </a:spcBef>
              <a:spcAft>
                <a:spcPts val="0"/>
              </a:spcAft>
              <a:buClr>
                <a:schemeClr val="accent1"/>
              </a:buClr>
              <a:buSzPts val="1800"/>
              <a:buFont typeface="Wingdings 3" panose="05040102010807070707" pitchFamily="18" charset="2"/>
              <a:buChar char="´"/>
            </a:pPr>
            <a:r>
              <a:rPr lang="en-US" sz="1800" kern="1200" dirty="0">
                <a:solidFill>
                  <a:srgbClr val="000000"/>
                </a:solidFill>
                <a:effectLst/>
                <a:latin typeface="Century Gothic" panose="020B0502020202020204" pitchFamily="34" charset="0"/>
                <a:ea typeface="+mn-ea"/>
                <a:cs typeface="+mn-cs"/>
              </a:rPr>
              <a:t>Content type contains the type of returned content. It can be text/html or application/</a:t>
            </a:r>
            <a:r>
              <a:rPr lang="en-US" sz="1800" kern="1200" dirty="0" err="1">
                <a:solidFill>
                  <a:srgbClr val="000000"/>
                </a:solidFill>
                <a:effectLst/>
                <a:latin typeface="Century Gothic" panose="020B0502020202020204" pitchFamily="34" charset="0"/>
                <a:ea typeface="+mn-ea"/>
                <a:cs typeface="+mn-cs"/>
              </a:rPr>
              <a:t>json</a:t>
            </a:r>
            <a:endParaRPr lang="en-US" sz="1800" dirty="0">
              <a:effectLst/>
            </a:endParaRPr>
          </a:p>
          <a:p>
            <a:pPr marL="342900" lvl="1" indent="-342900"/>
            <a:endParaRPr lang="en-US" sz="1800" dirty="0">
              <a:solidFill>
                <a:srgbClr val="000000"/>
              </a:solidFill>
            </a:endParaRPr>
          </a:p>
          <a:p>
            <a:pPr marL="342900" lvl="1" indent="-342900"/>
            <a:endParaRPr lang="en-US" sz="1800" dirty="0">
              <a:solidFill>
                <a:srgbClr val="000000"/>
              </a:solidFill>
            </a:endParaRPr>
          </a:p>
        </p:txBody>
      </p:sp>
      <p:pic>
        <p:nvPicPr>
          <p:cNvPr id="4" name="Picture 3">
            <a:extLst>
              <a:ext uri="{FF2B5EF4-FFF2-40B4-BE49-F238E27FC236}">
                <a16:creationId xmlns:a16="http://schemas.microsoft.com/office/drawing/2014/main" id="{D85067AE-7995-19AF-6151-635B91F66E31}"/>
              </a:ext>
            </a:extLst>
          </p:cNvPr>
          <p:cNvPicPr>
            <a:picLocks noChangeAspect="1"/>
          </p:cNvPicPr>
          <p:nvPr/>
        </p:nvPicPr>
        <p:blipFill>
          <a:blip r:embed="rId2"/>
          <a:stretch>
            <a:fillRect/>
          </a:stretch>
        </p:blipFill>
        <p:spPr>
          <a:xfrm>
            <a:off x="6909386" y="3076444"/>
            <a:ext cx="3515216" cy="3286584"/>
          </a:xfrm>
          <a:prstGeom prst="rect">
            <a:avLst/>
          </a:prstGeom>
        </p:spPr>
      </p:pic>
      <p:pic>
        <p:nvPicPr>
          <p:cNvPr id="9" name="Picture 8">
            <a:extLst>
              <a:ext uri="{FF2B5EF4-FFF2-40B4-BE49-F238E27FC236}">
                <a16:creationId xmlns:a16="http://schemas.microsoft.com/office/drawing/2014/main" id="{3F0F58BD-24A5-C791-9101-FEDDFBA6290C}"/>
              </a:ext>
            </a:extLst>
          </p:cNvPr>
          <p:cNvPicPr>
            <a:picLocks noChangeAspect="1"/>
          </p:cNvPicPr>
          <p:nvPr/>
        </p:nvPicPr>
        <p:blipFill>
          <a:blip r:embed="rId3"/>
          <a:stretch>
            <a:fillRect/>
          </a:stretch>
        </p:blipFill>
        <p:spPr>
          <a:xfrm>
            <a:off x="3288511" y="3595912"/>
            <a:ext cx="2524477" cy="1771897"/>
          </a:xfrm>
          <a:prstGeom prst="rect">
            <a:avLst/>
          </a:prstGeom>
        </p:spPr>
      </p:pic>
    </p:spTree>
    <p:extLst>
      <p:ext uri="{BB962C8B-B14F-4D97-AF65-F5344CB8AC3E}">
        <p14:creationId xmlns:p14="http://schemas.microsoft.com/office/powerpoint/2010/main" val="64760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F949-6BB6-6A10-4AB8-55ADD0701B13}"/>
              </a:ext>
            </a:extLst>
          </p:cNvPr>
          <p:cNvSpPr>
            <a:spLocks noGrp="1"/>
          </p:cNvSpPr>
          <p:nvPr>
            <p:ph type="title"/>
          </p:nvPr>
        </p:nvSpPr>
        <p:spPr>
          <a:xfrm>
            <a:off x="1815002" y="554006"/>
            <a:ext cx="8911687" cy="1280890"/>
          </a:xfrm>
        </p:spPr>
        <p:txBody>
          <a:bodyPr/>
          <a:lstStyle/>
          <a:p>
            <a:r>
              <a:rPr lang="en-US" dirty="0"/>
              <a:t>JSON</a:t>
            </a:r>
          </a:p>
        </p:txBody>
      </p:sp>
      <p:sp>
        <p:nvSpPr>
          <p:cNvPr id="3" name="Content Placeholder 2">
            <a:extLst>
              <a:ext uri="{FF2B5EF4-FFF2-40B4-BE49-F238E27FC236}">
                <a16:creationId xmlns:a16="http://schemas.microsoft.com/office/drawing/2014/main" id="{C2960139-51A3-D703-772D-04513752D53F}"/>
              </a:ext>
            </a:extLst>
          </p:cNvPr>
          <p:cNvSpPr>
            <a:spLocks noGrp="1"/>
          </p:cNvSpPr>
          <p:nvPr>
            <p:ph idx="1"/>
          </p:nvPr>
        </p:nvSpPr>
        <p:spPr>
          <a:xfrm>
            <a:off x="2281105" y="1633495"/>
            <a:ext cx="5929637" cy="3225108"/>
          </a:xfrm>
        </p:spPr>
        <p:txBody>
          <a:bodyPr>
            <a:normAutofit/>
          </a:bodyPr>
          <a:lstStyle/>
          <a:p>
            <a:r>
              <a:rPr lang="en-US" dirty="0">
                <a:solidFill>
                  <a:srgbClr val="000000"/>
                </a:solidFill>
              </a:rPr>
              <a:t>JSON stands for JavaScript Object Notation</a:t>
            </a:r>
          </a:p>
          <a:p>
            <a:r>
              <a:rPr lang="en-US" dirty="0">
                <a:solidFill>
                  <a:srgbClr val="000000"/>
                </a:solidFill>
              </a:rPr>
              <a:t>It is a text format for storing and transporting data</a:t>
            </a:r>
          </a:p>
          <a:p>
            <a:endParaRPr lang="en-US" dirty="0">
              <a:solidFill>
                <a:srgbClr val="000000"/>
              </a:solidFill>
            </a:endParaRPr>
          </a:p>
          <a:p>
            <a:r>
              <a:rPr lang="en-US" dirty="0">
                <a:solidFill>
                  <a:srgbClr val="000000"/>
                </a:solidFill>
              </a:rPr>
              <a:t>Data is in name/value pairs</a:t>
            </a:r>
          </a:p>
          <a:p>
            <a:r>
              <a:rPr lang="en-US" dirty="0">
                <a:solidFill>
                  <a:srgbClr val="000000"/>
                </a:solidFill>
              </a:rPr>
              <a:t>Data is separated by commas</a:t>
            </a:r>
          </a:p>
          <a:p>
            <a:r>
              <a:rPr lang="en-US" dirty="0">
                <a:solidFill>
                  <a:srgbClr val="000000"/>
                </a:solidFill>
              </a:rPr>
              <a:t>Curly braces hold objects</a:t>
            </a:r>
          </a:p>
          <a:p>
            <a:r>
              <a:rPr lang="en-US" dirty="0">
                <a:solidFill>
                  <a:srgbClr val="000000"/>
                </a:solidFill>
              </a:rPr>
              <a:t>Square brackets hold arrays</a:t>
            </a:r>
          </a:p>
        </p:txBody>
      </p:sp>
      <p:pic>
        <p:nvPicPr>
          <p:cNvPr id="7" name="Picture 6">
            <a:extLst>
              <a:ext uri="{FF2B5EF4-FFF2-40B4-BE49-F238E27FC236}">
                <a16:creationId xmlns:a16="http://schemas.microsoft.com/office/drawing/2014/main" id="{1022E71F-1930-DCC3-DD4C-30ECF0CD4381}"/>
              </a:ext>
            </a:extLst>
          </p:cNvPr>
          <p:cNvPicPr>
            <a:picLocks noChangeAspect="1"/>
          </p:cNvPicPr>
          <p:nvPr/>
        </p:nvPicPr>
        <p:blipFill>
          <a:blip r:embed="rId2"/>
          <a:stretch>
            <a:fillRect/>
          </a:stretch>
        </p:blipFill>
        <p:spPr>
          <a:xfrm>
            <a:off x="8518849" y="740618"/>
            <a:ext cx="3105583" cy="5563376"/>
          </a:xfrm>
          <a:prstGeom prst="rect">
            <a:avLst/>
          </a:prstGeom>
        </p:spPr>
      </p:pic>
    </p:spTree>
    <p:extLst>
      <p:ext uri="{BB962C8B-B14F-4D97-AF65-F5344CB8AC3E}">
        <p14:creationId xmlns:p14="http://schemas.microsoft.com/office/powerpoint/2010/main" val="1989625769"/>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97A81905931341ABB517FE79B98E67" ma:contentTypeVersion="5" ma:contentTypeDescription="Create a new document." ma:contentTypeScope="" ma:versionID="e0591e4770a74808a61e5e7bc674e332">
  <xsd:schema xmlns:xsd="http://www.w3.org/2001/XMLSchema" xmlns:xs="http://www.w3.org/2001/XMLSchema" xmlns:p="http://schemas.microsoft.com/office/2006/metadata/properties" xmlns:ns2="130d97dd-7c1e-4461-a927-ddf79c3ce73f" targetNamespace="http://schemas.microsoft.com/office/2006/metadata/properties" ma:root="true" ma:fieldsID="2916b3a9ca768ba835c84edfb94007a7" ns2:_="">
    <xsd:import namespace="130d97dd-7c1e-4461-a927-ddf79c3ce73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0d97dd-7c1e-4461-a927-ddf79c3ce7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10B924-872A-45DC-BE76-0B1A0B0570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FCE9B68-DB67-4848-B22F-FF62D0C468E0}">
  <ds:schemaRefs>
    <ds:schemaRef ds:uri="http://schemas.microsoft.com/sharepoint/v3/contenttype/forms"/>
  </ds:schemaRefs>
</ds:datastoreItem>
</file>

<file path=customXml/itemProps3.xml><?xml version="1.0" encoding="utf-8"?>
<ds:datastoreItem xmlns:ds="http://schemas.openxmlformats.org/officeDocument/2006/customXml" ds:itemID="{EC5D489E-7C7A-437E-A74D-DA43B49FA88B}">
  <ds:schemaRefs>
    <ds:schemaRef ds:uri="130d97dd-7c1e-4461-a927-ddf79c3ce7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1013</TotalTime>
  <Words>1865</Words>
  <Application>Microsoft Office PowerPoint</Application>
  <PresentationFormat>Widescreen</PresentationFormat>
  <Paragraphs>228</Paragraphs>
  <Slides>29</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Aptos</vt:lpstr>
      <vt:lpstr>Arial</vt:lpstr>
      <vt:lpstr>Calibri</vt:lpstr>
      <vt:lpstr>Calibri-Bold</vt:lpstr>
      <vt:lpstr>Century Gothic</vt:lpstr>
      <vt:lpstr>Consolas</vt:lpstr>
      <vt:lpstr>Google Sans</vt:lpstr>
      <vt:lpstr>Lucida Console</vt:lpstr>
      <vt:lpstr>sohne</vt:lpstr>
      <vt:lpstr>Söhne</vt:lpstr>
      <vt:lpstr>Source Sans Pro</vt:lpstr>
      <vt:lpstr>source-code-pro</vt:lpstr>
      <vt:lpstr>Wingdings 3</vt:lpstr>
      <vt:lpstr>Wisp</vt:lpstr>
      <vt:lpstr>Software Quality Assurance</vt:lpstr>
      <vt:lpstr>PowerPoint Presentation</vt:lpstr>
      <vt:lpstr>PowerPoint Presentation</vt:lpstr>
      <vt:lpstr>Postman VS Rest-Assured</vt:lpstr>
      <vt:lpstr>HTTP Methods</vt:lpstr>
      <vt:lpstr>HTTP Request</vt:lpstr>
      <vt:lpstr>HTTP Response</vt:lpstr>
      <vt:lpstr>HTTP Response (cont.)</vt:lpstr>
      <vt:lpstr>JSON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Lamis Hassan</dc:creator>
  <cp:lastModifiedBy>ياسمين شعبان محمد</cp:lastModifiedBy>
  <cp:revision>20</cp:revision>
  <dcterms:created xsi:type="dcterms:W3CDTF">2023-02-07T13:57:13Z</dcterms:created>
  <dcterms:modified xsi:type="dcterms:W3CDTF">2024-04-18T23:25:14Z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0x0101003A97A81905931341ABB517FE79B98E67</vt:lpwstr>
  </property>
</Properties>
</file>