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4" r:id="rId4"/>
    <p:sldId id="258" r:id="rId5"/>
    <p:sldId id="259" r:id="rId6"/>
    <p:sldId id="266" r:id="rId7"/>
    <p:sldId id="260" r:id="rId8"/>
    <p:sldId id="261" r:id="rId9"/>
    <p:sldId id="265"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4/4/2023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69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16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4/4/2023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48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59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6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29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06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55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4/4/2023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37881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48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4/4/2023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39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4/4/2023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234282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Blue and pink paint mixture">
            <a:extLst>
              <a:ext uri="{FF2B5EF4-FFF2-40B4-BE49-F238E27FC236}">
                <a16:creationId xmlns:a16="http://schemas.microsoft.com/office/drawing/2014/main" id="{92706632-E703-D242-4ABC-046316F5C827}"/>
              </a:ext>
            </a:extLst>
          </p:cNvPr>
          <p:cNvPicPr>
            <a:picLocks noChangeAspect="1"/>
          </p:cNvPicPr>
          <p:nvPr/>
        </p:nvPicPr>
        <p:blipFill rotWithShape="1">
          <a:blip r:embed="rId2"/>
          <a:srcRect t="15730"/>
          <a:stretch/>
        </p:blipFill>
        <p:spPr>
          <a:xfrm>
            <a:off x="20" y="1"/>
            <a:ext cx="12191980" cy="6857999"/>
          </a:xfrm>
          <a:prstGeom prst="rect">
            <a:avLst/>
          </a:prstGeom>
        </p:spPr>
      </p:pic>
      <p:sp>
        <p:nvSpPr>
          <p:cNvPr id="25"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88B80F02-C9BA-11FC-6850-0CC0C3AF963B}"/>
              </a:ext>
            </a:extLst>
          </p:cNvPr>
          <p:cNvSpPr>
            <a:spLocks noGrp="1"/>
          </p:cNvSpPr>
          <p:nvPr>
            <p:ph type="ctrTitle"/>
          </p:nvPr>
        </p:nvSpPr>
        <p:spPr>
          <a:xfrm>
            <a:off x="565151" y="768334"/>
            <a:ext cx="4134538" cy="2866405"/>
          </a:xfrm>
        </p:spPr>
        <p:txBody>
          <a:bodyPr>
            <a:normAutofit fontScale="90000"/>
          </a:bodyPr>
          <a:lstStyle/>
          <a:p>
            <a:r>
              <a:rPr lang="en-US" sz="5400" dirty="0"/>
              <a:t>Facial Emotion Recognition</a:t>
            </a:r>
          </a:p>
        </p:txBody>
      </p:sp>
      <p:sp>
        <p:nvSpPr>
          <p:cNvPr id="3" name="Subtitle 2">
            <a:extLst>
              <a:ext uri="{FF2B5EF4-FFF2-40B4-BE49-F238E27FC236}">
                <a16:creationId xmlns:a16="http://schemas.microsoft.com/office/drawing/2014/main" id="{543A4E50-4AD8-C03C-E459-12784544E8EE}"/>
              </a:ext>
            </a:extLst>
          </p:cNvPr>
          <p:cNvSpPr>
            <a:spLocks noGrp="1"/>
          </p:cNvSpPr>
          <p:nvPr>
            <p:ph type="subTitle" idx="1"/>
          </p:nvPr>
        </p:nvSpPr>
        <p:spPr>
          <a:xfrm>
            <a:off x="565151" y="4283239"/>
            <a:ext cx="4134538" cy="1475177"/>
          </a:xfrm>
        </p:spPr>
        <p:txBody>
          <a:bodyPr>
            <a:normAutofit fontScale="92500" lnSpcReduction="20000"/>
          </a:bodyPr>
          <a:lstStyle/>
          <a:p>
            <a:pPr algn="ctr"/>
            <a:r>
              <a:rPr lang="en-US" dirty="0"/>
              <a:t>Omar Badran </a:t>
            </a:r>
          </a:p>
          <a:p>
            <a:pPr algn="ctr"/>
            <a:r>
              <a:rPr lang="en-US" dirty="0"/>
              <a:t>Victor Gloria</a:t>
            </a:r>
          </a:p>
          <a:p>
            <a:pPr algn="ctr"/>
            <a:r>
              <a:rPr lang="en-US" dirty="0"/>
              <a:t>Calvin Newcomb</a:t>
            </a:r>
          </a:p>
          <a:p>
            <a:pPr algn="ctr"/>
            <a:r>
              <a:rPr lang="en-US" dirty="0"/>
              <a:t>Mohamed Uzair </a:t>
            </a:r>
            <a:r>
              <a:rPr lang="en-US" dirty="0" err="1"/>
              <a:t>Anees</a:t>
            </a:r>
            <a:endParaRPr lang="en-US" dirty="0"/>
          </a:p>
        </p:txBody>
      </p:sp>
      <p:cxnSp>
        <p:nvCxnSpPr>
          <p:cNvPr id="26"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7"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8425854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0D85-C039-7A4E-7D37-95B5804F8C97}"/>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242283EF-4718-0F16-4689-BF82CE723985}"/>
              </a:ext>
            </a:extLst>
          </p:cNvPr>
          <p:cNvSpPr>
            <a:spLocks noGrp="1"/>
          </p:cNvSpPr>
          <p:nvPr>
            <p:ph idx="1"/>
          </p:nvPr>
        </p:nvSpPr>
        <p:spPr>
          <a:xfrm>
            <a:off x="565150" y="2160015"/>
            <a:ext cx="7335835" cy="4250309"/>
          </a:xfrm>
        </p:spPr>
        <p:txBody>
          <a:bodyPr>
            <a:normAutofit fontScale="85000" lnSpcReduction="20000"/>
          </a:bodyPr>
          <a:lstStyle/>
          <a:p>
            <a:r>
              <a:rPr lang="en-US" u="sng" dirty="0"/>
              <a:t>Time constraints</a:t>
            </a:r>
            <a:r>
              <a:rPr lang="en-US" dirty="0"/>
              <a:t>. It takes an ungodly amount of time to train datasets.</a:t>
            </a:r>
          </a:p>
          <a:p>
            <a:r>
              <a:rPr lang="en-US" u="sng" dirty="0"/>
              <a:t>Resource constraints</a:t>
            </a:r>
            <a:r>
              <a:rPr lang="en-US" dirty="0"/>
              <a:t>. Massive data sets would have to be cut down quite a bit to allow a personal computer to train the data without the program crashing.</a:t>
            </a:r>
          </a:p>
          <a:p>
            <a:r>
              <a:rPr lang="en-US" dirty="0"/>
              <a:t>It will be our group’s first time implementing a deep learning model. I’m sure it has a little bit of a steep learning curve to </a:t>
            </a:r>
            <a:r>
              <a:rPr lang="en-US" b="1" dirty="0"/>
              <a:t>TRULY</a:t>
            </a:r>
            <a:r>
              <a:rPr lang="en-US" dirty="0"/>
              <a:t> understand what we’re doing.</a:t>
            </a:r>
          </a:p>
          <a:p>
            <a:r>
              <a:rPr lang="en-US" dirty="0"/>
              <a:t>Making a python program that will satisfy our desired metrics might prove difficult.</a:t>
            </a:r>
          </a:p>
          <a:p>
            <a:r>
              <a:rPr lang="en-US" dirty="0"/>
              <a:t>Initially, collecting dataset images was difficult, as they need to be of similar size and quality, and consistent. But as we learning how to resize and fix quality this became easier.</a:t>
            </a:r>
          </a:p>
          <a:p>
            <a:pPr marL="0" indent="0">
              <a:buNone/>
            </a:pPr>
            <a:endParaRPr lang="en-US" dirty="0"/>
          </a:p>
          <a:p>
            <a:endParaRPr lang="en-US" dirty="0"/>
          </a:p>
        </p:txBody>
      </p:sp>
      <p:pic>
        <p:nvPicPr>
          <p:cNvPr id="5" name="Picture 4" descr="A picture containing text&#10;&#10;Description automatically generated">
            <a:extLst>
              <a:ext uri="{FF2B5EF4-FFF2-40B4-BE49-F238E27FC236}">
                <a16:creationId xmlns:a16="http://schemas.microsoft.com/office/drawing/2014/main" id="{3E405EAC-5760-3E9C-52D3-6331DE44A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984" y="2387703"/>
            <a:ext cx="3725865" cy="2305594"/>
          </a:xfrm>
          <a:prstGeom prst="rect">
            <a:avLst/>
          </a:prstGeom>
        </p:spPr>
      </p:pic>
    </p:spTree>
    <p:extLst>
      <p:ext uri="{BB962C8B-B14F-4D97-AF65-F5344CB8AC3E}">
        <p14:creationId xmlns:p14="http://schemas.microsoft.com/office/powerpoint/2010/main" val="1361167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C2F0-83F2-5E8C-01B6-BE3C99692B08}"/>
              </a:ext>
            </a:extLst>
          </p:cNvPr>
          <p:cNvSpPr>
            <a:spLocks noGrp="1"/>
          </p:cNvSpPr>
          <p:nvPr>
            <p:ph type="title"/>
          </p:nvPr>
        </p:nvSpPr>
        <p:spPr/>
        <p:txBody>
          <a:bodyPr>
            <a:normAutofit fontScale="90000"/>
          </a:bodyPr>
          <a:lstStyle/>
          <a:p>
            <a:r>
              <a:rPr lang="en-US" dirty="0"/>
              <a:t>Any Questions? </a:t>
            </a:r>
            <a:br>
              <a:rPr lang="en-US" dirty="0"/>
            </a:br>
            <a:r>
              <a:rPr lang="en-US" dirty="0"/>
              <a:t>Any suggestions?</a:t>
            </a:r>
          </a:p>
        </p:txBody>
      </p:sp>
      <p:sp>
        <p:nvSpPr>
          <p:cNvPr id="3" name="Content Placeholder 2">
            <a:extLst>
              <a:ext uri="{FF2B5EF4-FFF2-40B4-BE49-F238E27FC236}">
                <a16:creationId xmlns:a16="http://schemas.microsoft.com/office/drawing/2014/main" id="{F55DC780-D10A-6A1F-9CA8-9735C2DA165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930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4603-964F-BCFE-7968-59AA2AEF26BF}"/>
              </a:ext>
            </a:extLst>
          </p:cNvPr>
          <p:cNvSpPr>
            <a:spLocks noGrp="1"/>
          </p:cNvSpPr>
          <p:nvPr>
            <p:ph type="title"/>
          </p:nvPr>
        </p:nvSpPr>
        <p:spPr>
          <a:xfrm>
            <a:off x="565150" y="770890"/>
            <a:ext cx="7335835" cy="672016"/>
          </a:xfrm>
        </p:spPr>
        <p:txBody>
          <a:bodyPr>
            <a:normAutofit fontScale="90000"/>
          </a:bodyPr>
          <a:lstStyle/>
          <a:p>
            <a:r>
              <a:rPr lang="en-US" dirty="0"/>
              <a:t>Problem:</a:t>
            </a:r>
          </a:p>
        </p:txBody>
      </p:sp>
      <p:sp>
        <p:nvSpPr>
          <p:cNvPr id="3" name="Content Placeholder 2">
            <a:extLst>
              <a:ext uri="{FF2B5EF4-FFF2-40B4-BE49-F238E27FC236}">
                <a16:creationId xmlns:a16="http://schemas.microsoft.com/office/drawing/2014/main" id="{296CFE55-F1E6-490C-B44C-92009F377F71}"/>
              </a:ext>
            </a:extLst>
          </p:cNvPr>
          <p:cNvSpPr>
            <a:spLocks noGrp="1"/>
          </p:cNvSpPr>
          <p:nvPr>
            <p:ph idx="1"/>
          </p:nvPr>
        </p:nvSpPr>
        <p:spPr>
          <a:xfrm>
            <a:off x="565150" y="1442906"/>
            <a:ext cx="7335835" cy="4318322"/>
          </a:xfrm>
        </p:spPr>
        <p:txBody>
          <a:bodyPr>
            <a:normAutofit/>
          </a:bodyPr>
          <a:lstStyle/>
          <a:p>
            <a:r>
              <a:rPr lang="en-US" dirty="0"/>
              <a:t>Computers are wonderful and efficient but they’re really bad at dealing with images.</a:t>
            </a:r>
          </a:p>
          <a:p>
            <a:r>
              <a:rPr lang="en-US" dirty="0"/>
              <a:t>Unlike humans, they only see images as 0s and 1s.</a:t>
            </a:r>
          </a:p>
          <a:p>
            <a:r>
              <a:rPr lang="en-US" dirty="0"/>
              <a:t>They can’t perceive depth.</a:t>
            </a:r>
          </a:p>
          <a:p>
            <a:r>
              <a:rPr lang="en-US" dirty="0"/>
              <a:t>Most importantly for this topic, they can’t recognize human faces, nor the emotions that humans can recognize by default.</a:t>
            </a:r>
          </a:p>
          <a:p>
            <a:r>
              <a:rPr lang="en-US" dirty="0"/>
              <a:t>We need to “teach” them, and there are a few methods that we’ve been able to conceive so far.</a:t>
            </a:r>
          </a:p>
        </p:txBody>
      </p:sp>
      <p:pic>
        <p:nvPicPr>
          <p:cNvPr id="5" name="Picture 4" descr="A picture containing rectangle&#10;&#10;Description automatically generated">
            <a:extLst>
              <a:ext uri="{FF2B5EF4-FFF2-40B4-BE49-F238E27FC236}">
                <a16:creationId xmlns:a16="http://schemas.microsoft.com/office/drawing/2014/main" id="{12B65767-CC20-C9BB-1F82-4FF197AD0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009" y="2453951"/>
            <a:ext cx="3466841" cy="1950098"/>
          </a:xfrm>
          <a:prstGeom prst="rect">
            <a:avLst/>
          </a:prstGeom>
        </p:spPr>
      </p:pic>
    </p:spTree>
    <p:extLst>
      <p:ext uri="{BB962C8B-B14F-4D97-AF65-F5344CB8AC3E}">
        <p14:creationId xmlns:p14="http://schemas.microsoft.com/office/powerpoint/2010/main" val="20748950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6205-8CBF-D0BB-FA15-747B5210AC1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2C2B92ED-44FB-C558-597D-AEE837775416}"/>
              </a:ext>
            </a:extLst>
          </p:cNvPr>
          <p:cNvSpPr>
            <a:spLocks noGrp="1"/>
          </p:cNvSpPr>
          <p:nvPr>
            <p:ph idx="1"/>
          </p:nvPr>
        </p:nvSpPr>
        <p:spPr>
          <a:xfrm>
            <a:off x="565150" y="1609725"/>
            <a:ext cx="7335835" cy="4477385"/>
          </a:xfrm>
        </p:spPr>
        <p:txBody>
          <a:bodyPr>
            <a:normAutofit lnSpcReduction="10000"/>
          </a:bodyPr>
          <a:lstStyle/>
          <a:p>
            <a:r>
              <a:rPr lang="en-US" sz="2000" dirty="0"/>
              <a:t>Developing a facial emotion recognition app will allow us to understand the basics of deep learning, including neural networks, training data.</a:t>
            </a:r>
          </a:p>
          <a:p>
            <a:r>
              <a:rPr lang="en-US" sz="2000" dirty="0"/>
              <a:t>It will teach us how to collect a large dataset of labeled facial expressions to train the model, which will require an understanding of data preprocessing and cleaning.</a:t>
            </a:r>
          </a:p>
          <a:p>
            <a:r>
              <a:rPr lang="en-US" sz="2000" dirty="0"/>
              <a:t>Training the model will require us to tune various hyperparameters, such as the number of layers and epochs in the neural network, to optimize performance and so that it works better with the dataset that we’re using.</a:t>
            </a:r>
          </a:p>
          <a:p>
            <a:r>
              <a:rPr lang="en-US" sz="2000" dirty="0"/>
              <a:t>Evaluating the model's performance will give us a good understanding of metrics such as accuracy, precision, and recall.</a:t>
            </a:r>
          </a:p>
        </p:txBody>
      </p:sp>
      <p:pic>
        <p:nvPicPr>
          <p:cNvPr id="4" name="Picture 3">
            <a:extLst>
              <a:ext uri="{FF2B5EF4-FFF2-40B4-BE49-F238E27FC236}">
                <a16:creationId xmlns:a16="http://schemas.microsoft.com/office/drawing/2014/main" id="{9AD7325C-FE7B-EC8B-1C10-1A161264366B}"/>
              </a:ext>
            </a:extLst>
          </p:cNvPr>
          <p:cNvPicPr>
            <a:picLocks noChangeAspect="1"/>
          </p:cNvPicPr>
          <p:nvPr/>
        </p:nvPicPr>
        <p:blipFill>
          <a:blip r:embed="rId2"/>
          <a:stretch>
            <a:fillRect/>
          </a:stretch>
        </p:blipFill>
        <p:spPr>
          <a:xfrm>
            <a:off x="9468678" y="2140226"/>
            <a:ext cx="2723322" cy="2723322"/>
          </a:xfrm>
          <a:prstGeom prst="rect">
            <a:avLst/>
          </a:prstGeom>
        </p:spPr>
      </p:pic>
    </p:spTree>
    <p:extLst>
      <p:ext uri="{BB962C8B-B14F-4D97-AF65-F5344CB8AC3E}">
        <p14:creationId xmlns:p14="http://schemas.microsoft.com/office/powerpoint/2010/main" val="87752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5AE6-1FE8-E0EC-32A7-A550C66F9B63}"/>
              </a:ext>
            </a:extLst>
          </p:cNvPr>
          <p:cNvSpPr>
            <a:spLocks noGrp="1"/>
          </p:cNvSpPr>
          <p:nvPr>
            <p:ph type="title"/>
          </p:nvPr>
        </p:nvSpPr>
        <p:spPr/>
        <p:txBody>
          <a:bodyPr>
            <a:normAutofit/>
          </a:bodyPr>
          <a:lstStyle/>
          <a:p>
            <a:r>
              <a:rPr lang="en-US" dirty="0"/>
              <a:t>Established methods: FACS</a:t>
            </a:r>
          </a:p>
        </p:txBody>
      </p:sp>
      <p:sp>
        <p:nvSpPr>
          <p:cNvPr id="3" name="Content Placeholder 2">
            <a:extLst>
              <a:ext uri="{FF2B5EF4-FFF2-40B4-BE49-F238E27FC236}">
                <a16:creationId xmlns:a16="http://schemas.microsoft.com/office/drawing/2014/main" id="{266B7622-72F2-A32A-49FD-1EF780255D9F}"/>
              </a:ext>
            </a:extLst>
          </p:cNvPr>
          <p:cNvSpPr>
            <a:spLocks noGrp="1"/>
          </p:cNvSpPr>
          <p:nvPr>
            <p:ph idx="1"/>
          </p:nvPr>
        </p:nvSpPr>
        <p:spPr/>
        <p:txBody>
          <a:bodyPr/>
          <a:lstStyle/>
          <a:p>
            <a:r>
              <a:rPr lang="en-US" dirty="0"/>
              <a:t>Facial Action Coding System (FACS).</a:t>
            </a:r>
          </a:p>
          <a:p>
            <a:r>
              <a:rPr lang="en-US" dirty="0"/>
              <a:t>A very nuanced way of identifying subtle features of human expression, based on psychology.</a:t>
            </a:r>
          </a:p>
          <a:p>
            <a:r>
              <a:rPr lang="en-US" dirty="0"/>
              <a:t> It consists of 44 action units connecting to the tightening of groups of facial muscles to detect facial emotions.</a:t>
            </a:r>
          </a:p>
          <a:p>
            <a:r>
              <a:rPr lang="en-US" dirty="0"/>
              <a:t>Very complicated and time consuming!</a:t>
            </a:r>
          </a:p>
        </p:txBody>
      </p:sp>
      <p:pic>
        <p:nvPicPr>
          <p:cNvPr id="5" name="Picture 4" descr="A collage of a person with glasses&#10;&#10;Description automatically generated with low confidence">
            <a:extLst>
              <a:ext uri="{FF2B5EF4-FFF2-40B4-BE49-F238E27FC236}">
                <a16:creationId xmlns:a16="http://schemas.microsoft.com/office/drawing/2014/main" id="{B3CCB4DD-88F9-EF21-0195-1ACA5E802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683" y="2318631"/>
            <a:ext cx="3236167" cy="2220737"/>
          </a:xfrm>
          <a:prstGeom prst="rect">
            <a:avLst/>
          </a:prstGeom>
        </p:spPr>
      </p:pic>
    </p:spTree>
    <p:extLst>
      <p:ext uri="{BB962C8B-B14F-4D97-AF65-F5344CB8AC3E}">
        <p14:creationId xmlns:p14="http://schemas.microsoft.com/office/powerpoint/2010/main" val="27823330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9712-1979-518C-530A-0F55A42F8E38}"/>
              </a:ext>
            </a:extLst>
          </p:cNvPr>
          <p:cNvSpPr>
            <a:spLocks noGrp="1"/>
          </p:cNvSpPr>
          <p:nvPr>
            <p:ph type="title"/>
          </p:nvPr>
        </p:nvSpPr>
        <p:spPr/>
        <p:txBody>
          <a:bodyPr/>
          <a:lstStyle/>
          <a:p>
            <a:r>
              <a:rPr lang="en-US" dirty="0"/>
              <a:t>Established methods: PEE</a:t>
            </a:r>
          </a:p>
        </p:txBody>
      </p:sp>
      <p:sp>
        <p:nvSpPr>
          <p:cNvPr id="3" name="Content Placeholder 2">
            <a:extLst>
              <a:ext uri="{FF2B5EF4-FFF2-40B4-BE49-F238E27FC236}">
                <a16:creationId xmlns:a16="http://schemas.microsoft.com/office/drawing/2014/main" id="{9E7FBF74-2308-6953-FCA1-AD38644B4663}"/>
              </a:ext>
            </a:extLst>
          </p:cNvPr>
          <p:cNvSpPr>
            <a:spLocks noGrp="1"/>
          </p:cNvSpPr>
          <p:nvPr>
            <p:ph idx="1"/>
          </p:nvPr>
        </p:nvSpPr>
        <p:spPr/>
        <p:txBody>
          <a:bodyPr/>
          <a:lstStyle/>
          <a:p>
            <a:r>
              <a:rPr lang="en-US" dirty="0"/>
              <a:t>Prototypic Emotional Expressions (PEE).</a:t>
            </a:r>
          </a:p>
          <a:p>
            <a:r>
              <a:rPr lang="en-US" dirty="0"/>
              <a:t>A much simpler method than the former.</a:t>
            </a:r>
          </a:p>
          <a:p>
            <a:r>
              <a:rPr lang="en-US" dirty="0"/>
              <a:t>7 “prototype emotions”: fear, anger, joy, sadness, disgust, surprise, and a neutral remark.</a:t>
            </a:r>
          </a:p>
          <a:p>
            <a:r>
              <a:rPr lang="en-US" dirty="0"/>
              <a:t>This is also a better method when considering facial emotions can slightly differ across ethnicities and cultures.</a:t>
            </a:r>
          </a:p>
        </p:txBody>
      </p:sp>
      <p:pic>
        <p:nvPicPr>
          <p:cNvPr id="5" name="Picture 4" descr="Graphical user interface, application, Teams&#10;&#10;Description automatically generated">
            <a:extLst>
              <a:ext uri="{FF2B5EF4-FFF2-40B4-BE49-F238E27FC236}">
                <a16:creationId xmlns:a16="http://schemas.microsoft.com/office/drawing/2014/main" id="{463F512C-E509-4936-1EAB-531FB120D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45" y="1629385"/>
            <a:ext cx="3322605" cy="3049917"/>
          </a:xfrm>
          <a:prstGeom prst="rect">
            <a:avLst/>
          </a:prstGeom>
        </p:spPr>
      </p:pic>
    </p:spTree>
    <p:extLst>
      <p:ext uri="{BB962C8B-B14F-4D97-AF65-F5344CB8AC3E}">
        <p14:creationId xmlns:p14="http://schemas.microsoft.com/office/powerpoint/2010/main" val="4135051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887B74-D395-E5B5-D0CE-D5F35EBA10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4" t="18933" r="3284" b="18017"/>
          <a:stretch/>
        </p:blipFill>
        <p:spPr bwMode="auto">
          <a:xfrm>
            <a:off x="8111163" y="1847849"/>
            <a:ext cx="3599363" cy="1781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63833B-D1B3-19B8-6857-8E6CAEFF3CD2}"/>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A24C24DF-942A-723B-EFEF-1C26AB0169BE}"/>
              </a:ext>
            </a:extLst>
          </p:cNvPr>
          <p:cNvSpPr>
            <a:spLocks noGrp="1"/>
          </p:cNvSpPr>
          <p:nvPr>
            <p:ph idx="1"/>
          </p:nvPr>
        </p:nvSpPr>
        <p:spPr>
          <a:xfrm>
            <a:off x="438648" y="1847849"/>
            <a:ext cx="7335835" cy="4107435"/>
          </a:xfrm>
        </p:spPr>
        <p:txBody>
          <a:bodyPr>
            <a:noAutofit/>
          </a:bodyPr>
          <a:lstStyle/>
          <a:p>
            <a:r>
              <a:rPr lang="en-US" sz="1725" dirty="0"/>
              <a:t>Transfer learning involves leveraging pre-trained models to improve the performance of a model on a new task. </a:t>
            </a:r>
            <a:r>
              <a:rPr lang="en-US" sz="1725" b="0" i="0" dirty="0">
                <a:effectLst/>
              </a:rPr>
              <a:t>Pre-trained models are typically trained on large datasets and have learned useful features and representations. We will be using </a:t>
            </a:r>
            <a:r>
              <a:rPr lang="en-US" sz="1725" b="0" i="0" u="sng" dirty="0">
                <a:effectLst/>
              </a:rPr>
              <a:t>MobileNetV2 - CNN</a:t>
            </a:r>
          </a:p>
          <a:p>
            <a:r>
              <a:rPr lang="en-US" sz="1725" b="0" i="0" dirty="0">
                <a:effectLst/>
              </a:rPr>
              <a:t>It allows us to reuse or transfer these features to a new, related task, rather than training a new model from scratch on the new dataset.</a:t>
            </a:r>
          </a:p>
          <a:p>
            <a:r>
              <a:rPr lang="en-US" sz="1725" dirty="0"/>
              <a:t>By initializing the model with pre-trained weights and then fine-tuning it on the new dataset, transfer learning can significantly reduce training time and resource requirements, and often leads to better performance.</a:t>
            </a:r>
          </a:p>
          <a:p>
            <a:r>
              <a:rPr lang="en-US" sz="1725" b="0" i="0" dirty="0">
                <a:effectLst/>
              </a:rPr>
              <a:t>Transfer learning can be applied in various scenarios, such as when the new dataset is too small, related to the pre-trained dataset, or lacks labeled data.</a:t>
            </a:r>
            <a:endParaRPr lang="en-US" sz="1725" dirty="0"/>
          </a:p>
        </p:txBody>
      </p:sp>
      <p:pic>
        <p:nvPicPr>
          <p:cNvPr id="1030" name="Picture 6" descr="ML | Introduction to Transfer Learning - GeeksforGeeks">
            <a:extLst>
              <a:ext uri="{FF2B5EF4-FFF2-40B4-BE49-F238E27FC236}">
                <a16:creationId xmlns:a16="http://schemas.microsoft.com/office/drawing/2014/main" id="{3A095727-7612-1EC6-C53B-82135C932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8338" y="3993134"/>
            <a:ext cx="3685014"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0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6EF4-5840-F10B-7BD0-B8CB801D3C71}"/>
              </a:ext>
            </a:extLst>
          </p:cNvPr>
          <p:cNvSpPr>
            <a:spLocks noGrp="1"/>
          </p:cNvSpPr>
          <p:nvPr>
            <p:ph type="title"/>
          </p:nvPr>
        </p:nvSpPr>
        <p:spPr/>
        <p:txBody>
          <a:bodyPr/>
          <a:lstStyle/>
          <a:p>
            <a:r>
              <a:rPr lang="en-US" dirty="0"/>
              <a:t>Our method</a:t>
            </a:r>
          </a:p>
        </p:txBody>
      </p:sp>
      <p:sp>
        <p:nvSpPr>
          <p:cNvPr id="3" name="Content Placeholder 2">
            <a:extLst>
              <a:ext uri="{FF2B5EF4-FFF2-40B4-BE49-F238E27FC236}">
                <a16:creationId xmlns:a16="http://schemas.microsoft.com/office/drawing/2014/main" id="{B070C86F-3D0E-3F14-F056-A699B910522A}"/>
              </a:ext>
            </a:extLst>
          </p:cNvPr>
          <p:cNvSpPr>
            <a:spLocks noGrp="1"/>
          </p:cNvSpPr>
          <p:nvPr>
            <p:ph idx="1"/>
          </p:nvPr>
        </p:nvSpPr>
        <p:spPr>
          <a:xfrm>
            <a:off x="565150" y="2160016"/>
            <a:ext cx="7335835" cy="3927094"/>
          </a:xfrm>
        </p:spPr>
        <p:txBody>
          <a:bodyPr>
            <a:normAutofit fontScale="92500"/>
          </a:bodyPr>
          <a:lstStyle/>
          <a:p>
            <a:r>
              <a:rPr lang="en-US" dirty="0"/>
              <a:t>It is based on PEE and Transfer Learning.</a:t>
            </a:r>
          </a:p>
          <a:p>
            <a:r>
              <a:rPr lang="en-US" dirty="0"/>
              <a:t>Implement a face recognition technique, to detect for joy and anger (Initially).</a:t>
            </a:r>
          </a:p>
          <a:p>
            <a:r>
              <a:rPr lang="en-US" dirty="0"/>
              <a:t>We will then fine tune and train our deep learning architecture to detect emotions. </a:t>
            </a:r>
          </a:p>
          <a:p>
            <a:r>
              <a:rPr lang="en-US" dirty="0"/>
              <a:t>Our model would ideally classify our images as angry, happy, sad, disgusted, fearful, surprised and neutral.</a:t>
            </a:r>
          </a:p>
          <a:p>
            <a:r>
              <a:rPr lang="en-US" dirty="0"/>
              <a:t>Our model would return a number value which is tied to its respectful emotion (Angry == 0, Joy == 3).</a:t>
            </a:r>
          </a:p>
        </p:txBody>
      </p:sp>
      <p:pic>
        <p:nvPicPr>
          <p:cNvPr id="5" name="Picture 4" descr="A picture containing text, person, hairpiece&#10;&#10;Description automatically generated">
            <a:extLst>
              <a:ext uri="{FF2B5EF4-FFF2-40B4-BE49-F238E27FC236}">
                <a16:creationId xmlns:a16="http://schemas.microsoft.com/office/drawing/2014/main" id="{F95B6F74-178E-6600-CBB3-DBF2F85C5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5261" y="2160016"/>
            <a:ext cx="3601589" cy="2402260"/>
          </a:xfrm>
          <a:prstGeom prst="rect">
            <a:avLst/>
          </a:prstGeom>
        </p:spPr>
      </p:pic>
    </p:spTree>
    <p:extLst>
      <p:ext uri="{BB962C8B-B14F-4D97-AF65-F5344CB8AC3E}">
        <p14:creationId xmlns:p14="http://schemas.microsoft.com/office/powerpoint/2010/main" val="8617449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F636B-18FC-E3EE-D06B-C130DB962AEF}"/>
              </a:ext>
            </a:extLst>
          </p:cNvPr>
          <p:cNvSpPr>
            <a:spLocks noGrp="1"/>
          </p:cNvSpPr>
          <p:nvPr>
            <p:ph type="title"/>
          </p:nvPr>
        </p:nvSpPr>
        <p:spPr>
          <a:xfrm>
            <a:off x="565150" y="770890"/>
            <a:ext cx="9131300" cy="1268984"/>
          </a:xfrm>
        </p:spPr>
        <p:txBody>
          <a:bodyPr>
            <a:normAutofit fontScale="90000"/>
          </a:bodyPr>
          <a:lstStyle/>
          <a:p>
            <a:r>
              <a:rPr lang="en-US" dirty="0"/>
              <a:t>Experimental setup – Simple Anger/Joy Detection.</a:t>
            </a:r>
          </a:p>
        </p:txBody>
      </p:sp>
      <p:sp>
        <p:nvSpPr>
          <p:cNvPr id="3" name="Content Placeholder 2">
            <a:extLst>
              <a:ext uri="{FF2B5EF4-FFF2-40B4-BE49-F238E27FC236}">
                <a16:creationId xmlns:a16="http://schemas.microsoft.com/office/drawing/2014/main" id="{E10348BA-16E3-2B78-06A0-4C99365A3647}"/>
              </a:ext>
            </a:extLst>
          </p:cNvPr>
          <p:cNvSpPr>
            <a:spLocks noGrp="1"/>
          </p:cNvSpPr>
          <p:nvPr>
            <p:ph idx="1"/>
          </p:nvPr>
        </p:nvSpPr>
        <p:spPr>
          <a:xfrm>
            <a:off x="565150" y="2160016"/>
            <a:ext cx="7335835" cy="3927094"/>
          </a:xfrm>
        </p:spPr>
        <p:txBody>
          <a:bodyPr>
            <a:normAutofit fontScale="70000" lnSpcReduction="20000"/>
          </a:bodyPr>
          <a:lstStyle/>
          <a:p>
            <a:r>
              <a:rPr lang="en-US" dirty="0"/>
              <a:t>Import necessary libraries. </a:t>
            </a:r>
          </a:p>
          <a:p>
            <a:r>
              <a:rPr lang="en-US" dirty="0"/>
              <a:t>We need to set up a deep learning facial recognition model to train the data with our parameters. </a:t>
            </a:r>
          </a:p>
          <a:p>
            <a:r>
              <a:rPr lang="en-US" dirty="0"/>
              <a:t>We need to set up a face detection model to detect faces in the input images</a:t>
            </a:r>
          </a:p>
          <a:p>
            <a:r>
              <a:rPr lang="en-US" dirty="0"/>
              <a:t>We load and preprocess images (Resize, Grayscale, Scale </a:t>
            </a:r>
            <a:r>
              <a:rPr lang="en-US" dirty="0" err="1"/>
              <a:t>px</a:t>
            </a:r>
            <a:r>
              <a:rPr lang="en-US" dirty="0"/>
              <a:t> </a:t>
            </a:r>
            <a:r>
              <a:rPr lang="en-US" dirty="0" err="1"/>
              <a:t>vals</a:t>
            </a:r>
            <a:r>
              <a:rPr lang="en-US" dirty="0"/>
              <a:t>)</a:t>
            </a:r>
          </a:p>
          <a:p>
            <a:r>
              <a:rPr lang="en-US" dirty="0"/>
              <a:t>20 high quality images</a:t>
            </a:r>
          </a:p>
          <a:p>
            <a:pPr lvl="1"/>
            <a:r>
              <a:rPr lang="en-US" dirty="0"/>
              <a:t>10 images clearly displaying anger.</a:t>
            </a:r>
          </a:p>
          <a:p>
            <a:pPr lvl="1"/>
            <a:r>
              <a:rPr lang="en-US" dirty="0"/>
              <a:t>10 images displaying joy.</a:t>
            </a:r>
          </a:p>
          <a:p>
            <a:r>
              <a:rPr lang="en-US" dirty="0"/>
              <a:t>Use the facial expression recognition model to predict the emotion expressed in each detected face region.</a:t>
            </a:r>
          </a:p>
          <a:p>
            <a:r>
              <a:rPr lang="en-US" dirty="0"/>
              <a:t>Currently aiming for 65% accuracy for the high quality images, and 50% for the blurred images.</a:t>
            </a:r>
          </a:p>
        </p:txBody>
      </p:sp>
      <p:pic>
        <p:nvPicPr>
          <p:cNvPr id="5" name="Picture 4" descr="A picture containing text, indoor, book, shelf&#10;&#10;Description automatically generated">
            <a:extLst>
              <a:ext uri="{FF2B5EF4-FFF2-40B4-BE49-F238E27FC236}">
                <a16:creationId xmlns:a16="http://schemas.microsoft.com/office/drawing/2014/main" id="{8D938E4C-10CA-87FE-1B32-137EC226D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0984" y="2081422"/>
            <a:ext cx="4176716" cy="2985877"/>
          </a:xfrm>
          <a:prstGeom prst="rect">
            <a:avLst/>
          </a:prstGeom>
        </p:spPr>
      </p:pic>
    </p:spTree>
    <p:extLst>
      <p:ext uri="{BB962C8B-B14F-4D97-AF65-F5344CB8AC3E}">
        <p14:creationId xmlns:p14="http://schemas.microsoft.com/office/powerpoint/2010/main" val="877812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2FF3-2EB8-0291-F5A5-87043DA911F6}"/>
              </a:ext>
            </a:extLst>
          </p:cNvPr>
          <p:cNvSpPr>
            <a:spLocks noGrp="1"/>
          </p:cNvSpPr>
          <p:nvPr>
            <p:ph type="title"/>
          </p:nvPr>
        </p:nvSpPr>
        <p:spPr/>
        <p:txBody>
          <a:bodyPr>
            <a:normAutofit fontScale="90000"/>
          </a:bodyPr>
          <a:lstStyle/>
          <a:p>
            <a:r>
              <a:rPr lang="en-US" dirty="0"/>
              <a:t>Technologies/Software Used</a:t>
            </a:r>
          </a:p>
        </p:txBody>
      </p:sp>
      <p:sp>
        <p:nvSpPr>
          <p:cNvPr id="3" name="Content Placeholder 2">
            <a:extLst>
              <a:ext uri="{FF2B5EF4-FFF2-40B4-BE49-F238E27FC236}">
                <a16:creationId xmlns:a16="http://schemas.microsoft.com/office/drawing/2014/main" id="{209D1093-473B-1BD6-5E08-9AEF3623997A}"/>
              </a:ext>
            </a:extLst>
          </p:cNvPr>
          <p:cNvSpPr>
            <a:spLocks noGrp="1"/>
          </p:cNvSpPr>
          <p:nvPr>
            <p:ph idx="1"/>
          </p:nvPr>
        </p:nvSpPr>
        <p:spPr/>
        <p:txBody>
          <a:bodyPr>
            <a:normAutofit lnSpcReduction="10000"/>
          </a:bodyPr>
          <a:lstStyle/>
          <a:p>
            <a:r>
              <a:rPr lang="en-US" dirty="0"/>
              <a:t>We will be using datasets from </a:t>
            </a:r>
            <a:r>
              <a:rPr lang="en-US" b="1" dirty="0"/>
              <a:t>Kaggle</a:t>
            </a:r>
            <a:r>
              <a:rPr lang="en-US" dirty="0"/>
              <a:t>, a website popular in the Data Science and Machine Learning community. </a:t>
            </a:r>
          </a:p>
          <a:p>
            <a:r>
              <a:rPr lang="en-US" b="1" dirty="0"/>
              <a:t>OpenCV</a:t>
            </a:r>
            <a:r>
              <a:rPr lang="en-US" dirty="0"/>
              <a:t> for computer vision/photo altering purposes.</a:t>
            </a:r>
          </a:p>
          <a:p>
            <a:r>
              <a:rPr lang="en-US" b="1" dirty="0"/>
              <a:t>TensorFlow/</a:t>
            </a:r>
            <a:r>
              <a:rPr lang="en-US" b="1" dirty="0" err="1"/>
              <a:t>Keras</a:t>
            </a:r>
            <a:r>
              <a:rPr lang="en-US" b="1" dirty="0"/>
              <a:t> </a:t>
            </a:r>
            <a:r>
              <a:rPr lang="en-US" dirty="0"/>
              <a:t>to allow us to train our datasets with our own personal parameters.</a:t>
            </a:r>
          </a:p>
          <a:p>
            <a:r>
              <a:rPr lang="en-US" b="1" dirty="0" err="1"/>
              <a:t>Numpy</a:t>
            </a:r>
            <a:r>
              <a:rPr lang="en-US" b="1" dirty="0"/>
              <a:t>/Matplotlib </a:t>
            </a:r>
            <a:r>
              <a:rPr lang="en-US" dirty="0"/>
              <a:t>for basic tuning purposes of our sets and displaying our pictures. </a:t>
            </a:r>
          </a:p>
        </p:txBody>
      </p:sp>
      <p:pic>
        <p:nvPicPr>
          <p:cNvPr id="4" name="Picture 3">
            <a:extLst>
              <a:ext uri="{FF2B5EF4-FFF2-40B4-BE49-F238E27FC236}">
                <a16:creationId xmlns:a16="http://schemas.microsoft.com/office/drawing/2014/main" id="{06232C47-16B7-DA22-81D6-325FCF06951C}"/>
              </a:ext>
            </a:extLst>
          </p:cNvPr>
          <p:cNvPicPr>
            <a:picLocks noChangeAspect="1"/>
          </p:cNvPicPr>
          <p:nvPr/>
        </p:nvPicPr>
        <p:blipFill>
          <a:blip r:embed="rId2"/>
          <a:stretch>
            <a:fillRect/>
          </a:stretch>
        </p:blipFill>
        <p:spPr>
          <a:xfrm>
            <a:off x="9410493" y="2039874"/>
            <a:ext cx="2781508" cy="2781508"/>
          </a:xfrm>
          <a:prstGeom prst="rect">
            <a:avLst/>
          </a:prstGeom>
        </p:spPr>
      </p:pic>
    </p:spTree>
    <p:extLst>
      <p:ext uri="{BB962C8B-B14F-4D97-AF65-F5344CB8AC3E}">
        <p14:creationId xmlns:p14="http://schemas.microsoft.com/office/powerpoint/2010/main" val="2486524556"/>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136</TotalTime>
  <Words>851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Neue Haas Grotesk Text Pro</vt:lpstr>
      <vt:lpstr>PunchcardVTI</vt:lpstr>
      <vt:lpstr>Facial Emotion Recognition</vt:lpstr>
      <vt:lpstr>Problem:</vt:lpstr>
      <vt:lpstr>Purpose</vt:lpstr>
      <vt:lpstr>Established methods: FACS</vt:lpstr>
      <vt:lpstr>Established methods: PEE</vt:lpstr>
      <vt:lpstr>Transfer Learning</vt:lpstr>
      <vt:lpstr>Our method</vt:lpstr>
      <vt:lpstr>Experimental setup – Simple Anger/Joy Detection.</vt:lpstr>
      <vt:lpstr>Technologies/Software Used</vt:lpstr>
      <vt:lpstr>Challenges</vt:lpstr>
      <vt:lpstr>Any Questions?  Any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Omar Badran (student)</dc:creator>
  <cp:lastModifiedBy>Mohamed Uzair Anees</cp:lastModifiedBy>
  <cp:revision>6</cp:revision>
  <dcterms:created xsi:type="dcterms:W3CDTF">2023-03-27T09:40:50Z</dcterms:created>
  <dcterms:modified xsi:type="dcterms:W3CDTF">2023-04-04T20:39:59Z</dcterms:modified>
</cp:coreProperties>
</file>