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48" r:id="rId2"/>
  </p:sldMasterIdLst>
  <p:notesMasterIdLst>
    <p:notesMasterId r:id="rId33"/>
  </p:notesMasterIdLst>
  <p:sldIdLst>
    <p:sldId id="257" r:id="rId3"/>
    <p:sldId id="289" r:id="rId4"/>
    <p:sldId id="259" r:id="rId5"/>
    <p:sldId id="290" r:id="rId6"/>
    <p:sldId id="287" r:id="rId7"/>
    <p:sldId id="271" r:id="rId8"/>
    <p:sldId id="286" r:id="rId9"/>
    <p:sldId id="272" r:id="rId10"/>
    <p:sldId id="273" r:id="rId11"/>
    <p:sldId id="274" r:id="rId12"/>
    <p:sldId id="258" r:id="rId13"/>
    <p:sldId id="288" r:id="rId14"/>
    <p:sldId id="260" r:id="rId15"/>
    <p:sldId id="261" r:id="rId16"/>
    <p:sldId id="262" r:id="rId17"/>
    <p:sldId id="263" r:id="rId18"/>
    <p:sldId id="264" r:id="rId19"/>
    <p:sldId id="265" r:id="rId20"/>
    <p:sldId id="277" r:id="rId21"/>
    <p:sldId id="266" r:id="rId22"/>
    <p:sldId id="285" r:id="rId23"/>
    <p:sldId id="267" r:id="rId24"/>
    <p:sldId id="268" r:id="rId25"/>
    <p:sldId id="280" r:id="rId26"/>
    <p:sldId id="281" r:id="rId27"/>
    <p:sldId id="282" r:id="rId28"/>
    <p:sldId id="283" r:id="rId29"/>
    <p:sldId id="269" r:id="rId30"/>
    <p:sldId id="284" r:id="rId31"/>
    <p:sldId id="270"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08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9ECC6-772D-4A32-A854-842EE5FFE314}" type="datetimeFigureOut">
              <a:rPr lang="it-IT" smtClean="0"/>
              <a:t>10/01/2024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1BF2F-BA5B-4514-BEA4-92434BC38E06}" type="slidenum">
              <a:rPr lang="it-IT" smtClean="0"/>
              <a:t>‹N›</a:t>
            </a:fld>
            <a:endParaRPr lang="it-IT"/>
          </a:p>
        </p:txBody>
      </p:sp>
    </p:spTree>
    <p:extLst>
      <p:ext uri="{BB962C8B-B14F-4D97-AF65-F5344CB8AC3E}">
        <p14:creationId xmlns:p14="http://schemas.microsoft.com/office/powerpoint/2010/main" val="1936690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4464F50-9BFF-43DC-9360-A7AAF2BB2E9D}" type="slidenum">
              <a:rPr lang="it-IT" smtClean="0"/>
              <a:t>1</a:t>
            </a:fld>
            <a:endParaRPr lang="it-IT"/>
          </a:p>
        </p:txBody>
      </p:sp>
    </p:spTree>
    <p:extLst>
      <p:ext uri="{BB962C8B-B14F-4D97-AF65-F5344CB8AC3E}">
        <p14:creationId xmlns:p14="http://schemas.microsoft.com/office/powerpoint/2010/main" val="139695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3" b="1" i="0">
                <a:solidFill>
                  <a:srgbClr val="5E5E5E"/>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153" b="0" i="0">
                <a:solidFill>
                  <a:srgbClr val="5E5E5E"/>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518"/>
          </a:xfrm>
          <a:prstGeom prst="rect">
            <a:avLst/>
          </a:prstGeom>
        </p:spPr>
      </p:pic>
      <p:pic>
        <p:nvPicPr>
          <p:cNvPr id="17" name="bg object 17"/>
          <p:cNvPicPr/>
          <p:nvPr/>
        </p:nvPicPr>
        <p:blipFill>
          <a:blip r:embed="rId3" cstate="print"/>
          <a:stretch>
            <a:fillRect/>
          </a:stretch>
        </p:blipFill>
        <p:spPr>
          <a:xfrm>
            <a:off x="8188395" y="786251"/>
            <a:ext cx="3305225" cy="4566866"/>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3" b="1" i="0">
                <a:solidFill>
                  <a:srgbClr val="5E5E5E"/>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3" cstate="print"/>
          <a:stretch>
            <a:fillRect/>
          </a:stretch>
        </p:blipFill>
        <p:spPr>
          <a:xfrm>
            <a:off x="0" y="1"/>
            <a:ext cx="12192000" cy="6857519"/>
          </a:xfrm>
          <a:prstGeom prst="rect">
            <a:avLst/>
          </a:prstGeom>
        </p:spPr>
      </p:pic>
      <p:pic>
        <p:nvPicPr>
          <p:cNvPr id="17" name="bg object 17"/>
          <p:cNvPicPr/>
          <p:nvPr/>
        </p:nvPicPr>
        <p:blipFill>
          <a:blip r:embed="rId4" cstate="print"/>
          <a:stretch>
            <a:fillRect/>
          </a:stretch>
        </p:blipFill>
        <p:spPr>
          <a:xfrm>
            <a:off x="80715" y="6319426"/>
            <a:ext cx="1748102" cy="459380"/>
          </a:xfrm>
          <a:prstGeom prst="rect">
            <a:avLst/>
          </a:prstGeom>
        </p:spPr>
      </p:pic>
      <p:pic>
        <p:nvPicPr>
          <p:cNvPr id="18" name="bg object 18"/>
          <p:cNvPicPr/>
          <p:nvPr/>
        </p:nvPicPr>
        <p:blipFill>
          <a:blip r:embed="rId5" cstate="print"/>
          <a:stretch>
            <a:fillRect/>
          </a:stretch>
        </p:blipFill>
        <p:spPr>
          <a:xfrm>
            <a:off x="11337982" y="6319426"/>
            <a:ext cx="750060" cy="459380"/>
          </a:xfrm>
          <a:prstGeom prst="rect">
            <a:avLst/>
          </a:prstGeom>
        </p:spPr>
      </p:pic>
      <p:sp>
        <p:nvSpPr>
          <p:cNvPr id="2" name="Holder 2"/>
          <p:cNvSpPr>
            <a:spLocks noGrp="1"/>
          </p:cNvSpPr>
          <p:nvPr>
            <p:ph type="title"/>
          </p:nvPr>
        </p:nvSpPr>
        <p:spPr>
          <a:xfrm>
            <a:off x="3779668" y="143234"/>
            <a:ext cx="4632667" cy="777445"/>
          </a:xfrm>
          <a:prstGeom prst="rect">
            <a:avLst/>
          </a:prstGeom>
        </p:spPr>
        <p:txBody>
          <a:bodyPr wrap="square" lIns="0" tIns="0" rIns="0" bIns="0">
            <a:spAutoFit/>
          </a:bodyPr>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a:xfrm>
            <a:off x="1802594" y="2062468"/>
            <a:ext cx="8656089" cy="4255734"/>
          </a:xfrm>
          <a:prstGeom prst="rect">
            <a:avLst/>
          </a:prstGeom>
        </p:spPr>
        <p:txBody>
          <a:bodyPr wrap="square" lIns="0" tIns="0" rIns="0" bIns="0">
            <a:spAutoFit/>
          </a:bodyPr>
          <a:lstStyle>
            <a:lvl1pPr>
              <a:defRPr sz="3550" b="0" i="0">
                <a:solidFill>
                  <a:srgbClr val="5E5E5E"/>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8778242" y="6377941"/>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4" cstate="print"/>
          <a:stretch>
            <a:fillRect/>
          </a:stretch>
        </p:blipFill>
        <p:spPr>
          <a:xfrm>
            <a:off x="0" y="0"/>
            <a:ext cx="12192000" cy="6857519"/>
          </a:xfrm>
          <a:prstGeom prst="rect">
            <a:avLst/>
          </a:prstGeom>
        </p:spPr>
      </p:pic>
      <p:pic>
        <p:nvPicPr>
          <p:cNvPr id="17" name="bg object 17"/>
          <p:cNvPicPr/>
          <p:nvPr/>
        </p:nvPicPr>
        <p:blipFill>
          <a:blip r:embed="rId5" cstate="print"/>
          <a:stretch>
            <a:fillRect/>
          </a:stretch>
        </p:blipFill>
        <p:spPr>
          <a:xfrm>
            <a:off x="80715" y="6319426"/>
            <a:ext cx="1748102" cy="459380"/>
          </a:xfrm>
          <a:prstGeom prst="rect">
            <a:avLst/>
          </a:prstGeom>
        </p:spPr>
      </p:pic>
      <p:pic>
        <p:nvPicPr>
          <p:cNvPr id="18" name="bg object 18"/>
          <p:cNvPicPr/>
          <p:nvPr/>
        </p:nvPicPr>
        <p:blipFill>
          <a:blip r:embed="rId6" cstate="print"/>
          <a:stretch>
            <a:fillRect/>
          </a:stretch>
        </p:blipFill>
        <p:spPr>
          <a:xfrm>
            <a:off x="11337982" y="6319426"/>
            <a:ext cx="750060" cy="459380"/>
          </a:xfrm>
          <a:prstGeom prst="rect">
            <a:avLst/>
          </a:prstGeom>
        </p:spPr>
      </p:pic>
      <p:sp>
        <p:nvSpPr>
          <p:cNvPr id="2" name="Holder 2"/>
          <p:cNvSpPr>
            <a:spLocks noGrp="1"/>
          </p:cNvSpPr>
          <p:nvPr>
            <p:ph type="title"/>
          </p:nvPr>
        </p:nvSpPr>
        <p:spPr>
          <a:xfrm>
            <a:off x="4063117" y="143234"/>
            <a:ext cx="4065764" cy="777445"/>
          </a:xfrm>
          <a:prstGeom prst="rect">
            <a:avLst/>
          </a:prstGeom>
        </p:spPr>
        <p:txBody>
          <a:bodyPr wrap="square" lIns="0" tIns="0" rIns="0" bIns="0">
            <a:spAutoFit/>
          </a:bodyPr>
          <a:lstStyle>
            <a:lvl1pPr>
              <a:defRPr sz="8250" b="1" i="0">
                <a:solidFill>
                  <a:srgbClr val="5E5E5E"/>
                </a:solidFill>
                <a:latin typeface="Arial"/>
                <a:cs typeface="Arial"/>
              </a:defRPr>
            </a:lvl1pPr>
          </a:lstStyle>
          <a:p>
            <a:endParaRPr/>
          </a:p>
        </p:txBody>
      </p:sp>
      <p:sp>
        <p:nvSpPr>
          <p:cNvPr id="3" name="Holder 3"/>
          <p:cNvSpPr>
            <a:spLocks noGrp="1"/>
          </p:cNvSpPr>
          <p:nvPr>
            <p:ph type="body" idx="1"/>
          </p:nvPr>
        </p:nvSpPr>
        <p:spPr>
          <a:xfrm>
            <a:off x="902679" y="1191103"/>
            <a:ext cx="10386640" cy="1786700"/>
          </a:xfrm>
          <a:prstGeom prst="rect">
            <a:avLst/>
          </a:prstGeom>
        </p:spPr>
        <p:txBody>
          <a:bodyPr wrap="square" lIns="0" tIns="0" rIns="0" bIns="0">
            <a:spAutoFit/>
          </a:bodyPr>
          <a:lstStyle>
            <a:lvl1pPr>
              <a:defRPr sz="4100" b="0" i="0">
                <a:solidFill>
                  <a:srgbClr val="5E5E5E"/>
                </a:solidFill>
                <a:latin typeface="Microsoft Sans Serif"/>
                <a:cs typeface="Microsoft Sans Serif"/>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1/10/2024</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5" r:id="rId1"/>
    <p:sldLayoutId id="2147483664"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mailto:elenamaria.dalsanto@its-ictpiemonte.it" TargetMode="Externa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284" y="722"/>
            <a:ext cx="12190288" cy="6857038"/>
          </a:xfrm>
          <a:prstGeom prst="rect">
            <a:avLst/>
          </a:prstGeom>
        </p:spPr>
      </p:pic>
      <p:pic>
        <p:nvPicPr>
          <p:cNvPr id="8" name="object 8"/>
          <p:cNvPicPr/>
          <p:nvPr/>
        </p:nvPicPr>
        <p:blipFill>
          <a:blip r:embed="rId4" cstate="print"/>
          <a:stretch>
            <a:fillRect/>
          </a:stretch>
        </p:blipFill>
        <p:spPr>
          <a:xfrm>
            <a:off x="4286505" y="2952576"/>
            <a:ext cx="3625340" cy="330154"/>
          </a:xfrm>
          <a:prstGeom prst="rect">
            <a:avLst/>
          </a:prstGeom>
        </p:spPr>
      </p:pic>
      <p:sp>
        <p:nvSpPr>
          <p:cNvPr id="9" name="object 9"/>
          <p:cNvSpPr txBox="1">
            <a:spLocks noGrp="1"/>
          </p:cNvSpPr>
          <p:nvPr>
            <p:ph type="title"/>
          </p:nvPr>
        </p:nvSpPr>
        <p:spPr>
          <a:xfrm>
            <a:off x="4274637" y="2838042"/>
            <a:ext cx="3643225" cy="503244"/>
          </a:xfrm>
          <a:prstGeom prst="rect">
            <a:avLst/>
          </a:prstGeom>
        </p:spPr>
        <p:txBody>
          <a:bodyPr vert="horz" wrap="square" lIns="0" tIns="9627" rIns="0" bIns="0"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nSpc>
                <a:spcPct val="100000"/>
              </a:lnSpc>
              <a:spcBef>
                <a:spcPts val="76"/>
              </a:spcBef>
            </a:pPr>
            <a:r>
              <a:rPr sz="3184" b="0" spc="-227" dirty="0">
                <a:latin typeface="Microsoft Sans Serif"/>
                <a:cs typeface="Microsoft Sans Serif"/>
              </a:rPr>
              <a:t>S</a:t>
            </a:r>
            <a:r>
              <a:rPr sz="3184" b="0" spc="-76" dirty="0">
                <a:latin typeface="Microsoft Sans Serif"/>
                <a:cs typeface="Microsoft Sans Serif"/>
              </a:rPr>
              <a:t>i</a:t>
            </a:r>
            <a:r>
              <a:rPr sz="3184" b="0" spc="-36" dirty="0">
                <a:latin typeface="Microsoft Sans Serif"/>
                <a:cs typeface="Microsoft Sans Serif"/>
              </a:rPr>
              <a:t>c</a:t>
            </a:r>
            <a:r>
              <a:rPr sz="3184" b="0" spc="-42" dirty="0">
                <a:latin typeface="Microsoft Sans Serif"/>
                <a:cs typeface="Microsoft Sans Serif"/>
              </a:rPr>
              <a:t>u</a:t>
            </a:r>
            <a:r>
              <a:rPr sz="3184" b="0" spc="-154" dirty="0">
                <a:latin typeface="Microsoft Sans Serif"/>
                <a:cs typeface="Microsoft Sans Serif"/>
              </a:rPr>
              <a:t>r</a:t>
            </a:r>
            <a:r>
              <a:rPr sz="3184" b="0" spc="-133" dirty="0">
                <a:latin typeface="Microsoft Sans Serif"/>
                <a:cs typeface="Microsoft Sans Serif"/>
              </a:rPr>
              <a:t>e</a:t>
            </a:r>
            <a:r>
              <a:rPr sz="3184" b="0" spc="-97" dirty="0">
                <a:latin typeface="Microsoft Sans Serif"/>
                <a:cs typeface="Microsoft Sans Serif"/>
              </a:rPr>
              <a:t>zz</a:t>
            </a:r>
            <a:r>
              <a:rPr sz="3184" b="0" spc="-167" dirty="0">
                <a:latin typeface="Microsoft Sans Serif"/>
                <a:cs typeface="Microsoft Sans Serif"/>
              </a:rPr>
              <a:t>a</a:t>
            </a:r>
            <a:r>
              <a:rPr sz="3184" b="0" spc="-191" dirty="0">
                <a:latin typeface="Microsoft Sans Serif"/>
                <a:cs typeface="Microsoft Sans Serif"/>
              </a:rPr>
              <a:t> </a:t>
            </a:r>
            <a:r>
              <a:rPr sz="3184" b="0" spc="-76" dirty="0">
                <a:latin typeface="Microsoft Sans Serif"/>
                <a:cs typeface="Microsoft Sans Serif"/>
              </a:rPr>
              <a:t>i</a:t>
            </a:r>
            <a:r>
              <a:rPr sz="3184" b="0" spc="-85" dirty="0">
                <a:latin typeface="Microsoft Sans Serif"/>
                <a:cs typeface="Microsoft Sans Serif"/>
              </a:rPr>
              <a:t>n</a:t>
            </a:r>
            <a:r>
              <a:rPr sz="3184" b="0" spc="6" dirty="0">
                <a:latin typeface="Microsoft Sans Serif"/>
                <a:cs typeface="Microsoft Sans Serif"/>
              </a:rPr>
              <a:t>f</a:t>
            </a:r>
            <a:r>
              <a:rPr sz="3184" b="0" spc="-73" dirty="0">
                <a:latin typeface="Microsoft Sans Serif"/>
                <a:cs typeface="Microsoft Sans Serif"/>
              </a:rPr>
              <a:t>o</a:t>
            </a:r>
            <a:r>
              <a:rPr sz="3184" b="0" spc="-76" dirty="0">
                <a:latin typeface="Microsoft Sans Serif"/>
                <a:cs typeface="Microsoft Sans Serif"/>
              </a:rPr>
              <a:t>r</a:t>
            </a:r>
            <a:r>
              <a:rPr sz="3184" b="0" spc="-85" dirty="0">
                <a:latin typeface="Microsoft Sans Serif"/>
                <a:cs typeface="Microsoft Sans Serif"/>
              </a:rPr>
              <a:t>m</a:t>
            </a:r>
            <a:r>
              <a:rPr sz="3184" b="0" spc="-42" dirty="0">
                <a:latin typeface="Microsoft Sans Serif"/>
                <a:cs typeface="Microsoft Sans Serif"/>
              </a:rPr>
              <a:t>at</a:t>
            </a:r>
            <a:r>
              <a:rPr sz="3184" b="0" spc="-76" dirty="0">
                <a:latin typeface="Microsoft Sans Serif"/>
                <a:cs typeface="Microsoft Sans Serif"/>
              </a:rPr>
              <a:t>i</a:t>
            </a:r>
            <a:r>
              <a:rPr sz="3184" b="0" spc="-79" dirty="0">
                <a:latin typeface="Microsoft Sans Serif"/>
                <a:cs typeface="Microsoft Sans Serif"/>
              </a:rPr>
              <a:t>ca</a:t>
            </a:r>
            <a:endParaRPr sz="3184">
              <a:latin typeface="Microsoft Sans Serif"/>
              <a:cs typeface="Microsoft Sans Serif"/>
            </a:endParaRPr>
          </a:p>
        </p:txBody>
      </p:sp>
      <p:sp>
        <p:nvSpPr>
          <p:cNvPr id="3" name="object 14">
            <a:extLst>
              <a:ext uri="{FF2B5EF4-FFF2-40B4-BE49-F238E27FC236}">
                <a16:creationId xmlns:a16="http://schemas.microsoft.com/office/drawing/2014/main" id="{DDBD885B-2DD1-1861-6416-BEC31D0F56E9}"/>
              </a:ext>
            </a:extLst>
          </p:cNvPr>
          <p:cNvSpPr txBox="1"/>
          <p:nvPr/>
        </p:nvSpPr>
        <p:spPr>
          <a:xfrm>
            <a:off x="4235866" y="3858234"/>
            <a:ext cx="3720266" cy="807144"/>
          </a:xfrm>
          <a:prstGeom prst="rect">
            <a:avLst/>
          </a:prstGeom>
        </p:spPr>
        <p:txBody>
          <a:bodyPr vert="horz" wrap="square" lIns="0" tIns="9242" rIns="0" bIns="0"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gn="ctr">
              <a:lnSpc>
                <a:spcPct val="100000"/>
              </a:lnSpc>
              <a:tabLst>
                <a:tab pos="2938287" algn="l"/>
              </a:tabLst>
            </a:pPr>
            <a:r>
              <a:rPr lang="it-IT" sz="2577" u="heavy" spc="-27" dirty="0">
                <a:solidFill>
                  <a:srgbClr val="5E5E5E"/>
                </a:solidFill>
                <a:uFill>
                  <a:solidFill>
                    <a:srgbClr val="5E5E5E"/>
                  </a:solidFill>
                </a:uFill>
                <a:latin typeface="Microsoft Sans Serif"/>
                <a:cs typeface="Microsoft Sans Serif"/>
              </a:rPr>
              <a:t>Elena Maria Dal Santo</a:t>
            </a:r>
          </a:p>
          <a:p>
            <a:pPr marL="21563" algn="ctr">
              <a:lnSpc>
                <a:spcPct val="100000"/>
              </a:lnSpc>
              <a:spcBef>
                <a:spcPts val="1070"/>
              </a:spcBef>
            </a:pPr>
            <a:r>
              <a:rPr lang="it-IT" sz="1698" spc="-33" dirty="0">
                <a:solidFill>
                  <a:srgbClr val="5E5E5E"/>
                </a:solidFill>
                <a:latin typeface="Microsoft Sans Serif"/>
                <a:cs typeface="Microsoft Sans Serif"/>
                <a:hlinkClick r:id="rId5"/>
              </a:rPr>
              <a:t>elenamaria.dalsanto@its-ictpiemonte.it</a:t>
            </a:r>
            <a:r>
              <a:rPr lang="it-IT" sz="1698" spc="-33" dirty="0">
                <a:solidFill>
                  <a:srgbClr val="5E5E5E"/>
                </a:solidFill>
                <a:latin typeface="Microsoft Sans Serif"/>
                <a:cs typeface="Microsoft Sans Serif"/>
              </a:rPr>
              <a:t> </a:t>
            </a:r>
            <a:endParaRPr lang="it-IT" sz="1698" dirty="0">
              <a:latin typeface="Microsoft Sans Serif"/>
              <a:cs typeface="Microsoft Sans Serif"/>
            </a:endParaRPr>
          </a:p>
        </p:txBody>
      </p:sp>
      <p:sp>
        <p:nvSpPr>
          <p:cNvPr id="5" name="CasellaDiTesto 2">
            <a:extLst>
              <a:ext uri="{FF2B5EF4-FFF2-40B4-BE49-F238E27FC236}">
                <a16:creationId xmlns:a16="http://schemas.microsoft.com/office/drawing/2014/main" id="{F0332349-B4B8-6A83-A48B-58AA4904778F}"/>
              </a:ext>
            </a:extLst>
          </p:cNvPr>
          <p:cNvSpPr txBox="1"/>
          <p:nvPr/>
        </p:nvSpPr>
        <p:spPr>
          <a:xfrm>
            <a:off x="2801090" y="1704931"/>
            <a:ext cx="6589813" cy="1025537"/>
          </a:xfrm>
          <a:prstGeom prst="rect">
            <a:avLst/>
          </a:prstGeom>
          <a:noFill/>
          <a:scene3d>
            <a:camera prst="orthographicFront"/>
            <a:lightRig rig="sunset" dir="t">
              <a:rot lat="0" lon="0" rev="0"/>
            </a:lightRig>
          </a:scene3d>
          <a:sp3d extrusionH="304800" prstMaterial="matte">
            <a:bevelB w="317500"/>
            <a:extrusionClr>
              <a:schemeClr val="accent2">
                <a:lumMod val="60000"/>
                <a:lumOff val="40000"/>
              </a:schemeClr>
            </a:extrusionClr>
            <a:contourClr>
              <a:srgbClr val="00B050"/>
            </a:contourClr>
          </a:sp3d>
        </p:spPr>
        <p:txBody>
          <a:bodyPr wrap="square" rtlCol="0">
            <a:spAutoFit/>
            <a:sp3d extrusionH="50800" contourW="50800" prstMaterial="plastic">
              <a:bevelT w="50800"/>
              <a:bevelB w="50800"/>
            </a:sp3d>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6064" dirty="0">
                <a:solidFill>
                  <a:schemeClr val="accent5"/>
                </a:solidFill>
              </a:rPr>
              <a:t>CODICI CORRETTORI</a:t>
            </a:r>
          </a:p>
        </p:txBody>
      </p:sp>
      <p:pic>
        <p:nvPicPr>
          <p:cNvPr id="13" name="Immagine 12">
            <a:extLst>
              <a:ext uri="{FF2B5EF4-FFF2-40B4-BE49-F238E27FC236}">
                <a16:creationId xmlns:a16="http://schemas.microsoft.com/office/drawing/2014/main" id="{2ACDCA24-AC92-E316-7BB3-047424F978C8}"/>
              </a:ext>
            </a:extLst>
          </p:cNvPr>
          <p:cNvPicPr>
            <a:picLocks noChangeAspect="1"/>
          </p:cNvPicPr>
          <p:nvPr/>
        </p:nvPicPr>
        <p:blipFill>
          <a:blip r:embed="rId6"/>
          <a:stretch>
            <a:fillRect/>
          </a:stretch>
        </p:blipFill>
        <p:spPr>
          <a:xfrm>
            <a:off x="5105489" y="5228726"/>
            <a:ext cx="1981018" cy="1085806"/>
          </a:xfrm>
          <a:prstGeom prst="rect">
            <a:avLst/>
          </a:prstGeom>
        </p:spPr>
      </p:pic>
      <p:pic>
        <p:nvPicPr>
          <p:cNvPr id="4" name="Immagine 3">
            <a:extLst>
              <a:ext uri="{FF2B5EF4-FFF2-40B4-BE49-F238E27FC236}">
                <a16:creationId xmlns:a16="http://schemas.microsoft.com/office/drawing/2014/main" id="{D35533D8-D79C-AD98-E2BA-5C7898C8E7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800000" flipH="1" flipV="1">
            <a:off x="2057815" y="543468"/>
            <a:ext cx="8076361" cy="822300"/>
          </a:xfrm>
          <a:prstGeom prst="rect">
            <a:avLst/>
          </a:prstGeom>
        </p:spPr>
      </p:pic>
    </p:spTree>
    <p:extLst>
      <p:ext uri="{BB962C8B-B14F-4D97-AF65-F5344CB8AC3E}">
        <p14:creationId xmlns:p14="http://schemas.microsoft.com/office/powerpoint/2010/main" val="3162016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73498877-A5CA-2D29-D5D5-E9A394D8BFFE}"/>
              </a:ext>
            </a:extLst>
          </p:cNvPr>
          <p:cNvSpPr>
            <a:spLocks noGrp="1"/>
          </p:cNvSpPr>
          <p:nvPr>
            <p:ph type="body" idx="1"/>
          </p:nvPr>
        </p:nvSpPr>
        <p:spPr>
          <a:xfrm>
            <a:off x="1767955" y="1301133"/>
            <a:ext cx="8656089" cy="4082528"/>
          </a:xfrm>
        </p:spPr>
        <p:txBody>
          <a:bodyPr/>
          <a:lstStyle/>
          <a:p>
            <a:r>
              <a:rPr lang="it-IT" sz="2500" b="1" u="sng" dirty="0"/>
              <a:t>Pro:</a:t>
            </a:r>
          </a:p>
          <a:p>
            <a:pPr marL="457200" indent="-457200">
              <a:buFont typeface="+mj-lt"/>
              <a:buAutoNum type="arabicPeriod"/>
            </a:pPr>
            <a:endParaRPr lang="it-IT" dirty="0"/>
          </a:p>
          <a:p>
            <a:pPr marL="457200" indent="-457200">
              <a:buFont typeface="+mj-lt"/>
              <a:buAutoNum type="arabicPeriod"/>
            </a:pPr>
            <a:r>
              <a:rPr lang="it-IT" dirty="0"/>
              <a:t>Esiste già</a:t>
            </a:r>
          </a:p>
          <a:p>
            <a:pPr marL="457200" indent="-457200">
              <a:buFont typeface="+mj-lt"/>
              <a:buAutoNum type="arabicPeriod"/>
            </a:pPr>
            <a:endParaRPr lang="it-IT" dirty="0"/>
          </a:p>
          <a:p>
            <a:pPr marL="457200" indent="-457200">
              <a:buFont typeface="+mj-lt"/>
              <a:buAutoNum type="arabicPeriod"/>
            </a:pPr>
            <a:r>
              <a:rPr lang="it-IT" dirty="0"/>
              <a:t>Ampiamente diffusa: le comunicazioni potrebbero arrivare anche in aree dove, ad esempio, la rete internet non è disponibile</a:t>
            </a:r>
          </a:p>
          <a:p>
            <a:pPr marL="457200" indent="-457200">
              <a:buFont typeface="+mj-lt"/>
              <a:buAutoNum type="arabicPeriod"/>
            </a:pPr>
            <a:endParaRPr lang="it-IT" dirty="0"/>
          </a:p>
          <a:p>
            <a:r>
              <a:rPr lang="it-IT" sz="2500" b="1" u="sng" dirty="0"/>
              <a:t>Contro:</a:t>
            </a:r>
          </a:p>
          <a:p>
            <a:endParaRPr lang="it-IT" dirty="0"/>
          </a:p>
          <a:p>
            <a:pPr marL="457200" indent="-457200">
              <a:buFont typeface="+mj-lt"/>
              <a:buAutoNum type="arabicPeriod"/>
            </a:pPr>
            <a:r>
              <a:rPr lang="it-IT" dirty="0"/>
              <a:t>I cavi elettrici sono molto esposti a intemperie</a:t>
            </a:r>
          </a:p>
          <a:p>
            <a:pPr marL="457200" indent="-457200">
              <a:buFont typeface="+mj-lt"/>
              <a:buAutoNum type="arabicPeriod"/>
            </a:pPr>
            <a:endParaRPr lang="it-IT" dirty="0"/>
          </a:p>
          <a:p>
            <a:pPr marL="457200" indent="-457200">
              <a:buFont typeface="+mj-lt"/>
              <a:buAutoNum type="arabicPeriod"/>
            </a:pPr>
            <a:r>
              <a:rPr lang="it-IT" dirty="0"/>
              <a:t>In caso di blackout, tutte le comunicazioni andrebbero perdute</a:t>
            </a:r>
          </a:p>
        </p:txBody>
      </p:sp>
    </p:spTree>
    <p:extLst>
      <p:ext uri="{BB962C8B-B14F-4D97-AF65-F5344CB8AC3E}">
        <p14:creationId xmlns:p14="http://schemas.microsoft.com/office/powerpoint/2010/main" val="1645813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a:extLst>
              <a:ext uri="{FF2B5EF4-FFF2-40B4-BE49-F238E27FC236}">
                <a16:creationId xmlns:a16="http://schemas.microsoft.com/office/drawing/2014/main" id="{A9F67C21-4B11-94D1-9A57-2A0669A5FC1F}"/>
              </a:ext>
            </a:extLst>
          </p:cNvPr>
          <p:cNvSpPr/>
          <p:nvPr/>
        </p:nvSpPr>
        <p:spPr>
          <a:xfrm>
            <a:off x="1222513" y="1933274"/>
            <a:ext cx="2658140"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A (mittente) </a:t>
            </a:r>
          </a:p>
        </p:txBody>
      </p:sp>
      <p:sp>
        <p:nvSpPr>
          <p:cNvPr id="5" name="Rettangolo 4">
            <a:extLst>
              <a:ext uri="{FF2B5EF4-FFF2-40B4-BE49-F238E27FC236}">
                <a16:creationId xmlns:a16="http://schemas.microsoft.com/office/drawing/2014/main" id="{82E2656A-D82E-4650-A298-0B063A847854}"/>
              </a:ext>
            </a:extLst>
          </p:cNvPr>
          <p:cNvSpPr/>
          <p:nvPr/>
        </p:nvSpPr>
        <p:spPr>
          <a:xfrm>
            <a:off x="1222513" y="4357499"/>
            <a:ext cx="2658140"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B (destinatario) </a:t>
            </a:r>
          </a:p>
        </p:txBody>
      </p:sp>
      <p:sp>
        <p:nvSpPr>
          <p:cNvPr id="6" name="Rettangolo 5">
            <a:extLst>
              <a:ext uri="{FF2B5EF4-FFF2-40B4-BE49-F238E27FC236}">
                <a16:creationId xmlns:a16="http://schemas.microsoft.com/office/drawing/2014/main" id="{7169D539-D7D0-619A-C3BC-9074F185CD4C}"/>
              </a:ext>
            </a:extLst>
          </p:cNvPr>
          <p:cNvSpPr/>
          <p:nvPr/>
        </p:nvSpPr>
        <p:spPr>
          <a:xfrm>
            <a:off x="6935743" y="4357499"/>
            <a:ext cx="2658140"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Decodificatore </a:t>
            </a:r>
          </a:p>
        </p:txBody>
      </p:sp>
      <p:sp>
        <p:nvSpPr>
          <p:cNvPr id="7" name="Rettangolo 6">
            <a:extLst>
              <a:ext uri="{FF2B5EF4-FFF2-40B4-BE49-F238E27FC236}">
                <a16:creationId xmlns:a16="http://schemas.microsoft.com/office/drawing/2014/main" id="{D322B3D4-4D61-4095-67D8-F38516FFF99B}"/>
              </a:ext>
            </a:extLst>
          </p:cNvPr>
          <p:cNvSpPr/>
          <p:nvPr/>
        </p:nvSpPr>
        <p:spPr>
          <a:xfrm>
            <a:off x="6935743" y="1912009"/>
            <a:ext cx="2658140" cy="616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Codificatore </a:t>
            </a:r>
          </a:p>
        </p:txBody>
      </p:sp>
      <p:cxnSp>
        <p:nvCxnSpPr>
          <p:cNvPr id="9" name="Connettore 2 8">
            <a:extLst>
              <a:ext uri="{FF2B5EF4-FFF2-40B4-BE49-F238E27FC236}">
                <a16:creationId xmlns:a16="http://schemas.microsoft.com/office/drawing/2014/main" id="{27428FF0-4792-E950-7BE5-34922E42CDEB}"/>
              </a:ext>
            </a:extLst>
          </p:cNvPr>
          <p:cNvCxnSpPr/>
          <p:nvPr/>
        </p:nvCxnSpPr>
        <p:spPr>
          <a:xfrm>
            <a:off x="4550504" y="2220353"/>
            <a:ext cx="17118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Connettore 2 9">
            <a:extLst>
              <a:ext uri="{FF2B5EF4-FFF2-40B4-BE49-F238E27FC236}">
                <a16:creationId xmlns:a16="http://schemas.microsoft.com/office/drawing/2014/main" id="{A95ADB8A-A159-0A64-24D7-D5F66E77DD3C}"/>
              </a:ext>
            </a:extLst>
          </p:cNvPr>
          <p:cNvCxnSpPr/>
          <p:nvPr/>
        </p:nvCxnSpPr>
        <p:spPr>
          <a:xfrm>
            <a:off x="4550504" y="4665843"/>
            <a:ext cx="171184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1" name="Freccia in giù 10">
            <a:extLst>
              <a:ext uri="{FF2B5EF4-FFF2-40B4-BE49-F238E27FC236}">
                <a16:creationId xmlns:a16="http://schemas.microsoft.com/office/drawing/2014/main" id="{F0C595E0-F7F5-CCDD-80F6-84E4C0FFFF6A}"/>
              </a:ext>
            </a:extLst>
          </p:cNvPr>
          <p:cNvSpPr/>
          <p:nvPr/>
        </p:nvSpPr>
        <p:spPr>
          <a:xfrm>
            <a:off x="7458279" y="2659753"/>
            <a:ext cx="1772093" cy="1566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Canale</a:t>
            </a:r>
          </a:p>
        </p:txBody>
      </p:sp>
      <p:sp>
        <p:nvSpPr>
          <p:cNvPr id="12" name="CasellaDiTesto 11">
            <a:extLst>
              <a:ext uri="{FF2B5EF4-FFF2-40B4-BE49-F238E27FC236}">
                <a16:creationId xmlns:a16="http://schemas.microsoft.com/office/drawing/2014/main" id="{57FFE7C7-0B95-19E5-54BA-F5DC6134EDFD}"/>
              </a:ext>
            </a:extLst>
          </p:cNvPr>
          <p:cNvSpPr txBox="1"/>
          <p:nvPr/>
        </p:nvSpPr>
        <p:spPr>
          <a:xfrm>
            <a:off x="4550505" y="1727342"/>
            <a:ext cx="1631634" cy="369332"/>
          </a:xfrm>
          <a:prstGeom prst="rect">
            <a:avLst/>
          </a:prstGeom>
          <a:noFill/>
        </p:spPr>
        <p:txBody>
          <a:bodyPr wrap="square" rtlCol="0">
            <a:spAutoFit/>
          </a:bodyPr>
          <a:lstStyle/>
          <a:p>
            <a:r>
              <a:rPr lang="it-IT" dirty="0">
                <a:solidFill>
                  <a:schemeClr val="tx1">
                    <a:lumMod val="65000"/>
                    <a:lumOff val="35000"/>
                  </a:schemeClr>
                </a:solidFill>
              </a:rPr>
              <a:t>M (messaggio)</a:t>
            </a:r>
          </a:p>
        </p:txBody>
      </p:sp>
      <p:sp>
        <p:nvSpPr>
          <p:cNvPr id="13" name="CasellaDiTesto 12">
            <a:extLst>
              <a:ext uri="{FF2B5EF4-FFF2-40B4-BE49-F238E27FC236}">
                <a16:creationId xmlns:a16="http://schemas.microsoft.com/office/drawing/2014/main" id="{3DE4BDDC-EE6A-8BB2-C60B-A75C11AC5B3D}"/>
              </a:ext>
            </a:extLst>
          </p:cNvPr>
          <p:cNvSpPr txBox="1"/>
          <p:nvPr/>
        </p:nvSpPr>
        <p:spPr>
          <a:xfrm>
            <a:off x="4550504" y="4176502"/>
            <a:ext cx="1631633" cy="369332"/>
          </a:xfrm>
          <a:prstGeom prst="rect">
            <a:avLst/>
          </a:prstGeom>
          <a:noFill/>
        </p:spPr>
        <p:txBody>
          <a:bodyPr wrap="square" rtlCol="0">
            <a:spAutoFit/>
          </a:bodyPr>
          <a:lstStyle/>
          <a:p>
            <a:r>
              <a:rPr lang="it-IT" dirty="0">
                <a:solidFill>
                  <a:schemeClr val="tx1">
                    <a:lumMod val="65000"/>
                    <a:lumOff val="35000"/>
                  </a:schemeClr>
                </a:solidFill>
              </a:rPr>
              <a:t>M (messaggio)</a:t>
            </a:r>
          </a:p>
        </p:txBody>
      </p:sp>
      <p:sp>
        <p:nvSpPr>
          <p:cNvPr id="14" name="CasellaDiTesto 13">
            <a:extLst>
              <a:ext uri="{FF2B5EF4-FFF2-40B4-BE49-F238E27FC236}">
                <a16:creationId xmlns:a16="http://schemas.microsoft.com/office/drawing/2014/main" id="{5C8A44D9-F150-4F8F-B0F2-9E69E44FE28C}"/>
              </a:ext>
            </a:extLst>
          </p:cNvPr>
          <p:cNvSpPr txBox="1"/>
          <p:nvPr/>
        </p:nvSpPr>
        <p:spPr>
          <a:xfrm>
            <a:off x="6801024" y="2957071"/>
            <a:ext cx="1155483" cy="369332"/>
          </a:xfrm>
          <a:prstGeom prst="rect">
            <a:avLst/>
          </a:prstGeom>
          <a:noFill/>
        </p:spPr>
        <p:txBody>
          <a:bodyPr wrap="square" rtlCol="0">
            <a:spAutoFit/>
          </a:bodyPr>
          <a:lstStyle/>
          <a:p>
            <a:r>
              <a:rPr lang="it-IT" dirty="0">
                <a:solidFill>
                  <a:schemeClr val="tx1">
                    <a:lumMod val="65000"/>
                    <a:lumOff val="35000"/>
                  </a:schemeClr>
                </a:solidFill>
              </a:rPr>
              <a:t>C (codice)</a:t>
            </a:r>
          </a:p>
        </p:txBody>
      </p:sp>
      <p:sp>
        <p:nvSpPr>
          <p:cNvPr id="17" name="Ovale 16">
            <a:extLst>
              <a:ext uri="{FF2B5EF4-FFF2-40B4-BE49-F238E27FC236}">
                <a16:creationId xmlns:a16="http://schemas.microsoft.com/office/drawing/2014/main" id="{01F39820-0BCE-7F60-316A-8E2B97D282E2}"/>
              </a:ext>
            </a:extLst>
          </p:cNvPr>
          <p:cNvSpPr/>
          <p:nvPr/>
        </p:nvSpPr>
        <p:spPr>
          <a:xfrm>
            <a:off x="9762849" y="2844355"/>
            <a:ext cx="1955387" cy="964095"/>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RUMORE!!!</a:t>
            </a:r>
          </a:p>
        </p:txBody>
      </p:sp>
    </p:spTree>
    <p:extLst>
      <p:ext uri="{BB962C8B-B14F-4D97-AF65-F5344CB8AC3E}">
        <p14:creationId xmlns:p14="http://schemas.microsoft.com/office/powerpoint/2010/main" val="1915157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80371" y="5021835"/>
            <a:ext cx="6170115" cy="923071"/>
          </a:xfrm>
          <a:prstGeom prst="rect">
            <a:avLst/>
          </a:prstGeom>
        </p:spPr>
        <p:txBody>
          <a:bodyPr vert="horz" wrap="square" lIns="0" tIns="6931" rIns="0" bIns="0"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15403">
              <a:lnSpc>
                <a:spcPts val="6819"/>
              </a:lnSpc>
              <a:spcBef>
                <a:spcPts val="55"/>
              </a:spcBef>
              <a:tabLst>
                <a:tab pos="2305378" algn="l"/>
              </a:tabLst>
            </a:pPr>
            <a:r>
              <a:rPr lang="it-IT" sz="9005" b="1" spc="-428" baseline="-59483" dirty="0">
                <a:solidFill>
                  <a:srgbClr val="FFFFFF"/>
                </a:solidFill>
                <a:latin typeface="Arial"/>
                <a:cs typeface="Arial"/>
              </a:rPr>
              <a:t>I codici correttori</a:t>
            </a:r>
            <a:endParaRPr sz="6003" dirty="0">
              <a:latin typeface="Arial"/>
              <a:cs typeface="Arial"/>
            </a:endParaRPr>
          </a:p>
        </p:txBody>
      </p:sp>
    </p:spTree>
    <p:extLst>
      <p:ext uri="{BB962C8B-B14F-4D97-AF65-F5344CB8AC3E}">
        <p14:creationId xmlns:p14="http://schemas.microsoft.com/office/powerpoint/2010/main" val="348601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9AF6124-83E7-4752-702D-F9D384B5EDBD}"/>
              </a:ext>
            </a:extLst>
          </p:cNvPr>
          <p:cNvSpPr>
            <a:spLocks noGrp="1"/>
          </p:cNvSpPr>
          <p:nvPr>
            <p:ph type="body" idx="1"/>
          </p:nvPr>
        </p:nvSpPr>
        <p:spPr>
          <a:xfrm>
            <a:off x="2156940" y="1078493"/>
            <a:ext cx="7878119" cy="662617"/>
          </a:xfrm>
        </p:spPr>
        <p:txBody>
          <a:bodyPr/>
          <a:lstStyle/>
          <a:p>
            <a:r>
              <a:rPr lang="it-IT" dirty="0">
                <a:latin typeface="Arial" panose="020B0604020202020204" pitchFamily="34" charset="0"/>
                <a:cs typeface="Arial" panose="020B0604020202020204" pitchFamily="34" charset="0"/>
              </a:rPr>
              <a:t>I </a:t>
            </a:r>
            <a:r>
              <a:rPr lang="it-IT" dirty="0">
                <a:solidFill>
                  <a:srgbClr val="F608C3"/>
                </a:solidFill>
                <a:latin typeface="Arial" panose="020B0604020202020204" pitchFamily="34" charset="0"/>
                <a:cs typeface="Arial" panose="020B0604020202020204" pitchFamily="34" charset="0"/>
              </a:rPr>
              <a:t>codici correttori</a:t>
            </a:r>
            <a:r>
              <a:rPr lang="it-IT" dirty="0">
                <a:latin typeface="Arial" panose="020B0604020202020204" pitchFamily="34" charset="0"/>
                <a:cs typeface="Arial" panose="020B0604020202020204" pitchFamily="34" charset="0"/>
              </a:rPr>
              <a:t> servono proprio a rilevare e correggere questo disturbo ed eventuali errori che potrebbe aver provocato.</a:t>
            </a:r>
          </a:p>
        </p:txBody>
      </p:sp>
      <p:cxnSp>
        <p:nvCxnSpPr>
          <p:cNvPr id="7" name="Connettore 2 6">
            <a:extLst>
              <a:ext uri="{FF2B5EF4-FFF2-40B4-BE49-F238E27FC236}">
                <a16:creationId xmlns:a16="http://schemas.microsoft.com/office/drawing/2014/main" id="{86006F0F-F316-B4C2-894A-C9EDEA8DC7CF}"/>
              </a:ext>
            </a:extLst>
          </p:cNvPr>
          <p:cNvCxnSpPr/>
          <p:nvPr/>
        </p:nvCxnSpPr>
        <p:spPr>
          <a:xfrm>
            <a:off x="6095999" y="2276061"/>
            <a:ext cx="0" cy="745435"/>
          </a:xfrm>
          <a:prstGeom prst="straightConnector1">
            <a:avLst/>
          </a:prstGeom>
          <a:ln w="508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Segnaposto testo 2">
            <a:extLst>
              <a:ext uri="{FF2B5EF4-FFF2-40B4-BE49-F238E27FC236}">
                <a16:creationId xmlns:a16="http://schemas.microsoft.com/office/drawing/2014/main" id="{12C1C3A3-AC51-8B23-2486-AADFF4D72D73}"/>
              </a:ext>
            </a:extLst>
          </p:cNvPr>
          <p:cNvSpPr txBox="1">
            <a:spLocks/>
          </p:cNvSpPr>
          <p:nvPr/>
        </p:nvSpPr>
        <p:spPr>
          <a:xfrm>
            <a:off x="2156939" y="3576326"/>
            <a:ext cx="7878119" cy="1987852"/>
          </a:xfrm>
          <a:prstGeom prst="rect">
            <a:avLst/>
          </a:prstGeom>
        </p:spPr>
        <p:txBody>
          <a:bodyPr wrap="square" lIns="0" tIns="0" rIns="0" bIns="0">
            <a:spAutoFit/>
          </a:bodyPr>
          <a:lstStyle>
            <a:lvl1pPr marL="0">
              <a:defRPr sz="2153" b="0" i="0">
                <a:solidFill>
                  <a:srgbClr val="5E5E5E"/>
                </a:solidFill>
                <a:latin typeface="Microsoft Sans Serif"/>
                <a:ea typeface="+mn-ea"/>
                <a:cs typeface="Microsoft Sans Serif"/>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AutoNum type="arabicParenR"/>
            </a:pPr>
            <a:r>
              <a:rPr lang="it-IT" kern="0" dirty="0">
                <a:latin typeface="Arial" panose="020B0604020202020204" pitchFamily="34" charset="0"/>
                <a:cs typeface="Arial" panose="020B0604020202020204" pitchFamily="34" charset="0"/>
              </a:rPr>
              <a:t>Come posso RILEVARE un errore?</a:t>
            </a:r>
          </a:p>
          <a:p>
            <a:pPr marL="457200" indent="-457200">
              <a:buAutoNum type="arabicParenR"/>
            </a:pPr>
            <a:endParaRPr lang="it-IT" kern="0" dirty="0">
              <a:latin typeface="Arial" panose="020B0604020202020204" pitchFamily="34" charset="0"/>
              <a:cs typeface="Arial" panose="020B0604020202020204" pitchFamily="34" charset="0"/>
            </a:endParaRPr>
          </a:p>
          <a:p>
            <a:pPr marL="457200" indent="-457200">
              <a:buAutoNum type="arabicParenR"/>
            </a:pPr>
            <a:r>
              <a:rPr lang="it-IT" kern="0" dirty="0">
                <a:latin typeface="Arial" panose="020B0604020202020204" pitchFamily="34" charset="0"/>
                <a:cs typeface="Arial" panose="020B0604020202020204" pitchFamily="34" charset="0"/>
              </a:rPr>
              <a:t>Come posso CORREGGERE un errore?</a:t>
            </a:r>
          </a:p>
          <a:p>
            <a:pPr marL="457200" indent="-457200">
              <a:buAutoNum type="arabicParenR"/>
            </a:pPr>
            <a:endParaRPr lang="it-IT" kern="0" dirty="0">
              <a:latin typeface="Arial" panose="020B0604020202020204" pitchFamily="34" charset="0"/>
              <a:cs typeface="Arial" panose="020B0604020202020204" pitchFamily="34" charset="0"/>
            </a:endParaRPr>
          </a:p>
          <a:p>
            <a:pPr marL="457200" indent="-457200">
              <a:buAutoNum type="arabicParenR"/>
            </a:pPr>
            <a:r>
              <a:rPr lang="it-IT" u="sng" kern="0" dirty="0">
                <a:latin typeface="Arial" panose="020B0604020202020204" pitchFamily="34" charset="0"/>
                <a:cs typeface="Arial" panose="020B0604020202020204" pitchFamily="34" charset="0"/>
              </a:rPr>
              <a:t>Esiste un modo infallibile e certo per rilevare e correggere un errore?</a:t>
            </a:r>
          </a:p>
        </p:txBody>
      </p:sp>
    </p:spTree>
    <p:extLst>
      <p:ext uri="{BB962C8B-B14F-4D97-AF65-F5344CB8AC3E}">
        <p14:creationId xmlns:p14="http://schemas.microsoft.com/office/powerpoint/2010/main" val="279112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FB2E12-89AF-CFCC-6000-7E4B89D9922D}"/>
              </a:ext>
            </a:extLst>
          </p:cNvPr>
          <p:cNvSpPr>
            <a:spLocks noGrp="1"/>
          </p:cNvSpPr>
          <p:nvPr>
            <p:ph type="title"/>
          </p:nvPr>
        </p:nvSpPr>
        <p:spPr>
          <a:xfrm>
            <a:off x="3433712" y="539798"/>
            <a:ext cx="5324575" cy="810923"/>
          </a:xfrm>
        </p:spPr>
        <p:txBody>
          <a:bodyPr/>
          <a:lstStyle/>
          <a:p>
            <a:r>
              <a:rPr lang="it-IT" dirty="0"/>
              <a:t>Una prima idea…</a:t>
            </a:r>
          </a:p>
        </p:txBody>
      </p:sp>
      <p:sp>
        <p:nvSpPr>
          <p:cNvPr id="3" name="Segnaposto testo 2">
            <a:extLst>
              <a:ext uri="{FF2B5EF4-FFF2-40B4-BE49-F238E27FC236}">
                <a16:creationId xmlns:a16="http://schemas.microsoft.com/office/drawing/2014/main" id="{E86BB28C-9E91-FDAA-D3F3-04B5AF124CE7}"/>
              </a:ext>
            </a:extLst>
          </p:cNvPr>
          <p:cNvSpPr>
            <a:spLocks noGrp="1"/>
          </p:cNvSpPr>
          <p:nvPr>
            <p:ph type="body" idx="1"/>
          </p:nvPr>
        </p:nvSpPr>
        <p:spPr>
          <a:xfrm>
            <a:off x="1767952" y="1963077"/>
            <a:ext cx="8656089" cy="2531462"/>
          </a:xfrm>
        </p:spPr>
        <p:txBody>
          <a:bodyPr/>
          <a:lstStyle/>
          <a:p>
            <a:pPr algn="ctr"/>
            <a:r>
              <a:rPr lang="it-IT" sz="2500" i="1" dirty="0">
                <a:latin typeface="Arial" panose="020B0604020202020204" pitchFamily="34" charset="0"/>
                <a:cs typeface="Arial" panose="020B0604020202020204" pitchFamily="34" charset="0"/>
              </a:rPr>
              <a:t>Il metodo della RIDONDANZA</a:t>
            </a:r>
          </a:p>
          <a:p>
            <a:pPr algn="ctr"/>
            <a:endParaRPr lang="it-IT" sz="2500" i="1" dirty="0">
              <a:latin typeface="Arial" panose="020B0604020202020204" pitchFamily="34" charset="0"/>
              <a:cs typeface="Arial" panose="020B0604020202020204" pitchFamily="34" charset="0"/>
            </a:endParaRPr>
          </a:p>
          <a:p>
            <a:pPr algn="ctr"/>
            <a:endParaRPr lang="it-IT" sz="2500" dirty="0">
              <a:latin typeface="Arial" panose="020B0604020202020204" pitchFamily="34" charset="0"/>
              <a:cs typeface="Arial" panose="020B0604020202020204" pitchFamily="34" charset="0"/>
            </a:endParaRPr>
          </a:p>
          <a:p>
            <a:pPr algn="ctr"/>
            <a:r>
              <a:rPr lang="it-IT" sz="2150" dirty="0">
                <a:latin typeface="Arial" panose="020B0604020202020204" pitchFamily="34" charset="0"/>
                <a:cs typeface="Arial" panose="020B0604020202020204" pitchFamily="34" charset="0"/>
              </a:rPr>
              <a:t>Voglio inviare la parola ‘’ MATTO ‘’ ma scrivo </a:t>
            </a:r>
          </a:p>
          <a:p>
            <a:pPr algn="ctr"/>
            <a:endParaRPr lang="it-IT" sz="2150" dirty="0">
              <a:latin typeface="Arial" panose="020B0604020202020204" pitchFamily="34" charset="0"/>
              <a:cs typeface="Arial" panose="020B0604020202020204" pitchFamily="34" charset="0"/>
            </a:endParaRPr>
          </a:p>
          <a:p>
            <a:pPr algn="ctr"/>
            <a:endParaRPr lang="it-IT" sz="2150" dirty="0">
              <a:latin typeface="Arial" panose="020B0604020202020204" pitchFamily="34" charset="0"/>
              <a:cs typeface="Arial" panose="020B0604020202020204" pitchFamily="34" charset="0"/>
            </a:endParaRPr>
          </a:p>
          <a:p>
            <a:pPr algn="ctr"/>
            <a:r>
              <a:rPr lang="it-IT" sz="2500" dirty="0">
                <a:latin typeface="Arial" panose="020B0604020202020204" pitchFamily="34" charset="0"/>
                <a:cs typeface="Arial" panose="020B0604020202020204" pitchFamily="34" charset="0"/>
              </a:rPr>
              <a:t>M </a:t>
            </a:r>
            <a:r>
              <a:rPr lang="it-IT" sz="2500" dirty="0" err="1">
                <a:latin typeface="Arial" panose="020B0604020202020204" pitchFamily="34" charset="0"/>
                <a:cs typeface="Arial" panose="020B0604020202020204" pitchFamily="34" charset="0"/>
              </a:rPr>
              <a:t>M</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M</a:t>
            </a:r>
            <a:r>
              <a:rPr lang="it-IT" sz="2500" dirty="0">
                <a:latin typeface="Arial" panose="020B0604020202020204" pitchFamily="34" charset="0"/>
                <a:cs typeface="Arial" panose="020B0604020202020204" pitchFamily="34" charset="0"/>
              </a:rPr>
              <a:t> A </a:t>
            </a:r>
            <a:r>
              <a:rPr lang="it-IT" sz="2500" dirty="0" err="1">
                <a:latin typeface="Arial" panose="020B0604020202020204" pitchFamily="34" charset="0"/>
                <a:cs typeface="Arial" panose="020B0604020202020204" pitchFamily="34" charset="0"/>
              </a:rPr>
              <a:t>A</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A</a:t>
            </a:r>
            <a:r>
              <a:rPr lang="it-IT" sz="2500" dirty="0">
                <a:latin typeface="Arial" panose="020B0604020202020204" pitchFamily="34" charset="0"/>
                <a:cs typeface="Arial" panose="020B0604020202020204" pitchFamily="34" charset="0"/>
              </a:rPr>
              <a:t> T </a:t>
            </a:r>
            <a:r>
              <a:rPr lang="it-IT" sz="2500" dirty="0" err="1">
                <a:latin typeface="Arial" panose="020B0604020202020204" pitchFamily="34" charset="0"/>
                <a:cs typeface="Arial" panose="020B0604020202020204" pitchFamily="34" charset="0"/>
              </a:rPr>
              <a:t>T</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T</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T</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T</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T</a:t>
            </a:r>
            <a:r>
              <a:rPr lang="it-IT" sz="2500" dirty="0">
                <a:latin typeface="Arial" panose="020B0604020202020204" pitchFamily="34" charset="0"/>
                <a:cs typeface="Arial" panose="020B0604020202020204" pitchFamily="34" charset="0"/>
              </a:rPr>
              <a:t> O </a:t>
            </a:r>
            <a:r>
              <a:rPr lang="it-IT" sz="2500" dirty="0" err="1">
                <a:latin typeface="Arial" panose="020B0604020202020204" pitchFamily="34" charset="0"/>
                <a:cs typeface="Arial" panose="020B0604020202020204" pitchFamily="34" charset="0"/>
              </a:rPr>
              <a:t>O</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O</a:t>
            </a:r>
            <a:endParaRPr lang="it-IT" sz="2500" dirty="0">
              <a:latin typeface="Arial" panose="020B0604020202020204" pitchFamily="34" charset="0"/>
              <a:cs typeface="Arial" panose="020B0604020202020204" pitchFamily="34" charset="0"/>
            </a:endParaRPr>
          </a:p>
        </p:txBody>
      </p:sp>
      <p:sp>
        <p:nvSpPr>
          <p:cNvPr id="4" name="Freccia in giù 3">
            <a:extLst>
              <a:ext uri="{FF2B5EF4-FFF2-40B4-BE49-F238E27FC236}">
                <a16:creationId xmlns:a16="http://schemas.microsoft.com/office/drawing/2014/main" id="{F2543849-3398-59CB-E534-1520095FF53C}"/>
              </a:ext>
            </a:extLst>
          </p:cNvPr>
          <p:cNvSpPr/>
          <p:nvPr/>
        </p:nvSpPr>
        <p:spPr>
          <a:xfrm>
            <a:off x="5209951" y="4731634"/>
            <a:ext cx="1772093" cy="1566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Canale</a:t>
            </a:r>
          </a:p>
        </p:txBody>
      </p:sp>
      <p:sp>
        <p:nvSpPr>
          <p:cNvPr id="5" name="Rettangolo 4">
            <a:extLst>
              <a:ext uri="{FF2B5EF4-FFF2-40B4-BE49-F238E27FC236}">
                <a16:creationId xmlns:a16="http://schemas.microsoft.com/office/drawing/2014/main" id="{7D5003D4-92DB-313A-A695-5CEC3BE8DD34}"/>
              </a:ext>
            </a:extLst>
          </p:cNvPr>
          <p:cNvSpPr/>
          <p:nvPr/>
        </p:nvSpPr>
        <p:spPr>
          <a:xfrm>
            <a:off x="9481931" y="3737113"/>
            <a:ext cx="2286000" cy="136978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lumMod val="65000"/>
                    <a:lumOff val="35000"/>
                  </a:schemeClr>
                </a:solidFill>
              </a:rPr>
              <a:t>I caratteri ‘’in più’’ vengono detti caratteri DI CONTROLLO</a:t>
            </a:r>
          </a:p>
        </p:txBody>
      </p:sp>
    </p:spTree>
    <p:extLst>
      <p:ext uri="{BB962C8B-B14F-4D97-AF65-F5344CB8AC3E}">
        <p14:creationId xmlns:p14="http://schemas.microsoft.com/office/powerpoint/2010/main" val="711422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in giù 3">
            <a:extLst>
              <a:ext uri="{FF2B5EF4-FFF2-40B4-BE49-F238E27FC236}">
                <a16:creationId xmlns:a16="http://schemas.microsoft.com/office/drawing/2014/main" id="{4AA32855-8854-5DD7-CDDB-D35EA6E4B763}"/>
              </a:ext>
            </a:extLst>
          </p:cNvPr>
          <p:cNvSpPr/>
          <p:nvPr/>
        </p:nvSpPr>
        <p:spPr>
          <a:xfrm>
            <a:off x="5209953" y="612292"/>
            <a:ext cx="1772093" cy="15666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Canale</a:t>
            </a:r>
          </a:p>
        </p:txBody>
      </p:sp>
      <p:sp>
        <p:nvSpPr>
          <p:cNvPr id="5" name="Segnaposto testo 2">
            <a:extLst>
              <a:ext uri="{FF2B5EF4-FFF2-40B4-BE49-F238E27FC236}">
                <a16:creationId xmlns:a16="http://schemas.microsoft.com/office/drawing/2014/main" id="{6252E414-18EA-B4B8-D8FF-5EA9FE0616C7}"/>
              </a:ext>
            </a:extLst>
          </p:cNvPr>
          <p:cNvSpPr>
            <a:spLocks noGrp="1"/>
          </p:cNvSpPr>
          <p:nvPr>
            <p:ph type="body" idx="1"/>
          </p:nvPr>
        </p:nvSpPr>
        <p:spPr>
          <a:xfrm>
            <a:off x="1767954" y="2827782"/>
            <a:ext cx="8656089" cy="384721"/>
          </a:xfrm>
        </p:spPr>
        <p:txBody>
          <a:bodyPr/>
          <a:lstStyle/>
          <a:p>
            <a:pPr algn="ctr"/>
            <a:r>
              <a:rPr lang="it-IT" sz="2500" dirty="0">
                <a:latin typeface="Arial" panose="020B0604020202020204" pitchFamily="34" charset="0"/>
                <a:cs typeface="Arial" panose="020B0604020202020204" pitchFamily="34" charset="0"/>
              </a:rPr>
              <a:t>C M </a:t>
            </a:r>
            <a:r>
              <a:rPr lang="it-IT" sz="2500" dirty="0" err="1">
                <a:latin typeface="Arial" panose="020B0604020202020204" pitchFamily="34" charset="0"/>
                <a:cs typeface="Arial" panose="020B0604020202020204" pitchFamily="34" charset="0"/>
              </a:rPr>
              <a:t>M</a:t>
            </a:r>
            <a:r>
              <a:rPr lang="it-IT" sz="2500" dirty="0">
                <a:latin typeface="Arial" panose="020B0604020202020204" pitchFamily="34" charset="0"/>
                <a:cs typeface="Arial" panose="020B0604020202020204" pitchFamily="34" charset="0"/>
              </a:rPr>
              <a:t> A </a:t>
            </a:r>
            <a:r>
              <a:rPr lang="it-IT" sz="2500" dirty="0" err="1">
                <a:latin typeface="Arial" panose="020B0604020202020204" pitchFamily="34" charset="0"/>
                <a:cs typeface="Arial" panose="020B0604020202020204" pitchFamily="34" charset="0"/>
              </a:rPr>
              <a:t>A</a:t>
            </a:r>
            <a:r>
              <a:rPr lang="it-IT" sz="2500" dirty="0">
                <a:latin typeface="Arial" panose="020B0604020202020204" pitchFamily="34" charset="0"/>
                <a:cs typeface="Arial" panose="020B0604020202020204" pitchFamily="34" charset="0"/>
              </a:rPr>
              <a:t> </a:t>
            </a:r>
            <a:r>
              <a:rPr lang="it-IT" sz="2500" dirty="0" err="1">
                <a:latin typeface="Arial" panose="020B0604020202020204" pitchFamily="34" charset="0"/>
                <a:cs typeface="Arial" panose="020B0604020202020204" pitchFamily="34" charset="0"/>
              </a:rPr>
              <a:t>A</a:t>
            </a:r>
            <a:r>
              <a:rPr lang="it-IT" sz="2500" dirty="0">
                <a:latin typeface="Arial" panose="020B0604020202020204" pitchFamily="34" charset="0"/>
                <a:cs typeface="Arial" panose="020B0604020202020204" pitchFamily="34" charset="0"/>
              </a:rPr>
              <a:t> </a:t>
            </a:r>
            <a:r>
              <a:rPr lang="it-IT" sz="2500" dirty="0">
                <a:solidFill>
                  <a:srgbClr val="FF0000"/>
                </a:solidFill>
                <a:latin typeface="Arial" panose="020B0604020202020204" pitchFamily="34" charset="0"/>
                <a:cs typeface="Arial" panose="020B0604020202020204" pitchFamily="34" charset="0"/>
              </a:rPr>
              <a:t>T U V</a:t>
            </a:r>
            <a:r>
              <a:rPr lang="it-IT" sz="2500" dirty="0">
                <a:latin typeface="Arial" panose="020B0604020202020204" pitchFamily="34" charset="0"/>
                <a:cs typeface="Arial" panose="020B0604020202020204" pitchFamily="34" charset="0"/>
              </a:rPr>
              <a:t> </a:t>
            </a:r>
            <a:r>
              <a:rPr lang="it-IT" sz="2500" dirty="0">
                <a:solidFill>
                  <a:schemeClr val="accent6">
                    <a:lumMod val="75000"/>
                  </a:schemeClr>
                </a:solidFill>
                <a:latin typeface="Arial" panose="020B0604020202020204" pitchFamily="34" charset="0"/>
                <a:cs typeface="Arial" panose="020B0604020202020204" pitchFamily="34" charset="0"/>
              </a:rPr>
              <a:t>W </a:t>
            </a:r>
            <a:r>
              <a:rPr lang="it-IT" sz="2500" dirty="0" err="1">
                <a:solidFill>
                  <a:schemeClr val="accent6">
                    <a:lumMod val="75000"/>
                  </a:schemeClr>
                </a:solidFill>
                <a:latin typeface="Arial" panose="020B0604020202020204" pitchFamily="34" charset="0"/>
                <a:cs typeface="Arial" panose="020B0604020202020204" pitchFamily="34" charset="0"/>
              </a:rPr>
              <a:t>W</a:t>
            </a:r>
            <a:r>
              <a:rPr lang="it-IT" sz="2500" dirty="0">
                <a:solidFill>
                  <a:schemeClr val="accent6">
                    <a:lumMod val="75000"/>
                  </a:schemeClr>
                </a:solidFill>
                <a:latin typeface="Arial" panose="020B0604020202020204" pitchFamily="34" charset="0"/>
                <a:cs typeface="Arial" panose="020B0604020202020204" pitchFamily="34" charset="0"/>
              </a:rPr>
              <a:t> </a:t>
            </a:r>
            <a:r>
              <a:rPr lang="it-IT" sz="2500" dirty="0" err="1">
                <a:solidFill>
                  <a:schemeClr val="accent6">
                    <a:lumMod val="75000"/>
                  </a:schemeClr>
                </a:solidFill>
                <a:latin typeface="Arial" panose="020B0604020202020204" pitchFamily="34" charset="0"/>
                <a:cs typeface="Arial" panose="020B0604020202020204" pitchFamily="34" charset="0"/>
              </a:rPr>
              <a:t>W</a:t>
            </a:r>
            <a:r>
              <a:rPr lang="it-IT" sz="2500" dirty="0">
                <a:latin typeface="Arial" panose="020B0604020202020204" pitchFamily="34" charset="0"/>
                <a:cs typeface="Arial" panose="020B0604020202020204" pitchFamily="34" charset="0"/>
              </a:rPr>
              <a:t> S O </a:t>
            </a:r>
            <a:r>
              <a:rPr lang="it-IT" sz="2500" dirty="0" err="1">
                <a:latin typeface="Arial" panose="020B0604020202020204" pitchFamily="34" charset="0"/>
                <a:cs typeface="Arial" panose="020B0604020202020204" pitchFamily="34" charset="0"/>
              </a:rPr>
              <a:t>O</a:t>
            </a:r>
            <a:endParaRPr lang="it-IT" sz="2500" dirty="0">
              <a:latin typeface="Arial" panose="020B0604020202020204" pitchFamily="34" charset="0"/>
              <a:cs typeface="Arial" panose="020B0604020202020204" pitchFamily="34" charset="0"/>
            </a:endParaRPr>
          </a:p>
        </p:txBody>
      </p:sp>
      <p:sp>
        <p:nvSpPr>
          <p:cNvPr id="7" name="Arco 6">
            <a:extLst>
              <a:ext uri="{FF2B5EF4-FFF2-40B4-BE49-F238E27FC236}">
                <a16:creationId xmlns:a16="http://schemas.microsoft.com/office/drawing/2014/main" id="{BBFD7530-95B1-3BEC-E619-D00744889170}"/>
              </a:ext>
            </a:extLst>
          </p:cNvPr>
          <p:cNvSpPr/>
          <p:nvPr/>
        </p:nvSpPr>
        <p:spPr>
          <a:xfrm rot="8523287">
            <a:off x="3667539" y="2427315"/>
            <a:ext cx="1083365" cy="961932"/>
          </a:xfrm>
          <a:prstGeom prst="arc">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8" name="Arco 7">
            <a:extLst>
              <a:ext uri="{FF2B5EF4-FFF2-40B4-BE49-F238E27FC236}">
                <a16:creationId xmlns:a16="http://schemas.microsoft.com/office/drawing/2014/main" id="{9FF415BA-0BA3-CE8B-ECEB-C7C0682AEF75}"/>
              </a:ext>
            </a:extLst>
          </p:cNvPr>
          <p:cNvSpPr/>
          <p:nvPr/>
        </p:nvSpPr>
        <p:spPr>
          <a:xfrm rot="8523287">
            <a:off x="5559287" y="2420692"/>
            <a:ext cx="1083365" cy="961932"/>
          </a:xfrm>
          <a:prstGeom prst="arc">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9" name="Arco 8">
            <a:extLst>
              <a:ext uri="{FF2B5EF4-FFF2-40B4-BE49-F238E27FC236}">
                <a16:creationId xmlns:a16="http://schemas.microsoft.com/office/drawing/2014/main" id="{8F8A24E4-15B4-5408-D7A6-0BD19ADCE3C2}"/>
              </a:ext>
            </a:extLst>
          </p:cNvPr>
          <p:cNvSpPr/>
          <p:nvPr/>
        </p:nvSpPr>
        <p:spPr>
          <a:xfrm rot="8523287">
            <a:off x="6596267" y="2424007"/>
            <a:ext cx="1083365" cy="961932"/>
          </a:xfrm>
          <a:prstGeom prst="arc">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Arco 9">
            <a:extLst>
              <a:ext uri="{FF2B5EF4-FFF2-40B4-BE49-F238E27FC236}">
                <a16:creationId xmlns:a16="http://schemas.microsoft.com/office/drawing/2014/main" id="{34C9C544-39B8-64AA-40C2-6BB43B6A27B2}"/>
              </a:ext>
            </a:extLst>
          </p:cNvPr>
          <p:cNvSpPr/>
          <p:nvPr/>
        </p:nvSpPr>
        <p:spPr>
          <a:xfrm rot="8523287">
            <a:off x="7603433" y="2417378"/>
            <a:ext cx="1083365" cy="961932"/>
          </a:xfrm>
          <a:prstGeom prst="arc">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1" name="Arco 10">
            <a:extLst>
              <a:ext uri="{FF2B5EF4-FFF2-40B4-BE49-F238E27FC236}">
                <a16:creationId xmlns:a16="http://schemas.microsoft.com/office/drawing/2014/main" id="{96E7D0D4-B0A4-89C0-E159-DFFDA1701A6E}"/>
              </a:ext>
            </a:extLst>
          </p:cNvPr>
          <p:cNvSpPr/>
          <p:nvPr/>
        </p:nvSpPr>
        <p:spPr>
          <a:xfrm rot="8523287">
            <a:off x="4595190" y="2450508"/>
            <a:ext cx="1083365" cy="961932"/>
          </a:xfrm>
          <a:prstGeom prst="arc">
            <a:avLst/>
          </a:prstGeom>
          <a:ln w="4127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cxnSp>
        <p:nvCxnSpPr>
          <p:cNvPr id="13" name="Connettore 2 12">
            <a:extLst>
              <a:ext uri="{FF2B5EF4-FFF2-40B4-BE49-F238E27FC236}">
                <a16:creationId xmlns:a16="http://schemas.microsoft.com/office/drawing/2014/main" id="{511B54FE-D84F-003C-9EC9-BB517E3D22B3}"/>
              </a:ext>
            </a:extLst>
          </p:cNvPr>
          <p:cNvCxnSpPr/>
          <p:nvPr/>
        </p:nvCxnSpPr>
        <p:spPr>
          <a:xfrm flipH="1">
            <a:off x="2126974" y="3429000"/>
            <a:ext cx="1570383" cy="526774"/>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1F255CCB-24F3-B863-5D09-D0A948DFBD7B}"/>
              </a:ext>
            </a:extLst>
          </p:cNvPr>
          <p:cNvSpPr txBox="1"/>
          <p:nvPr/>
        </p:nvSpPr>
        <p:spPr>
          <a:xfrm>
            <a:off x="615620" y="3955774"/>
            <a:ext cx="2304667" cy="1246495"/>
          </a:xfrm>
          <a:prstGeom prst="rect">
            <a:avLst/>
          </a:prstGeom>
          <a:noFill/>
        </p:spPr>
        <p:txBody>
          <a:bodyPr wrap="square" rtlCol="0">
            <a:spAutoFit/>
          </a:bodyPr>
          <a:lstStyle/>
          <a:p>
            <a:pPr algn="ctr"/>
            <a:r>
              <a:rPr lang="it-IT" sz="2100" dirty="0">
                <a:solidFill>
                  <a:schemeClr val="tx1">
                    <a:lumMod val="65000"/>
                    <a:lumOff val="35000"/>
                  </a:schemeClr>
                </a:solidFill>
                <a:latin typeface="Arial" panose="020B0604020202020204" pitchFamily="34" charset="0"/>
                <a:cs typeface="Arial" panose="020B0604020202020204" pitchFamily="34" charset="0"/>
              </a:rPr>
              <a:t>M</a:t>
            </a:r>
          </a:p>
          <a:p>
            <a:pPr algn="ctr"/>
            <a:endParaRPr lang="it-IT" dirty="0">
              <a:solidFill>
                <a:schemeClr val="tx1">
                  <a:lumMod val="65000"/>
                  <a:lumOff val="35000"/>
                </a:schemeClr>
              </a:solidFill>
              <a:latin typeface="Arial" panose="020B0604020202020204" pitchFamily="34" charset="0"/>
              <a:cs typeface="Arial" panose="020B0604020202020204" pitchFamily="34" charset="0"/>
            </a:endParaRPr>
          </a:p>
          <a:p>
            <a:pPr algn="ctr"/>
            <a:r>
              <a:rPr lang="it-IT" dirty="0">
                <a:solidFill>
                  <a:schemeClr val="tx1">
                    <a:lumMod val="65000"/>
                    <a:lumOff val="35000"/>
                  </a:schemeClr>
                </a:solidFill>
                <a:latin typeface="Arial" panose="020B0604020202020204" pitchFamily="34" charset="0"/>
                <a:cs typeface="Arial" panose="020B0604020202020204" pitchFamily="34" charset="0"/>
              </a:rPr>
              <a:t>(perché è quella che compare più volte)</a:t>
            </a:r>
          </a:p>
        </p:txBody>
      </p:sp>
      <p:cxnSp>
        <p:nvCxnSpPr>
          <p:cNvPr id="15" name="Connettore 2 14">
            <a:extLst>
              <a:ext uri="{FF2B5EF4-FFF2-40B4-BE49-F238E27FC236}">
                <a16:creationId xmlns:a16="http://schemas.microsoft.com/office/drawing/2014/main" id="{82A4A6E6-F3FC-E54D-9CDE-7A179D1AB79B}"/>
              </a:ext>
            </a:extLst>
          </p:cNvPr>
          <p:cNvCxnSpPr>
            <a:cxnSpLocks/>
          </p:cNvCxnSpPr>
          <p:nvPr/>
        </p:nvCxnSpPr>
        <p:spPr>
          <a:xfrm flipH="1">
            <a:off x="4532243" y="3660773"/>
            <a:ext cx="533703" cy="91824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FCEB125E-B6F5-79A2-2A3A-9E06FE1E6115}"/>
              </a:ext>
            </a:extLst>
          </p:cNvPr>
          <p:cNvSpPr txBox="1"/>
          <p:nvPr/>
        </p:nvSpPr>
        <p:spPr>
          <a:xfrm>
            <a:off x="4101661" y="4595945"/>
            <a:ext cx="624582" cy="415498"/>
          </a:xfrm>
          <a:prstGeom prst="rect">
            <a:avLst/>
          </a:prstGeom>
          <a:noFill/>
        </p:spPr>
        <p:txBody>
          <a:bodyPr wrap="square" rtlCol="0">
            <a:spAutoFit/>
          </a:bodyPr>
          <a:lstStyle/>
          <a:p>
            <a:pPr algn="ctr"/>
            <a:r>
              <a:rPr lang="it-IT" sz="2100" dirty="0">
                <a:solidFill>
                  <a:schemeClr val="tx1">
                    <a:lumMod val="65000"/>
                    <a:lumOff val="35000"/>
                  </a:schemeClr>
                </a:solidFill>
                <a:latin typeface="Arial" panose="020B0604020202020204" pitchFamily="34" charset="0"/>
                <a:cs typeface="Arial" panose="020B0604020202020204" pitchFamily="34" charset="0"/>
              </a:rPr>
              <a:t>A</a:t>
            </a:r>
            <a:endParaRPr lang="it-IT"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19" name="Connettore 2 18">
            <a:extLst>
              <a:ext uri="{FF2B5EF4-FFF2-40B4-BE49-F238E27FC236}">
                <a16:creationId xmlns:a16="http://schemas.microsoft.com/office/drawing/2014/main" id="{90A4193F-17A6-6C06-6ED1-BEDF71EAD275}"/>
              </a:ext>
            </a:extLst>
          </p:cNvPr>
          <p:cNvCxnSpPr>
            <a:cxnSpLocks/>
          </p:cNvCxnSpPr>
          <p:nvPr/>
        </p:nvCxnSpPr>
        <p:spPr>
          <a:xfrm>
            <a:off x="6037567" y="3643849"/>
            <a:ext cx="0" cy="952096"/>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953C8A1A-CC3B-26B2-938D-49D3AF77AAE3}"/>
              </a:ext>
            </a:extLst>
          </p:cNvPr>
          <p:cNvSpPr txBox="1"/>
          <p:nvPr/>
        </p:nvSpPr>
        <p:spPr>
          <a:xfrm>
            <a:off x="5043390" y="4740604"/>
            <a:ext cx="1938656" cy="923330"/>
          </a:xfrm>
          <a:prstGeom prst="rect">
            <a:avLst/>
          </a:prstGeom>
          <a:noFill/>
        </p:spPr>
        <p:txBody>
          <a:bodyPr wrap="square" rtlCol="0">
            <a:spAutoFit/>
          </a:bodyPr>
          <a:lstStyle/>
          <a:p>
            <a:pPr algn="ctr"/>
            <a:r>
              <a:rPr lang="it-IT" dirty="0">
                <a:solidFill>
                  <a:schemeClr val="tx1">
                    <a:lumMod val="65000"/>
                    <a:lumOff val="35000"/>
                  </a:schemeClr>
                </a:solidFill>
                <a:latin typeface="Arial" panose="020B0604020202020204" pitchFamily="34" charset="0"/>
                <a:cs typeface="Arial" panose="020B0604020202020204" pitchFamily="34" charset="0"/>
              </a:rPr>
              <a:t>Errore riconosciuto ma NON correggibile</a:t>
            </a:r>
          </a:p>
        </p:txBody>
      </p:sp>
      <p:sp>
        <p:nvSpPr>
          <p:cNvPr id="25" name="CasellaDiTesto 24">
            <a:extLst>
              <a:ext uri="{FF2B5EF4-FFF2-40B4-BE49-F238E27FC236}">
                <a16:creationId xmlns:a16="http://schemas.microsoft.com/office/drawing/2014/main" id="{60E9589E-0A37-B344-B6B3-9DB8FC3DE602}"/>
              </a:ext>
            </a:extLst>
          </p:cNvPr>
          <p:cNvSpPr txBox="1"/>
          <p:nvPr/>
        </p:nvSpPr>
        <p:spPr>
          <a:xfrm>
            <a:off x="9643664" y="3529023"/>
            <a:ext cx="2304667" cy="1246495"/>
          </a:xfrm>
          <a:prstGeom prst="rect">
            <a:avLst/>
          </a:prstGeom>
          <a:noFill/>
        </p:spPr>
        <p:txBody>
          <a:bodyPr wrap="square" rtlCol="0">
            <a:spAutoFit/>
          </a:bodyPr>
          <a:lstStyle/>
          <a:p>
            <a:pPr algn="ctr"/>
            <a:r>
              <a:rPr lang="it-IT" sz="2100" dirty="0">
                <a:solidFill>
                  <a:schemeClr val="tx1">
                    <a:lumMod val="65000"/>
                    <a:lumOff val="35000"/>
                  </a:schemeClr>
                </a:solidFill>
                <a:latin typeface="Arial" panose="020B0604020202020204" pitchFamily="34" charset="0"/>
                <a:cs typeface="Arial" panose="020B0604020202020204" pitchFamily="34" charset="0"/>
              </a:rPr>
              <a:t>O</a:t>
            </a:r>
          </a:p>
          <a:p>
            <a:pPr algn="ctr"/>
            <a:endParaRPr lang="it-IT" dirty="0">
              <a:solidFill>
                <a:schemeClr val="tx1">
                  <a:lumMod val="65000"/>
                  <a:lumOff val="35000"/>
                </a:schemeClr>
              </a:solidFill>
              <a:latin typeface="Arial" panose="020B0604020202020204" pitchFamily="34" charset="0"/>
              <a:cs typeface="Arial" panose="020B0604020202020204" pitchFamily="34" charset="0"/>
            </a:endParaRPr>
          </a:p>
          <a:p>
            <a:pPr algn="ctr"/>
            <a:r>
              <a:rPr lang="it-IT" dirty="0">
                <a:solidFill>
                  <a:schemeClr val="tx1">
                    <a:lumMod val="65000"/>
                    <a:lumOff val="35000"/>
                  </a:schemeClr>
                </a:solidFill>
                <a:latin typeface="Arial" panose="020B0604020202020204" pitchFamily="34" charset="0"/>
                <a:cs typeface="Arial" panose="020B0604020202020204" pitchFamily="34" charset="0"/>
              </a:rPr>
              <a:t>(perché è quella che compare più volte)</a:t>
            </a:r>
          </a:p>
        </p:txBody>
      </p:sp>
      <p:sp>
        <p:nvSpPr>
          <p:cNvPr id="26" name="CasellaDiTesto 25">
            <a:extLst>
              <a:ext uri="{FF2B5EF4-FFF2-40B4-BE49-F238E27FC236}">
                <a16:creationId xmlns:a16="http://schemas.microsoft.com/office/drawing/2014/main" id="{438FE6E1-FFE9-2C70-2D59-FCAD9144D528}"/>
              </a:ext>
            </a:extLst>
          </p:cNvPr>
          <p:cNvSpPr txBox="1"/>
          <p:nvPr/>
        </p:nvSpPr>
        <p:spPr>
          <a:xfrm>
            <a:off x="7264449" y="4255847"/>
            <a:ext cx="1938656" cy="646331"/>
          </a:xfrm>
          <a:prstGeom prst="rect">
            <a:avLst/>
          </a:prstGeom>
          <a:noFill/>
        </p:spPr>
        <p:txBody>
          <a:bodyPr wrap="square" rtlCol="0">
            <a:spAutoFit/>
          </a:bodyPr>
          <a:lstStyle/>
          <a:p>
            <a:pPr algn="ctr"/>
            <a:r>
              <a:rPr lang="it-IT" dirty="0">
                <a:solidFill>
                  <a:schemeClr val="tx1">
                    <a:lumMod val="65000"/>
                    <a:lumOff val="35000"/>
                  </a:schemeClr>
                </a:solidFill>
                <a:latin typeface="Arial" panose="020B0604020202020204" pitchFamily="34" charset="0"/>
                <a:cs typeface="Arial" panose="020B0604020202020204" pitchFamily="34" charset="0"/>
              </a:rPr>
              <a:t>Errore NON riconosciuto</a:t>
            </a:r>
          </a:p>
        </p:txBody>
      </p:sp>
      <p:cxnSp>
        <p:nvCxnSpPr>
          <p:cNvPr id="27" name="Connettore 2 26">
            <a:extLst>
              <a:ext uri="{FF2B5EF4-FFF2-40B4-BE49-F238E27FC236}">
                <a16:creationId xmlns:a16="http://schemas.microsoft.com/office/drawing/2014/main" id="{D9A44E21-6D0D-4D05-FC4F-70D41D83B1B7}"/>
              </a:ext>
            </a:extLst>
          </p:cNvPr>
          <p:cNvCxnSpPr>
            <a:cxnSpLocks/>
          </p:cNvCxnSpPr>
          <p:nvPr/>
        </p:nvCxnSpPr>
        <p:spPr>
          <a:xfrm>
            <a:off x="7422195" y="3610719"/>
            <a:ext cx="588744" cy="64512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A3BC3F7B-DD90-1DB7-6666-DA0C29CD9FE8}"/>
              </a:ext>
            </a:extLst>
          </p:cNvPr>
          <p:cNvCxnSpPr>
            <a:cxnSpLocks/>
          </p:cNvCxnSpPr>
          <p:nvPr/>
        </p:nvCxnSpPr>
        <p:spPr>
          <a:xfrm>
            <a:off x="8555480" y="3303751"/>
            <a:ext cx="1781216" cy="34009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31" name="Rettangolo 30">
            <a:extLst>
              <a:ext uri="{FF2B5EF4-FFF2-40B4-BE49-F238E27FC236}">
                <a16:creationId xmlns:a16="http://schemas.microsoft.com/office/drawing/2014/main" id="{3DA83C52-ECB7-C966-B63D-E14BAFD45611}"/>
              </a:ext>
            </a:extLst>
          </p:cNvPr>
          <p:cNvSpPr/>
          <p:nvPr/>
        </p:nvSpPr>
        <p:spPr>
          <a:xfrm>
            <a:off x="4932142" y="4735040"/>
            <a:ext cx="2164397" cy="9436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a16="http://schemas.microsoft.com/office/drawing/2014/main" id="{81263FB4-8082-DB52-65E8-186F5B3DD8AC}"/>
              </a:ext>
            </a:extLst>
          </p:cNvPr>
          <p:cNvSpPr/>
          <p:nvPr/>
        </p:nvSpPr>
        <p:spPr>
          <a:xfrm>
            <a:off x="7422815" y="4273381"/>
            <a:ext cx="1621923" cy="6451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036112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5152E350-394B-338D-199D-840FB8576045}"/>
              </a:ext>
            </a:extLst>
          </p:cNvPr>
          <p:cNvSpPr>
            <a:spLocks noGrp="1"/>
          </p:cNvSpPr>
          <p:nvPr>
            <p:ph type="body" idx="1"/>
          </p:nvPr>
        </p:nvSpPr>
        <p:spPr>
          <a:xfrm>
            <a:off x="1292088" y="1774904"/>
            <a:ext cx="6609521" cy="3502773"/>
          </a:xfrm>
        </p:spPr>
        <p:txBody>
          <a:bodyPr/>
          <a:lstStyle/>
          <a:p>
            <a:r>
              <a:rPr lang="it-IT" sz="2500" dirty="0"/>
              <a:t>Il numero di caratteri diversi tra due parole (quella attesa e quella ottenuta) di chiama </a:t>
            </a:r>
            <a:r>
              <a:rPr lang="it-IT" sz="2500" dirty="0">
                <a:solidFill>
                  <a:srgbClr val="F608C3"/>
                </a:solidFill>
              </a:rPr>
              <a:t>distanza di </a:t>
            </a:r>
            <a:r>
              <a:rPr lang="it-IT" sz="2500" dirty="0" err="1">
                <a:solidFill>
                  <a:srgbClr val="F608C3"/>
                </a:solidFill>
              </a:rPr>
              <a:t>Hamming</a:t>
            </a:r>
            <a:r>
              <a:rPr lang="it-IT" sz="2500" dirty="0">
                <a:solidFill>
                  <a:schemeClr val="tx1">
                    <a:lumMod val="65000"/>
                    <a:lumOff val="35000"/>
                  </a:schemeClr>
                </a:solidFill>
              </a:rPr>
              <a:t>.</a:t>
            </a:r>
          </a:p>
          <a:p>
            <a:endParaRPr lang="it-IT" sz="2500" dirty="0">
              <a:solidFill>
                <a:schemeClr val="tx1">
                  <a:lumMod val="65000"/>
                  <a:lumOff val="35000"/>
                </a:schemeClr>
              </a:solidFill>
            </a:endParaRPr>
          </a:p>
          <a:p>
            <a:endParaRPr lang="it-IT" sz="2500" dirty="0">
              <a:solidFill>
                <a:schemeClr val="tx1">
                  <a:lumMod val="65000"/>
                  <a:lumOff val="35000"/>
                </a:schemeClr>
              </a:solidFill>
            </a:endParaRPr>
          </a:p>
          <a:p>
            <a:r>
              <a:rPr lang="it-IT" sz="2500" dirty="0">
                <a:solidFill>
                  <a:schemeClr val="tx1">
                    <a:lumMod val="65000"/>
                    <a:lumOff val="35000"/>
                  </a:schemeClr>
                </a:solidFill>
              </a:rPr>
              <a:t>Es. la distanza di </a:t>
            </a:r>
            <a:r>
              <a:rPr lang="it-IT" sz="2500" dirty="0" err="1">
                <a:solidFill>
                  <a:schemeClr val="tx1">
                    <a:lumMod val="65000"/>
                    <a:lumOff val="35000"/>
                  </a:schemeClr>
                </a:solidFill>
              </a:rPr>
              <a:t>Hamming</a:t>
            </a:r>
            <a:r>
              <a:rPr lang="it-IT" sz="2500" dirty="0">
                <a:solidFill>
                  <a:schemeClr val="tx1">
                    <a:lumMod val="65000"/>
                    <a:lumOff val="35000"/>
                  </a:schemeClr>
                </a:solidFill>
              </a:rPr>
              <a:t> tra ‘’dire’’ e ‘’fare’’ è 2.</a:t>
            </a:r>
            <a:endParaRPr lang="it-IT" sz="2500" dirty="0"/>
          </a:p>
        </p:txBody>
      </p:sp>
      <p:pic>
        <p:nvPicPr>
          <p:cNvPr id="2050" name="Picture 2" descr="Tra il dire e il fare c'è di ... - Aishalinda">
            <a:extLst>
              <a:ext uri="{FF2B5EF4-FFF2-40B4-BE49-F238E27FC236}">
                <a16:creationId xmlns:a16="http://schemas.microsoft.com/office/drawing/2014/main" id="{D508DC59-F184-E2F3-6B05-F4EA9BE0A8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2950" y="1533676"/>
            <a:ext cx="2366962" cy="343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984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C2A80970-EC6C-963B-0814-65428F622920}"/>
              </a:ext>
            </a:extLst>
          </p:cNvPr>
          <p:cNvSpPr>
            <a:spLocks noGrp="1"/>
          </p:cNvSpPr>
          <p:nvPr>
            <p:ph type="body" idx="1"/>
          </p:nvPr>
        </p:nvSpPr>
        <p:spPr>
          <a:xfrm>
            <a:off x="947531" y="1043608"/>
            <a:ext cx="10296938" cy="4616648"/>
          </a:xfrm>
        </p:spPr>
        <p:txBody>
          <a:bodyPr/>
          <a:lstStyle/>
          <a:p>
            <a:r>
              <a:rPr lang="it-IT" sz="2500" dirty="0">
                <a:latin typeface="Arial" panose="020B0604020202020204" pitchFamily="34" charset="0"/>
                <a:cs typeface="Arial" panose="020B0604020202020204" pitchFamily="34" charset="0"/>
              </a:rPr>
              <a:t>Se tra tutte le distanze di </a:t>
            </a:r>
            <a:r>
              <a:rPr lang="it-IT" sz="2500" dirty="0" err="1">
                <a:latin typeface="Arial" panose="020B0604020202020204" pitchFamily="34" charset="0"/>
                <a:cs typeface="Arial" panose="020B0604020202020204" pitchFamily="34" charset="0"/>
              </a:rPr>
              <a:t>Hamming</a:t>
            </a:r>
            <a:r>
              <a:rPr lang="it-IT" sz="2500" dirty="0">
                <a:latin typeface="Arial" panose="020B0604020202020204" pitchFamily="34" charset="0"/>
                <a:cs typeface="Arial" panose="020B0604020202020204" pitchFamily="34" charset="0"/>
              </a:rPr>
              <a:t> prendiamo quella più piccola, questa sarà la </a:t>
            </a:r>
            <a:r>
              <a:rPr lang="it-IT" sz="2500" dirty="0">
                <a:solidFill>
                  <a:srgbClr val="F608C3"/>
                </a:solidFill>
                <a:latin typeface="Arial" panose="020B0604020202020204" pitchFamily="34" charset="0"/>
                <a:cs typeface="Arial" panose="020B0604020202020204" pitchFamily="34" charset="0"/>
              </a:rPr>
              <a:t>distanza minima tra le parole</a:t>
            </a:r>
            <a:r>
              <a:rPr lang="it-IT" sz="2500" dirty="0">
                <a:solidFill>
                  <a:schemeClr val="tx1">
                    <a:lumMod val="65000"/>
                    <a:lumOff val="35000"/>
                  </a:schemeClr>
                </a:solidFill>
                <a:latin typeface="Arial" panose="020B0604020202020204" pitchFamily="34" charset="0"/>
                <a:cs typeface="Arial" panose="020B0604020202020204" pitchFamily="34" charset="0"/>
              </a:rPr>
              <a:t>. Per comodità, la indicheremo con la lettera </a:t>
            </a:r>
            <a:r>
              <a:rPr lang="it-IT" sz="2500" i="1" dirty="0">
                <a:solidFill>
                  <a:schemeClr val="tx1">
                    <a:lumMod val="65000"/>
                    <a:lumOff val="35000"/>
                  </a:schemeClr>
                </a:solidFill>
                <a:latin typeface="Arial" panose="020B0604020202020204" pitchFamily="34" charset="0"/>
                <a:cs typeface="Arial" panose="020B0604020202020204" pitchFamily="34" charset="0"/>
              </a:rPr>
              <a:t>d.</a:t>
            </a:r>
            <a:endParaRPr lang="it-IT" sz="2500" i="1" dirty="0">
              <a:solidFill>
                <a:srgbClr val="F608C3"/>
              </a:solidFill>
              <a:latin typeface="Arial" panose="020B0604020202020204" pitchFamily="34" charset="0"/>
              <a:cs typeface="Arial" panose="020B0604020202020204" pitchFamily="34" charset="0"/>
            </a:endParaRPr>
          </a:p>
          <a:p>
            <a:endParaRPr lang="it-IT" sz="2500" dirty="0">
              <a:solidFill>
                <a:srgbClr val="F608C3"/>
              </a:solidFill>
              <a:latin typeface="Arial" panose="020B0604020202020204" pitchFamily="34" charset="0"/>
              <a:cs typeface="Arial" panose="020B0604020202020204" pitchFamily="34" charset="0"/>
            </a:endParaRPr>
          </a:p>
          <a:p>
            <a:endParaRPr lang="it-IT" sz="2500" dirty="0">
              <a:solidFill>
                <a:srgbClr val="F608C3"/>
              </a:solidFill>
              <a:latin typeface="Arial" panose="020B0604020202020204" pitchFamily="34" charset="0"/>
              <a:cs typeface="Arial" panose="020B0604020202020204" pitchFamily="34" charset="0"/>
            </a:endParaRPr>
          </a:p>
          <a:p>
            <a:r>
              <a:rPr lang="it-IT" sz="2500" dirty="0">
                <a:solidFill>
                  <a:schemeClr val="tx1">
                    <a:lumMod val="65000"/>
                    <a:lumOff val="35000"/>
                  </a:schemeClr>
                </a:solidFill>
                <a:latin typeface="Arial" panose="020B0604020202020204" pitchFamily="34" charset="0"/>
                <a:cs typeface="Arial" panose="020B0604020202020204" pitchFamily="34" charset="0"/>
              </a:rPr>
              <a:t>Fondamentalmente è il numero minimo di caratteri che devono cambiare per considerare due parole ‘’diverse’’</a:t>
            </a:r>
          </a:p>
          <a:p>
            <a:endParaRPr lang="it-IT" sz="2500" dirty="0">
              <a:solidFill>
                <a:schemeClr val="tx1">
                  <a:lumMod val="65000"/>
                  <a:lumOff val="35000"/>
                </a:schemeClr>
              </a:solidFill>
              <a:latin typeface="Arial" panose="020B0604020202020204" pitchFamily="34" charset="0"/>
              <a:cs typeface="Arial" panose="020B0604020202020204" pitchFamily="34" charset="0"/>
            </a:endParaRPr>
          </a:p>
          <a:p>
            <a:endParaRPr lang="it-IT" sz="2500" dirty="0">
              <a:solidFill>
                <a:schemeClr val="tx1">
                  <a:lumMod val="65000"/>
                  <a:lumOff val="35000"/>
                </a:schemeClr>
              </a:solidFill>
              <a:latin typeface="Arial" panose="020B0604020202020204" pitchFamily="34" charset="0"/>
              <a:cs typeface="Arial" panose="020B0604020202020204" pitchFamily="34" charset="0"/>
            </a:endParaRPr>
          </a:p>
          <a:p>
            <a:r>
              <a:rPr lang="it-IT" sz="2500" dirty="0">
                <a:solidFill>
                  <a:schemeClr val="tx1">
                    <a:lumMod val="65000"/>
                    <a:lumOff val="35000"/>
                  </a:schemeClr>
                </a:solidFill>
                <a:latin typeface="Arial" panose="020B0604020202020204" pitchFamily="34" charset="0"/>
                <a:cs typeface="Arial" panose="020B0604020202020204" pitchFamily="34" charset="0"/>
              </a:rPr>
              <a:t>Nella nostra lingua, ovviamente, questa distanza è pari a 1</a:t>
            </a:r>
          </a:p>
          <a:p>
            <a:endParaRPr lang="it-IT" sz="2500" dirty="0">
              <a:solidFill>
                <a:schemeClr val="tx1">
                  <a:lumMod val="65000"/>
                  <a:lumOff val="35000"/>
                </a:schemeClr>
              </a:solidFill>
              <a:latin typeface="Arial" panose="020B0604020202020204" pitchFamily="34" charset="0"/>
              <a:cs typeface="Arial" panose="020B0604020202020204" pitchFamily="34" charset="0"/>
            </a:endParaRPr>
          </a:p>
          <a:p>
            <a:r>
              <a:rPr lang="it-IT" sz="2500" dirty="0">
                <a:solidFill>
                  <a:schemeClr val="tx1">
                    <a:lumMod val="65000"/>
                    <a:lumOff val="35000"/>
                  </a:schemeClr>
                </a:solidFill>
                <a:latin typeface="Arial" panose="020B0604020202020204" pitchFamily="34" charset="0"/>
                <a:cs typeface="Arial" panose="020B0604020202020204" pitchFamily="34" charset="0"/>
              </a:rPr>
              <a:t>Es. le parole ‘’gelato’’ e ‘’velato’’</a:t>
            </a:r>
          </a:p>
        </p:txBody>
      </p:sp>
      <p:pic>
        <p:nvPicPr>
          <p:cNvPr id="4" name="Picture 4" descr="Claudia Tranchese on Twitter: &quot;😂❤️ #Gomorra5 #zerocalcare&quot; / Twitter">
            <a:extLst>
              <a:ext uri="{FF2B5EF4-FFF2-40B4-BE49-F238E27FC236}">
                <a16:creationId xmlns:a16="http://schemas.microsoft.com/office/drawing/2014/main" id="{0B1DA13A-2C81-3754-0CFD-48677C75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842" y="5076204"/>
            <a:ext cx="2817202" cy="1781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667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119B33-35A2-8493-7C38-0E0045942EB6}"/>
              </a:ext>
            </a:extLst>
          </p:cNvPr>
          <p:cNvSpPr>
            <a:spLocks noGrp="1"/>
          </p:cNvSpPr>
          <p:nvPr>
            <p:ph type="title"/>
          </p:nvPr>
        </p:nvSpPr>
        <p:spPr>
          <a:xfrm>
            <a:off x="2913563" y="539798"/>
            <a:ext cx="6364874" cy="830801"/>
          </a:xfrm>
        </p:spPr>
        <p:txBody>
          <a:bodyPr/>
          <a:lstStyle/>
          <a:p>
            <a:r>
              <a:rPr lang="it-IT" dirty="0"/>
              <a:t>Perché ci interessa?</a:t>
            </a:r>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D2383242-2580-0C14-752F-8EAED384B047}"/>
                  </a:ext>
                </a:extLst>
              </p:cNvPr>
              <p:cNvSpPr>
                <a:spLocks noGrp="1"/>
              </p:cNvSpPr>
              <p:nvPr>
                <p:ph type="body" idx="1"/>
              </p:nvPr>
            </p:nvSpPr>
            <p:spPr>
              <a:xfrm>
                <a:off x="1802594" y="2062468"/>
                <a:ext cx="8656089" cy="3630994"/>
              </a:xfrm>
            </p:spPr>
            <p:txBody>
              <a:bodyPr/>
              <a:lstStyle/>
              <a:p>
                <a:r>
                  <a:rPr lang="it-IT" dirty="0">
                    <a:latin typeface="Arial" panose="020B0604020202020204" pitchFamily="34" charset="0"/>
                    <a:cs typeface="Arial" panose="020B0604020202020204" pitchFamily="34" charset="0"/>
                  </a:rPr>
                  <a:t>Da questa distanza minima dipende la capacità di un codice di rilevare e correggere errori.</a:t>
                </a:r>
              </a:p>
              <a:p>
                <a:endParaRPr lang="it-IT" dirty="0">
                  <a:latin typeface="Arial" panose="020B0604020202020204" pitchFamily="34" charset="0"/>
                  <a:cs typeface="Arial" panose="020B0604020202020204" pitchFamily="34" charset="0"/>
                </a:endParaRPr>
              </a:p>
              <a:p>
                <a:r>
                  <a:rPr lang="it-IT" dirty="0">
                    <a:latin typeface="Arial" panose="020B0604020202020204" pitchFamily="34" charset="0"/>
                    <a:cs typeface="Arial" panose="020B0604020202020204" pitchFamily="34" charset="0"/>
                  </a:rPr>
                  <a:t>Un codice è un grado di RILEVARE</a:t>
                </a:r>
              </a:p>
              <a:p>
                <a:endParaRPr lang="it-IT" dirty="0">
                  <a:latin typeface="Arial" panose="020B0604020202020204" pitchFamily="34" charset="0"/>
                  <a:cs typeface="Arial" panose="020B0604020202020204" pitchFamily="34" charset="0"/>
                </a:endParaRPr>
              </a:p>
              <a:p>
                <a:pPr algn="ctr"/>
                <a:r>
                  <a:rPr lang="it-IT" dirty="0">
                    <a:latin typeface="Arial" panose="020B0604020202020204" pitchFamily="34" charset="0"/>
                    <a:cs typeface="Arial" panose="020B0604020202020204" pitchFamily="34" charset="0"/>
                  </a:rPr>
                  <a:t>d-1 errori</a:t>
                </a:r>
              </a:p>
              <a:p>
                <a:endParaRPr lang="it-IT" dirty="0">
                  <a:latin typeface="Arial" panose="020B0604020202020204" pitchFamily="34" charset="0"/>
                  <a:cs typeface="Arial" panose="020B0604020202020204" pitchFamily="34" charset="0"/>
                </a:endParaRPr>
              </a:p>
              <a:p>
                <a:r>
                  <a:rPr lang="it-IT" dirty="0">
                    <a:latin typeface="Arial" panose="020B0604020202020204" pitchFamily="34" charset="0"/>
                    <a:cs typeface="Arial" panose="020B0604020202020204" pitchFamily="34" charset="0"/>
                  </a:rPr>
                  <a:t>Un codice è in grado di CORREGGERE</a:t>
                </a:r>
              </a:p>
              <a:p>
                <a:endParaRPr lang="it-IT"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r>
                            <m:rPr>
                              <m:sty m:val="p"/>
                            </m:rPr>
                            <a:rPr lang="it-IT" b="0" i="0" baseline="0" smtClean="0">
                              <a:latin typeface="Cambria Math" panose="02040503050406030204" pitchFamily="18" charset="0"/>
                            </a:rPr>
                            <m:t>d</m:t>
                          </m:r>
                          <m:r>
                            <a:rPr lang="it-IT" b="0" i="0" baseline="0" smtClean="0">
                              <a:latin typeface="Cambria Math" panose="02040503050406030204" pitchFamily="18" charset="0"/>
                            </a:rPr>
                            <m:t>−1</m:t>
                          </m:r>
                        </m:num>
                        <m:den>
                          <m:r>
                            <a:rPr lang="it-IT" b="0" i="0" baseline="0" smtClean="0">
                              <a:latin typeface="Cambria Math" panose="02040503050406030204" pitchFamily="18" charset="0"/>
                            </a:rPr>
                            <m:t>2</m:t>
                          </m:r>
                        </m:den>
                      </m:f>
                      <m:r>
                        <a:rPr lang="it-IT" b="0" i="0" baseline="0" smtClean="0">
                          <a:latin typeface="Cambria Math" panose="02040503050406030204" pitchFamily="18" charset="0"/>
                        </a:rPr>
                        <m:t> </m:t>
                      </m:r>
                      <m:r>
                        <m:rPr>
                          <m:sty m:val="p"/>
                        </m:rPr>
                        <a:rPr lang="it-IT" b="0" i="0" baseline="0" smtClean="0">
                          <a:latin typeface="Cambria Math" panose="02040503050406030204" pitchFamily="18" charset="0"/>
                        </a:rPr>
                        <m:t>errori</m:t>
                      </m:r>
                    </m:oMath>
                  </m:oMathPara>
                </a14:m>
                <a:endParaRPr lang="it-IT" dirty="0">
                  <a:latin typeface="Arial" panose="020B0604020202020204" pitchFamily="34" charset="0"/>
                  <a:cs typeface="Arial" panose="020B0604020202020204" pitchFamily="34" charset="0"/>
                </a:endParaRPr>
              </a:p>
            </p:txBody>
          </p:sp>
        </mc:Choice>
        <mc:Fallback xmlns="">
          <p:sp>
            <p:nvSpPr>
              <p:cNvPr id="3" name="Segnaposto testo 2">
                <a:extLst>
                  <a:ext uri="{FF2B5EF4-FFF2-40B4-BE49-F238E27FC236}">
                    <a16:creationId xmlns:a16="http://schemas.microsoft.com/office/drawing/2014/main" id="{D2383242-2580-0C14-752F-8EAED384B047}"/>
                  </a:ext>
                </a:extLst>
              </p:cNvPr>
              <p:cNvSpPr>
                <a:spLocks noGrp="1" noRot="1" noChangeAspect="1" noMove="1" noResize="1" noEditPoints="1" noAdjustHandles="1" noChangeArrowheads="1" noChangeShapeType="1" noTextEdit="1"/>
              </p:cNvSpPr>
              <p:nvPr>
                <p:ph type="body" idx="1"/>
              </p:nvPr>
            </p:nvSpPr>
            <p:spPr>
              <a:xfrm>
                <a:off x="1802594" y="2062468"/>
                <a:ext cx="8656089" cy="3630994"/>
              </a:xfrm>
              <a:blipFill>
                <a:blip r:embed="rId2"/>
                <a:stretch>
                  <a:fillRect l="-1972" t="-2181" r="-1338"/>
                </a:stretch>
              </a:blipFill>
            </p:spPr>
            <p:txBody>
              <a:bodyPr/>
              <a:lstStyle/>
              <a:p>
                <a:r>
                  <a:rPr lang="it-IT">
                    <a:noFill/>
                  </a:rPr>
                  <a:t> </a:t>
                </a:r>
              </a:p>
            </p:txBody>
          </p:sp>
        </mc:Fallback>
      </mc:AlternateContent>
    </p:spTree>
    <p:extLst>
      <p:ext uri="{BB962C8B-B14F-4D97-AF65-F5344CB8AC3E}">
        <p14:creationId xmlns:p14="http://schemas.microsoft.com/office/powerpoint/2010/main" val="39601509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4B8622A1-0EE6-9359-D777-63F33FBD081B}"/>
              </a:ext>
            </a:extLst>
          </p:cNvPr>
          <p:cNvPicPr>
            <a:picLocks noChangeAspect="1"/>
          </p:cNvPicPr>
          <p:nvPr/>
        </p:nvPicPr>
        <p:blipFill>
          <a:blip r:embed="rId2"/>
          <a:stretch>
            <a:fillRect/>
          </a:stretch>
        </p:blipFill>
        <p:spPr>
          <a:xfrm>
            <a:off x="3279913" y="459328"/>
            <a:ext cx="4780721" cy="5939343"/>
          </a:xfrm>
          <a:prstGeom prst="rect">
            <a:avLst/>
          </a:prstGeom>
        </p:spPr>
      </p:pic>
    </p:spTree>
    <p:extLst>
      <p:ext uri="{BB962C8B-B14F-4D97-AF65-F5344CB8AC3E}">
        <p14:creationId xmlns:p14="http://schemas.microsoft.com/office/powerpoint/2010/main" val="1571074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EC5432FE-F72C-7A21-77D5-2EDA96B6780E}"/>
              </a:ext>
            </a:extLst>
          </p:cNvPr>
          <p:cNvSpPr txBox="1"/>
          <p:nvPr/>
        </p:nvSpPr>
        <p:spPr>
          <a:xfrm>
            <a:off x="3646989" y="909317"/>
            <a:ext cx="3881451" cy="474874"/>
          </a:xfrm>
          <a:prstGeom prst="rect">
            <a:avLst/>
          </a:prstGeom>
          <a:noFill/>
        </p:spPr>
        <p:txBody>
          <a:bodyPr wrap="square"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2486" dirty="0">
                <a:solidFill>
                  <a:schemeClr val="tx1">
                    <a:lumMod val="65000"/>
                    <a:lumOff val="35000"/>
                  </a:schemeClr>
                </a:solidFill>
              </a:rPr>
              <a:t>La SICUREZZA INFORMATICA</a:t>
            </a:r>
          </a:p>
        </p:txBody>
      </p:sp>
      <p:cxnSp>
        <p:nvCxnSpPr>
          <p:cNvPr id="6" name="Connettore diritto 5">
            <a:extLst>
              <a:ext uri="{FF2B5EF4-FFF2-40B4-BE49-F238E27FC236}">
                <a16:creationId xmlns:a16="http://schemas.microsoft.com/office/drawing/2014/main" id="{48725975-C8C5-434C-7E2D-65FD5010CA53}"/>
              </a:ext>
            </a:extLst>
          </p:cNvPr>
          <p:cNvCxnSpPr>
            <a:cxnSpLocks/>
          </p:cNvCxnSpPr>
          <p:nvPr/>
        </p:nvCxnSpPr>
        <p:spPr>
          <a:xfrm flipH="1">
            <a:off x="3369743" y="1543286"/>
            <a:ext cx="554493" cy="314651"/>
          </a:xfrm>
          <a:prstGeom prst="line">
            <a:avLst/>
          </a:prstGeom>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21D0847E-087A-7140-39C7-EECC5CF1F626}"/>
              </a:ext>
            </a:extLst>
          </p:cNvPr>
          <p:cNvSpPr txBox="1"/>
          <p:nvPr/>
        </p:nvSpPr>
        <p:spPr>
          <a:xfrm>
            <a:off x="7138264" y="3209703"/>
            <a:ext cx="3881451" cy="2257221"/>
          </a:xfrm>
          <a:prstGeom prst="rect">
            <a:avLst/>
          </a:prstGeom>
          <a:noFill/>
        </p:spPr>
        <p:txBody>
          <a:bodyPr wrap="square"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2486" dirty="0">
                <a:solidFill>
                  <a:schemeClr val="tx1">
                    <a:lumMod val="65000"/>
                    <a:lumOff val="35000"/>
                  </a:schemeClr>
                </a:solidFill>
              </a:rPr>
              <a:t>Garantire la triade</a:t>
            </a:r>
          </a:p>
          <a:p>
            <a:endParaRPr lang="it-IT" sz="2486" dirty="0">
              <a:solidFill>
                <a:schemeClr val="tx1">
                  <a:lumMod val="65000"/>
                  <a:lumOff val="35000"/>
                </a:schemeClr>
              </a:solidFill>
            </a:endParaRPr>
          </a:p>
          <a:p>
            <a:r>
              <a:rPr lang="it-IT" sz="3032" b="1" dirty="0">
                <a:solidFill>
                  <a:srgbClr val="FF2F92"/>
                </a:solidFill>
              </a:rPr>
              <a:t>C</a:t>
            </a:r>
            <a:r>
              <a:rPr lang="it-IT" sz="2486" dirty="0">
                <a:solidFill>
                  <a:schemeClr val="tx1">
                    <a:lumMod val="65000"/>
                    <a:lumOff val="35000"/>
                  </a:schemeClr>
                </a:solidFill>
              </a:rPr>
              <a:t>onfidentiality</a:t>
            </a:r>
          </a:p>
          <a:p>
            <a:r>
              <a:rPr lang="it-IT" sz="3032" b="1" dirty="0" err="1">
                <a:solidFill>
                  <a:srgbClr val="FF2F92"/>
                </a:solidFill>
              </a:rPr>
              <a:t>I</a:t>
            </a:r>
            <a:r>
              <a:rPr lang="it-IT" sz="2486" dirty="0" err="1">
                <a:solidFill>
                  <a:schemeClr val="tx1">
                    <a:lumMod val="65000"/>
                    <a:lumOff val="35000"/>
                  </a:schemeClr>
                </a:solidFill>
              </a:rPr>
              <a:t>ntegrity</a:t>
            </a:r>
            <a:endParaRPr lang="it-IT" sz="2486" dirty="0">
              <a:solidFill>
                <a:schemeClr val="tx1">
                  <a:lumMod val="65000"/>
                  <a:lumOff val="35000"/>
                </a:schemeClr>
              </a:solidFill>
            </a:endParaRPr>
          </a:p>
          <a:p>
            <a:r>
              <a:rPr lang="it-IT" sz="3032" b="1" dirty="0">
                <a:solidFill>
                  <a:srgbClr val="FF2F92"/>
                </a:solidFill>
              </a:rPr>
              <a:t>A</a:t>
            </a:r>
            <a:r>
              <a:rPr lang="it-IT" sz="2486" dirty="0">
                <a:solidFill>
                  <a:schemeClr val="tx1">
                    <a:lumMod val="65000"/>
                    <a:lumOff val="35000"/>
                  </a:schemeClr>
                </a:solidFill>
              </a:rPr>
              <a:t>vailability</a:t>
            </a:r>
          </a:p>
        </p:txBody>
      </p:sp>
      <p:sp>
        <p:nvSpPr>
          <p:cNvPr id="8" name="CasellaDiTesto 7">
            <a:extLst>
              <a:ext uri="{FF2B5EF4-FFF2-40B4-BE49-F238E27FC236}">
                <a16:creationId xmlns:a16="http://schemas.microsoft.com/office/drawing/2014/main" id="{26FD0E0A-118F-EC43-DDC7-A19A013F97D5}"/>
              </a:ext>
            </a:extLst>
          </p:cNvPr>
          <p:cNvSpPr txBox="1"/>
          <p:nvPr/>
        </p:nvSpPr>
        <p:spPr>
          <a:xfrm>
            <a:off x="2953873" y="1944107"/>
            <a:ext cx="415870" cy="372281"/>
          </a:xfrm>
          <a:prstGeom prst="rect">
            <a:avLst/>
          </a:prstGeom>
          <a:noFill/>
        </p:spPr>
        <p:txBody>
          <a:bodyPr wrap="square"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1819" dirty="0">
                <a:solidFill>
                  <a:schemeClr val="accent2"/>
                </a:solidFill>
              </a:rPr>
              <a:t>È</a:t>
            </a:r>
          </a:p>
        </p:txBody>
      </p:sp>
      <p:cxnSp>
        <p:nvCxnSpPr>
          <p:cNvPr id="10" name="Connettore 2 9">
            <a:extLst>
              <a:ext uri="{FF2B5EF4-FFF2-40B4-BE49-F238E27FC236}">
                <a16:creationId xmlns:a16="http://schemas.microsoft.com/office/drawing/2014/main" id="{3973B5D2-641D-7DDB-B612-273E3A711D07}"/>
              </a:ext>
            </a:extLst>
          </p:cNvPr>
          <p:cNvCxnSpPr>
            <a:cxnSpLocks/>
          </p:cNvCxnSpPr>
          <p:nvPr/>
        </p:nvCxnSpPr>
        <p:spPr>
          <a:xfrm>
            <a:off x="3072612" y="2366222"/>
            <a:ext cx="0" cy="5544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CasellaDiTesto 10">
            <a:extLst>
              <a:ext uri="{FF2B5EF4-FFF2-40B4-BE49-F238E27FC236}">
                <a16:creationId xmlns:a16="http://schemas.microsoft.com/office/drawing/2014/main" id="{21649779-68E4-7D29-19C2-0F8FBC23630B}"/>
              </a:ext>
            </a:extLst>
          </p:cNvPr>
          <p:cNvSpPr txBox="1"/>
          <p:nvPr/>
        </p:nvSpPr>
        <p:spPr>
          <a:xfrm>
            <a:off x="1151771" y="3209702"/>
            <a:ext cx="3881451" cy="2387577"/>
          </a:xfrm>
          <a:prstGeom prst="rect">
            <a:avLst/>
          </a:prstGeom>
          <a:noFill/>
        </p:spPr>
        <p:txBody>
          <a:bodyPr wrap="square"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2486" dirty="0">
                <a:solidFill>
                  <a:schemeClr val="tx1">
                    <a:lumMod val="65000"/>
                    <a:lumOff val="35000"/>
                  </a:schemeClr>
                </a:solidFill>
              </a:rPr>
              <a:t>L’insieme dei prodotti, dei servizi, delle regole organizzative e dei comportamenti individuali che proteggono i sistemi informatici (di un’azienda)</a:t>
            </a:r>
          </a:p>
        </p:txBody>
      </p:sp>
      <p:sp>
        <p:nvSpPr>
          <p:cNvPr id="12" name="CasellaDiTesto 11">
            <a:extLst>
              <a:ext uri="{FF2B5EF4-FFF2-40B4-BE49-F238E27FC236}">
                <a16:creationId xmlns:a16="http://schemas.microsoft.com/office/drawing/2014/main" id="{CCD7DC91-3E0B-3ADC-3041-74949EA22205}"/>
              </a:ext>
            </a:extLst>
          </p:cNvPr>
          <p:cNvSpPr txBox="1"/>
          <p:nvPr/>
        </p:nvSpPr>
        <p:spPr>
          <a:xfrm>
            <a:off x="7528441" y="1898278"/>
            <a:ext cx="1134677" cy="372281"/>
          </a:xfrm>
          <a:prstGeom prst="rect">
            <a:avLst/>
          </a:prstGeom>
          <a:noFill/>
        </p:spPr>
        <p:txBody>
          <a:bodyPr wrap="square"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r>
              <a:rPr lang="it-IT" sz="1819" dirty="0">
                <a:solidFill>
                  <a:schemeClr val="accent2"/>
                </a:solidFill>
              </a:rPr>
              <a:t>Serve a </a:t>
            </a:r>
          </a:p>
        </p:txBody>
      </p:sp>
      <p:cxnSp>
        <p:nvCxnSpPr>
          <p:cNvPr id="14" name="Connettore diritto 13">
            <a:extLst>
              <a:ext uri="{FF2B5EF4-FFF2-40B4-BE49-F238E27FC236}">
                <a16:creationId xmlns:a16="http://schemas.microsoft.com/office/drawing/2014/main" id="{7902CE3A-38FE-F00F-1919-3B54BEC87444}"/>
              </a:ext>
            </a:extLst>
          </p:cNvPr>
          <p:cNvCxnSpPr>
            <a:cxnSpLocks/>
          </p:cNvCxnSpPr>
          <p:nvPr/>
        </p:nvCxnSpPr>
        <p:spPr>
          <a:xfrm>
            <a:off x="6872916" y="1543286"/>
            <a:ext cx="530695" cy="314651"/>
          </a:xfrm>
          <a:prstGeom prst="line">
            <a:avLst/>
          </a:prstGeom>
        </p:spPr>
        <p:style>
          <a:lnRef idx="1">
            <a:schemeClr val="dk1"/>
          </a:lnRef>
          <a:fillRef idx="0">
            <a:schemeClr val="dk1"/>
          </a:fillRef>
          <a:effectRef idx="0">
            <a:schemeClr val="dk1"/>
          </a:effectRef>
          <a:fontRef idx="minor">
            <a:schemeClr val="tx1"/>
          </a:fontRef>
        </p:style>
      </p:cxnSp>
      <p:cxnSp>
        <p:nvCxnSpPr>
          <p:cNvPr id="16" name="Connettore 2 15">
            <a:extLst>
              <a:ext uri="{FF2B5EF4-FFF2-40B4-BE49-F238E27FC236}">
                <a16:creationId xmlns:a16="http://schemas.microsoft.com/office/drawing/2014/main" id="{DFF4FC09-02FA-AA60-D13C-F60F6CDC6B03}"/>
              </a:ext>
            </a:extLst>
          </p:cNvPr>
          <p:cNvCxnSpPr>
            <a:cxnSpLocks/>
          </p:cNvCxnSpPr>
          <p:nvPr/>
        </p:nvCxnSpPr>
        <p:spPr>
          <a:xfrm>
            <a:off x="7851894" y="2280052"/>
            <a:ext cx="0" cy="6406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26" name="Picture 2" descr="Previously On - Home | Facebook">
            <a:extLst>
              <a:ext uri="{FF2B5EF4-FFF2-40B4-BE49-F238E27FC236}">
                <a16:creationId xmlns:a16="http://schemas.microsoft.com/office/drawing/2014/main" id="{4B128828-7458-6403-2070-A9A636C0E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752" y="182788"/>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4139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DDAD6CBF-9860-9F61-32B0-FB9D5D2B16DE}"/>
              </a:ext>
            </a:extLst>
          </p:cNvPr>
          <p:cNvSpPr>
            <a:spLocks noGrp="1"/>
          </p:cNvSpPr>
          <p:nvPr>
            <p:ph type="body" idx="1"/>
          </p:nvPr>
        </p:nvSpPr>
        <p:spPr>
          <a:xfrm>
            <a:off x="1046316" y="1505396"/>
            <a:ext cx="10099367" cy="3847207"/>
          </a:xfrm>
        </p:spPr>
        <p:txBody>
          <a:bodyPr/>
          <a:lstStyle/>
          <a:p>
            <a:r>
              <a:rPr lang="it-IT" sz="2500" dirty="0">
                <a:latin typeface="Arial" panose="020B0604020202020204" pitchFamily="34" charset="0"/>
                <a:cs typeface="Arial" panose="020B0604020202020204" pitchFamily="34" charset="0"/>
              </a:rPr>
              <a:t>I codici vengono costruiti in modo da poter  correggere più o meno errori, a seconda delle necessità.</a:t>
            </a:r>
          </a:p>
          <a:p>
            <a:endParaRPr lang="it-IT" sz="2500" dirty="0">
              <a:latin typeface="Arial" panose="020B0604020202020204" pitchFamily="34" charset="0"/>
              <a:cs typeface="Arial" panose="020B0604020202020204" pitchFamily="34" charset="0"/>
            </a:endParaRPr>
          </a:p>
          <a:p>
            <a:r>
              <a:rPr lang="it-IT" sz="2500" dirty="0">
                <a:latin typeface="Arial" panose="020B0604020202020204" pitchFamily="34" charset="0"/>
                <a:cs typeface="Arial" panose="020B0604020202020204" pitchFamily="34" charset="0"/>
              </a:rPr>
              <a:t>Ad esempio, nella RAM gli errori sono molto rari (è grave averne anche solo uno!) perciò un codice che sia in grado di rilevare e correggere anche solo un errore va più che bene.</a:t>
            </a:r>
          </a:p>
          <a:p>
            <a:endParaRPr lang="it-IT" sz="2500" dirty="0">
              <a:latin typeface="Arial" panose="020B0604020202020204" pitchFamily="34" charset="0"/>
              <a:cs typeface="Arial" panose="020B0604020202020204" pitchFamily="34" charset="0"/>
            </a:endParaRPr>
          </a:p>
          <a:p>
            <a:r>
              <a:rPr lang="it-IT" sz="2500" dirty="0">
                <a:latin typeface="Arial" panose="020B0604020202020204" pitchFamily="34" charset="0"/>
                <a:cs typeface="Arial" panose="020B0604020202020204" pitchFamily="34" charset="0"/>
              </a:rPr>
              <a:t>Nel campo delle comunicazioni, invece, si possono avere molte sorgenti di rumore e molti disturbi, poter rilevare e correggere un solo errore non è sufficiente. </a:t>
            </a:r>
          </a:p>
        </p:txBody>
      </p:sp>
    </p:spTree>
    <p:extLst>
      <p:ext uri="{BB962C8B-B14F-4D97-AF65-F5344CB8AC3E}">
        <p14:creationId xmlns:p14="http://schemas.microsoft.com/office/powerpoint/2010/main" val="879027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119B33-35A2-8493-7C38-0E0045942EB6}"/>
              </a:ext>
            </a:extLst>
          </p:cNvPr>
          <p:cNvSpPr>
            <a:spLocks noGrp="1"/>
          </p:cNvSpPr>
          <p:nvPr>
            <p:ph type="title"/>
          </p:nvPr>
        </p:nvSpPr>
        <p:spPr>
          <a:xfrm>
            <a:off x="2913563" y="539798"/>
            <a:ext cx="6364874" cy="830801"/>
          </a:xfrm>
        </p:spPr>
        <p:txBody>
          <a:bodyPr/>
          <a:lstStyle/>
          <a:p>
            <a:r>
              <a:rPr lang="it-IT" dirty="0"/>
              <a:t>Perché ci interessa?</a:t>
            </a:r>
          </a:p>
        </p:txBody>
      </p:sp>
      <mc:AlternateContent xmlns:mc="http://schemas.openxmlformats.org/markup-compatibility/2006" xmlns:a14="http://schemas.microsoft.com/office/drawing/2010/main">
        <mc:Choice Requires="a14">
          <p:sp>
            <p:nvSpPr>
              <p:cNvPr id="3" name="Segnaposto testo 2">
                <a:extLst>
                  <a:ext uri="{FF2B5EF4-FFF2-40B4-BE49-F238E27FC236}">
                    <a16:creationId xmlns:a16="http://schemas.microsoft.com/office/drawing/2014/main" id="{D2383242-2580-0C14-752F-8EAED384B047}"/>
                  </a:ext>
                </a:extLst>
              </p:cNvPr>
              <p:cNvSpPr>
                <a:spLocks noGrp="1"/>
              </p:cNvSpPr>
              <p:nvPr>
                <p:ph type="body" idx="1"/>
              </p:nvPr>
            </p:nvSpPr>
            <p:spPr>
              <a:xfrm>
                <a:off x="1318890" y="2493829"/>
                <a:ext cx="5363519" cy="2615268"/>
              </a:xfrm>
            </p:spPr>
            <p:txBody>
              <a:bodyPr/>
              <a:lstStyle/>
              <a:p>
                <a:r>
                  <a:rPr lang="it-IT" dirty="0">
                    <a:latin typeface="Arial" panose="020B0604020202020204" pitchFamily="34" charset="0"/>
                    <a:cs typeface="Arial" panose="020B0604020202020204" pitchFamily="34" charset="0"/>
                  </a:rPr>
                  <a:t>Un codice è un grado di RILEVARE</a:t>
                </a:r>
              </a:p>
              <a:p>
                <a:endParaRPr lang="it-IT" dirty="0">
                  <a:latin typeface="Arial" panose="020B0604020202020204" pitchFamily="34" charset="0"/>
                  <a:cs typeface="Arial" panose="020B0604020202020204" pitchFamily="34" charset="0"/>
                </a:endParaRPr>
              </a:p>
              <a:p>
                <a:pPr algn="ctr"/>
                <a:r>
                  <a:rPr lang="it-IT" dirty="0">
                    <a:latin typeface="Arial" panose="020B0604020202020204" pitchFamily="34" charset="0"/>
                    <a:cs typeface="Arial" panose="020B0604020202020204" pitchFamily="34" charset="0"/>
                  </a:rPr>
                  <a:t>d-1 errori</a:t>
                </a:r>
              </a:p>
              <a:p>
                <a:endParaRPr lang="it-IT" dirty="0">
                  <a:latin typeface="Arial" panose="020B0604020202020204" pitchFamily="34" charset="0"/>
                  <a:cs typeface="Arial" panose="020B0604020202020204" pitchFamily="34" charset="0"/>
                </a:endParaRPr>
              </a:p>
              <a:p>
                <a:r>
                  <a:rPr lang="it-IT" dirty="0">
                    <a:latin typeface="Arial" panose="020B0604020202020204" pitchFamily="34" charset="0"/>
                    <a:cs typeface="Arial" panose="020B0604020202020204" pitchFamily="34" charset="0"/>
                  </a:rPr>
                  <a:t>Un codice è in grado di CORREGGERE</a:t>
                </a:r>
              </a:p>
              <a:p>
                <a:endParaRPr lang="it-IT"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r>
                            <m:rPr>
                              <m:sty m:val="p"/>
                            </m:rPr>
                            <a:rPr lang="it-IT" b="0" i="0" baseline="0" smtClean="0">
                              <a:latin typeface="Cambria Math" panose="02040503050406030204" pitchFamily="18" charset="0"/>
                            </a:rPr>
                            <m:t>d</m:t>
                          </m:r>
                          <m:r>
                            <a:rPr lang="it-IT" b="0" i="0" baseline="0" smtClean="0">
                              <a:latin typeface="Cambria Math" panose="02040503050406030204" pitchFamily="18" charset="0"/>
                            </a:rPr>
                            <m:t>−1</m:t>
                          </m:r>
                        </m:num>
                        <m:den>
                          <m:r>
                            <a:rPr lang="it-IT" b="0" i="0" baseline="0" smtClean="0">
                              <a:latin typeface="Cambria Math" panose="02040503050406030204" pitchFamily="18" charset="0"/>
                            </a:rPr>
                            <m:t>2</m:t>
                          </m:r>
                        </m:den>
                      </m:f>
                      <m:r>
                        <a:rPr lang="it-IT" b="0" i="0" baseline="0" smtClean="0">
                          <a:latin typeface="Cambria Math" panose="02040503050406030204" pitchFamily="18" charset="0"/>
                        </a:rPr>
                        <m:t> </m:t>
                      </m:r>
                      <m:r>
                        <m:rPr>
                          <m:sty m:val="p"/>
                        </m:rPr>
                        <a:rPr lang="it-IT" b="0" i="0" baseline="0" smtClean="0">
                          <a:latin typeface="Cambria Math" panose="02040503050406030204" pitchFamily="18" charset="0"/>
                        </a:rPr>
                        <m:t>errori</m:t>
                      </m:r>
                    </m:oMath>
                  </m:oMathPara>
                </a14:m>
                <a:endParaRPr lang="it-IT" dirty="0">
                  <a:latin typeface="Arial" panose="020B0604020202020204" pitchFamily="34" charset="0"/>
                  <a:cs typeface="Arial" panose="020B0604020202020204" pitchFamily="34" charset="0"/>
                </a:endParaRPr>
              </a:p>
            </p:txBody>
          </p:sp>
        </mc:Choice>
        <mc:Fallback xmlns="">
          <p:sp>
            <p:nvSpPr>
              <p:cNvPr id="3" name="Segnaposto testo 2">
                <a:extLst>
                  <a:ext uri="{FF2B5EF4-FFF2-40B4-BE49-F238E27FC236}">
                    <a16:creationId xmlns:a16="http://schemas.microsoft.com/office/drawing/2014/main" id="{D2383242-2580-0C14-752F-8EAED384B047}"/>
                  </a:ext>
                </a:extLst>
              </p:cNvPr>
              <p:cNvSpPr>
                <a:spLocks noGrp="1" noRot="1" noChangeAspect="1" noMove="1" noResize="1" noEditPoints="1" noAdjustHandles="1" noChangeArrowheads="1" noChangeShapeType="1" noTextEdit="1"/>
              </p:cNvSpPr>
              <p:nvPr>
                <p:ph type="body" idx="1"/>
              </p:nvPr>
            </p:nvSpPr>
            <p:spPr>
              <a:xfrm>
                <a:off x="1318890" y="2493829"/>
                <a:ext cx="5363519" cy="2615268"/>
              </a:xfrm>
              <a:blipFill>
                <a:blip r:embed="rId2"/>
                <a:stretch>
                  <a:fillRect l="-3068" t="-3030"/>
                </a:stretch>
              </a:blipFill>
            </p:spPr>
            <p:txBody>
              <a:bodyPr/>
              <a:lstStyle/>
              <a:p>
                <a:r>
                  <a:rPr lang="it-IT">
                    <a:noFill/>
                  </a:rPr>
                  <a:t> </a:t>
                </a:r>
              </a:p>
            </p:txBody>
          </p:sp>
        </mc:Fallback>
      </mc:AlternateContent>
      <p:sp>
        <p:nvSpPr>
          <p:cNvPr id="4" name="CasellaDiTesto 3">
            <a:extLst>
              <a:ext uri="{FF2B5EF4-FFF2-40B4-BE49-F238E27FC236}">
                <a16:creationId xmlns:a16="http://schemas.microsoft.com/office/drawing/2014/main" id="{F905116C-EA6D-98AA-ACAD-22CC74954B93}"/>
              </a:ext>
            </a:extLst>
          </p:cNvPr>
          <p:cNvSpPr txBox="1"/>
          <p:nvPr/>
        </p:nvSpPr>
        <p:spPr>
          <a:xfrm>
            <a:off x="7123043" y="1977887"/>
            <a:ext cx="4244009" cy="3647152"/>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Questo però significa che in un linguaggio come il nostro, il verificarsi di un errore è un fatto piuttosto grave.</a:t>
            </a:r>
          </a:p>
          <a:p>
            <a:endParaRPr lang="it-IT" sz="2100" dirty="0">
              <a:solidFill>
                <a:schemeClr val="tx1">
                  <a:lumMod val="65000"/>
                  <a:lumOff val="35000"/>
                </a:schemeClr>
              </a:solidFill>
              <a:latin typeface="Arial" panose="020B0604020202020204" pitchFamily="34" charset="0"/>
              <a:cs typeface="Arial" panose="020B0604020202020204" pitchFamily="34" charset="0"/>
            </a:endParaRPr>
          </a:p>
          <a:p>
            <a:r>
              <a:rPr lang="it-IT" sz="2100" dirty="0">
                <a:solidFill>
                  <a:schemeClr val="tx1">
                    <a:lumMod val="65000"/>
                    <a:lumOff val="35000"/>
                  </a:schemeClr>
                </a:solidFill>
                <a:latin typeface="Arial" panose="020B0604020202020204" pitchFamily="34" charset="0"/>
                <a:cs typeface="Arial" panose="020B0604020202020204" pitchFamily="34" charset="0"/>
              </a:rPr>
              <a:t>Basta infatti un solo carattere per distinguere le parole nella nostra lingua, perciò d = 1</a:t>
            </a:r>
          </a:p>
          <a:p>
            <a:endParaRPr lang="it-IT" sz="2100" dirty="0">
              <a:solidFill>
                <a:schemeClr val="tx1">
                  <a:lumMod val="65000"/>
                  <a:lumOff val="35000"/>
                </a:schemeClr>
              </a:solidFill>
              <a:latin typeface="Arial" panose="020B0604020202020204" pitchFamily="34" charset="0"/>
              <a:cs typeface="Arial" panose="020B0604020202020204" pitchFamily="34" charset="0"/>
            </a:endParaRPr>
          </a:p>
          <a:p>
            <a:r>
              <a:rPr lang="it-IT" sz="2100" u="sng" dirty="0">
                <a:solidFill>
                  <a:schemeClr val="tx1">
                    <a:lumMod val="65000"/>
                    <a:lumOff val="35000"/>
                  </a:schemeClr>
                </a:solidFill>
                <a:latin typeface="Arial" panose="020B0604020202020204" pitchFamily="34" charset="0"/>
                <a:cs typeface="Arial" panose="020B0604020202020204" pitchFamily="34" charset="0"/>
              </a:rPr>
              <a:t>Ciò significa che possiamo rilevare e correggere 0 errori!!!</a:t>
            </a:r>
          </a:p>
        </p:txBody>
      </p:sp>
      <p:sp>
        <p:nvSpPr>
          <p:cNvPr id="8" name="Rettangolo 7">
            <a:extLst>
              <a:ext uri="{FF2B5EF4-FFF2-40B4-BE49-F238E27FC236}">
                <a16:creationId xmlns:a16="http://schemas.microsoft.com/office/drawing/2014/main" id="{319DA469-3B65-5FAA-0F0E-AB020515126F}"/>
              </a:ext>
            </a:extLst>
          </p:cNvPr>
          <p:cNvSpPr/>
          <p:nvPr/>
        </p:nvSpPr>
        <p:spPr>
          <a:xfrm>
            <a:off x="878256" y="2196548"/>
            <a:ext cx="5641814" cy="31705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40905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90BE68-EA06-FF73-14B1-5D3A8155FDBD}"/>
              </a:ext>
            </a:extLst>
          </p:cNvPr>
          <p:cNvSpPr>
            <a:spLocks noGrp="1"/>
          </p:cNvSpPr>
          <p:nvPr>
            <p:ph type="title"/>
          </p:nvPr>
        </p:nvSpPr>
        <p:spPr>
          <a:xfrm>
            <a:off x="1092752" y="471226"/>
            <a:ext cx="10006493" cy="692497"/>
          </a:xfrm>
        </p:spPr>
        <p:txBody>
          <a:bodyPr/>
          <a:lstStyle/>
          <a:p>
            <a:r>
              <a:rPr lang="it-IT" sz="4500" dirty="0"/>
              <a:t>Serve un altro metodo di controllo…</a:t>
            </a:r>
          </a:p>
        </p:txBody>
      </p:sp>
      <p:sp>
        <p:nvSpPr>
          <p:cNvPr id="3" name="Segnaposto testo 2">
            <a:extLst>
              <a:ext uri="{FF2B5EF4-FFF2-40B4-BE49-F238E27FC236}">
                <a16:creationId xmlns:a16="http://schemas.microsoft.com/office/drawing/2014/main" id="{2FE12FB3-92BC-8B62-EA09-0F5AC72F8FD1}"/>
              </a:ext>
            </a:extLst>
          </p:cNvPr>
          <p:cNvSpPr>
            <a:spLocks noGrp="1"/>
          </p:cNvSpPr>
          <p:nvPr>
            <p:ph type="body" idx="1"/>
          </p:nvPr>
        </p:nvSpPr>
        <p:spPr>
          <a:xfrm>
            <a:off x="1020715" y="1565510"/>
            <a:ext cx="10150569" cy="3739485"/>
          </a:xfrm>
        </p:spPr>
        <p:txBody>
          <a:bodyPr/>
          <a:lstStyle/>
          <a:p>
            <a:pPr algn="ctr"/>
            <a:r>
              <a:rPr lang="it-IT" sz="2500" i="1" u="sng" dirty="0">
                <a:latin typeface="Arial" panose="020B0604020202020204" pitchFamily="34" charset="0"/>
                <a:cs typeface="Arial" panose="020B0604020202020204" pitchFamily="34" charset="0"/>
              </a:rPr>
              <a:t>Il codice fiscale</a:t>
            </a:r>
          </a:p>
          <a:p>
            <a:pPr algn="ctr"/>
            <a:endParaRPr lang="it-IT" sz="2500" u="sng" dirty="0">
              <a:latin typeface="Arial" panose="020B0604020202020204" pitchFamily="34" charset="0"/>
              <a:cs typeface="Arial" panose="020B0604020202020204" pitchFamily="34" charset="0"/>
            </a:endParaRPr>
          </a:p>
          <a:p>
            <a:pPr algn="ctr"/>
            <a:endParaRPr lang="it-IT" sz="2500" u="sng" dirty="0">
              <a:latin typeface="Arial" panose="020B0604020202020204" pitchFamily="34" charset="0"/>
              <a:cs typeface="Arial" panose="020B0604020202020204" pitchFamily="34" charset="0"/>
            </a:endParaRPr>
          </a:p>
          <a:p>
            <a:pPr algn="l"/>
            <a:r>
              <a:rPr lang="it-IT" sz="2100" dirty="0">
                <a:latin typeface="Arial" panose="020B0604020202020204" pitchFamily="34" charset="0"/>
                <a:cs typeface="Arial" panose="020B0604020202020204" pitchFamily="34" charset="0"/>
              </a:rPr>
              <a:t>Come possiamo fidarci a prescindere del fatto che il codice fiscale di una persona sia effettivamente corretto? Se una persona ve l’ha comunicato al telefono, le probabilità che la comunicazione sia stata disturbata da eventuali rumori sono molto alte! </a:t>
            </a:r>
          </a:p>
          <a:p>
            <a:pPr algn="l"/>
            <a:endParaRPr lang="it-IT" sz="2100" dirty="0">
              <a:latin typeface="Arial" panose="020B0604020202020204" pitchFamily="34" charset="0"/>
              <a:cs typeface="Arial" panose="020B0604020202020204" pitchFamily="34" charset="0"/>
            </a:endParaRPr>
          </a:p>
          <a:p>
            <a:pPr algn="l"/>
            <a:endParaRPr lang="it-IT" sz="2100" dirty="0">
              <a:latin typeface="Arial" panose="020B0604020202020204" pitchFamily="34" charset="0"/>
              <a:cs typeface="Arial" panose="020B0604020202020204" pitchFamily="34" charset="0"/>
            </a:endParaRPr>
          </a:p>
          <a:p>
            <a:pPr algn="l"/>
            <a:r>
              <a:rPr lang="it-IT" sz="2100" dirty="0">
                <a:latin typeface="Arial" panose="020B0604020202020204" pitchFamily="34" charset="0"/>
                <a:cs typeface="Arial" panose="020B0604020202020204" pitchFamily="34" charset="0"/>
                <a:sym typeface="Wingdings" panose="05000000000000000000" pitchFamily="2" charset="2"/>
              </a:rPr>
              <a:t> l’ultima lettera del codice fiscale è un </a:t>
            </a:r>
            <a:r>
              <a:rPr lang="it-IT" sz="2100" dirty="0">
                <a:solidFill>
                  <a:srgbClr val="F608C3"/>
                </a:solidFill>
                <a:latin typeface="Arial" panose="020B0604020202020204" pitchFamily="34" charset="0"/>
                <a:cs typeface="Arial" panose="020B0604020202020204" pitchFamily="34" charset="0"/>
                <a:sym typeface="Wingdings" panose="05000000000000000000" pitchFamily="2" charset="2"/>
              </a:rPr>
              <a:t>carattere di controllo</a:t>
            </a:r>
            <a:r>
              <a:rPr lang="it-IT" sz="2100" dirty="0">
                <a:solidFill>
                  <a:schemeClr val="tx1">
                    <a:lumMod val="65000"/>
                    <a:lumOff val="35000"/>
                  </a:schemeClr>
                </a:solidFill>
                <a:latin typeface="Arial" panose="020B0604020202020204" pitchFamily="34" charset="0"/>
                <a:cs typeface="Arial" panose="020B0604020202020204" pitchFamily="34" charset="0"/>
                <a:sym typeface="Wingdings" panose="05000000000000000000" pitchFamily="2" charset="2"/>
              </a:rPr>
              <a:t>, ovvero un carattere non associato direttamente alla vostra identità, ma ottenuto tramite calcoli sulla base dei caratteri che lo precedono.</a:t>
            </a:r>
            <a:endParaRPr lang="it-IT"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5813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E1E62-DF0A-AEDE-D666-97D39DF05785}"/>
              </a:ext>
            </a:extLst>
          </p:cNvPr>
          <p:cNvSpPr>
            <a:spLocks noGrp="1"/>
          </p:cNvSpPr>
          <p:nvPr>
            <p:ph type="title"/>
          </p:nvPr>
        </p:nvSpPr>
        <p:spPr>
          <a:xfrm>
            <a:off x="3652373" y="282382"/>
            <a:ext cx="4887254" cy="830801"/>
          </a:xfrm>
        </p:spPr>
        <p:txBody>
          <a:bodyPr/>
          <a:lstStyle/>
          <a:p>
            <a:r>
              <a:rPr lang="it-IT" dirty="0"/>
              <a:t>Il codice fiscale</a:t>
            </a:r>
          </a:p>
        </p:txBody>
      </p:sp>
      <p:pic>
        <p:nvPicPr>
          <p:cNvPr id="5" name="Immagine 4">
            <a:extLst>
              <a:ext uri="{FF2B5EF4-FFF2-40B4-BE49-F238E27FC236}">
                <a16:creationId xmlns:a16="http://schemas.microsoft.com/office/drawing/2014/main" id="{5471CC4F-438C-444F-844B-B5170AB6F129}"/>
              </a:ext>
            </a:extLst>
          </p:cNvPr>
          <p:cNvPicPr>
            <a:picLocks noChangeAspect="1"/>
          </p:cNvPicPr>
          <p:nvPr/>
        </p:nvPicPr>
        <p:blipFill>
          <a:blip r:embed="rId2"/>
          <a:stretch>
            <a:fillRect/>
          </a:stretch>
        </p:blipFill>
        <p:spPr>
          <a:xfrm>
            <a:off x="2724533" y="1651570"/>
            <a:ext cx="6742933" cy="4103186"/>
          </a:xfrm>
          <a:prstGeom prst="rect">
            <a:avLst/>
          </a:prstGeom>
        </p:spPr>
      </p:pic>
    </p:spTree>
    <p:extLst>
      <p:ext uri="{BB962C8B-B14F-4D97-AF65-F5344CB8AC3E}">
        <p14:creationId xmlns:p14="http://schemas.microsoft.com/office/powerpoint/2010/main" val="2232720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E1E62-DF0A-AEDE-D666-97D39DF05785}"/>
              </a:ext>
            </a:extLst>
          </p:cNvPr>
          <p:cNvSpPr>
            <a:spLocks noGrp="1"/>
          </p:cNvSpPr>
          <p:nvPr>
            <p:ph type="title"/>
          </p:nvPr>
        </p:nvSpPr>
        <p:spPr>
          <a:xfrm>
            <a:off x="3652373" y="282382"/>
            <a:ext cx="4887254" cy="830801"/>
          </a:xfrm>
        </p:spPr>
        <p:txBody>
          <a:bodyPr/>
          <a:lstStyle/>
          <a:p>
            <a:r>
              <a:rPr lang="it-IT" dirty="0"/>
              <a:t>Il codice fiscale</a:t>
            </a:r>
          </a:p>
        </p:txBody>
      </p:sp>
      <p:pic>
        <p:nvPicPr>
          <p:cNvPr id="5" name="Immagine 4">
            <a:extLst>
              <a:ext uri="{FF2B5EF4-FFF2-40B4-BE49-F238E27FC236}">
                <a16:creationId xmlns:a16="http://schemas.microsoft.com/office/drawing/2014/main" id="{5471CC4F-438C-444F-844B-B5170AB6F129}"/>
              </a:ext>
            </a:extLst>
          </p:cNvPr>
          <p:cNvPicPr>
            <a:picLocks noChangeAspect="1"/>
          </p:cNvPicPr>
          <p:nvPr/>
        </p:nvPicPr>
        <p:blipFill>
          <a:blip r:embed="rId2"/>
          <a:stretch>
            <a:fillRect/>
          </a:stretch>
        </p:blipFill>
        <p:spPr>
          <a:xfrm>
            <a:off x="1323116" y="1661510"/>
            <a:ext cx="6742933" cy="4103186"/>
          </a:xfrm>
          <a:prstGeom prst="rect">
            <a:avLst/>
          </a:prstGeom>
        </p:spPr>
      </p:pic>
      <p:sp>
        <p:nvSpPr>
          <p:cNvPr id="3" name="Rettangolo 2">
            <a:extLst>
              <a:ext uri="{FF2B5EF4-FFF2-40B4-BE49-F238E27FC236}">
                <a16:creationId xmlns:a16="http://schemas.microsoft.com/office/drawing/2014/main" id="{DE5B2CB1-4D78-9BFC-AC53-8E1B925C9825}"/>
              </a:ext>
            </a:extLst>
          </p:cNvPr>
          <p:cNvSpPr/>
          <p:nvPr/>
        </p:nvSpPr>
        <p:spPr>
          <a:xfrm>
            <a:off x="2991678" y="3071191"/>
            <a:ext cx="1749287" cy="43732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9468263A-5951-D1BF-6A06-12466A177A53}"/>
              </a:ext>
            </a:extLst>
          </p:cNvPr>
          <p:cNvCxnSpPr>
            <a:cxnSpLocks/>
          </p:cNvCxnSpPr>
          <p:nvPr/>
        </p:nvCxnSpPr>
        <p:spPr>
          <a:xfrm>
            <a:off x="4740965" y="3508513"/>
            <a:ext cx="3935896" cy="0"/>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6D8689A8-1728-7427-1E82-E36D1948B928}"/>
              </a:ext>
            </a:extLst>
          </p:cNvPr>
          <p:cNvSpPr txBox="1"/>
          <p:nvPr/>
        </p:nvSpPr>
        <p:spPr>
          <a:xfrm>
            <a:off x="8935278" y="2693504"/>
            <a:ext cx="2524539" cy="1384995"/>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6 caratteri alfabetici, 3 per il cognome e 3 per il nome</a:t>
            </a:r>
          </a:p>
        </p:txBody>
      </p:sp>
    </p:spTree>
    <p:extLst>
      <p:ext uri="{BB962C8B-B14F-4D97-AF65-F5344CB8AC3E}">
        <p14:creationId xmlns:p14="http://schemas.microsoft.com/office/powerpoint/2010/main" val="354192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E1E62-DF0A-AEDE-D666-97D39DF05785}"/>
              </a:ext>
            </a:extLst>
          </p:cNvPr>
          <p:cNvSpPr>
            <a:spLocks noGrp="1"/>
          </p:cNvSpPr>
          <p:nvPr>
            <p:ph type="title"/>
          </p:nvPr>
        </p:nvSpPr>
        <p:spPr>
          <a:xfrm>
            <a:off x="3652373" y="282382"/>
            <a:ext cx="4887254" cy="830801"/>
          </a:xfrm>
        </p:spPr>
        <p:txBody>
          <a:bodyPr/>
          <a:lstStyle/>
          <a:p>
            <a:r>
              <a:rPr lang="it-IT" dirty="0"/>
              <a:t>Il codice fiscale</a:t>
            </a:r>
          </a:p>
        </p:txBody>
      </p:sp>
      <p:pic>
        <p:nvPicPr>
          <p:cNvPr id="5" name="Immagine 4">
            <a:extLst>
              <a:ext uri="{FF2B5EF4-FFF2-40B4-BE49-F238E27FC236}">
                <a16:creationId xmlns:a16="http://schemas.microsoft.com/office/drawing/2014/main" id="{5471CC4F-438C-444F-844B-B5170AB6F129}"/>
              </a:ext>
            </a:extLst>
          </p:cNvPr>
          <p:cNvPicPr>
            <a:picLocks noChangeAspect="1"/>
          </p:cNvPicPr>
          <p:nvPr/>
        </p:nvPicPr>
        <p:blipFill>
          <a:blip r:embed="rId2"/>
          <a:stretch>
            <a:fillRect/>
          </a:stretch>
        </p:blipFill>
        <p:spPr>
          <a:xfrm>
            <a:off x="1240290" y="1661510"/>
            <a:ext cx="6742933" cy="4103186"/>
          </a:xfrm>
          <a:prstGeom prst="rect">
            <a:avLst/>
          </a:prstGeom>
        </p:spPr>
      </p:pic>
      <p:sp>
        <p:nvSpPr>
          <p:cNvPr id="3" name="Rettangolo 2">
            <a:extLst>
              <a:ext uri="{FF2B5EF4-FFF2-40B4-BE49-F238E27FC236}">
                <a16:creationId xmlns:a16="http://schemas.microsoft.com/office/drawing/2014/main" id="{DE5B2CB1-4D78-9BFC-AC53-8E1B925C9825}"/>
              </a:ext>
            </a:extLst>
          </p:cNvPr>
          <p:cNvSpPr/>
          <p:nvPr/>
        </p:nvSpPr>
        <p:spPr>
          <a:xfrm>
            <a:off x="4482548" y="3071191"/>
            <a:ext cx="914400" cy="43732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9468263A-5951-D1BF-6A06-12466A177A53}"/>
              </a:ext>
            </a:extLst>
          </p:cNvPr>
          <p:cNvCxnSpPr>
            <a:cxnSpLocks/>
          </p:cNvCxnSpPr>
          <p:nvPr/>
        </p:nvCxnSpPr>
        <p:spPr>
          <a:xfrm>
            <a:off x="4740965" y="3508513"/>
            <a:ext cx="3935896" cy="0"/>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6D8689A8-1728-7427-1E82-E36D1948B928}"/>
              </a:ext>
            </a:extLst>
          </p:cNvPr>
          <p:cNvSpPr txBox="1"/>
          <p:nvPr/>
        </p:nvSpPr>
        <p:spPr>
          <a:xfrm>
            <a:off x="8935278" y="2693504"/>
            <a:ext cx="2524539" cy="1708160"/>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Anno di nascita e mese di nascita, a cui viene associata una lettera in base a una tabella</a:t>
            </a:r>
          </a:p>
        </p:txBody>
      </p:sp>
    </p:spTree>
    <p:extLst>
      <p:ext uri="{BB962C8B-B14F-4D97-AF65-F5344CB8AC3E}">
        <p14:creationId xmlns:p14="http://schemas.microsoft.com/office/powerpoint/2010/main" val="3534680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E1E62-DF0A-AEDE-D666-97D39DF05785}"/>
              </a:ext>
            </a:extLst>
          </p:cNvPr>
          <p:cNvSpPr>
            <a:spLocks noGrp="1"/>
          </p:cNvSpPr>
          <p:nvPr>
            <p:ph type="title"/>
          </p:nvPr>
        </p:nvSpPr>
        <p:spPr>
          <a:xfrm>
            <a:off x="3652373" y="282382"/>
            <a:ext cx="4887254" cy="830801"/>
          </a:xfrm>
        </p:spPr>
        <p:txBody>
          <a:bodyPr/>
          <a:lstStyle/>
          <a:p>
            <a:r>
              <a:rPr lang="it-IT" dirty="0"/>
              <a:t>Il codice fiscale</a:t>
            </a:r>
          </a:p>
        </p:txBody>
      </p:sp>
      <p:pic>
        <p:nvPicPr>
          <p:cNvPr id="5" name="Immagine 4">
            <a:extLst>
              <a:ext uri="{FF2B5EF4-FFF2-40B4-BE49-F238E27FC236}">
                <a16:creationId xmlns:a16="http://schemas.microsoft.com/office/drawing/2014/main" id="{5471CC4F-438C-444F-844B-B5170AB6F129}"/>
              </a:ext>
            </a:extLst>
          </p:cNvPr>
          <p:cNvPicPr>
            <a:picLocks noChangeAspect="1"/>
          </p:cNvPicPr>
          <p:nvPr/>
        </p:nvPicPr>
        <p:blipFill>
          <a:blip r:embed="rId2"/>
          <a:stretch>
            <a:fillRect/>
          </a:stretch>
        </p:blipFill>
        <p:spPr>
          <a:xfrm>
            <a:off x="1240290" y="1661510"/>
            <a:ext cx="6742933" cy="4103186"/>
          </a:xfrm>
          <a:prstGeom prst="rect">
            <a:avLst/>
          </a:prstGeom>
        </p:spPr>
      </p:pic>
      <p:sp>
        <p:nvSpPr>
          <p:cNvPr id="3" name="Rettangolo 2">
            <a:extLst>
              <a:ext uri="{FF2B5EF4-FFF2-40B4-BE49-F238E27FC236}">
                <a16:creationId xmlns:a16="http://schemas.microsoft.com/office/drawing/2014/main" id="{DE5B2CB1-4D78-9BFC-AC53-8E1B925C9825}"/>
              </a:ext>
            </a:extLst>
          </p:cNvPr>
          <p:cNvSpPr/>
          <p:nvPr/>
        </p:nvSpPr>
        <p:spPr>
          <a:xfrm>
            <a:off x="4482548" y="3071191"/>
            <a:ext cx="1351722" cy="43732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9468263A-5951-D1BF-6A06-12466A177A53}"/>
              </a:ext>
            </a:extLst>
          </p:cNvPr>
          <p:cNvCxnSpPr>
            <a:cxnSpLocks/>
          </p:cNvCxnSpPr>
          <p:nvPr/>
        </p:nvCxnSpPr>
        <p:spPr>
          <a:xfrm>
            <a:off x="4740965" y="3508513"/>
            <a:ext cx="3935896" cy="0"/>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6D8689A8-1728-7427-1E82-E36D1948B928}"/>
              </a:ext>
            </a:extLst>
          </p:cNvPr>
          <p:cNvSpPr txBox="1"/>
          <p:nvPr/>
        </p:nvSpPr>
        <p:spPr>
          <a:xfrm>
            <a:off x="8935278" y="2693504"/>
            <a:ext cx="2524539" cy="2031325"/>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Anno di nascita</a:t>
            </a:r>
          </a:p>
          <a:p>
            <a:r>
              <a:rPr lang="it-IT" sz="2100" dirty="0">
                <a:solidFill>
                  <a:schemeClr val="tx1">
                    <a:lumMod val="65000"/>
                    <a:lumOff val="35000"/>
                  </a:schemeClr>
                </a:solidFill>
                <a:latin typeface="Arial" panose="020B0604020202020204" pitchFamily="34" charset="0"/>
                <a:cs typeface="Arial" panose="020B0604020202020204" pitchFamily="34" charset="0"/>
              </a:rPr>
              <a:t>Mese di nascita, a cui viene associata una lettera in base a una tabella</a:t>
            </a:r>
          </a:p>
          <a:p>
            <a:r>
              <a:rPr lang="it-IT" sz="2100" dirty="0">
                <a:solidFill>
                  <a:schemeClr val="tx1">
                    <a:lumMod val="65000"/>
                    <a:lumOff val="35000"/>
                  </a:schemeClr>
                </a:solidFill>
                <a:latin typeface="Arial" panose="020B0604020202020204" pitchFamily="34" charset="0"/>
                <a:cs typeface="Arial" panose="020B0604020202020204" pitchFamily="34" charset="0"/>
              </a:rPr>
              <a:t>Giorno di nascita</a:t>
            </a:r>
          </a:p>
        </p:txBody>
      </p:sp>
    </p:spTree>
    <p:extLst>
      <p:ext uri="{BB962C8B-B14F-4D97-AF65-F5344CB8AC3E}">
        <p14:creationId xmlns:p14="http://schemas.microsoft.com/office/powerpoint/2010/main" val="2873660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CE1E62-DF0A-AEDE-D666-97D39DF05785}"/>
              </a:ext>
            </a:extLst>
          </p:cNvPr>
          <p:cNvSpPr>
            <a:spLocks noGrp="1"/>
          </p:cNvSpPr>
          <p:nvPr>
            <p:ph type="title"/>
          </p:nvPr>
        </p:nvSpPr>
        <p:spPr>
          <a:xfrm>
            <a:off x="3652373" y="282382"/>
            <a:ext cx="4887254" cy="830801"/>
          </a:xfrm>
        </p:spPr>
        <p:txBody>
          <a:bodyPr/>
          <a:lstStyle/>
          <a:p>
            <a:r>
              <a:rPr lang="it-IT" dirty="0"/>
              <a:t>Il codice fiscale</a:t>
            </a:r>
          </a:p>
        </p:txBody>
      </p:sp>
      <p:pic>
        <p:nvPicPr>
          <p:cNvPr id="5" name="Immagine 4">
            <a:extLst>
              <a:ext uri="{FF2B5EF4-FFF2-40B4-BE49-F238E27FC236}">
                <a16:creationId xmlns:a16="http://schemas.microsoft.com/office/drawing/2014/main" id="{5471CC4F-438C-444F-844B-B5170AB6F129}"/>
              </a:ext>
            </a:extLst>
          </p:cNvPr>
          <p:cNvPicPr>
            <a:picLocks noChangeAspect="1"/>
          </p:cNvPicPr>
          <p:nvPr/>
        </p:nvPicPr>
        <p:blipFill>
          <a:blip r:embed="rId2"/>
          <a:stretch>
            <a:fillRect/>
          </a:stretch>
        </p:blipFill>
        <p:spPr>
          <a:xfrm>
            <a:off x="1240290" y="1661510"/>
            <a:ext cx="6742933" cy="4103186"/>
          </a:xfrm>
          <a:prstGeom prst="rect">
            <a:avLst/>
          </a:prstGeom>
        </p:spPr>
      </p:pic>
      <p:sp>
        <p:nvSpPr>
          <p:cNvPr id="3" name="Rettangolo 2">
            <a:extLst>
              <a:ext uri="{FF2B5EF4-FFF2-40B4-BE49-F238E27FC236}">
                <a16:creationId xmlns:a16="http://schemas.microsoft.com/office/drawing/2014/main" id="{DE5B2CB1-4D78-9BFC-AC53-8E1B925C9825}"/>
              </a:ext>
            </a:extLst>
          </p:cNvPr>
          <p:cNvSpPr/>
          <p:nvPr/>
        </p:nvSpPr>
        <p:spPr>
          <a:xfrm>
            <a:off x="5705061" y="3071191"/>
            <a:ext cx="924340" cy="437322"/>
          </a:xfrm>
          <a:prstGeom prst="rect">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9468263A-5951-D1BF-6A06-12466A177A53}"/>
              </a:ext>
            </a:extLst>
          </p:cNvPr>
          <p:cNvCxnSpPr>
            <a:cxnSpLocks/>
            <a:stCxn id="3" idx="2"/>
          </p:cNvCxnSpPr>
          <p:nvPr/>
        </p:nvCxnSpPr>
        <p:spPr>
          <a:xfrm>
            <a:off x="6167231" y="3508513"/>
            <a:ext cx="2579204" cy="844826"/>
          </a:xfrm>
          <a:prstGeom prst="straightConnector1">
            <a:avLst/>
          </a:prstGeom>
          <a:ln w="508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6D8689A8-1728-7427-1E82-E36D1948B928}"/>
              </a:ext>
            </a:extLst>
          </p:cNvPr>
          <p:cNvSpPr txBox="1"/>
          <p:nvPr/>
        </p:nvSpPr>
        <p:spPr>
          <a:xfrm>
            <a:off x="8885582" y="4244982"/>
            <a:ext cx="2524539" cy="415498"/>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Sigla del comune</a:t>
            </a:r>
          </a:p>
        </p:txBody>
      </p:sp>
      <p:sp>
        <p:nvSpPr>
          <p:cNvPr id="10" name="Rettangolo 9">
            <a:extLst>
              <a:ext uri="{FF2B5EF4-FFF2-40B4-BE49-F238E27FC236}">
                <a16:creationId xmlns:a16="http://schemas.microsoft.com/office/drawing/2014/main" id="{D95D35FC-2179-83D7-F052-3B2C7F102282}"/>
              </a:ext>
            </a:extLst>
          </p:cNvPr>
          <p:cNvSpPr/>
          <p:nvPr/>
        </p:nvSpPr>
        <p:spPr>
          <a:xfrm>
            <a:off x="6652592" y="3074506"/>
            <a:ext cx="438979" cy="437322"/>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1" name="Connettore 2 10">
            <a:extLst>
              <a:ext uri="{FF2B5EF4-FFF2-40B4-BE49-F238E27FC236}">
                <a16:creationId xmlns:a16="http://schemas.microsoft.com/office/drawing/2014/main" id="{37ABAC3D-E52C-0303-DE3B-68D4E3E60EAF}"/>
              </a:ext>
            </a:extLst>
          </p:cNvPr>
          <p:cNvCxnSpPr>
            <a:cxnSpLocks/>
          </p:cNvCxnSpPr>
          <p:nvPr/>
        </p:nvCxnSpPr>
        <p:spPr>
          <a:xfrm flipV="1">
            <a:off x="7075227" y="3071191"/>
            <a:ext cx="2133378" cy="437322"/>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E6C55594-067F-5279-D2C5-3D5B1BA1D841}"/>
              </a:ext>
            </a:extLst>
          </p:cNvPr>
          <p:cNvSpPr txBox="1"/>
          <p:nvPr/>
        </p:nvSpPr>
        <p:spPr>
          <a:xfrm>
            <a:off x="9208605" y="2860127"/>
            <a:ext cx="2524539" cy="738664"/>
          </a:xfrm>
          <a:prstGeom prst="rect">
            <a:avLst/>
          </a:prstGeom>
          <a:noFill/>
        </p:spPr>
        <p:txBody>
          <a:bodyPr wrap="square" rtlCol="0">
            <a:spAutoFit/>
          </a:bodyPr>
          <a:lstStyle/>
          <a:p>
            <a:r>
              <a:rPr lang="it-IT" sz="2100" dirty="0">
                <a:solidFill>
                  <a:srgbClr val="FF0000"/>
                </a:solidFill>
                <a:latin typeface="Arial" panose="020B0604020202020204" pitchFamily="34" charset="0"/>
                <a:cs typeface="Arial" panose="020B0604020202020204" pitchFamily="34" charset="0"/>
              </a:rPr>
              <a:t>CODICE DI CONTROLLO</a:t>
            </a:r>
          </a:p>
        </p:txBody>
      </p:sp>
    </p:spTree>
    <p:extLst>
      <p:ext uri="{BB962C8B-B14F-4D97-AF65-F5344CB8AC3E}">
        <p14:creationId xmlns:p14="http://schemas.microsoft.com/office/powerpoint/2010/main" val="156583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22045E-F279-2959-8067-CF37876E3D82}"/>
              </a:ext>
            </a:extLst>
          </p:cNvPr>
          <p:cNvSpPr>
            <a:spLocks noGrp="1"/>
          </p:cNvSpPr>
          <p:nvPr>
            <p:ph type="title"/>
          </p:nvPr>
        </p:nvSpPr>
        <p:spPr>
          <a:xfrm>
            <a:off x="3726916" y="332077"/>
            <a:ext cx="4738167" cy="830801"/>
          </a:xfrm>
        </p:spPr>
        <p:txBody>
          <a:bodyPr/>
          <a:lstStyle/>
          <a:p>
            <a:r>
              <a:rPr lang="it-IT" dirty="0"/>
              <a:t>Il codice fiscale</a:t>
            </a:r>
          </a:p>
        </p:txBody>
      </p:sp>
      <p:pic>
        <p:nvPicPr>
          <p:cNvPr id="5" name="Immagine 4">
            <a:extLst>
              <a:ext uri="{FF2B5EF4-FFF2-40B4-BE49-F238E27FC236}">
                <a16:creationId xmlns:a16="http://schemas.microsoft.com/office/drawing/2014/main" id="{CDB86DED-6DB7-183B-52CB-C2117E54086B}"/>
              </a:ext>
            </a:extLst>
          </p:cNvPr>
          <p:cNvPicPr>
            <a:picLocks noChangeAspect="1"/>
          </p:cNvPicPr>
          <p:nvPr/>
        </p:nvPicPr>
        <p:blipFill>
          <a:blip r:embed="rId2"/>
          <a:stretch>
            <a:fillRect/>
          </a:stretch>
        </p:blipFill>
        <p:spPr>
          <a:xfrm>
            <a:off x="1099422" y="1666611"/>
            <a:ext cx="4069433" cy="4160881"/>
          </a:xfrm>
          <a:prstGeom prst="rect">
            <a:avLst/>
          </a:prstGeom>
        </p:spPr>
      </p:pic>
      <p:sp>
        <p:nvSpPr>
          <p:cNvPr id="7" name="CasellaDiTesto 6">
            <a:extLst>
              <a:ext uri="{FF2B5EF4-FFF2-40B4-BE49-F238E27FC236}">
                <a16:creationId xmlns:a16="http://schemas.microsoft.com/office/drawing/2014/main" id="{39B555DD-1BDF-17B3-B38B-49E5170FE93A}"/>
              </a:ext>
            </a:extLst>
          </p:cNvPr>
          <p:cNvSpPr txBox="1"/>
          <p:nvPr/>
        </p:nvSpPr>
        <p:spPr>
          <a:xfrm>
            <a:off x="6567281" y="2011882"/>
            <a:ext cx="4296189" cy="553998"/>
          </a:xfrm>
          <a:prstGeom prst="rect">
            <a:avLst/>
          </a:prstGeom>
          <a:noFill/>
        </p:spPr>
        <p:txBody>
          <a:bodyPr wrap="square">
            <a:spAutoFit/>
          </a:bodyPr>
          <a:lstStyle/>
          <a:p>
            <a:r>
              <a:rPr lang="it-IT" sz="3000" b="0" i="0" dirty="0">
                <a:solidFill>
                  <a:schemeClr val="tx1">
                    <a:lumMod val="65000"/>
                    <a:lumOff val="35000"/>
                  </a:schemeClr>
                </a:solidFill>
                <a:effectLst/>
                <a:latin typeface="Arial" panose="020B0604020202020204" pitchFamily="34" charset="0"/>
              </a:rPr>
              <a:t>RSSMRA80A01H501U</a:t>
            </a:r>
            <a:endParaRPr lang="it-IT" sz="3000" dirty="0">
              <a:solidFill>
                <a:schemeClr val="tx1">
                  <a:lumMod val="65000"/>
                  <a:lumOff val="35000"/>
                </a:schemeClr>
              </a:solidFill>
            </a:endParaRPr>
          </a:p>
        </p:txBody>
      </p:sp>
      <p:cxnSp>
        <p:nvCxnSpPr>
          <p:cNvPr id="11" name="Connettore 2 10">
            <a:extLst>
              <a:ext uri="{FF2B5EF4-FFF2-40B4-BE49-F238E27FC236}">
                <a16:creationId xmlns:a16="http://schemas.microsoft.com/office/drawing/2014/main" id="{1B7C3B04-9037-09EC-EED0-EC330C4B51BB}"/>
              </a:ext>
            </a:extLst>
          </p:cNvPr>
          <p:cNvCxnSpPr/>
          <p:nvPr/>
        </p:nvCxnSpPr>
        <p:spPr>
          <a:xfrm>
            <a:off x="8715375" y="2932043"/>
            <a:ext cx="0" cy="94421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BA5AC8AF-70E4-CA11-272D-80B7C2B382AE}"/>
              </a:ext>
            </a:extLst>
          </p:cNvPr>
          <p:cNvSpPr txBox="1"/>
          <p:nvPr/>
        </p:nvSpPr>
        <p:spPr>
          <a:xfrm>
            <a:off x="6373468" y="4421329"/>
            <a:ext cx="4683813" cy="477054"/>
          </a:xfrm>
          <a:prstGeom prst="rect">
            <a:avLst/>
          </a:prstGeom>
          <a:noFill/>
        </p:spPr>
        <p:txBody>
          <a:bodyPr wrap="square">
            <a:spAutoFit/>
          </a:bodyPr>
          <a:lstStyle/>
          <a:p>
            <a:r>
              <a:rPr lang="it-IT" sz="2500" b="0" i="0" dirty="0">
                <a:solidFill>
                  <a:schemeClr val="tx1">
                    <a:lumMod val="65000"/>
                    <a:lumOff val="35000"/>
                  </a:schemeClr>
                </a:solidFill>
                <a:effectLst/>
                <a:latin typeface="Arial" panose="020B0604020202020204" pitchFamily="34" charset="0"/>
              </a:rPr>
              <a:t>8|18|12|12|8|0|19|0|1|0|7|13|0|0</a:t>
            </a:r>
            <a:endParaRPr lang="it-IT" sz="2500" dirty="0">
              <a:solidFill>
                <a:schemeClr val="tx1">
                  <a:lumMod val="65000"/>
                  <a:lumOff val="35000"/>
                </a:schemeClr>
              </a:solidFill>
            </a:endParaRPr>
          </a:p>
        </p:txBody>
      </p:sp>
    </p:spTree>
    <p:extLst>
      <p:ext uri="{BB962C8B-B14F-4D97-AF65-F5344CB8AC3E}">
        <p14:creationId xmlns:p14="http://schemas.microsoft.com/office/powerpoint/2010/main" val="3272395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22045E-F279-2959-8067-CF37876E3D82}"/>
              </a:ext>
            </a:extLst>
          </p:cNvPr>
          <p:cNvSpPr>
            <a:spLocks noGrp="1"/>
          </p:cNvSpPr>
          <p:nvPr>
            <p:ph type="title"/>
          </p:nvPr>
        </p:nvSpPr>
        <p:spPr>
          <a:xfrm>
            <a:off x="3726916" y="332077"/>
            <a:ext cx="4738167" cy="830801"/>
          </a:xfrm>
        </p:spPr>
        <p:txBody>
          <a:bodyPr/>
          <a:lstStyle/>
          <a:p>
            <a:r>
              <a:rPr lang="it-IT" dirty="0"/>
              <a:t>Il codice fiscale</a:t>
            </a:r>
          </a:p>
        </p:txBody>
      </p:sp>
      <p:sp>
        <p:nvSpPr>
          <p:cNvPr id="7" name="CasellaDiTesto 6">
            <a:extLst>
              <a:ext uri="{FF2B5EF4-FFF2-40B4-BE49-F238E27FC236}">
                <a16:creationId xmlns:a16="http://schemas.microsoft.com/office/drawing/2014/main" id="{39B555DD-1BDF-17B3-B38B-49E5170FE93A}"/>
              </a:ext>
            </a:extLst>
          </p:cNvPr>
          <p:cNvSpPr txBox="1"/>
          <p:nvPr/>
        </p:nvSpPr>
        <p:spPr>
          <a:xfrm>
            <a:off x="6567281" y="2011882"/>
            <a:ext cx="4296189" cy="1015663"/>
          </a:xfrm>
          <a:prstGeom prst="rect">
            <a:avLst/>
          </a:prstGeom>
          <a:noFill/>
        </p:spPr>
        <p:txBody>
          <a:bodyPr wrap="square">
            <a:spAutoFit/>
          </a:bodyPr>
          <a:lstStyle/>
          <a:p>
            <a:r>
              <a:rPr lang="it-IT" sz="3000" b="0" i="0" dirty="0">
                <a:solidFill>
                  <a:schemeClr val="tx1">
                    <a:lumMod val="65000"/>
                    <a:lumOff val="35000"/>
                  </a:schemeClr>
                </a:solidFill>
                <a:effectLst/>
                <a:latin typeface="Arial" panose="020B0604020202020204" pitchFamily="34" charset="0"/>
              </a:rPr>
              <a:t>La somma dei numeri trovati è 98</a:t>
            </a:r>
            <a:endParaRPr lang="it-IT" sz="3000" dirty="0">
              <a:solidFill>
                <a:schemeClr val="tx1">
                  <a:lumMod val="65000"/>
                  <a:lumOff val="35000"/>
                </a:schemeClr>
              </a:solidFill>
            </a:endParaRPr>
          </a:p>
        </p:txBody>
      </p:sp>
      <p:cxnSp>
        <p:nvCxnSpPr>
          <p:cNvPr id="11" name="Connettore 2 10">
            <a:extLst>
              <a:ext uri="{FF2B5EF4-FFF2-40B4-BE49-F238E27FC236}">
                <a16:creationId xmlns:a16="http://schemas.microsoft.com/office/drawing/2014/main" id="{1B7C3B04-9037-09EC-EED0-EC330C4B51BB}"/>
              </a:ext>
            </a:extLst>
          </p:cNvPr>
          <p:cNvCxnSpPr/>
          <p:nvPr/>
        </p:nvCxnSpPr>
        <p:spPr>
          <a:xfrm>
            <a:off x="8715375" y="3190457"/>
            <a:ext cx="0" cy="94421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BA5AC8AF-70E4-CA11-272D-80B7C2B382AE}"/>
              </a:ext>
            </a:extLst>
          </p:cNvPr>
          <p:cNvSpPr txBox="1"/>
          <p:nvPr/>
        </p:nvSpPr>
        <p:spPr>
          <a:xfrm>
            <a:off x="7024482" y="4430964"/>
            <a:ext cx="3053796" cy="553998"/>
          </a:xfrm>
          <a:prstGeom prst="rect">
            <a:avLst/>
          </a:prstGeom>
          <a:noFill/>
        </p:spPr>
        <p:txBody>
          <a:bodyPr wrap="square">
            <a:spAutoFit/>
          </a:bodyPr>
          <a:lstStyle/>
          <a:p>
            <a:r>
              <a:rPr lang="it-IT" sz="3000" dirty="0">
                <a:solidFill>
                  <a:schemeClr val="tx1">
                    <a:lumMod val="65000"/>
                    <a:lumOff val="35000"/>
                  </a:schemeClr>
                </a:solidFill>
                <a:latin typeface="Arial" panose="020B0604020202020204" pitchFamily="34" charset="0"/>
              </a:rPr>
              <a:t>98 = 26 x 3 + </a:t>
            </a:r>
            <a:r>
              <a:rPr lang="it-IT" sz="3000" dirty="0">
                <a:solidFill>
                  <a:srgbClr val="FF0000"/>
                </a:solidFill>
                <a:latin typeface="Arial" panose="020B0604020202020204" pitchFamily="34" charset="0"/>
              </a:rPr>
              <a:t>20</a:t>
            </a:r>
            <a:endParaRPr lang="it-IT" sz="3000" dirty="0">
              <a:solidFill>
                <a:srgbClr val="FF0000"/>
              </a:solidFill>
            </a:endParaRPr>
          </a:p>
        </p:txBody>
      </p:sp>
      <p:pic>
        <p:nvPicPr>
          <p:cNvPr id="4" name="Immagine 3">
            <a:extLst>
              <a:ext uri="{FF2B5EF4-FFF2-40B4-BE49-F238E27FC236}">
                <a16:creationId xmlns:a16="http://schemas.microsoft.com/office/drawing/2014/main" id="{600A1E8F-8D13-4732-CABC-E5C1A4465505}"/>
              </a:ext>
            </a:extLst>
          </p:cNvPr>
          <p:cNvPicPr>
            <a:picLocks noChangeAspect="1"/>
          </p:cNvPicPr>
          <p:nvPr/>
        </p:nvPicPr>
        <p:blipFill>
          <a:blip r:embed="rId2"/>
          <a:stretch>
            <a:fillRect/>
          </a:stretch>
        </p:blipFill>
        <p:spPr>
          <a:xfrm>
            <a:off x="1202635" y="2011882"/>
            <a:ext cx="4083777" cy="2973080"/>
          </a:xfrm>
          <a:prstGeom prst="rect">
            <a:avLst/>
          </a:prstGeom>
        </p:spPr>
      </p:pic>
      <p:sp>
        <p:nvSpPr>
          <p:cNvPr id="6" name="Rettangolo 5">
            <a:extLst>
              <a:ext uri="{FF2B5EF4-FFF2-40B4-BE49-F238E27FC236}">
                <a16:creationId xmlns:a16="http://schemas.microsoft.com/office/drawing/2014/main" id="{78135792-1D41-003E-796D-F2B3CF412627}"/>
              </a:ext>
            </a:extLst>
          </p:cNvPr>
          <p:cNvSpPr/>
          <p:nvPr/>
        </p:nvSpPr>
        <p:spPr>
          <a:xfrm>
            <a:off x="4214191" y="2519713"/>
            <a:ext cx="815009" cy="37257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94887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2920580-08B6-8429-C219-D30F4F7538DE}"/>
              </a:ext>
            </a:extLst>
          </p:cNvPr>
          <p:cNvSpPr>
            <a:spLocks noGrp="1"/>
          </p:cNvSpPr>
          <p:nvPr>
            <p:ph type="body" idx="1"/>
          </p:nvPr>
        </p:nvSpPr>
        <p:spPr>
          <a:xfrm>
            <a:off x="1305639" y="1721030"/>
            <a:ext cx="5423153" cy="1853551"/>
          </a:xfrm>
        </p:spPr>
        <p:txBody>
          <a:bodyPr/>
          <a:lstStyle/>
          <a:p>
            <a:r>
              <a:rPr lang="it-IT" dirty="0">
                <a:latin typeface="Arial" panose="020B0604020202020204" pitchFamily="34" charset="0"/>
                <a:cs typeface="Arial" panose="020B0604020202020204" pitchFamily="34" charset="0"/>
              </a:rPr>
              <a:t>Fino ad adesso i nostri problemi erano causati da un attaccante esterno. Per difenderci, abbiamo visto vari modi di difenderci, costruendo codici e canali sicuri…</a:t>
            </a:r>
          </a:p>
        </p:txBody>
      </p:sp>
      <p:sp>
        <p:nvSpPr>
          <p:cNvPr id="4" name="Segnaposto testo 2">
            <a:extLst>
              <a:ext uri="{FF2B5EF4-FFF2-40B4-BE49-F238E27FC236}">
                <a16:creationId xmlns:a16="http://schemas.microsoft.com/office/drawing/2014/main" id="{D8E9C474-D3E7-FC87-082C-CCFD758C2131}"/>
              </a:ext>
            </a:extLst>
          </p:cNvPr>
          <p:cNvSpPr txBox="1">
            <a:spLocks/>
          </p:cNvSpPr>
          <p:nvPr/>
        </p:nvSpPr>
        <p:spPr>
          <a:xfrm>
            <a:off x="2501348" y="5196604"/>
            <a:ext cx="7189304" cy="461665"/>
          </a:xfrm>
          <a:prstGeom prst="rect">
            <a:avLst/>
          </a:prstGeom>
        </p:spPr>
        <p:txBody>
          <a:bodyPr wrap="square" lIns="0" tIns="0" rIns="0" bIns="0">
            <a:spAutoFit/>
          </a:bodyPr>
          <a:lstStyle>
            <a:lvl1pPr marL="0">
              <a:defRPr sz="2153" b="0" i="0">
                <a:solidFill>
                  <a:srgbClr val="5E5E5E"/>
                </a:solidFill>
                <a:latin typeface="Microsoft Sans Serif"/>
                <a:ea typeface="+mn-ea"/>
                <a:cs typeface="Microsoft Sans Serif"/>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it-IT" sz="3000" kern="0" dirty="0">
                <a:latin typeface="Arial" panose="020B0604020202020204" pitchFamily="34" charset="0"/>
                <a:cs typeface="Arial" panose="020B0604020202020204" pitchFamily="34" charset="0"/>
              </a:rPr>
              <a:t>E se il problema fosse proprio il CANALE?</a:t>
            </a:r>
          </a:p>
        </p:txBody>
      </p:sp>
      <p:pic>
        <p:nvPicPr>
          <p:cNvPr id="1026" name="Picture 2" descr="Cosa sappiamo del cosiddetto “gigantesco attacco hacker” in atto | Wired  Italia">
            <a:extLst>
              <a:ext uri="{FF2B5EF4-FFF2-40B4-BE49-F238E27FC236}">
                <a16:creationId xmlns:a16="http://schemas.microsoft.com/office/drawing/2014/main" id="{858813C5-B98A-2DD8-99BE-EDA720D91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911" y="1282146"/>
            <a:ext cx="4541079" cy="255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3053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E17D2CB-EBFE-41CE-AC76-71C315927A7E}"/>
              </a:ext>
            </a:extLst>
          </p:cNvPr>
          <p:cNvSpPr>
            <a:spLocks noGrp="1"/>
          </p:cNvSpPr>
          <p:nvPr>
            <p:ph type="title"/>
          </p:nvPr>
        </p:nvSpPr>
        <p:spPr>
          <a:xfrm>
            <a:off x="3687160" y="441407"/>
            <a:ext cx="4817680" cy="850679"/>
          </a:xfrm>
        </p:spPr>
        <p:txBody>
          <a:bodyPr/>
          <a:lstStyle/>
          <a:p>
            <a:r>
              <a:rPr lang="it-IT" dirty="0"/>
              <a:t>Si ma… quindi?</a:t>
            </a:r>
          </a:p>
        </p:txBody>
      </p:sp>
      <p:sp>
        <p:nvSpPr>
          <p:cNvPr id="3" name="Segnaposto testo 2">
            <a:extLst>
              <a:ext uri="{FF2B5EF4-FFF2-40B4-BE49-F238E27FC236}">
                <a16:creationId xmlns:a16="http://schemas.microsoft.com/office/drawing/2014/main" id="{6E1B2B94-4FAD-309C-953C-FC17262E8FAC}"/>
              </a:ext>
            </a:extLst>
          </p:cNvPr>
          <p:cNvSpPr>
            <a:spLocks noGrp="1"/>
          </p:cNvSpPr>
          <p:nvPr>
            <p:ph type="body" idx="1"/>
          </p:nvPr>
        </p:nvSpPr>
        <p:spPr>
          <a:xfrm>
            <a:off x="1802594" y="2062468"/>
            <a:ext cx="8656089" cy="3462486"/>
          </a:xfrm>
        </p:spPr>
        <p:txBody>
          <a:bodyPr/>
          <a:lstStyle/>
          <a:p>
            <a:r>
              <a:rPr lang="it-IT" sz="2500" dirty="0">
                <a:latin typeface="Arial" panose="020B0604020202020204" pitchFamily="34" charset="0"/>
                <a:cs typeface="Arial" panose="020B0604020202020204" pitchFamily="34" charset="0"/>
              </a:rPr>
              <a:t>Tutto questo per dire che se ci fosse anche solo un errore nella trasmissione del codice fiscale, noi potremmo non accorgercene, ma ‘’i conti’’ non tornerebbero, perché il carattere di controllo non coinciderebbe con quello atteso.</a:t>
            </a:r>
          </a:p>
          <a:p>
            <a:endParaRPr lang="it-IT" sz="2500" dirty="0">
              <a:latin typeface="Arial" panose="020B0604020202020204" pitchFamily="34" charset="0"/>
              <a:cs typeface="Arial" panose="020B0604020202020204" pitchFamily="34" charset="0"/>
            </a:endParaRPr>
          </a:p>
          <a:p>
            <a:r>
              <a:rPr lang="it-IT" sz="2500" dirty="0">
                <a:latin typeface="Arial" panose="020B0604020202020204" pitchFamily="34" charset="0"/>
                <a:cs typeface="Arial" panose="020B0604020202020204" pitchFamily="34" charset="0"/>
              </a:rPr>
              <a:t>Il carattere di controllo permette di RILEVARE in modo sicuro un errore quando si verifica.</a:t>
            </a:r>
          </a:p>
          <a:p>
            <a:endParaRPr lang="it-IT" sz="2500" dirty="0">
              <a:latin typeface="Arial" panose="020B0604020202020204" pitchFamily="34" charset="0"/>
              <a:cs typeface="Arial" panose="020B0604020202020204" pitchFamily="34" charset="0"/>
            </a:endParaRPr>
          </a:p>
          <a:p>
            <a:r>
              <a:rPr lang="it-IT" sz="2500" dirty="0">
                <a:latin typeface="Arial" panose="020B0604020202020204" pitchFamily="34" charset="0"/>
                <a:cs typeface="Arial" panose="020B0604020202020204" pitchFamily="34" charset="0"/>
              </a:rPr>
              <a:t>Allo stesso modo funzionano i codici ISBN e i codici a barre.</a:t>
            </a:r>
          </a:p>
        </p:txBody>
      </p:sp>
    </p:spTree>
    <p:extLst>
      <p:ext uri="{BB962C8B-B14F-4D97-AF65-F5344CB8AC3E}">
        <p14:creationId xmlns:p14="http://schemas.microsoft.com/office/powerpoint/2010/main" val="2878549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ggetto 41">
            <a:extLst>
              <a:ext uri="{FF2B5EF4-FFF2-40B4-BE49-F238E27FC236}">
                <a16:creationId xmlns:a16="http://schemas.microsoft.com/office/drawing/2014/main" id="{B7B72D89-4325-ED48-AE1F-732F1F9DA982}"/>
              </a:ext>
            </a:extLst>
          </p:cNvPr>
          <p:cNvGraphicFramePr>
            <a:graphicFrameLocks noChangeAspect="1"/>
          </p:cNvGraphicFramePr>
          <p:nvPr/>
        </p:nvGraphicFramePr>
        <p:xfrm>
          <a:off x="3002728" y="2088975"/>
          <a:ext cx="6186544" cy="3490497"/>
        </p:xfrm>
        <a:graphic>
          <a:graphicData uri="http://schemas.openxmlformats.org/presentationml/2006/ole">
            <mc:AlternateContent xmlns:mc="http://schemas.openxmlformats.org/markup-compatibility/2006">
              <mc:Choice xmlns:v="urn:schemas-microsoft-com:vml" Requires="v">
                <p:oleObj name="Bitmap Image" r:id="rId2" imgW="7726680" imgH="4358520" progId="PBrush">
                  <p:embed/>
                </p:oleObj>
              </mc:Choice>
              <mc:Fallback>
                <p:oleObj name="Bitmap Image" r:id="rId2" imgW="7726680" imgH="4358520" progId="PBrush">
                  <p:embed/>
                  <p:pic>
                    <p:nvPicPr>
                      <p:cNvPr id="42" name="Oggetto 41">
                        <a:extLst>
                          <a:ext uri="{FF2B5EF4-FFF2-40B4-BE49-F238E27FC236}">
                            <a16:creationId xmlns:a16="http://schemas.microsoft.com/office/drawing/2014/main" id="{B7B72D89-4325-ED48-AE1F-732F1F9DA982}"/>
                          </a:ext>
                        </a:extLst>
                      </p:cNvPr>
                      <p:cNvPicPr/>
                      <p:nvPr/>
                    </p:nvPicPr>
                    <p:blipFill>
                      <a:blip r:embed="rId3"/>
                      <a:stretch>
                        <a:fillRect/>
                      </a:stretch>
                    </p:blipFill>
                    <p:spPr>
                      <a:xfrm>
                        <a:off x="3002728" y="2088975"/>
                        <a:ext cx="6186544" cy="3490497"/>
                      </a:xfrm>
                      <a:prstGeom prst="rect">
                        <a:avLst/>
                      </a:prstGeom>
                    </p:spPr>
                  </p:pic>
                </p:oleObj>
              </mc:Fallback>
            </mc:AlternateContent>
          </a:graphicData>
        </a:graphic>
      </p:graphicFrame>
      <p:sp>
        <p:nvSpPr>
          <p:cNvPr id="4" name="Titolo 3">
            <a:extLst>
              <a:ext uri="{FF2B5EF4-FFF2-40B4-BE49-F238E27FC236}">
                <a16:creationId xmlns:a16="http://schemas.microsoft.com/office/drawing/2014/main" id="{09397AF8-2DE0-ED42-A8ED-BB690D188674}"/>
              </a:ext>
            </a:extLst>
          </p:cNvPr>
          <p:cNvSpPr>
            <a:spLocks noGrp="1"/>
          </p:cNvSpPr>
          <p:nvPr>
            <p:ph type="title"/>
          </p:nvPr>
        </p:nvSpPr>
        <p:spPr>
          <a:xfrm>
            <a:off x="4817331" y="611066"/>
            <a:ext cx="2557337" cy="777445"/>
          </a:xfrm>
        </p:spPr>
        <p:txBody>
          <a:bodyPr/>
          <a:lstStyle/>
          <a:p>
            <a:r>
              <a:rPr lang="it-IT" dirty="0"/>
              <a:t>Integrità</a:t>
            </a:r>
          </a:p>
        </p:txBody>
      </p:sp>
    </p:spTree>
    <p:extLst>
      <p:ext uri="{BB962C8B-B14F-4D97-AF65-F5344CB8AC3E}">
        <p14:creationId xmlns:p14="http://schemas.microsoft.com/office/powerpoint/2010/main" val="3349224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3" cy="6857518"/>
          </a:xfrm>
          <a:prstGeom prst="rect">
            <a:avLst/>
          </a:prstGeom>
        </p:spPr>
      </p:pic>
      <p:pic>
        <p:nvPicPr>
          <p:cNvPr id="3" name="object 3"/>
          <p:cNvPicPr/>
          <p:nvPr/>
        </p:nvPicPr>
        <p:blipFill>
          <a:blip r:embed="rId3" cstate="print"/>
          <a:stretch>
            <a:fillRect/>
          </a:stretch>
        </p:blipFill>
        <p:spPr>
          <a:xfrm>
            <a:off x="8842423" y="811078"/>
            <a:ext cx="2176462" cy="4607147"/>
          </a:xfrm>
          <a:prstGeom prst="rect">
            <a:avLst/>
          </a:prstGeom>
        </p:spPr>
      </p:pic>
      <p:sp>
        <p:nvSpPr>
          <p:cNvPr id="4" name="object 4"/>
          <p:cNvSpPr txBox="1">
            <a:spLocks noGrp="1"/>
          </p:cNvSpPr>
          <p:nvPr>
            <p:ph type="title"/>
          </p:nvPr>
        </p:nvSpPr>
        <p:spPr>
          <a:xfrm>
            <a:off x="5344887" y="5581956"/>
            <a:ext cx="6069240" cy="930778"/>
          </a:xfrm>
          <a:prstGeom prst="rect">
            <a:avLst/>
          </a:prstGeom>
        </p:spPr>
        <p:txBody>
          <a:bodyPr vert="horz" wrap="square" lIns="0" tIns="6931" rIns="0" bIns="0" rtlCol="0">
            <a:spAutoFit/>
          </a:bodyPr>
          <a:lstStyle>
            <a:defPPr>
              <a:defRPr lang="it-IT"/>
            </a:defPPr>
            <a:lvl1pPr marL="0" algn="l" defTabSz="554492" rtl="0" eaLnBrk="1" latinLnBrk="0" hangingPunct="1">
              <a:defRPr sz="1092" kern="1200">
                <a:solidFill>
                  <a:schemeClr val="tx1"/>
                </a:solidFill>
                <a:latin typeface="+mn-lt"/>
                <a:ea typeface="+mn-ea"/>
                <a:cs typeface="+mn-cs"/>
              </a:defRPr>
            </a:lvl1pPr>
            <a:lvl2pPr marL="277246" algn="l" defTabSz="554492" rtl="0" eaLnBrk="1" latinLnBrk="0" hangingPunct="1">
              <a:defRPr sz="1092" kern="1200">
                <a:solidFill>
                  <a:schemeClr val="tx1"/>
                </a:solidFill>
                <a:latin typeface="+mn-lt"/>
                <a:ea typeface="+mn-ea"/>
                <a:cs typeface="+mn-cs"/>
              </a:defRPr>
            </a:lvl2pPr>
            <a:lvl3pPr marL="554492" algn="l" defTabSz="554492" rtl="0" eaLnBrk="1" latinLnBrk="0" hangingPunct="1">
              <a:defRPr sz="1092" kern="1200">
                <a:solidFill>
                  <a:schemeClr val="tx1"/>
                </a:solidFill>
                <a:latin typeface="+mn-lt"/>
                <a:ea typeface="+mn-ea"/>
                <a:cs typeface="+mn-cs"/>
              </a:defRPr>
            </a:lvl3pPr>
            <a:lvl4pPr marL="831738" algn="l" defTabSz="554492" rtl="0" eaLnBrk="1" latinLnBrk="0" hangingPunct="1">
              <a:defRPr sz="1092" kern="1200">
                <a:solidFill>
                  <a:schemeClr val="tx1"/>
                </a:solidFill>
                <a:latin typeface="+mn-lt"/>
                <a:ea typeface="+mn-ea"/>
                <a:cs typeface="+mn-cs"/>
              </a:defRPr>
            </a:lvl4pPr>
            <a:lvl5pPr marL="1108984" algn="l" defTabSz="554492" rtl="0" eaLnBrk="1" latinLnBrk="0" hangingPunct="1">
              <a:defRPr sz="1092" kern="1200">
                <a:solidFill>
                  <a:schemeClr val="tx1"/>
                </a:solidFill>
                <a:latin typeface="+mn-lt"/>
                <a:ea typeface="+mn-ea"/>
                <a:cs typeface="+mn-cs"/>
              </a:defRPr>
            </a:lvl5pPr>
            <a:lvl6pPr marL="1386230" algn="l" defTabSz="554492" rtl="0" eaLnBrk="1" latinLnBrk="0" hangingPunct="1">
              <a:defRPr sz="1092" kern="1200">
                <a:solidFill>
                  <a:schemeClr val="tx1"/>
                </a:solidFill>
                <a:latin typeface="+mn-lt"/>
                <a:ea typeface="+mn-ea"/>
                <a:cs typeface="+mn-cs"/>
              </a:defRPr>
            </a:lvl6pPr>
            <a:lvl7pPr marL="1663476" algn="l" defTabSz="554492" rtl="0" eaLnBrk="1" latinLnBrk="0" hangingPunct="1">
              <a:defRPr sz="1092" kern="1200">
                <a:solidFill>
                  <a:schemeClr val="tx1"/>
                </a:solidFill>
                <a:latin typeface="+mn-lt"/>
                <a:ea typeface="+mn-ea"/>
                <a:cs typeface="+mn-cs"/>
              </a:defRPr>
            </a:lvl7pPr>
            <a:lvl8pPr marL="1940723" algn="l" defTabSz="554492" rtl="0" eaLnBrk="1" latinLnBrk="0" hangingPunct="1">
              <a:defRPr sz="1092" kern="1200">
                <a:solidFill>
                  <a:schemeClr val="tx1"/>
                </a:solidFill>
                <a:latin typeface="+mn-lt"/>
                <a:ea typeface="+mn-ea"/>
                <a:cs typeface="+mn-cs"/>
              </a:defRPr>
            </a:lvl8pPr>
            <a:lvl9pPr marL="2217969" algn="l" defTabSz="554492" rtl="0" eaLnBrk="1" latinLnBrk="0" hangingPunct="1">
              <a:defRPr sz="1092" kern="1200">
                <a:solidFill>
                  <a:schemeClr val="tx1"/>
                </a:solidFill>
                <a:latin typeface="+mn-lt"/>
                <a:ea typeface="+mn-ea"/>
                <a:cs typeface="+mn-cs"/>
              </a:defRPr>
            </a:lvl9pPr>
          </a:lstStyle>
          <a:p>
            <a:pPr marL="7701">
              <a:lnSpc>
                <a:spcPct val="100000"/>
              </a:lnSpc>
              <a:spcBef>
                <a:spcPts val="55"/>
              </a:spcBef>
            </a:pPr>
            <a:r>
              <a:rPr lang="it-IT" sz="6003" spc="-461" dirty="0">
                <a:solidFill>
                  <a:srgbClr val="FFFFFF"/>
                </a:solidFill>
              </a:rPr>
              <a:t>Trasmissione su canale</a:t>
            </a:r>
            <a:endParaRPr sz="6003" dirty="0"/>
          </a:p>
        </p:txBody>
      </p:sp>
    </p:spTree>
    <p:extLst>
      <p:ext uri="{BB962C8B-B14F-4D97-AF65-F5344CB8AC3E}">
        <p14:creationId xmlns:p14="http://schemas.microsoft.com/office/powerpoint/2010/main" val="29333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B2A6E-8F04-F926-BCC3-CF1D75F04906}"/>
              </a:ext>
            </a:extLst>
          </p:cNvPr>
          <p:cNvSpPr>
            <a:spLocks noGrp="1"/>
          </p:cNvSpPr>
          <p:nvPr>
            <p:ph type="title"/>
          </p:nvPr>
        </p:nvSpPr>
        <p:spPr>
          <a:xfrm>
            <a:off x="2469616" y="539798"/>
            <a:ext cx="7252767" cy="880496"/>
          </a:xfrm>
        </p:spPr>
        <p:txBody>
          <a:bodyPr/>
          <a:lstStyle/>
          <a:p>
            <a:r>
              <a:rPr lang="it-IT" dirty="0"/>
              <a:t>Trasmissione su canale</a:t>
            </a:r>
          </a:p>
        </p:txBody>
      </p:sp>
      <p:pic>
        <p:nvPicPr>
          <p:cNvPr id="3074" name="Picture 2" descr="Elemania">
            <a:extLst>
              <a:ext uri="{FF2B5EF4-FFF2-40B4-BE49-F238E27FC236}">
                <a16:creationId xmlns:a16="http://schemas.microsoft.com/office/drawing/2014/main" id="{7D7C19CE-656F-EEBC-26FA-24CB4284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810011"/>
            <a:ext cx="5401297" cy="404575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B66557C5-16BB-2A8B-1B0A-3A8ADE328A2E}"/>
              </a:ext>
            </a:extLst>
          </p:cNvPr>
          <p:cNvSpPr txBox="1"/>
          <p:nvPr/>
        </p:nvSpPr>
        <p:spPr>
          <a:xfrm>
            <a:off x="7510671" y="1885452"/>
            <a:ext cx="3637721" cy="3970318"/>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Iniziamo facendoci un’idea dei due diversi tipi di segnali più comunemente usati e visualizziamoli in modo semplice.</a:t>
            </a:r>
          </a:p>
          <a:p>
            <a:endParaRPr lang="it-IT" sz="2100" dirty="0">
              <a:solidFill>
                <a:schemeClr val="tx1">
                  <a:lumMod val="65000"/>
                  <a:lumOff val="35000"/>
                </a:schemeClr>
              </a:solidFill>
              <a:latin typeface="Arial" panose="020B0604020202020204" pitchFamily="34" charset="0"/>
              <a:cs typeface="Arial" panose="020B0604020202020204" pitchFamily="34" charset="0"/>
            </a:endParaRPr>
          </a:p>
          <a:p>
            <a:r>
              <a:rPr lang="it-IT" sz="2100" dirty="0">
                <a:solidFill>
                  <a:schemeClr val="tx1">
                    <a:lumMod val="65000"/>
                    <a:lumOff val="35000"/>
                  </a:schemeClr>
                </a:solidFill>
                <a:latin typeface="Arial" panose="020B0604020202020204" pitchFamily="34" charset="0"/>
                <a:cs typeface="Arial" panose="020B0604020202020204" pitchFamily="34" charset="0"/>
              </a:rPr>
              <a:t>Come si vede dalla figura, il segnale analogico è continuo nel tempo, mentre i segnali digitali sono temporalmente distinti (ricordano il codice Morse).</a:t>
            </a:r>
          </a:p>
        </p:txBody>
      </p:sp>
    </p:spTree>
    <p:extLst>
      <p:ext uri="{BB962C8B-B14F-4D97-AF65-F5344CB8AC3E}">
        <p14:creationId xmlns:p14="http://schemas.microsoft.com/office/powerpoint/2010/main" val="128800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3B2A6E-8F04-F926-BCC3-CF1D75F04906}"/>
              </a:ext>
            </a:extLst>
          </p:cNvPr>
          <p:cNvSpPr>
            <a:spLocks noGrp="1"/>
          </p:cNvSpPr>
          <p:nvPr>
            <p:ph type="title"/>
          </p:nvPr>
        </p:nvSpPr>
        <p:spPr>
          <a:xfrm>
            <a:off x="2469616" y="539798"/>
            <a:ext cx="7252767" cy="880496"/>
          </a:xfrm>
        </p:spPr>
        <p:txBody>
          <a:bodyPr/>
          <a:lstStyle/>
          <a:p>
            <a:r>
              <a:rPr lang="it-IT" dirty="0"/>
              <a:t>Trasmissione su canale</a:t>
            </a:r>
          </a:p>
        </p:txBody>
      </p:sp>
      <p:pic>
        <p:nvPicPr>
          <p:cNvPr id="3074" name="Picture 2" descr="Elemania">
            <a:extLst>
              <a:ext uri="{FF2B5EF4-FFF2-40B4-BE49-F238E27FC236}">
                <a16:creationId xmlns:a16="http://schemas.microsoft.com/office/drawing/2014/main" id="{7D7C19CE-656F-EEBC-26FA-24CB428462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3243" y="1847730"/>
            <a:ext cx="5401297" cy="4045759"/>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id="{B66557C5-16BB-2A8B-1B0A-3A8ADE328A2E}"/>
              </a:ext>
            </a:extLst>
          </p:cNvPr>
          <p:cNvSpPr txBox="1"/>
          <p:nvPr/>
        </p:nvSpPr>
        <p:spPr>
          <a:xfrm>
            <a:off x="7451036" y="2854946"/>
            <a:ext cx="3637721" cy="2031325"/>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Il segnale digitale è solitamente più ‘’immune’’ a problemi di trasmissione, perciò per questa lezione di concentreremo sul segnale analogico. </a:t>
            </a:r>
          </a:p>
        </p:txBody>
      </p:sp>
    </p:spTree>
    <p:extLst>
      <p:ext uri="{BB962C8B-B14F-4D97-AF65-F5344CB8AC3E}">
        <p14:creationId xmlns:p14="http://schemas.microsoft.com/office/powerpoint/2010/main" val="341618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1FCB533-8B20-E79D-1211-94A946E52538}"/>
              </a:ext>
            </a:extLst>
          </p:cNvPr>
          <p:cNvPicPr>
            <a:picLocks noChangeAspect="1"/>
          </p:cNvPicPr>
          <p:nvPr/>
        </p:nvPicPr>
        <p:blipFill>
          <a:blip r:embed="rId2"/>
          <a:stretch>
            <a:fillRect/>
          </a:stretch>
        </p:blipFill>
        <p:spPr>
          <a:xfrm>
            <a:off x="2788138" y="1253989"/>
            <a:ext cx="6615724" cy="2602458"/>
          </a:xfrm>
          <a:prstGeom prst="rect">
            <a:avLst/>
          </a:prstGeom>
        </p:spPr>
      </p:pic>
      <p:sp>
        <p:nvSpPr>
          <p:cNvPr id="6" name="CasellaDiTesto 5">
            <a:extLst>
              <a:ext uri="{FF2B5EF4-FFF2-40B4-BE49-F238E27FC236}">
                <a16:creationId xmlns:a16="http://schemas.microsoft.com/office/drawing/2014/main" id="{6078A662-740A-6D41-68C4-8BCC55F44387}"/>
              </a:ext>
            </a:extLst>
          </p:cNvPr>
          <p:cNvSpPr txBox="1"/>
          <p:nvPr/>
        </p:nvSpPr>
        <p:spPr>
          <a:xfrm>
            <a:off x="972378" y="4542182"/>
            <a:ext cx="10247244" cy="1061829"/>
          </a:xfrm>
          <a:prstGeom prst="rect">
            <a:avLst/>
          </a:prstGeom>
          <a:noFill/>
        </p:spPr>
        <p:txBody>
          <a:bodyPr wrap="square" rtlCol="0">
            <a:spAutoFit/>
          </a:bodyPr>
          <a:lstStyle/>
          <a:p>
            <a:r>
              <a:rPr lang="it-IT" sz="2100" dirty="0">
                <a:solidFill>
                  <a:schemeClr val="tx1">
                    <a:lumMod val="65000"/>
                    <a:lumOff val="35000"/>
                  </a:schemeClr>
                </a:solidFill>
                <a:latin typeface="Arial" panose="020B0604020202020204" pitchFamily="34" charset="0"/>
                <a:cs typeface="Arial" panose="020B0604020202020204" pitchFamily="34" charset="0"/>
              </a:rPr>
              <a:t>Quando si parla di trasmissione di dati su un canale (rete), l’idea è che l’insieme di dati da trasmettere viene innestato direttamente sulla rete, che si occupa quindi di trasportarlo da mittente a destinatario.</a:t>
            </a:r>
          </a:p>
        </p:txBody>
      </p:sp>
    </p:spTree>
    <p:extLst>
      <p:ext uri="{BB962C8B-B14F-4D97-AF65-F5344CB8AC3E}">
        <p14:creationId xmlns:p14="http://schemas.microsoft.com/office/powerpoint/2010/main" val="74839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8D543A87-D0A6-4647-6627-481E76962D93}"/>
              </a:ext>
            </a:extLst>
          </p:cNvPr>
          <p:cNvSpPr>
            <a:spLocks noGrp="1"/>
          </p:cNvSpPr>
          <p:nvPr>
            <p:ph type="body" idx="1"/>
          </p:nvPr>
        </p:nvSpPr>
        <p:spPr>
          <a:xfrm>
            <a:off x="1767955" y="1301133"/>
            <a:ext cx="8656089" cy="1987852"/>
          </a:xfrm>
        </p:spPr>
        <p:txBody>
          <a:bodyPr/>
          <a:lstStyle/>
          <a:p>
            <a:r>
              <a:rPr lang="it-IT" dirty="0"/>
              <a:t>Questo tipo di comunicazione è usato nelle applicazioni più svariate, che vanno dalla mobilità (treni) alla ricerca, e sfruttano ampiamente l’infrastruttura della rete elettrica.</a:t>
            </a:r>
          </a:p>
          <a:p>
            <a:endParaRPr lang="it-IT" dirty="0"/>
          </a:p>
          <a:p>
            <a:r>
              <a:rPr lang="it-IT" dirty="0"/>
              <a:t>L’idea di inviare messaggi attraverso una rete già esistente ed estesa come quella elettrica non è da sottovalutare…</a:t>
            </a:r>
          </a:p>
        </p:txBody>
      </p:sp>
      <p:pic>
        <p:nvPicPr>
          <p:cNvPr id="1026" name="Picture 2" descr="Linea aerea di contatto - Wikipedia">
            <a:extLst>
              <a:ext uri="{FF2B5EF4-FFF2-40B4-BE49-F238E27FC236}">
                <a16:creationId xmlns:a16="http://schemas.microsoft.com/office/drawing/2014/main" id="{0E0D50CE-243E-3656-58E5-B74F197E24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9556" y="3874829"/>
            <a:ext cx="3252885" cy="2439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59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E5E5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2957</TotalTime>
  <Words>1022</Words>
  <Application>Microsoft Office PowerPoint</Application>
  <PresentationFormat>Widescreen</PresentationFormat>
  <Paragraphs>149</Paragraphs>
  <Slides>30</Slides>
  <Notes>1</Notes>
  <HiddenSlides>0</HiddenSlides>
  <MMClips>0</MMClips>
  <ScaleCrop>false</ScaleCrop>
  <HeadingPairs>
    <vt:vector size="8" baseType="variant">
      <vt:variant>
        <vt:lpstr>Caratteri utilizzati</vt:lpstr>
      </vt:variant>
      <vt:variant>
        <vt:i4>4</vt:i4>
      </vt:variant>
      <vt:variant>
        <vt:lpstr>Tema</vt:lpstr>
      </vt:variant>
      <vt:variant>
        <vt:i4>2</vt:i4>
      </vt:variant>
      <vt:variant>
        <vt:lpstr>Server OLE incorporati</vt:lpstr>
      </vt:variant>
      <vt:variant>
        <vt:i4>1</vt:i4>
      </vt:variant>
      <vt:variant>
        <vt:lpstr>Titoli diapositive</vt:lpstr>
      </vt:variant>
      <vt:variant>
        <vt:i4>30</vt:i4>
      </vt:variant>
    </vt:vector>
  </HeadingPairs>
  <TitlesOfParts>
    <vt:vector size="37" baseType="lpstr">
      <vt:lpstr>Arial</vt:lpstr>
      <vt:lpstr>Calibri</vt:lpstr>
      <vt:lpstr>Cambria Math</vt:lpstr>
      <vt:lpstr>Microsoft Sans Serif</vt:lpstr>
      <vt:lpstr>Office Theme</vt:lpstr>
      <vt:lpstr>Office Theme</vt:lpstr>
      <vt:lpstr>Bitmap Image</vt:lpstr>
      <vt:lpstr>Sicurezza informatica</vt:lpstr>
      <vt:lpstr>Presentazione standard di PowerPoint</vt:lpstr>
      <vt:lpstr>Presentazione standard di PowerPoint</vt:lpstr>
      <vt:lpstr>Integrità</vt:lpstr>
      <vt:lpstr>Trasmissione su canale</vt:lpstr>
      <vt:lpstr>Trasmissione su canale</vt:lpstr>
      <vt:lpstr>Trasmissione su canale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Una prima idea…</vt:lpstr>
      <vt:lpstr>Presentazione standard di PowerPoint</vt:lpstr>
      <vt:lpstr>Presentazione standard di PowerPoint</vt:lpstr>
      <vt:lpstr>Presentazione standard di PowerPoint</vt:lpstr>
      <vt:lpstr>Perché ci interessa?</vt:lpstr>
      <vt:lpstr>Presentazione standard di PowerPoint</vt:lpstr>
      <vt:lpstr>Presentazione standard di PowerPoint</vt:lpstr>
      <vt:lpstr>Perché ci interessa?</vt:lpstr>
      <vt:lpstr>Serve un altro metodo di controllo…</vt:lpstr>
      <vt:lpstr>Il codice fiscale</vt:lpstr>
      <vt:lpstr>Il codice fiscale</vt:lpstr>
      <vt:lpstr>Il codice fiscale</vt:lpstr>
      <vt:lpstr>Il codice fiscale</vt:lpstr>
      <vt:lpstr>Il codice fiscale</vt:lpstr>
      <vt:lpstr>Il codice fiscale</vt:lpstr>
      <vt:lpstr>Il codice fiscale</vt:lpstr>
      <vt:lpstr>Si ma… quindi?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Sicurezza informatica</dc:title>
  <dc:creator>Elena Dal Santo</dc:creator>
  <cp:lastModifiedBy>Elena Dal Santo</cp:lastModifiedBy>
  <cp:revision>42</cp:revision>
  <dcterms:created xsi:type="dcterms:W3CDTF">2023-02-20T09:58:01Z</dcterms:created>
  <dcterms:modified xsi:type="dcterms:W3CDTF">2024-01-10T10:09:40Z</dcterms:modified>
</cp:coreProperties>
</file>