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44"/>
  </p:notesMasterIdLst>
  <p:sldIdLst>
    <p:sldId id="256" r:id="rId3"/>
    <p:sldId id="257" r:id="rId4"/>
    <p:sldId id="316" r:id="rId5"/>
    <p:sldId id="258" r:id="rId6"/>
    <p:sldId id="259" r:id="rId7"/>
    <p:sldId id="260" r:id="rId8"/>
    <p:sldId id="261" r:id="rId9"/>
    <p:sldId id="317" r:id="rId10"/>
    <p:sldId id="318" r:id="rId11"/>
    <p:sldId id="262" r:id="rId12"/>
    <p:sldId id="266" r:id="rId13"/>
    <p:sldId id="263" r:id="rId14"/>
    <p:sldId id="265" r:id="rId15"/>
    <p:sldId id="264" r:id="rId16"/>
    <p:sldId id="319" r:id="rId17"/>
    <p:sldId id="268" r:id="rId18"/>
    <p:sldId id="269" r:id="rId19"/>
    <p:sldId id="271" r:id="rId20"/>
    <p:sldId id="272" r:id="rId21"/>
    <p:sldId id="273" r:id="rId22"/>
    <p:sldId id="274" r:id="rId23"/>
    <p:sldId id="320" r:id="rId24"/>
    <p:sldId id="275" r:id="rId25"/>
    <p:sldId id="276" r:id="rId26"/>
    <p:sldId id="278" r:id="rId27"/>
    <p:sldId id="279" r:id="rId28"/>
    <p:sldId id="280" r:id="rId29"/>
    <p:sldId id="321" r:id="rId30"/>
    <p:sldId id="322" r:id="rId31"/>
    <p:sldId id="323" r:id="rId32"/>
    <p:sldId id="282" r:id="rId33"/>
    <p:sldId id="324" r:id="rId34"/>
    <p:sldId id="325" r:id="rId35"/>
    <p:sldId id="326" r:id="rId36"/>
    <p:sldId id="283" r:id="rId37"/>
    <p:sldId id="284" r:id="rId38"/>
    <p:sldId id="327" r:id="rId39"/>
    <p:sldId id="285" r:id="rId40"/>
    <p:sldId id="286" r:id="rId41"/>
    <p:sldId id="270" r:id="rId42"/>
    <p:sldId id="328" r:id="rId4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1E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1T10:56:58.8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1T10:57:03.6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1,'14133'0,"-14113"0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DB405-CB43-481F-A01E-7BE15F4869FD}" type="datetimeFigureOut">
              <a:rPr lang="it-IT" smtClean="0"/>
              <a:t>30/01/2025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02CD9-0FC3-4452-BD77-00D175D5D37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833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464F50-9BFF-43DC-9360-A7AAF2BB2E9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954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A4845A-175D-6D73-07FD-39CE7E7F0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60A3A89-973A-D8D5-7F66-58D650E15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2C47DF-0CF5-974B-5B75-6BED9163E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4B28-D1DC-4AF2-B4B2-6F408F478236}" type="datetimeFigureOut">
              <a:rPr lang="it-IT" smtClean="0"/>
              <a:t>30/01/2025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D7B81C-5E12-7DED-88A5-2C70F33CC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7D7D8B-33F6-A9B6-AB84-8E76489E1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0968-7F41-47C9-85A8-485C48CC11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060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DCA7BE-86C1-129E-F528-2474C67F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57DC855-A607-BA76-E57A-BBA0C7051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181E5C-33AE-1621-27C0-9AB4CD90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4B28-D1DC-4AF2-B4B2-6F408F478236}" type="datetimeFigureOut">
              <a:rPr lang="it-IT" smtClean="0"/>
              <a:t>30/01/2025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88F1EB6-B4AA-2BED-A25A-8522CA7DB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0F0A51-01C8-1262-A19F-33DE2A6B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0968-7F41-47C9-85A8-485C48CC11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601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F5F34DF-FD2F-60AE-4F52-F70BB32D9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F089C94-B0A7-9885-AE7B-E62380E96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C98A36-C049-ADEC-00EA-4892F8AA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4B28-D1DC-4AF2-B4B2-6F408F478236}" type="datetimeFigureOut">
              <a:rPr lang="it-IT" smtClean="0"/>
              <a:t>30/01/2025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985F5C-52E8-F681-EE58-AB1346EA2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9529A6-96C4-A63A-6589-410533AE2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0968-7F41-47C9-85A8-485C48CC11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0461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3" b="1" i="0">
                <a:solidFill>
                  <a:srgbClr val="5E5E5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3" b="0" i="0">
                <a:solidFill>
                  <a:srgbClr val="5E5E5E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26A1E6-56C0-C691-B979-80A456E5C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75A9B7-BCC8-ECE3-D077-A999F72FE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17A400-289B-82BE-DBFB-ADF5A5664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4B28-D1DC-4AF2-B4B2-6F408F478236}" type="datetimeFigureOut">
              <a:rPr lang="it-IT" smtClean="0"/>
              <a:t>30/01/2025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5591BB-8302-08D2-AD0A-092E51AA8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56E8DE-8A8A-1942-63F7-833C5F379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0968-7F41-47C9-85A8-485C48CC11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98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1BF614-C2F2-CC5E-0DAE-52A43EA8F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DB906D6-8AD5-94B9-145D-8AFB8FFB1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1B4972-0BE8-A02C-F352-78236B9FD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4B28-D1DC-4AF2-B4B2-6F408F478236}" type="datetimeFigureOut">
              <a:rPr lang="it-IT" smtClean="0"/>
              <a:t>30/01/2025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03B5F3-08C9-313C-3B24-E9C751096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94BB2C-169D-84D0-374B-D0FF25BD2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0968-7F41-47C9-85A8-485C48CC11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31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46F204-4D7E-E38D-E98B-B4BECE84C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7B413F-4257-F348-8633-F28C0189A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8E1F82C-667E-478B-D092-D2A5CF2A4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6BBDAC-F5EC-144F-3FDD-7B4EE0C6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4B28-D1DC-4AF2-B4B2-6F408F478236}" type="datetimeFigureOut">
              <a:rPr lang="it-IT" smtClean="0"/>
              <a:t>30/01/2025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5EA971C-BAB9-AC1E-D6AE-CE0A9932B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8DC94F0-30B8-349A-929A-748F9CB02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0968-7F41-47C9-85A8-485C48CC11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167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9DCE1D-E45C-B814-E7D1-8CF63EE5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7AB8E4B-1D1C-FE26-F000-93980C198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7A29F40-A3CE-CB44-C2F5-318053D43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AE74EE2-AA27-44A5-2595-E39260C98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C218664-C73A-91BF-B13D-4A4198CB5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41B09D6-9B02-B8D4-9E75-7D40F8590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4B28-D1DC-4AF2-B4B2-6F408F478236}" type="datetimeFigureOut">
              <a:rPr lang="it-IT" smtClean="0"/>
              <a:t>30/01/2025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727D161-28FA-656A-5EDD-BC821FAC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231B708-2645-D114-6DF1-8B93B96F1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0968-7F41-47C9-85A8-485C48CC11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572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8AB865-B369-E1E9-C980-12FC72FB6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5D035D7-E379-446B-159C-F41998217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4B28-D1DC-4AF2-B4B2-6F408F478236}" type="datetimeFigureOut">
              <a:rPr lang="it-IT" smtClean="0"/>
              <a:t>30/01/2025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64C6E1C-86C4-F391-BBC0-E39C1BD67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F93C902-990F-2FD5-934F-B54620B9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0968-7F41-47C9-85A8-485C48CC11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97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750C25B-9F3E-6B22-2E6E-33F6F3854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4B28-D1DC-4AF2-B4B2-6F408F478236}" type="datetimeFigureOut">
              <a:rPr lang="it-IT" smtClean="0"/>
              <a:t>30/01/2025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2418DF5-2BA3-071E-FE66-463EB497A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9E9EEC9-63C2-EA29-27C3-FFC9A1E9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0968-7F41-47C9-85A8-485C48CC11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487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AA3C0B-9B47-9FD7-3F6A-DF2B0F913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9AA37F-48CB-FB63-59E6-24FBA0B8F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8C4EC74-3958-AF06-0373-D601A1B86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5EC2C8A-1FAB-8073-91F5-C3F72180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4B28-D1DC-4AF2-B4B2-6F408F478236}" type="datetimeFigureOut">
              <a:rPr lang="it-IT" smtClean="0"/>
              <a:t>30/01/2025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FE2E1C2-F2CF-63A1-625E-B450A1F29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67BBEBB-CD1B-68D3-10C0-24A58353A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0968-7F41-47C9-85A8-485C48CC11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6222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4EEF7D-5B12-3EBA-7CA2-07EB613F3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A379C2F-17DB-C5AE-A0DC-AEE8CDA5C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34F963-1F7C-3FC6-2E42-8365C5CD8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A85A5F3-3DEE-084F-E005-66B92EBE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4B28-D1DC-4AF2-B4B2-6F408F478236}" type="datetimeFigureOut">
              <a:rPr lang="it-IT" smtClean="0"/>
              <a:t>30/01/2025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56F8B64-ECBB-9CB4-8C1C-2B397156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D283DA-1CC2-0B4F-A705-EE5BE16C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0968-7F41-47C9-85A8-485C48CC11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727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BA30955-D1A4-E030-5422-E7E71834D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C1A0FB2-F13E-EA73-0DC4-C03BB25F8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4FC8F6-5E1E-61B3-402E-CDD84694C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C4B28-D1DC-4AF2-B4B2-6F408F478236}" type="datetimeFigureOut">
              <a:rPr lang="it-IT" smtClean="0"/>
              <a:t>30/01/2025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7CC688-6BD1-CC8C-9353-7E9DA89AC6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48896E-ADE1-D9C2-6ADA-461DA6912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F0968-7F41-47C9-85A8-485C48CC11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015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685751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715" y="6319426"/>
            <a:ext cx="1748102" cy="45938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337982" y="6319426"/>
            <a:ext cx="750060" cy="4593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9667" y="143234"/>
            <a:ext cx="4632667" cy="777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250" b="1" i="0">
                <a:solidFill>
                  <a:srgbClr val="5E5E5E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02593" y="2062467"/>
            <a:ext cx="8656089" cy="425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0" i="0">
                <a:solidFill>
                  <a:srgbClr val="5E5E5E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hyperlink" Target="mailto:elenamaria.dalsanto@its-ictpiemonte.it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2.xml"/><Relationship Id="rId5" Type="http://schemas.openxmlformats.org/officeDocument/2006/relationships/image" Target="../media/image20.png"/><Relationship Id="rId4" Type="http://schemas.openxmlformats.org/officeDocument/2006/relationships/customXml" Target="../ink/ink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110604155118/http:/www.research.ibm.com/antivirus/SciPapers/VB2000DC.htm" TargetMode="External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virusshare.com/hashes" TargetMode="External"/><Relationship Id="rId4" Type="http://schemas.openxmlformats.org/officeDocument/2006/relationships/hyperlink" Target="https://web.eecs.umich.edu/~aprakash/eecs588/handouts/cohen-viruses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8" y="0"/>
            <a:ext cx="12191144" cy="685751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86377" y="2952542"/>
            <a:ext cx="3625595" cy="33017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274509" y="2838000"/>
            <a:ext cx="3643481" cy="503279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>
              <a:lnSpc>
                <a:spcPct val="100000"/>
              </a:lnSpc>
              <a:spcBef>
                <a:spcPts val="76"/>
              </a:spcBef>
            </a:pPr>
            <a:r>
              <a:rPr sz="3184" b="0" spc="-227" dirty="0">
                <a:latin typeface="Microsoft Sans Serif"/>
                <a:cs typeface="Microsoft Sans Serif"/>
              </a:rPr>
              <a:t>S</a:t>
            </a:r>
            <a:r>
              <a:rPr sz="3184" b="0" spc="-76" dirty="0">
                <a:latin typeface="Microsoft Sans Serif"/>
                <a:cs typeface="Microsoft Sans Serif"/>
              </a:rPr>
              <a:t>i</a:t>
            </a:r>
            <a:r>
              <a:rPr sz="3184" b="0" spc="-36" dirty="0">
                <a:latin typeface="Microsoft Sans Serif"/>
                <a:cs typeface="Microsoft Sans Serif"/>
              </a:rPr>
              <a:t>c</a:t>
            </a:r>
            <a:r>
              <a:rPr sz="3184" b="0" spc="-42" dirty="0">
                <a:latin typeface="Microsoft Sans Serif"/>
                <a:cs typeface="Microsoft Sans Serif"/>
              </a:rPr>
              <a:t>u</a:t>
            </a:r>
            <a:r>
              <a:rPr sz="3184" b="0" spc="-154" dirty="0">
                <a:latin typeface="Microsoft Sans Serif"/>
                <a:cs typeface="Microsoft Sans Serif"/>
              </a:rPr>
              <a:t>r</a:t>
            </a:r>
            <a:r>
              <a:rPr sz="3184" b="0" spc="-133" dirty="0">
                <a:latin typeface="Microsoft Sans Serif"/>
                <a:cs typeface="Microsoft Sans Serif"/>
              </a:rPr>
              <a:t>e</a:t>
            </a:r>
            <a:r>
              <a:rPr sz="3184" b="0" spc="-97" dirty="0">
                <a:latin typeface="Microsoft Sans Serif"/>
                <a:cs typeface="Microsoft Sans Serif"/>
              </a:rPr>
              <a:t>zz</a:t>
            </a:r>
            <a:r>
              <a:rPr sz="3184" b="0" spc="-167" dirty="0">
                <a:latin typeface="Microsoft Sans Serif"/>
                <a:cs typeface="Microsoft Sans Serif"/>
              </a:rPr>
              <a:t>a</a:t>
            </a:r>
            <a:r>
              <a:rPr sz="3184" b="0" spc="-191" dirty="0">
                <a:latin typeface="Microsoft Sans Serif"/>
                <a:cs typeface="Microsoft Sans Serif"/>
              </a:rPr>
              <a:t> </a:t>
            </a:r>
            <a:r>
              <a:rPr sz="3184" b="0" spc="-76" dirty="0">
                <a:latin typeface="Microsoft Sans Serif"/>
                <a:cs typeface="Microsoft Sans Serif"/>
              </a:rPr>
              <a:t>i</a:t>
            </a:r>
            <a:r>
              <a:rPr sz="3184" b="0" spc="-85" dirty="0">
                <a:latin typeface="Microsoft Sans Serif"/>
                <a:cs typeface="Microsoft Sans Serif"/>
              </a:rPr>
              <a:t>n</a:t>
            </a:r>
            <a:r>
              <a:rPr sz="3184" b="0" spc="6" dirty="0">
                <a:latin typeface="Microsoft Sans Serif"/>
                <a:cs typeface="Microsoft Sans Serif"/>
              </a:rPr>
              <a:t>f</a:t>
            </a:r>
            <a:r>
              <a:rPr sz="3184" b="0" spc="-73" dirty="0">
                <a:latin typeface="Microsoft Sans Serif"/>
                <a:cs typeface="Microsoft Sans Serif"/>
              </a:rPr>
              <a:t>o</a:t>
            </a:r>
            <a:r>
              <a:rPr sz="3184" b="0" spc="-76" dirty="0">
                <a:latin typeface="Microsoft Sans Serif"/>
                <a:cs typeface="Microsoft Sans Serif"/>
              </a:rPr>
              <a:t>r</a:t>
            </a:r>
            <a:r>
              <a:rPr sz="3184" b="0" spc="-85" dirty="0">
                <a:latin typeface="Microsoft Sans Serif"/>
                <a:cs typeface="Microsoft Sans Serif"/>
              </a:rPr>
              <a:t>m</a:t>
            </a:r>
            <a:r>
              <a:rPr sz="3184" b="0" spc="-42" dirty="0">
                <a:latin typeface="Microsoft Sans Serif"/>
                <a:cs typeface="Microsoft Sans Serif"/>
              </a:rPr>
              <a:t>at</a:t>
            </a:r>
            <a:r>
              <a:rPr sz="3184" b="0" spc="-76" dirty="0">
                <a:latin typeface="Microsoft Sans Serif"/>
                <a:cs typeface="Microsoft Sans Serif"/>
              </a:rPr>
              <a:t>i</a:t>
            </a:r>
            <a:r>
              <a:rPr sz="3184" b="0" spc="-79" dirty="0">
                <a:latin typeface="Microsoft Sans Serif"/>
                <a:cs typeface="Microsoft Sans Serif"/>
              </a:rPr>
              <a:t>ca</a:t>
            </a:r>
            <a:endParaRPr sz="3184">
              <a:latin typeface="Microsoft Sans Serif"/>
              <a:cs typeface="Microsoft Sans Serif"/>
            </a:endParaRPr>
          </a:p>
        </p:txBody>
      </p:sp>
      <p:sp>
        <p:nvSpPr>
          <p:cNvPr id="3" name="object 14">
            <a:extLst>
              <a:ext uri="{FF2B5EF4-FFF2-40B4-BE49-F238E27FC236}">
                <a16:creationId xmlns:a16="http://schemas.microsoft.com/office/drawing/2014/main" id="{DDBD885B-2DD1-1861-6416-BEC31D0F56E9}"/>
              </a:ext>
            </a:extLst>
          </p:cNvPr>
          <p:cNvSpPr txBox="1"/>
          <p:nvPr/>
        </p:nvSpPr>
        <p:spPr>
          <a:xfrm>
            <a:off x="4235735" y="3858263"/>
            <a:ext cx="3720527" cy="807201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701" algn="ctr">
              <a:lnSpc>
                <a:spcPct val="100000"/>
              </a:lnSpc>
              <a:tabLst>
                <a:tab pos="2938423" algn="l"/>
              </a:tabLst>
            </a:pPr>
            <a:r>
              <a:rPr lang="it-IT" sz="2577" u="heavy" spc="-27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Microsoft Sans Serif"/>
                <a:cs typeface="Microsoft Sans Serif"/>
              </a:rPr>
              <a:t>Elena Maria Dal Santo</a:t>
            </a:r>
          </a:p>
          <a:p>
            <a:pPr marL="21564" algn="ctr">
              <a:lnSpc>
                <a:spcPct val="100000"/>
              </a:lnSpc>
              <a:spcBef>
                <a:spcPts val="1070"/>
              </a:spcBef>
            </a:pPr>
            <a:r>
              <a:rPr lang="it-IT" sz="1698" spc="-33" dirty="0">
                <a:solidFill>
                  <a:srgbClr val="5E5E5E"/>
                </a:solidFill>
                <a:latin typeface="Microsoft Sans Serif"/>
                <a:cs typeface="Microsoft Sans Serif"/>
                <a:hlinkClick r:id="rId5"/>
              </a:rPr>
              <a:t>elen.dalsanto@its-ictpiemonte.it</a:t>
            </a:r>
            <a:r>
              <a:rPr lang="it-IT" sz="1698" spc="-33" dirty="0">
                <a:solidFill>
                  <a:srgbClr val="5E5E5E"/>
                </a:solidFill>
                <a:latin typeface="Microsoft Sans Serif"/>
                <a:cs typeface="Microsoft Sans Serif"/>
              </a:rPr>
              <a:t> </a:t>
            </a:r>
            <a:endParaRPr lang="it-IT" sz="1698" dirty="0">
              <a:latin typeface="Microsoft Sans Serif"/>
              <a:cs typeface="Microsoft Sans Serif"/>
            </a:endParaRPr>
          </a:p>
        </p:txBody>
      </p:sp>
      <p:sp>
        <p:nvSpPr>
          <p:cNvPr id="5" name="CasellaDiTesto 2">
            <a:extLst>
              <a:ext uri="{FF2B5EF4-FFF2-40B4-BE49-F238E27FC236}">
                <a16:creationId xmlns:a16="http://schemas.microsoft.com/office/drawing/2014/main" id="{F0332349-B4B8-6A83-A48B-58AA4904778F}"/>
              </a:ext>
            </a:extLst>
          </p:cNvPr>
          <p:cNvSpPr txBox="1"/>
          <p:nvPr/>
        </p:nvSpPr>
        <p:spPr>
          <a:xfrm>
            <a:off x="4268491" y="1753903"/>
            <a:ext cx="3643481" cy="1025537"/>
          </a:xfrm>
          <a:prstGeom prst="rect">
            <a:avLst/>
          </a:prstGeom>
          <a:noFill/>
          <a:scene3d>
            <a:camera prst="orthographicFront"/>
            <a:lightRig rig="sunset" dir="t">
              <a:rot lat="0" lon="0" rev="0"/>
            </a:lightRig>
          </a:scene3d>
          <a:sp3d extrusionH="304800" prstMaterial="matte">
            <a:bevelB w="317500"/>
            <a:extrusionClr>
              <a:schemeClr val="accent2">
                <a:lumMod val="60000"/>
                <a:lumOff val="40000"/>
              </a:schemeClr>
            </a:extrusionClr>
            <a:contourClr>
              <a:srgbClr val="00B050"/>
            </a:contourClr>
          </a:sp3d>
        </p:spPr>
        <p:txBody>
          <a:bodyPr wrap="square" rtlCol="0">
            <a:spAutoFit/>
            <a:sp3d extrusionH="50800" contourW="50800" prstMaterial="plastic">
              <a:bevelT w="50800"/>
              <a:bevelB w="50800"/>
            </a:sp3d>
          </a:bodyPr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6064" dirty="0">
                <a:solidFill>
                  <a:schemeClr val="accent5"/>
                </a:solidFill>
              </a:rPr>
              <a:t>ANTIVIRUS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2ACDCA24-AC92-E316-7BB3-047424F978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5418" y="5228852"/>
            <a:ext cx="1981157" cy="1085882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35533D8-D79C-AD98-E2BA-5C7898C8E7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736" y="645945"/>
            <a:ext cx="9374527" cy="82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16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46A2E2-E20E-FB01-C5B5-D1D2C2F22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350" y="438509"/>
            <a:ext cx="8877300" cy="828316"/>
          </a:xfrm>
        </p:spPr>
        <p:txBody>
          <a:bodyPr/>
          <a:lstStyle/>
          <a:p>
            <a:r>
              <a:rPr lang="it-IT" dirty="0"/>
              <a:t>Come funziona un antivirus?</a:t>
            </a:r>
          </a:p>
        </p:txBody>
      </p:sp>
      <p:pic>
        <p:nvPicPr>
          <p:cNvPr id="7170" name="Picture 2" descr="Meme Creator - Funny But how does it work?! Meme Generator at  MemeCreator.org!">
            <a:extLst>
              <a:ext uri="{FF2B5EF4-FFF2-40B4-BE49-F238E27FC236}">
                <a16:creationId xmlns:a16="http://schemas.microsoft.com/office/drawing/2014/main" id="{8D1102C0-C09B-4233-8616-58242DBBF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2411863"/>
            <a:ext cx="4095750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8E8F42A-4544-6B50-CA8D-FD3F3A4EC2EF}"/>
              </a:ext>
            </a:extLst>
          </p:cNvPr>
          <p:cNvSpPr txBox="1"/>
          <p:nvPr/>
        </p:nvSpPr>
        <p:spPr>
          <a:xfrm>
            <a:off x="6448424" y="1954781"/>
            <a:ext cx="419100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Esistono vari metodi per identificare un virus, e i moderni antivirus solitamente ne combinano più di una per raggiungere un livello di efficacia più elevato</a:t>
            </a:r>
          </a:p>
        </p:txBody>
      </p:sp>
    </p:spTree>
    <p:extLst>
      <p:ext uri="{BB962C8B-B14F-4D97-AF65-F5344CB8AC3E}">
        <p14:creationId xmlns:p14="http://schemas.microsoft.com/office/powerpoint/2010/main" val="3208807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e 4">
            <a:extLst>
              <a:ext uri="{FF2B5EF4-FFF2-40B4-BE49-F238E27FC236}">
                <a16:creationId xmlns:a16="http://schemas.microsoft.com/office/drawing/2014/main" id="{00EA0843-65AD-8367-9C37-CC6D823167C2}"/>
              </a:ext>
            </a:extLst>
          </p:cNvPr>
          <p:cNvSpPr/>
          <p:nvPr/>
        </p:nvSpPr>
        <p:spPr>
          <a:xfrm>
            <a:off x="4286248" y="2581275"/>
            <a:ext cx="3619503" cy="1695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ANTIVIRUS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3D54F08A-B25E-91C0-C32F-C6510F3479E6}"/>
              </a:ext>
            </a:extLst>
          </p:cNvPr>
          <p:cNvSpPr/>
          <p:nvPr/>
        </p:nvSpPr>
        <p:spPr>
          <a:xfrm>
            <a:off x="3348037" y="371475"/>
            <a:ext cx="2238375" cy="1238250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Sandbox 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detection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6FE15F12-B763-B8FF-4C44-78EB7C6D6807}"/>
              </a:ext>
            </a:extLst>
          </p:cNvPr>
          <p:cNvSpPr/>
          <p:nvPr/>
        </p:nvSpPr>
        <p:spPr>
          <a:xfrm>
            <a:off x="6719887" y="447675"/>
            <a:ext cx="2238375" cy="1238250"/>
          </a:xfrm>
          <a:prstGeom prst="ellipse">
            <a:avLst/>
          </a:prstGeom>
          <a:noFill/>
          <a:ln>
            <a:solidFill>
              <a:srgbClr val="F21E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Tecniche di data-mining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90E9AE69-3698-D148-7C9E-8553CF21232E}"/>
              </a:ext>
            </a:extLst>
          </p:cNvPr>
          <p:cNvSpPr/>
          <p:nvPr/>
        </p:nvSpPr>
        <p:spPr>
          <a:xfrm>
            <a:off x="750093" y="4505325"/>
            <a:ext cx="2238375" cy="123825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Scan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per rootkit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37A4294-69DD-4860-7582-38E9A303F7E8}"/>
              </a:ext>
            </a:extLst>
          </p:cNvPr>
          <p:cNvSpPr/>
          <p:nvPr/>
        </p:nvSpPr>
        <p:spPr>
          <a:xfrm>
            <a:off x="4314824" y="5248275"/>
            <a:ext cx="2238375" cy="123825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Cloud antivirus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D867DB0-7648-8BF2-74B9-B57A143EB964}"/>
              </a:ext>
            </a:extLst>
          </p:cNvPr>
          <p:cNvSpPr/>
          <p:nvPr/>
        </p:nvSpPr>
        <p:spPr>
          <a:xfrm>
            <a:off x="9205912" y="4543425"/>
            <a:ext cx="2238375" cy="12382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ecc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it-IT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ecc</a:t>
            </a:r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259D33DD-B144-F5B8-3C9A-F1380C370483}"/>
              </a:ext>
            </a:extLst>
          </p:cNvPr>
          <p:cNvSpPr/>
          <p:nvPr/>
        </p:nvSpPr>
        <p:spPr>
          <a:xfrm>
            <a:off x="976312" y="1962150"/>
            <a:ext cx="2238375" cy="1238250"/>
          </a:xfrm>
          <a:prstGeom prst="ellips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Protezione real-time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865DE1F6-9949-4A5C-BACA-B05DCC5EB345}"/>
              </a:ext>
            </a:extLst>
          </p:cNvPr>
          <p:cNvSpPr/>
          <p:nvPr/>
        </p:nvSpPr>
        <p:spPr>
          <a:xfrm>
            <a:off x="9205912" y="2190750"/>
            <a:ext cx="2238375" cy="123825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Firme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80B215E-5C7C-83B9-D0F6-739F8B6C3394}"/>
              </a:ext>
            </a:extLst>
          </p:cNvPr>
          <p:cNvCxnSpPr/>
          <p:nvPr/>
        </p:nvCxnSpPr>
        <p:spPr>
          <a:xfrm flipV="1">
            <a:off x="6991350" y="1876425"/>
            <a:ext cx="445294" cy="58102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F933C9B-EB36-677B-75FA-3166F9264792}"/>
              </a:ext>
            </a:extLst>
          </p:cNvPr>
          <p:cNvCxnSpPr>
            <a:cxnSpLocks/>
          </p:cNvCxnSpPr>
          <p:nvPr/>
        </p:nvCxnSpPr>
        <p:spPr>
          <a:xfrm flipH="1" flipV="1">
            <a:off x="4895851" y="1804987"/>
            <a:ext cx="291701" cy="66675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2726269C-F1DE-CA2B-FFC3-D90A26F30898}"/>
              </a:ext>
            </a:extLst>
          </p:cNvPr>
          <p:cNvCxnSpPr>
            <a:cxnSpLocks/>
          </p:cNvCxnSpPr>
          <p:nvPr/>
        </p:nvCxnSpPr>
        <p:spPr>
          <a:xfrm flipH="1">
            <a:off x="5641181" y="4448175"/>
            <a:ext cx="233362" cy="69532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7C09921C-0CEC-1ED7-B64C-AF0BB86E992E}"/>
              </a:ext>
            </a:extLst>
          </p:cNvPr>
          <p:cNvCxnSpPr>
            <a:cxnSpLocks/>
          </p:cNvCxnSpPr>
          <p:nvPr/>
        </p:nvCxnSpPr>
        <p:spPr>
          <a:xfrm>
            <a:off x="7878365" y="4038600"/>
            <a:ext cx="1246585" cy="847725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1783A7B1-6818-C508-42AC-05C7D46A9199}"/>
              </a:ext>
            </a:extLst>
          </p:cNvPr>
          <p:cNvCxnSpPr>
            <a:cxnSpLocks/>
          </p:cNvCxnSpPr>
          <p:nvPr/>
        </p:nvCxnSpPr>
        <p:spPr>
          <a:xfrm flipH="1" flipV="1">
            <a:off x="3495674" y="2928937"/>
            <a:ext cx="596503" cy="233363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924A7DA4-1C71-8C75-91A4-054141520C38}"/>
              </a:ext>
            </a:extLst>
          </p:cNvPr>
          <p:cNvCxnSpPr>
            <a:cxnSpLocks/>
          </p:cNvCxnSpPr>
          <p:nvPr/>
        </p:nvCxnSpPr>
        <p:spPr>
          <a:xfrm flipV="1">
            <a:off x="8110537" y="3143250"/>
            <a:ext cx="947738" cy="247650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64474BB0-80E4-CBB8-9286-EC255D87A2E0}"/>
              </a:ext>
            </a:extLst>
          </p:cNvPr>
          <p:cNvCxnSpPr>
            <a:cxnSpLocks/>
          </p:cNvCxnSpPr>
          <p:nvPr/>
        </p:nvCxnSpPr>
        <p:spPr>
          <a:xfrm flipH="1">
            <a:off x="3067049" y="3971925"/>
            <a:ext cx="1071562" cy="823912"/>
          </a:xfrm>
          <a:prstGeom prst="straightConnector1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266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F46632-FE27-000E-60B5-5B14C7D73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108" y="299444"/>
            <a:ext cx="5726283" cy="1539780"/>
          </a:xfrm>
        </p:spPr>
        <p:txBody>
          <a:bodyPr/>
          <a:lstStyle/>
          <a:p>
            <a:r>
              <a:rPr lang="it-IT" dirty="0"/>
              <a:t>Sandbox </a:t>
            </a:r>
            <a:r>
              <a:rPr lang="it-IT" dirty="0" err="1"/>
              <a:t>detection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49F688B-C695-DDA9-F5F2-52B3E1FCF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6570" y="1910067"/>
            <a:ext cx="5417357" cy="3847207"/>
          </a:xfrm>
        </p:spPr>
        <p:txBody>
          <a:bodyPr/>
          <a:lstStyle/>
          <a:p>
            <a:pPr algn="ctr"/>
            <a:r>
              <a:rPr lang="it-IT" sz="2500" dirty="0"/>
              <a:t>Il programma viene eseguito in un ambiente virtuale, dove l’antivirus ne analizza il comportamento e, analizzandone i log, determina se si tratta di un file infetto.</a:t>
            </a:r>
          </a:p>
          <a:p>
            <a:pPr algn="ctr"/>
            <a:endParaRPr lang="it-IT" sz="2500" dirty="0"/>
          </a:p>
          <a:p>
            <a:pPr algn="ctr"/>
            <a:r>
              <a:rPr lang="it-IT" sz="2500" dirty="0"/>
              <a:t>Come tecnica non viene utilizzata da sola, in quanto eseguire ogni singolo file in una VM richiede tempo e </a:t>
            </a:r>
            <a:r>
              <a:rPr lang="it-IT" sz="2500" dirty="0" err="1"/>
              <a:t>effort</a:t>
            </a:r>
            <a:r>
              <a:rPr lang="it-IT" sz="2500" dirty="0"/>
              <a:t> da parte della macchina. </a:t>
            </a:r>
          </a:p>
        </p:txBody>
      </p:sp>
      <p:pic>
        <p:nvPicPr>
          <p:cNvPr id="9218" name="Picture 2" descr="Sandbox | Kaspersky">
            <a:extLst>
              <a:ext uri="{FF2B5EF4-FFF2-40B4-BE49-F238E27FC236}">
                <a16:creationId xmlns:a16="http://schemas.microsoft.com/office/drawing/2014/main" id="{218432C8-4EDB-A462-3654-467BABFBE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855" y="76200"/>
            <a:ext cx="3457575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94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489B0B-EE8D-4C76-C81D-1AE7BE933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46" y="539799"/>
            <a:ext cx="7374107" cy="771166"/>
          </a:xfrm>
        </p:spPr>
        <p:txBody>
          <a:bodyPr/>
          <a:lstStyle/>
          <a:p>
            <a:r>
              <a:rPr lang="it-IT" dirty="0"/>
              <a:t>Tecniche di data-mining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6D62EB6-670B-3DC9-71A7-B9EAF4511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7955" y="5255245"/>
            <a:ext cx="8656089" cy="662617"/>
          </a:xfrm>
        </p:spPr>
        <p:txBody>
          <a:bodyPr/>
          <a:lstStyle/>
          <a:p>
            <a:r>
              <a:rPr lang="it-IT" dirty="0"/>
              <a:t>Algoritmi di machine learning vengono utilizzati per analizzare il file, il suo contenuto e il suo comportamento.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8C4A105-6439-8A38-6BE1-E50AAD591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79" y="1754374"/>
            <a:ext cx="4054191" cy="302540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CABDBCD-999A-88BF-3114-2279C62A8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418" y="1845822"/>
            <a:ext cx="3917019" cy="284250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5182456-FF63-4659-5579-5F3A6F03D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5927" y="4002469"/>
            <a:ext cx="1844200" cy="68585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0241C00-13CD-2F02-B043-99FA21980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394" y="4093917"/>
            <a:ext cx="1844200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42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FE13BA-8A96-9B77-163C-537876497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792" y="539799"/>
            <a:ext cx="1897233" cy="777445"/>
          </a:xfrm>
        </p:spPr>
        <p:txBody>
          <a:bodyPr/>
          <a:lstStyle/>
          <a:p>
            <a:r>
              <a:rPr lang="it-IT" dirty="0"/>
              <a:t>Firme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A48976-2F90-C210-3BD9-FAA044D83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47454" y="2103764"/>
            <a:ext cx="4257907" cy="2650469"/>
          </a:xfrm>
        </p:spPr>
        <p:txBody>
          <a:bodyPr/>
          <a:lstStyle/>
          <a:p>
            <a:r>
              <a:rPr lang="it-IT" dirty="0"/>
              <a:t>Tramite ricerca euristica, per ogni antivirus viene costruito un database di firme note.</a:t>
            </a:r>
          </a:p>
          <a:p>
            <a:endParaRPr lang="it-IT" dirty="0"/>
          </a:p>
          <a:p>
            <a:r>
              <a:rPr lang="it-IT" dirty="0"/>
              <a:t>I file sospetti vengono analizzati in base alle loro caratteristiche peculiari e viene confrontato l’hash estratto con tutti quelli già noti.</a:t>
            </a:r>
          </a:p>
        </p:txBody>
      </p:sp>
      <p:pic>
        <p:nvPicPr>
          <p:cNvPr id="8194" name="Picture 2" descr="Forcepoint Advanced Malware Detection and how it works">
            <a:extLst>
              <a:ext uri="{FF2B5EF4-FFF2-40B4-BE49-F238E27FC236}">
                <a16:creationId xmlns:a16="http://schemas.microsoft.com/office/drawing/2014/main" id="{646277B5-A002-E12B-118D-F4ED502C5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4" y="995362"/>
            <a:ext cx="4336606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645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FE13BA-8A96-9B77-163C-537876497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7569" y="539799"/>
            <a:ext cx="1897233" cy="777445"/>
          </a:xfrm>
        </p:spPr>
        <p:txBody>
          <a:bodyPr/>
          <a:lstStyle/>
          <a:p>
            <a:r>
              <a:rPr lang="it-IT" dirty="0"/>
              <a:t>Firme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A48976-2F90-C210-3BD9-FAA044D83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77233" y="2600728"/>
            <a:ext cx="4257907" cy="1656544"/>
          </a:xfrm>
        </p:spPr>
        <p:txBody>
          <a:bodyPr/>
          <a:lstStyle/>
          <a:p>
            <a:r>
              <a:rPr lang="it-IT" dirty="0"/>
              <a:t>Per sfuggire a questo tipo di analisi, gli hacker solitamente criptano parti dell’algoritmo del virus per non ricadere nelle firme salvate.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097E16C-3166-6EAE-D9A2-AE9A8CA5B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16" y="1579545"/>
            <a:ext cx="5445722" cy="401968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45082FB-A7D8-D1BD-DE05-FE98D8BFB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380" y="5079601"/>
            <a:ext cx="1422158" cy="5305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93C7A619-36CA-2F7D-EA16-9E298BE997AE}"/>
                  </a:ext>
                </a:extLst>
              </p14:cNvPr>
              <p14:cNvContentPartPr/>
              <p14:nvPr/>
            </p14:nvContentPartPr>
            <p14:xfrm>
              <a:off x="856860" y="3819030"/>
              <a:ext cx="360" cy="36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93C7A619-36CA-2F7D-EA16-9E298BE997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3220" y="371139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5BAD64D5-62E8-644D-831D-191AB4BAA16E}"/>
                  </a:ext>
                </a:extLst>
              </p14:cNvPr>
              <p14:cNvContentPartPr/>
              <p14:nvPr/>
            </p14:nvContentPartPr>
            <p14:xfrm>
              <a:off x="942900" y="3819030"/>
              <a:ext cx="5095800" cy="36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5BAD64D5-62E8-644D-831D-191AB4BAA16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9260" y="3711390"/>
                <a:ext cx="52034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244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E2C418-3642-380B-D4AA-72238EABA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783" y="467084"/>
            <a:ext cx="5402433" cy="828316"/>
          </a:xfrm>
        </p:spPr>
        <p:txBody>
          <a:bodyPr/>
          <a:lstStyle/>
          <a:p>
            <a:r>
              <a:rPr lang="it-IT" dirty="0"/>
              <a:t>Rootkit </a:t>
            </a:r>
            <a:r>
              <a:rPr lang="it-IT" dirty="0" err="1"/>
              <a:t>detection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46DBDE2-6082-B4F8-C41F-2EF225BBA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5359" y="2091042"/>
            <a:ext cx="5714525" cy="3623958"/>
          </a:xfrm>
        </p:spPr>
        <p:txBody>
          <a:bodyPr/>
          <a:lstStyle/>
          <a:p>
            <a:r>
              <a:rPr lang="it-IT" sz="2500" dirty="0"/>
              <a:t>L’antivirus continua a scansionare il sistema in cui si trova nel tentativo di trovare eventuali rootkit prima che vengano eseguiti.</a:t>
            </a:r>
          </a:p>
          <a:p>
            <a:endParaRPr lang="it-IT" sz="2500" dirty="0"/>
          </a:p>
          <a:p>
            <a:r>
              <a:rPr lang="it-IT" sz="2500" dirty="0"/>
              <a:t>Molti rootkit, oltre a tentare di ottenere privilegi amministrativi sul sistema, contengono righe di codice che si assicurano che un eventuale antivirus venga disabilitato.</a:t>
            </a:r>
          </a:p>
        </p:txBody>
      </p:sp>
      <p:pic>
        <p:nvPicPr>
          <p:cNvPr id="10244" name="Picture 4" descr="Create meme &quot;ROOTKITS EVERYWHERE&quot; - Pictures - Meme-arsenal.com">
            <a:extLst>
              <a:ext uri="{FF2B5EF4-FFF2-40B4-BE49-F238E27FC236}">
                <a16:creationId xmlns:a16="http://schemas.microsoft.com/office/drawing/2014/main" id="{64F177E8-4540-4D64-DDB0-821FBBEA6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825" y="19050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254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F03E7F-F50E-E48E-5421-BF53C7B0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9496" y="467084"/>
            <a:ext cx="6193008" cy="799741"/>
          </a:xfrm>
        </p:spPr>
        <p:txBody>
          <a:bodyPr/>
          <a:lstStyle/>
          <a:p>
            <a:r>
              <a:rPr lang="it-IT" dirty="0"/>
              <a:t>Protezione real-time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CD20F4C-0EDC-4CE9-3129-1EAC36E17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2594" y="2062467"/>
            <a:ext cx="4226732" cy="2319161"/>
          </a:xfrm>
        </p:spPr>
        <p:txBody>
          <a:bodyPr/>
          <a:lstStyle/>
          <a:p>
            <a:r>
              <a:rPr lang="it-IT" dirty="0"/>
              <a:t>L’antivirus resta sempre attivo in background e si occupa di scansionare qualsiasi file o programma correlato alle azioni che compiamo. </a:t>
            </a:r>
          </a:p>
          <a:p>
            <a:endParaRPr lang="it-IT" dirty="0"/>
          </a:p>
          <a:p>
            <a:r>
              <a:rPr lang="it-IT" dirty="0"/>
              <a:t>Si occupa inoltre di monitorare in modo costante il contenuto della macchina, in modo da individuare in modo tempestivo eventuali comportamenti sospetti.</a:t>
            </a:r>
          </a:p>
        </p:txBody>
      </p:sp>
      <p:pic>
        <p:nvPicPr>
          <p:cNvPr id="12290" name="Picture 2" descr="yep-thats-suspicious-1 – NVISO Labs">
            <a:extLst>
              <a:ext uri="{FF2B5EF4-FFF2-40B4-BE49-F238E27FC236}">
                <a16:creationId xmlns:a16="http://schemas.microsoft.com/office/drawing/2014/main" id="{8334088B-84BE-2F6E-5F0F-823A0C90F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791" y="2343150"/>
            <a:ext cx="454342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676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24CCFB9-B83C-8E64-16BB-BCAABAB2A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12722" y="767067"/>
            <a:ext cx="8566554" cy="769441"/>
          </a:xfrm>
        </p:spPr>
        <p:txBody>
          <a:bodyPr/>
          <a:lstStyle/>
          <a:p>
            <a:pPr algn="ctr"/>
            <a:endParaRPr lang="it-IT" sz="2500" dirty="0"/>
          </a:p>
          <a:p>
            <a:pPr algn="ctr"/>
            <a:r>
              <a:rPr lang="it-IT" sz="2500" dirty="0"/>
              <a:t>E quindi perché continuiamo ad avere problemi di malware?</a:t>
            </a:r>
          </a:p>
        </p:txBody>
      </p:sp>
      <p:pic>
        <p:nvPicPr>
          <p:cNvPr id="14338" name="Picture 2" descr="6 Hilarious Coding Memes That Will Make You LOL | by Varun Joshi | Level Up  Coding">
            <a:extLst>
              <a:ext uri="{FF2B5EF4-FFF2-40B4-BE49-F238E27FC236}">
                <a16:creationId xmlns:a16="http://schemas.microsoft.com/office/drawing/2014/main" id="{56B6860B-DDDC-1B54-6E18-96DEBD54A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86" y="2603091"/>
            <a:ext cx="301942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046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Terenzio Traisci - 💡 La differenza da chi si schioda da dove si trova e  chi rimane impantanato a parlare sempre degli stessi problemi, logorandosi,  stracciando i neuroni altrui... e sprecando vita">
            <a:extLst>
              <a:ext uri="{FF2B5EF4-FFF2-40B4-BE49-F238E27FC236}">
                <a16:creationId xmlns:a16="http://schemas.microsoft.com/office/drawing/2014/main" id="{447345CD-2C45-5C93-A069-FE269123C6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0" b="28222"/>
          <a:stretch/>
        </p:blipFill>
        <p:spPr bwMode="auto">
          <a:xfrm>
            <a:off x="1216423" y="1346043"/>
            <a:ext cx="3451525" cy="199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F2BDF9-223F-B776-18ED-8D35472A20B1}"/>
              </a:ext>
            </a:extLst>
          </p:cNvPr>
          <p:cNvSpPr txBox="1"/>
          <p:nvPr/>
        </p:nvSpPr>
        <p:spPr>
          <a:xfrm>
            <a:off x="5972175" y="1308932"/>
            <a:ext cx="51261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Ci sono vari motivi per cui non riusciamo a trovare una soluzione definitiva al problema dei virus (e per cui dobbiamo partire dal presupposto che mai nessun programma potrà rilevare il 100% dei virus possibili e immaginabili)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03B3B1A-E1D3-6FB9-E01E-7F162335AE6A}"/>
              </a:ext>
            </a:extLst>
          </p:cNvPr>
          <p:cNvSpPr txBox="1"/>
          <p:nvPr/>
        </p:nvSpPr>
        <p:spPr>
          <a:xfrm>
            <a:off x="1216423" y="4448175"/>
            <a:ext cx="99894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Alcuni problemi dipendono dall’antivirus stesso, altri dalla macchina su cui gira, molti dipendono da come i malware stessi sono stati progettati e pensati…</a:t>
            </a:r>
          </a:p>
        </p:txBody>
      </p:sp>
    </p:spTree>
    <p:extLst>
      <p:ext uri="{BB962C8B-B14F-4D97-AF65-F5344CB8AC3E}">
        <p14:creationId xmlns:p14="http://schemas.microsoft.com/office/powerpoint/2010/main" val="2486214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DD9E6E-77C5-DA61-09D0-82A8EAD56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4040" y="539799"/>
            <a:ext cx="3043920" cy="777445"/>
          </a:xfrm>
        </p:spPr>
        <p:txBody>
          <a:bodyPr/>
          <a:lstStyle/>
          <a:p>
            <a:r>
              <a:rPr lang="it-IT" dirty="0" err="1"/>
              <a:t>Storytime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4DBD16-1B18-58B4-5539-3CBF54F63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5271" y="1838533"/>
            <a:ext cx="4495570" cy="4231928"/>
          </a:xfrm>
        </p:spPr>
        <p:txBody>
          <a:bodyPr/>
          <a:lstStyle/>
          <a:p>
            <a:r>
              <a:rPr lang="it-IT" sz="2500" b="1" dirty="0">
                <a:latin typeface="Arial" panose="020B0604020202020204" pitchFamily="34" charset="0"/>
                <a:cs typeface="Arial" panose="020B0604020202020204" pitchFamily="34" charset="0"/>
              </a:rPr>
              <a:t>1967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  nasce ARPANET</a:t>
            </a:r>
          </a:p>
          <a:p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500" b="1" dirty="0">
                <a:latin typeface="Arial" panose="020B0604020202020204" pitchFamily="34" charset="0"/>
                <a:cs typeface="Arial" panose="020B0604020202020204" pitchFamily="34" charset="0"/>
              </a:rPr>
              <a:t>1969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  ARPANET collega i primi 	 computer di 4 università 	 americane</a:t>
            </a:r>
          </a:p>
          <a:p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500" b="1" dirty="0">
                <a:latin typeface="Arial" panose="020B0604020202020204" pitchFamily="34" charset="0"/>
                <a:cs typeface="Arial" panose="020B0604020202020204" pitchFamily="34" charset="0"/>
              </a:rPr>
              <a:t>1971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  ARPANET connette 23 	 computer</a:t>
            </a:r>
          </a:p>
          <a:p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53074AAC-0376-F724-BB53-5F2B37750314}"/>
              </a:ext>
            </a:extLst>
          </p:cNvPr>
          <p:cNvCxnSpPr/>
          <p:nvPr/>
        </p:nvCxnSpPr>
        <p:spPr>
          <a:xfrm>
            <a:off x="2118049" y="2304661"/>
            <a:ext cx="0" cy="597159"/>
          </a:xfrm>
          <a:prstGeom prst="line">
            <a:avLst/>
          </a:prstGeom>
          <a:ln w="349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B2B2477-BA09-B8A5-96BE-30C4392A658A}"/>
              </a:ext>
            </a:extLst>
          </p:cNvPr>
          <p:cNvCxnSpPr>
            <a:cxnSpLocks/>
          </p:cNvCxnSpPr>
          <p:nvPr/>
        </p:nvCxnSpPr>
        <p:spPr>
          <a:xfrm>
            <a:off x="2118049" y="3429000"/>
            <a:ext cx="0" cy="1245636"/>
          </a:xfrm>
          <a:prstGeom prst="line">
            <a:avLst/>
          </a:prstGeom>
          <a:ln w="349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D2EF602-ECC7-B58A-3FDC-EB7FA0A00BA8}"/>
              </a:ext>
            </a:extLst>
          </p:cNvPr>
          <p:cNvSpPr txBox="1"/>
          <p:nvPr/>
        </p:nvSpPr>
        <p:spPr>
          <a:xfrm>
            <a:off x="7617960" y="2332652"/>
            <a:ext cx="329603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>
              <a:spcBef>
                <a:spcPts val="0"/>
              </a:spcBef>
              <a:spcAft>
                <a:spcPts val="0"/>
              </a:spcAft>
            </a:pPr>
            <a:r>
              <a:rPr lang="it-IT" sz="3000" b="0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‘’Possiamo passare un programma da un computer a un altro?’’</a:t>
            </a:r>
            <a:endParaRPr lang="it-IT" sz="3000" i="1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8209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F3DB83-973C-3EFB-D5A7-8CEE02836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5245" y="371834"/>
            <a:ext cx="3630783" cy="777445"/>
          </a:xfrm>
        </p:spPr>
        <p:txBody>
          <a:bodyPr/>
          <a:lstStyle/>
          <a:p>
            <a:r>
              <a:rPr lang="it-IT" dirty="0" err="1"/>
              <a:t>Rogueware</a:t>
            </a:r>
            <a:endParaRPr lang="it-IT" dirty="0"/>
          </a:p>
        </p:txBody>
      </p:sp>
      <p:pic>
        <p:nvPicPr>
          <p:cNvPr id="16386" name="Picture 2" descr="Il PC è infetto da virus (3): hai già ricevuto questo messaggio? -">
            <a:extLst>
              <a:ext uri="{FF2B5EF4-FFF2-40B4-BE49-F238E27FC236}">
                <a16:creationId xmlns:a16="http://schemas.microsoft.com/office/drawing/2014/main" id="{7044B940-CEBB-862E-6254-06A0B897E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737" y="1866900"/>
            <a:ext cx="4798826" cy="350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97D6E32B-5782-E9FF-4CC4-75607FD8378F}"/>
              </a:ext>
            </a:extLst>
          </p:cNvPr>
          <p:cNvSpPr txBox="1"/>
          <p:nvPr/>
        </p:nvSpPr>
        <p:spPr>
          <a:xfrm>
            <a:off x="1057275" y="1552575"/>
            <a:ext cx="4574989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Categoria di malware che finge di essere un programma noto.</a:t>
            </a:r>
          </a:p>
          <a:p>
            <a:endParaRPr lang="it-IT" sz="2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it-IT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Basandosi su tecniche di social engineering, convincono l’utente ad effettuare download e installazione.</a:t>
            </a:r>
          </a:p>
          <a:p>
            <a:endParaRPr lang="it-IT" sz="2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it-IT" sz="2100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RogueAV</a:t>
            </a:r>
            <a:r>
              <a:rPr lang="it-IT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è un tipo di </a:t>
            </a:r>
            <a:r>
              <a:rPr lang="it-IT" sz="2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rogueware</a:t>
            </a:r>
            <a:r>
              <a:rPr lang="it-IT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che finge di essere un antivirus. Una volta installato, finge di effettuare una scansione e di rilevare dei virus, per poi proporre un pacchetto a pagamento per risolvere il problema. </a:t>
            </a:r>
          </a:p>
        </p:txBody>
      </p:sp>
    </p:spTree>
    <p:extLst>
      <p:ext uri="{BB962C8B-B14F-4D97-AF65-F5344CB8AC3E}">
        <p14:creationId xmlns:p14="http://schemas.microsoft.com/office/powerpoint/2010/main" val="4291778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361B5D-0761-235F-6BF0-67F3E51C3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396" y="390884"/>
            <a:ext cx="3983208" cy="777445"/>
          </a:xfrm>
        </p:spPr>
        <p:txBody>
          <a:bodyPr/>
          <a:lstStyle/>
          <a:p>
            <a:r>
              <a:rPr lang="it-IT" dirty="0"/>
              <a:t>Falsi positivi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13C9B0-6305-3A7A-85C0-6F1C40EB6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2593" y="2062467"/>
            <a:ext cx="8656089" cy="3462486"/>
          </a:xfrm>
        </p:spPr>
        <p:txBody>
          <a:bodyPr/>
          <a:lstStyle/>
          <a:p>
            <a:pPr algn="ctr"/>
            <a:r>
              <a:rPr lang="it-IT" sz="2500" dirty="0"/>
              <a:t>Si verifica quando un antivirus identifica come malware un software non dannoso.</a:t>
            </a:r>
          </a:p>
          <a:p>
            <a:pPr algn="ctr"/>
            <a:r>
              <a:rPr lang="it-IT" sz="2500" dirty="0"/>
              <a:t> </a:t>
            </a:r>
          </a:p>
          <a:p>
            <a:pPr algn="ctr"/>
            <a:r>
              <a:rPr lang="it-IT" sz="2500" dirty="0"/>
              <a:t>Se l’antivirus è configurato per mandare immediatamente in quarantena o eliminare i file infetti, un falso positivo può risultare nell’impossibilità di usare un programma.</a:t>
            </a:r>
          </a:p>
          <a:p>
            <a:pPr algn="ctr"/>
            <a:endParaRPr lang="it-IT" sz="2500" dirty="0"/>
          </a:p>
          <a:p>
            <a:pPr algn="ctr"/>
            <a:r>
              <a:rPr lang="it-IT" sz="2500" dirty="0"/>
              <a:t>Nei casi più gravi, </a:t>
            </a:r>
            <a:r>
              <a:rPr lang="it-IT" sz="2500" u="sng" dirty="0"/>
              <a:t>un falso positivo può rendere inutilizzabile parti di un sistema operativo (SO) o l’intero sistema.</a:t>
            </a:r>
          </a:p>
        </p:txBody>
      </p:sp>
    </p:spTree>
    <p:extLst>
      <p:ext uri="{BB962C8B-B14F-4D97-AF65-F5344CB8AC3E}">
        <p14:creationId xmlns:p14="http://schemas.microsoft.com/office/powerpoint/2010/main" val="2635849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361B5D-0761-235F-6BF0-67F3E51C3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396" y="390884"/>
            <a:ext cx="3983208" cy="777445"/>
          </a:xfrm>
        </p:spPr>
        <p:txBody>
          <a:bodyPr/>
          <a:lstStyle/>
          <a:p>
            <a:r>
              <a:rPr lang="it-IT" dirty="0"/>
              <a:t>Falsi positivi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13C9B0-6305-3A7A-85C0-6F1C40EB6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6813" y="1586217"/>
            <a:ext cx="6503448" cy="4638321"/>
          </a:xfrm>
        </p:spPr>
        <p:txBody>
          <a:bodyPr/>
          <a:lstStyle/>
          <a:p>
            <a:r>
              <a:rPr lang="it-IT" b="1" dirty="0"/>
              <a:t>2010</a:t>
            </a:r>
            <a:r>
              <a:rPr lang="it-IT" dirty="0"/>
              <a:t> McAfee </a:t>
            </a:r>
            <a:r>
              <a:rPr lang="it-IT" dirty="0" err="1"/>
              <a:t>VirusScan</a:t>
            </a:r>
            <a:r>
              <a:rPr lang="it-IT" dirty="0"/>
              <a:t> identifica svchost.exe (un file 	binario del SO Windows) come virus,</a:t>
            </a:r>
          </a:p>
          <a:p>
            <a:r>
              <a:rPr lang="it-IT" dirty="0"/>
              <a:t>	causando alle macchine su cui girava dei 	continui reboot e impossibilità di connettersi a 	internet. </a:t>
            </a:r>
          </a:p>
          <a:p>
            <a:endParaRPr lang="it-IT" dirty="0"/>
          </a:p>
          <a:p>
            <a:r>
              <a:rPr lang="it-IT" b="1" dirty="0"/>
              <a:t>2010</a:t>
            </a:r>
            <a:r>
              <a:rPr lang="it-IT" dirty="0"/>
              <a:t> un update di AVG danneggia la versione 64-bit 	di Windows, rendendo impossibile l’avvio del 	SO a causa di continui reboot.</a:t>
            </a:r>
          </a:p>
          <a:p>
            <a:endParaRPr lang="it-IT" dirty="0"/>
          </a:p>
          <a:p>
            <a:r>
              <a:rPr lang="it-IT" b="1" dirty="0"/>
              <a:t>2022</a:t>
            </a:r>
            <a:r>
              <a:rPr lang="it-IT" dirty="0"/>
              <a:t> Microsoft Defender segnala tutte le app basate 	sul framework Electron come gravi minacce. 	App come </a:t>
            </a:r>
            <a:r>
              <a:rPr lang="it-IT" dirty="0" err="1"/>
              <a:t>Whatsapp</a:t>
            </a:r>
            <a:r>
              <a:rPr lang="it-IT" dirty="0"/>
              <a:t>, Spotify e </a:t>
            </a:r>
            <a:r>
              <a:rPr lang="it-IT" dirty="0" err="1"/>
              <a:t>Discord</a:t>
            </a:r>
            <a:r>
              <a:rPr lang="it-IT" dirty="0"/>
              <a:t> sono 	state impattate.</a:t>
            </a:r>
            <a:endParaRPr lang="it-IT" b="1" dirty="0"/>
          </a:p>
        </p:txBody>
      </p:sp>
      <p:pic>
        <p:nvPicPr>
          <p:cNvPr id="17410" name="Picture 2" descr="Seriously, It's not that serious. Seriously | Confession Ecard">
            <a:extLst>
              <a:ext uri="{FF2B5EF4-FFF2-40B4-BE49-F238E27FC236}">
                <a16:creationId xmlns:a16="http://schemas.microsoft.com/office/drawing/2014/main" id="{92C6115A-AA20-71CA-D9A3-3EAE6B23A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175961"/>
            <a:ext cx="40005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391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EE0230-3E6C-F9B5-9B6A-8F3D8A554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720" y="448034"/>
            <a:ext cx="3649833" cy="777445"/>
          </a:xfrm>
        </p:spPr>
        <p:txBody>
          <a:bodyPr/>
          <a:lstStyle/>
          <a:p>
            <a:r>
              <a:rPr lang="it-IT" dirty="0"/>
              <a:t>Nuovi virus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DD365CB-1524-BC57-E050-B465325CE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07595" y="1983620"/>
            <a:ext cx="6646082" cy="331309"/>
          </a:xfrm>
        </p:spPr>
        <p:txBody>
          <a:bodyPr/>
          <a:lstStyle/>
          <a:p>
            <a:r>
              <a:rPr lang="it-IT" dirty="0"/>
              <a:t>Un buon virus è costruito sulle debolezze dell’antivirus</a:t>
            </a:r>
          </a:p>
        </p:txBody>
      </p:sp>
      <p:pic>
        <p:nvPicPr>
          <p:cNvPr id="18436" name="Picture 4" descr="Quali sono le differenze: Virus, Worm, Ransomware, Trojan, Bot, Malware,  Spyware …? | Informatica e Servizi Lucca">
            <a:extLst>
              <a:ext uri="{FF2B5EF4-FFF2-40B4-BE49-F238E27FC236}">
                <a16:creationId xmlns:a16="http://schemas.microsoft.com/office/drawing/2014/main" id="{DCF81B6D-84B8-66A7-05D8-6DEFCBFD5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75" y="3189122"/>
            <a:ext cx="3943350" cy="227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7E7D73D0-D0DC-47B6-4760-B3E99E0AF5D2}"/>
              </a:ext>
            </a:extLst>
          </p:cNvPr>
          <p:cNvSpPr txBox="1"/>
          <p:nvPr/>
        </p:nvSpPr>
        <p:spPr>
          <a:xfrm>
            <a:off x="1533525" y="3305175"/>
            <a:ext cx="5029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 questo motivo, virus nuovi possono essere difficili da individuare anche se appartengono a una famiglia di virus già noti</a:t>
            </a:r>
          </a:p>
        </p:txBody>
      </p:sp>
    </p:spTree>
    <p:extLst>
      <p:ext uri="{BB962C8B-B14F-4D97-AF65-F5344CB8AC3E}">
        <p14:creationId xmlns:p14="http://schemas.microsoft.com/office/powerpoint/2010/main" val="2418325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CF5AAB-CD31-93DE-EA17-4612705E7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2283" y="352784"/>
            <a:ext cx="5316708" cy="1539780"/>
          </a:xfrm>
        </p:spPr>
        <p:txBody>
          <a:bodyPr/>
          <a:lstStyle/>
          <a:p>
            <a:r>
              <a:rPr lang="it-IT" dirty="0"/>
              <a:t>Danni irreparabili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6D2FF99-B904-66AC-CA39-AF1DEB8C6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3438" y="1892564"/>
            <a:ext cx="6738938" cy="2693045"/>
          </a:xfrm>
        </p:spPr>
        <p:txBody>
          <a:bodyPr/>
          <a:lstStyle/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it-IT" sz="2500" b="0" i="0" dirty="0">
                <a:solidFill>
                  <a:srgbClr val="5E5E5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Quando trova un file danneggiato, l’antivirus cerca di rimuovere il codice compromesso.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it-IT" sz="25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it-IT" sz="2500" b="0" i="0" dirty="0">
                <a:solidFill>
                  <a:srgbClr val="5E5E5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Questa operazione non sempre lascia il file intatto e ancora utilizzabile.</a:t>
            </a:r>
            <a:endParaRPr lang="it-IT" sz="25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>
              <a:spcBef>
                <a:spcPts val="0"/>
              </a:spcBef>
              <a:spcAft>
                <a:spcPts val="0"/>
              </a:spcAft>
            </a:pPr>
            <a:r>
              <a:rPr lang="it-IT" sz="2500" b="0" i="0" dirty="0">
                <a:solidFill>
                  <a:srgbClr val="5E5E5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Dal momento che ogni parte del computer può essere attaccata da un virus (quindi anche il BIOS), un antivirus potrebbe rendere inutilizzabili parti fondamentali della macchina. </a:t>
            </a:r>
          </a:p>
        </p:txBody>
      </p:sp>
      <p:pic>
        <p:nvPicPr>
          <p:cNvPr id="19458" name="Picture 2" descr="Vettoriale Stock Modern blue screen of death (BSOD) error. Installation new  software and hardware problem, virus, emulation, virtual machine, video,  register. System Crash Report Background. Vector Illustration | Adobe Stock">
            <a:extLst>
              <a:ext uri="{FF2B5EF4-FFF2-40B4-BE49-F238E27FC236}">
                <a16:creationId xmlns:a16="http://schemas.microsoft.com/office/drawing/2014/main" id="{CDCD27B2-06D8-66D0-9965-86B146A2B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575" y="2426494"/>
            <a:ext cx="3208019" cy="200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051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307D4C8-DEA6-B721-513C-5C3E12DAA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7955" y="1148067"/>
            <a:ext cx="8656089" cy="1154162"/>
          </a:xfrm>
        </p:spPr>
        <p:txBody>
          <a:bodyPr/>
          <a:lstStyle/>
          <a:p>
            <a:pPr algn="ctr"/>
            <a:r>
              <a:rPr lang="it-IT" sz="2500" dirty="0"/>
              <a:t>Visti i problemi che potrebbero esserci, viene spontaneo chiedersi se gli antivirus sono l’unica soluzione possibile al problema dei malware…</a:t>
            </a:r>
          </a:p>
        </p:txBody>
      </p:sp>
      <p:pic>
        <p:nvPicPr>
          <p:cNvPr id="20484" name="Picture 4" descr="Guru Prasad - Product Web 🕸 on Twitter: &quot;There can't be more apt an  example for a circular reference in #productmanagement. 🤷‍♂️ #prodmgmt&quot; /  Twitter">
            <a:extLst>
              <a:ext uri="{FF2B5EF4-FFF2-40B4-BE49-F238E27FC236}">
                <a16:creationId xmlns:a16="http://schemas.microsoft.com/office/drawing/2014/main" id="{60C67BBA-35AE-FD5D-44A6-A12442D6A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261" y="2824163"/>
            <a:ext cx="494347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566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2E3E82C-CDB1-63A5-94F4-E077F51E9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7954" y="1109967"/>
            <a:ext cx="8656089" cy="769441"/>
          </a:xfrm>
        </p:spPr>
        <p:txBody>
          <a:bodyPr/>
          <a:lstStyle/>
          <a:p>
            <a:r>
              <a:rPr lang="it-IT" sz="2500" dirty="0"/>
              <a:t>La risposta è no! Esistono soluzioni alternative, che possono essere utilizzate anche in combinazione con un antivirus…</a:t>
            </a:r>
          </a:p>
        </p:txBody>
      </p:sp>
      <p:pic>
        <p:nvPicPr>
          <p:cNvPr id="21506" name="Picture 2" descr="Meme Creator - when you find the solution to your problems">
            <a:extLst>
              <a:ext uri="{FF2B5EF4-FFF2-40B4-BE49-F238E27FC236}">
                <a16:creationId xmlns:a16="http://schemas.microsoft.com/office/drawing/2014/main" id="{5B28049E-50A5-4949-2C73-2AF93840A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3" y="2419350"/>
            <a:ext cx="3333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739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BFACBB-9BCF-42EE-B8AA-71F313EB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220" y="390884"/>
            <a:ext cx="2506833" cy="777445"/>
          </a:xfrm>
        </p:spPr>
        <p:txBody>
          <a:bodyPr/>
          <a:lstStyle/>
          <a:p>
            <a:r>
              <a:rPr lang="it-IT" dirty="0"/>
              <a:t>Firewall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5680A4-E32D-C447-01DC-AC4F25D6E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175" y="1729728"/>
            <a:ext cx="11277599" cy="769441"/>
          </a:xfrm>
        </p:spPr>
        <p:txBody>
          <a:bodyPr/>
          <a:lstStyle/>
          <a:p>
            <a:r>
              <a:rPr lang="it-IT" sz="2500" dirty="0"/>
              <a:t>Un </a:t>
            </a:r>
            <a:r>
              <a:rPr lang="it-IT" sz="2500" dirty="0">
                <a:solidFill>
                  <a:srgbClr val="F21EB0"/>
                </a:solidFill>
              </a:rPr>
              <a:t>firewall</a:t>
            </a:r>
            <a:r>
              <a:rPr lang="it-IT" sz="2500" dirty="0"/>
              <a:t> è un componente, inizialmente passivo, di difesa perimetrale di una rete. </a:t>
            </a:r>
          </a:p>
        </p:txBody>
      </p:sp>
      <p:pic>
        <p:nvPicPr>
          <p:cNvPr id="22530" name="Picture 2" descr="La Storia dei Tre Fratelli | ESAGONO DI SATURNO">
            <a:extLst>
              <a:ext uri="{FF2B5EF4-FFF2-40B4-BE49-F238E27FC236}">
                <a16:creationId xmlns:a16="http://schemas.microsoft.com/office/drawing/2014/main" id="{77B0F4B9-4C61-763C-BA52-5737BAFBB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91" y="3176874"/>
            <a:ext cx="4016319" cy="244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A32F72F-82DC-349F-E444-15AFA6F297A3}"/>
              </a:ext>
            </a:extLst>
          </p:cNvPr>
          <p:cNvSpPr txBox="1"/>
          <p:nvPr/>
        </p:nvSpPr>
        <p:spPr>
          <a:xfrm>
            <a:off x="514350" y="3004421"/>
            <a:ext cx="6096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suo compito è quello di regolare l’accesso a un dato servizio di rete o a un sistema, </a:t>
            </a:r>
            <a:r>
              <a:rPr lang="it-IT" sz="25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secondo delle regole precedentemente definite.</a:t>
            </a:r>
          </a:p>
          <a:p>
            <a:r>
              <a:rPr lang="it-IT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Analizzando una piccola porzione dei dati in transito (presenti nell’</a:t>
            </a:r>
            <a:r>
              <a:rPr lang="it-IT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r>
              <a:rPr lang="it-IT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dei pacchetti), decide se lasciar passare o eliminare il pacchetto. </a:t>
            </a:r>
          </a:p>
        </p:txBody>
      </p:sp>
    </p:spTree>
    <p:extLst>
      <p:ext uri="{BB962C8B-B14F-4D97-AF65-F5344CB8AC3E}">
        <p14:creationId xmlns:p14="http://schemas.microsoft.com/office/powerpoint/2010/main" val="24266586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BFACBB-9BCF-42EE-B8AA-71F313EB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220" y="390884"/>
            <a:ext cx="2506833" cy="777445"/>
          </a:xfrm>
        </p:spPr>
        <p:txBody>
          <a:bodyPr/>
          <a:lstStyle/>
          <a:p>
            <a:r>
              <a:rPr lang="it-IT" dirty="0"/>
              <a:t>Firewall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5680A4-E32D-C447-01DC-AC4F25D6E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175" y="1729728"/>
            <a:ext cx="11277599" cy="1538883"/>
          </a:xfrm>
        </p:spPr>
        <p:txBody>
          <a:bodyPr/>
          <a:lstStyle/>
          <a:p>
            <a:r>
              <a:rPr lang="it-IT" sz="2500" dirty="0"/>
              <a:t>Il compito del firewall ci fa capire anche il suo posizionamento all’interno della rete:</a:t>
            </a:r>
          </a:p>
          <a:p>
            <a:endParaRPr lang="it-IT" sz="2500" dirty="0"/>
          </a:p>
          <a:p>
            <a:pPr algn="ctr"/>
            <a:r>
              <a:rPr lang="it-IT" sz="2500" i="1" dirty="0"/>
              <a:t>Un firewall è il primo punto di accesso e l’ultimo punto di uscita della rete</a:t>
            </a:r>
          </a:p>
        </p:txBody>
      </p:sp>
      <p:pic>
        <p:nvPicPr>
          <p:cNvPr id="23554" name="Picture 2" descr="You Shall Not Pass!!! | Know Your Meme">
            <a:extLst>
              <a:ext uri="{FF2B5EF4-FFF2-40B4-BE49-F238E27FC236}">
                <a16:creationId xmlns:a16="http://schemas.microsoft.com/office/drawing/2014/main" id="{EDBC8C2F-F7D9-1496-5EB1-10AA0C908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098" y="3667125"/>
            <a:ext cx="4621803" cy="260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214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BFACBB-9BCF-42EE-B8AA-71F313EB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220" y="390884"/>
            <a:ext cx="2506833" cy="777445"/>
          </a:xfrm>
        </p:spPr>
        <p:txBody>
          <a:bodyPr/>
          <a:lstStyle/>
          <a:p>
            <a:r>
              <a:rPr lang="it-IT" dirty="0"/>
              <a:t>Firewall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5680A4-E32D-C447-01DC-AC4F25D6E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175" y="1729728"/>
            <a:ext cx="11277599" cy="2308324"/>
          </a:xfrm>
        </p:spPr>
        <p:txBody>
          <a:bodyPr/>
          <a:lstStyle/>
          <a:p>
            <a:r>
              <a:rPr lang="it-IT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 criteri usa un firewall per verificare le sue regole?</a:t>
            </a:r>
          </a:p>
          <a:p>
            <a:endParaRPr lang="it-IT" sz="25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500" i="1" dirty="0"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Default-allow</a:t>
            </a:r>
            <a:r>
              <a:rPr lang="it-IT" sz="2500" dirty="0"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it-IT" sz="2500" dirty="0"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tutto è concesso, tranne ciò che è esplicitamente vietato</a:t>
            </a:r>
            <a:endParaRPr lang="it-IT" sz="25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sz="2500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500" i="1" dirty="0"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it-IT" sz="2500" i="1" dirty="0" err="1"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deny</a:t>
            </a:r>
            <a:r>
              <a:rPr lang="it-IT" sz="2500" dirty="0"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it-IT" sz="2500" dirty="0">
                <a:solidFill>
                  <a:srgbClr val="59595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tutto è vietato, tranne ciò che è esplicitamente concesso</a:t>
            </a:r>
            <a:endParaRPr lang="it-IT" sz="25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sz="2500" i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926AC60-D34D-DD19-217E-0AC8490B4664}"/>
              </a:ext>
            </a:extLst>
          </p:cNvPr>
          <p:cNvSpPr/>
          <p:nvPr/>
        </p:nvSpPr>
        <p:spPr>
          <a:xfrm>
            <a:off x="1323975" y="3152775"/>
            <a:ext cx="1981200" cy="561975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B9416255-96D8-79EA-4606-E21C7C5AE31D}"/>
              </a:ext>
            </a:extLst>
          </p:cNvPr>
          <p:cNvCxnSpPr/>
          <p:nvPr/>
        </p:nvCxnSpPr>
        <p:spPr>
          <a:xfrm>
            <a:off x="2466975" y="3848100"/>
            <a:ext cx="1409700" cy="828675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64F42ED2-C316-5696-D1DD-E02CE2387E81}"/>
              </a:ext>
            </a:extLst>
          </p:cNvPr>
          <p:cNvSpPr/>
          <p:nvPr/>
        </p:nvSpPr>
        <p:spPr>
          <a:xfrm>
            <a:off x="4276725" y="4476202"/>
            <a:ext cx="4191000" cy="1629323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6E0A0C4-5A55-3625-BFD2-FFF4A1946687}"/>
              </a:ext>
            </a:extLst>
          </p:cNvPr>
          <p:cNvSpPr txBox="1"/>
          <p:nvPr/>
        </p:nvSpPr>
        <p:spPr>
          <a:xfrm>
            <a:off x="4381500" y="4600575"/>
            <a:ext cx="3962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È quello solitamente utilizzato, in quanto garantisce più sicurezza e maggiore precisione nella definizione delle regole</a:t>
            </a:r>
          </a:p>
        </p:txBody>
      </p:sp>
    </p:spTree>
    <p:extLst>
      <p:ext uri="{BB962C8B-B14F-4D97-AF65-F5344CB8AC3E}">
        <p14:creationId xmlns:p14="http://schemas.microsoft.com/office/powerpoint/2010/main" val="425370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99757F-43ED-FC2A-FA48-2C68C00FF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4278" y="385830"/>
            <a:ext cx="3843443" cy="777445"/>
          </a:xfrm>
        </p:spPr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Creeper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24BB56-F444-7253-0A2D-88FFA16B4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5865" y="1913177"/>
            <a:ext cx="4850134" cy="3313086"/>
          </a:xfrm>
        </p:spPr>
        <p:txBody>
          <a:bodyPr/>
          <a:lstStyle/>
          <a:p>
            <a:r>
              <a:rPr lang="it-IT" b="1" dirty="0"/>
              <a:t>1971 </a:t>
            </a:r>
            <a:r>
              <a:rPr lang="it-IT" dirty="0"/>
              <a:t>nasce </a:t>
            </a:r>
            <a:r>
              <a:rPr lang="it-IT" dirty="0" err="1"/>
              <a:t>Creeper</a:t>
            </a:r>
            <a:endParaRPr lang="it-IT" dirty="0"/>
          </a:p>
          <a:p>
            <a:endParaRPr lang="it-IT" dirty="0"/>
          </a:p>
          <a:p>
            <a:endParaRPr lang="it-IT" b="1" dirty="0"/>
          </a:p>
          <a:p>
            <a:r>
              <a:rPr lang="it-IT" u="sng" dirty="0"/>
              <a:t>Primo esempio di worm per computer</a:t>
            </a:r>
          </a:p>
          <a:p>
            <a:endParaRPr lang="it-IT" u="sng" dirty="0"/>
          </a:p>
          <a:p>
            <a:endParaRPr lang="it-IT" u="sng" dirty="0"/>
          </a:p>
          <a:p>
            <a:r>
              <a:rPr lang="it-IT" dirty="0"/>
              <a:t>Non era malevolo, si limitava a mostrare un messaggio a video e a passare da un computer all’altro attraverso ARPANET.</a:t>
            </a:r>
          </a:p>
        </p:txBody>
      </p:sp>
      <p:pic>
        <p:nvPicPr>
          <p:cNvPr id="1026" name="Picture 2" descr="Creeper: la storia del primo virus informatico che alla fine era buono">
            <a:extLst>
              <a:ext uri="{FF2B5EF4-FFF2-40B4-BE49-F238E27FC236}">
                <a16:creationId xmlns:a16="http://schemas.microsoft.com/office/drawing/2014/main" id="{52275538-756B-5CB8-53C3-318FE6D4C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318" y="2110244"/>
            <a:ext cx="4688909" cy="263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245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BFACBB-9BCF-42EE-B8AA-71F313EB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7220" y="390884"/>
            <a:ext cx="2506833" cy="777445"/>
          </a:xfrm>
        </p:spPr>
        <p:txBody>
          <a:bodyPr/>
          <a:lstStyle/>
          <a:p>
            <a:r>
              <a:rPr lang="it-IT" dirty="0"/>
              <a:t>Firewall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2854D8D6-D2FC-3CFE-E8FA-566E65249B33}"/>
              </a:ext>
            </a:extLst>
          </p:cNvPr>
          <p:cNvSpPr/>
          <p:nvPr/>
        </p:nvSpPr>
        <p:spPr>
          <a:xfrm>
            <a:off x="3514725" y="2371725"/>
            <a:ext cx="1704975" cy="77744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Firewall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E2AD2B3-9E13-02F7-DF07-E39FE5E276FC}"/>
              </a:ext>
            </a:extLst>
          </p:cNvPr>
          <p:cNvSpPr/>
          <p:nvPr/>
        </p:nvSpPr>
        <p:spPr>
          <a:xfrm>
            <a:off x="7791450" y="2457450"/>
            <a:ext cx="1314450" cy="5774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Pacchetto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114A0270-B64C-FCB6-5090-E51369A0C2FF}"/>
              </a:ext>
            </a:extLst>
          </p:cNvPr>
          <p:cNvCxnSpPr>
            <a:cxnSpLocks/>
          </p:cNvCxnSpPr>
          <p:nvPr/>
        </p:nvCxnSpPr>
        <p:spPr>
          <a:xfrm flipH="1">
            <a:off x="5543550" y="2714625"/>
            <a:ext cx="18573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03A79A60-BA9D-BB64-032B-9EE5D225A442}"/>
              </a:ext>
            </a:extLst>
          </p:cNvPr>
          <p:cNvCxnSpPr>
            <a:cxnSpLocks/>
          </p:cNvCxnSpPr>
          <p:nvPr/>
        </p:nvCxnSpPr>
        <p:spPr>
          <a:xfrm flipH="1">
            <a:off x="2181225" y="3400425"/>
            <a:ext cx="1516264" cy="60959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8AE755F1-A8A8-EE45-E31B-9985745D1B6B}"/>
              </a:ext>
            </a:extLst>
          </p:cNvPr>
          <p:cNvCxnSpPr>
            <a:cxnSpLocks/>
          </p:cNvCxnSpPr>
          <p:nvPr/>
        </p:nvCxnSpPr>
        <p:spPr>
          <a:xfrm>
            <a:off x="5067300" y="3362325"/>
            <a:ext cx="1257300" cy="66674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E1FDF14D-18E0-7903-3852-B5228C66B58A}"/>
              </a:ext>
            </a:extLst>
          </p:cNvPr>
          <p:cNvCxnSpPr>
            <a:cxnSpLocks/>
          </p:cNvCxnSpPr>
          <p:nvPr/>
        </p:nvCxnSpPr>
        <p:spPr>
          <a:xfrm>
            <a:off x="4381500" y="3400425"/>
            <a:ext cx="0" cy="80010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566A0F27-236D-8338-D6FF-F838C0A28064}"/>
              </a:ext>
            </a:extLst>
          </p:cNvPr>
          <p:cNvSpPr txBox="1"/>
          <p:nvPr/>
        </p:nvSpPr>
        <p:spPr>
          <a:xfrm>
            <a:off x="864149" y="4010024"/>
            <a:ext cx="1672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ALLOW</a:t>
            </a:r>
          </a:p>
          <a:p>
            <a:pPr algn="ctr"/>
            <a:endParaRPr lang="it-IT" sz="2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Il firewall lascia passare il pacchetto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C18EB71-D0FC-C06B-65E5-65BBE7A9B30C}"/>
              </a:ext>
            </a:extLst>
          </p:cNvPr>
          <p:cNvSpPr txBox="1"/>
          <p:nvPr/>
        </p:nvSpPr>
        <p:spPr>
          <a:xfrm>
            <a:off x="3153049" y="4248150"/>
            <a:ext cx="238070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DROP</a:t>
            </a:r>
          </a:p>
          <a:p>
            <a:pPr algn="ctr"/>
            <a:endParaRPr lang="it-IT" sz="2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Il firewall blocca il pacchetto e lo scarta </a:t>
            </a:r>
            <a:r>
              <a:rPr lang="it-IT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senza inviare alcuna segnalazione al mittente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57BBDE16-4F1C-5844-B66F-B7D32243EC70}"/>
              </a:ext>
            </a:extLst>
          </p:cNvPr>
          <p:cNvSpPr txBox="1"/>
          <p:nvPr/>
        </p:nvSpPr>
        <p:spPr>
          <a:xfrm>
            <a:off x="5762626" y="4010025"/>
            <a:ext cx="185737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DENY</a:t>
            </a:r>
          </a:p>
          <a:p>
            <a:pPr algn="ctr"/>
            <a:endParaRPr lang="it-IT" sz="2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Il firewall blocca il pacchetto e lo rimanda al mittente</a:t>
            </a:r>
          </a:p>
          <a:p>
            <a:pPr algn="ctr"/>
            <a:endParaRPr lang="it-IT" sz="2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1FD600B4-BF39-95BD-DEC8-2CCEA104AE7F}"/>
              </a:ext>
            </a:extLst>
          </p:cNvPr>
          <p:cNvSpPr txBox="1"/>
          <p:nvPr/>
        </p:nvSpPr>
        <p:spPr>
          <a:xfrm>
            <a:off x="8743950" y="3857625"/>
            <a:ext cx="2343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Il DROP è la soluzione più utilizzata, in quanto evita uno spreco di banda.</a:t>
            </a:r>
          </a:p>
        </p:txBody>
      </p:sp>
      <p:sp>
        <p:nvSpPr>
          <p:cNvPr id="30" name="Bolla: nuvola 29">
            <a:extLst>
              <a:ext uri="{FF2B5EF4-FFF2-40B4-BE49-F238E27FC236}">
                <a16:creationId xmlns:a16="http://schemas.microsoft.com/office/drawing/2014/main" id="{ED6E9554-AA59-F650-CFD4-5398A4D7F54A}"/>
              </a:ext>
            </a:extLst>
          </p:cNvPr>
          <p:cNvSpPr/>
          <p:nvPr/>
        </p:nvSpPr>
        <p:spPr>
          <a:xfrm>
            <a:off x="8391525" y="3667125"/>
            <a:ext cx="2714625" cy="1590675"/>
          </a:xfrm>
          <a:prstGeom prst="cloudCallou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Segnaposto testo 2">
            <a:extLst>
              <a:ext uri="{FF2B5EF4-FFF2-40B4-BE49-F238E27FC236}">
                <a16:creationId xmlns:a16="http://schemas.microsoft.com/office/drawing/2014/main" id="{4E68EEB3-B512-0554-1E89-E3506A069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8137" y="1439554"/>
            <a:ext cx="3895725" cy="384721"/>
          </a:xfrm>
        </p:spPr>
        <p:txBody>
          <a:bodyPr/>
          <a:lstStyle/>
          <a:p>
            <a:r>
              <a:rPr lang="it-IT" sz="2500" i="1" dirty="0"/>
              <a:t>Come funziona un firewall?</a:t>
            </a:r>
          </a:p>
        </p:txBody>
      </p:sp>
    </p:spTree>
    <p:extLst>
      <p:ext uri="{BB962C8B-B14F-4D97-AF65-F5344CB8AC3E}">
        <p14:creationId xmlns:p14="http://schemas.microsoft.com/office/powerpoint/2010/main" val="1974036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5CC11-E587-162E-B6E9-FC21F5104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871" y="438509"/>
            <a:ext cx="2478258" cy="777445"/>
          </a:xfrm>
        </p:spPr>
        <p:txBody>
          <a:bodyPr/>
          <a:lstStyle/>
          <a:p>
            <a:r>
              <a:rPr lang="it-IT" dirty="0"/>
              <a:t>Firewall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02143C-5A1C-0424-09C7-45B441697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7955" y="1671942"/>
            <a:ext cx="8656089" cy="769441"/>
          </a:xfrm>
        </p:spPr>
        <p:txBody>
          <a:bodyPr/>
          <a:lstStyle/>
          <a:p>
            <a:pPr algn="ctr"/>
            <a:r>
              <a:rPr lang="it-IT" sz="2500" dirty="0"/>
              <a:t>Esistono varie tipologie di firewall, ne vediamo alcune e le loro caratteristiche principali…</a:t>
            </a:r>
          </a:p>
        </p:txBody>
      </p:sp>
      <p:pic>
        <p:nvPicPr>
          <p:cNvPr id="24580" name="Picture 4" descr="Azure] Do you actually need a firewall?">
            <a:extLst>
              <a:ext uri="{FF2B5EF4-FFF2-40B4-BE49-F238E27FC236}">
                <a16:creationId xmlns:a16="http://schemas.microsoft.com/office/drawing/2014/main" id="{24EA3BEC-0AAE-38B4-6B21-99D261641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530" y="2986089"/>
            <a:ext cx="5180938" cy="310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227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5CC11-E587-162E-B6E9-FC21F5104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871" y="438509"/>
            <a:ext cx="2478258" cy="777445"/>
          </a:xfrm>
        </p:spPr>
        <p:txBody>
          <a:bodyPr/>
          <a:lstStyle/>
          <a:p>
            <a:r>
              <a:rPr lang="it-IT" dirty="0"/>
              <a:t>Firewall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02143C-5A1C-0424-09C7-45B441697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9066" y="2053046"/>
            <a:ext cx="10473868" cy="3775714"/>
          </a:xfrm>
        </p:spPr>
        <p:txBody>
          <a:bodyPr/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it-IT" sz="25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Network-based firewall (o firewall perimetrale)</a:t>
            </a:r>
          </a:p>
          <a:p>
            <a:pPr lvl="1" algn="l"/>
            <a:endParaRPr lang="it-IT" sz="2147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l"/>
            <a:r>
              <a:rPr lang="it-IT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Componente hardware stand-alone che viene posto sul confine di rete per filtrare tutto il traffico che questa scambia con l’esterno. Le regole vengono impostate in base all’indirizzo IP sorgente, a quello di destinazione e alla porta usata per la connessione.</a:t>
            </a:r>
          </a:p>
          <a:p>
            <a:pPr lvl="1" algn="l"/>
            <a:endParaRPr lang="it-IT" sz="2147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it-IT" sz="25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Personal firewall (o firewall software)</a:t>
            </a:r>
          </a:p>
          <a:p>
            <a:pPr lvl="1" algn="l"/>
            <a:endParaRPr lang="it-IT" sz="25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l"/>
            <a:r>
              <a:rPr lang="it-IT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Applicazione software che controlla tutti i programmi che tentano di accedere a Internet presenti sul computer su cui è installato. Le regole vengono impostate dall’utente, tramite consensi negati o concessi all’applicazione. </a:t>
            </a:r>
          </a:p>
        </p:txBody>
      </p:sp>
    </p:spTree>
    <p:extLst>
      <p:ext uri="{BB962C8B-B14F-4D97-AF65-F5344CB8AC3E}">
        <p14:creationId xmlns:p14="http://schemas.microsoft.com/office/powerpoint/2010/main" val="1591933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5CC11-E587-162E-B6E9-FC21F5104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871" y="438509"/>
            <a:ext cx="2478258" cy="777445"/>
          </a:xfrm>
        </p:spPr>
        <p:txBody>
          <a:bodyPr/>
          <a:lstStyle/>
          <a:p>
            <a:r>
              <a:rPr lang="it-IT" dirty="0"/>
              <a:t>Firewall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02143C-5A1C-0424-09C7-45B441697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9066" y="2053046"/>
            <a:ext cx="10473868" cy="3430811"/>
          </a:xfrm>
        </p:spPr>
        <p:txBody>
          <a:bodyPr/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it-IT" sz="2500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Stateless</a:t>
            </a:r>
            <a:r>
              <a:rPr lang="it-IT" sz="25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firewall</a:t>
            </a:r>
          </a:p>
          <a:p>
            <a:pPr lvl="1" algn="l"/>
            <a:endParaRPr lang="it-IT" sz="2147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l"/>
            <a:r>
              <a:rPr lang="it-IT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Analizza ogni pacchetto che lo attraversa singolarmente, senza tenere conto di quelli che l’hanno preceduto. Le regole si basano su indirizzo IP sorgente e destinazione, porta della sorgente e protocollo utilizzato.</a:t>
            </a:r>
          </a:p>
          <a:p>
            <a:pPr lvl="1" algn="l"/>
            <a:endParaRPr lang="it-IT" sz="2147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it-IT" sz="2500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Stateful</a:t>
            </a:r>
            <a:r>
              <a:rPr lang="it-IT" sz="25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firewall</a:t>
            </a:r>
          </a:p>
          <a:p>
            <a:pPr lvl="1" algn="l"/>
            <a:endParaRPr lang="it-IT" sz="25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l"/>
            <a:r>
              <a:rPr lang="it-IT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 le stesse regole del firewall </a:t>
            </a:r>
            <a:r>
              <a:rPr lang="it-IT" sz="2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stateless</a:t>
            </a:r>
            <a:r>
              <a:rPr lang="it-IT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ma in più tiene traccia delle connessioni e del loro stato (individuando così eventuali connessioni non più attive). </a:t>
            </a:r>
          </a:p>
        </p:txBody>
      </p:sp>
    </p:spTree>
    <p:extLst>
      <p:ext uri="{BB962C8B-B14F-4D97-AF65-F5344CB8AC3E}">
        <p14:creationId xmlns:p14="http://schemas.microsoft.com/office/powerpoint/2010/main" val="21577277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5CC11-E587-162E-B6E9-FC21F5104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871" y="438509"/>
            <a:ext cx="2478258" cy="777445"/>
          </a:xfrm>
        </p:spPr>
        <p:txBody>
          <a:bodyPr/>
          <a:lstStyle/>
          <a:p>
            <a:r>
              <a:rPr lang="it-IT" dirty="0"/>
              <a:t>Firewall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02143C-5A1C-0424-09C7-45B441697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9066" y="2053046"/>
            <a:ext cx="10473868" cy="3753976"/>
          </a:xfrm>
        </p:spPr>
        <p:txBody>
          <a:bodyPr/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it-IT" sz="25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Next generation firewall</a:t>
            </a:r>
          </a:p>
          <a:p>
            <a:pPr lvl="1" algn="l"/>
            <a:endParaRPr lang="it-IT" sz="2147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l"/>
            <a:r>
              <a:rPr lang="it-IT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Riunisce in un unico pacchetto firewall le tecnologie viste finora, più altre funzionalità aggiuntive (es. un supporto per le VPN). L’obiettivo è di semplificare la configurazione e la gestione di un sistema di tecnologie e al tempo stesso di migliorarne le performance.</a:t>
            </a:r>
          </a:p>
          <a:p>
            <a:pPr lvl="1" algn="l"/>
            <a:endParaRPr lang="it-IT" sz="2147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it-IT" sz="25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 Application Firewall (WAF)</a:t>
            </a:r>
          </a:p>
          <a:p>
            <a:pPr lvl="1" algn="l"/>
            <a:endParaRPr lang="it-IT" sz="2500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l"/>
            <a:r>
              <a:rPr lang="it-IT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Specifica forma di software firewall che filtra, monitora ed eventualmente blocca il traffico HTTP in entrata e uscita da un servizio web. Utile per prevenire minacce veicolate attraverso il web.</a:t>
            </a:r>
          </a:p>
        </p:txBody>
      </p:sp>
    </p:spTree>
    <p:extLst>
      <p:ext uri="{BB962C8B-B14F-4D97-AF65-F5344CB8AC3E}">
        <p14:creationId xmlns:p14="http://schemas.microsoft.com/office/powerpoint/2010/main" val="7769510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C719DB-F52C-CDA6-05B0-676475892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1158" y="409934"/>
            <a:ext cx="2449683" cy="777445"/>
          </a:xfrm>
        </p:spPr>
        <p:txBody>
          <a:bodyPr/>
          <a:lstStyle/>
          <a:p>
            <a:r>
              <a:rPr lang="it-IT" dirty="0"/>
              <a:t>Firewall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4A06BA-DAC1-EF40-BBFA-B6829C629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524000"/>
            <a:ext cx="10605571" cy="4231928"/>
          </a:xfrm>
        </p:spPr>
        <p:txBody>
          <a:bodyPr/>
          <a:lstStyle/>
          <a:p>
            <a:r>
              <a:rPr lang="it-IT" sz="2100" dirty="0"/>
              <a:t>Per quanto utili, i firewall presentano 3 limiti principali per cui è sconsigliato usarli al posto di un antivirus:</a:t>
            </a:r>
          </a:p>
          <a:p>
            <a:endParaRPr lang="it-IT" sz="2500" dirty="0"/>
          </a:p>
          <a:p>
            <a:pPr marL="457200" indent="-457200">
              <a:buFont typeface="+mj-lt"/>
              <a:buAutoNum type="arabicPeriod"/>
            </a:pPr>
            <a:r>
              <a:rPr lang="it-IT" sz="2500" dirty="0"/>
              <a:t>Efficacia di un firewall </a:t>
            </a:r>
            <a:r>
              <a:rPr lang="it-IT" sz="2500" dirty="0">
                <a:sym typeface="Wingdings" panose="05000000000000000000" pitchFamily="2" charset="2"/>
              </a:rPr>
              <a:t>                 </a:t>
            </a:r>
            <a:r>
              <a:rPr lang="it-IT" sz="2500" u="sng" dirty="0">
                <a:sym typeface="Wingdings" panose="05000000000000000000" pitchFamily="2" charset="2"/>
              </a:rPr>
              <a:t>efficacia delle regole</a:t>
            </a:r>
            <a:r>
              <a:rPr lang="it-IT" sz="2500" dirty="0">
                <a:sym typeface="Wingdings" panose="05000000000000000000" pitchFamily="2" charset="2"/>
              </a:rPr>
              <a:t> con cui è stato 					      configurato</a:t>
            </a:r>
          </a:p>
          <a:p>
            <a:pPr marL="457200" indent="-457200">
              <a:buFont typeface="+mj-lt"/>
              <a:buAutoNum type="arabicPeriod"/>
            </a:pPr>
            <a:endParaRPr lang="it-IT" sz="2500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500" dirty="0">
                <a:sym typeface="Wingdings" panose="05000000000000000000" pitchFamily="2" charset="2"/>
              </a:rPr>
              <a:t>La configurazione di un firewall è il risultato di un </a:t>
            </a:r>
            <a:r>
              <a:rPr lang="it-IT" sz="2500" u="sng" dirty="0">
                <a:sym typeface="Wingdings" panose="05000000000000000000" pitchFamily="2" charset="2"/>
              </a:rPr>
              <a:t>compromesso</a:t>
            </a:r>
            <a:r>
              <a:rPr lang="it-IT" sz="2500" dirty="0">
                <a:sym typeface="Wingdings" panose="05000000000000000000" pitchFamily="2" charset="2"/>
              </a:rPr>
              <a:t> tra usabilità della rete, sicurezza e risorse a disposizione</a:t>
            </a:r>
          </a:p>
          <a:p>
            <a:pPr marL="457200" indent="-457200">
              <a:buFont typeface="+mj-lt"/>
              <a:buAutoNum type="arabicPeriod"/>
            </a:pPr>
            <a:endParaRPr lang="it-IT" sz="2500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500" dirty="0">
                <a:sym typeface="Wingdings" panose="05000000000000000000" pitchFamily="2" charset="2"/>
              </a:rPr>
              <a:t>Una grande quantità di minacce proviene dalla </a:t>
            </a:r>
            <a:r>
              <a:rPr lang="it-IT" sz="2500" u="sng" dirty="0">
                <a:sym typeface="Wingdings" panose="05000000000000000000" pitchFamily="2" charset="2"/>
              </a:rPr>
              <a:t>rete interna</a:t>
            </a:r>
            <a:r>
              <a:rPr lang="it-IT" sz="2500" dirty="0">
                <a:sym typeface="Wingdings" panose="05000000000000000000" pitchFamily="2" charset="2"/>
              </a:rPr>
              <a:t> (portatili, virus, reti non adeguatamente protette, </a:t>
            </a:r>
            <a:r>
              <a:rPr lang="it-IT" sz="2500" dirty="0" err="1">
                <a:sym typeface="Wingdings" panose="05000000000000000000" pitchFamily="2" charset="2"/>
              </a:rPr>
              <a:t>ecc</a:t>
            </a:r>
            <a:r>
              <a:rPr lang="it-IT" sz="2500" dirty="0">
                <a:sym typeface="Wingdings" panose="05000000000000000000" pitchFamily="2" charset="2"/>
              </a:rPr>
              <a:t>)</a:t>
            </a:r>
            <a:endParaRPr lang="it-IT" sz="2500" dirty="0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0DC38A7F-3FC1-D9AF-FC80-5738E5637D6E}"/>
              </a:ext>
            </a:extLst>
          </p:cNvPr>
          <p:cNvCxnSpPr/>
          <p:nvPr/>
        </p:nvCxnSpPr>
        <p:spPr>
          <a:xfrm>
            <a:off x="4601528" y="2876550"/>
            <a:ext cx="1026795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126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9C6046-C29F-7879-83F5-C278A785E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666" y="333734"/>
            <a:ext cx="4632667" cy="777445"/>
          </a:xfrm>
        </p:spPr>
        <p:txBody>
          <a:bodyPr/>
          <a:lstStyle/>
          <a:p>
            <a:r>
              <a:rPr lang="it-IT" dirty="0"/>
              <a:t>Cloud antivirus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1CAE3E-1B18-3729-5818-60ED1075F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400" y="1900542"/>
            <a:ext cx="5912225" cy="3847207"/>
          </a:xfrm>
        </p:spPr>
        <p:txBody>
          <a:bodyPr/>
          <a:lstStyle/>
          <a:p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Tecnologia che usa un software installato sulla macchina in uso per interfacciarsi con un’infrastruttura provider, che si occupa di fornire tutti i normali servizi di un antivirus. </a:t>
            </a:r>
          </a:p>
          <a:p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Le operazioni di scansione e rilevamento dei virus sono quindi gestite da un provider esterno, evitando così sovraccarichi di lavoro.</a:t>
            </a:r>
          </a:p>
        </p:txBody>
      </p:sp>
      <p:pic>
        <p:nvPicPr>
          <p:cNvPr id="26626" name="Picture 2" descr="Avira Protection Cloud">
            <a:extLst>
              <a:ext uri="{FF2B5EF4-FFF2-40B4-BE49-F238E27FC236}">
                <a16:creationId xmlns:a16="http://schemas.microsoft.com/office/drawing/2014/main" id="{74FF353A-8683-188D-ED5D-5983D9E50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298" y="2224767"/>
            <a:ext cx="4552541" cy="302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41676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9C6046-C29F-7879-83F5-C278A785E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666" y="333734"/>
            <a:ext cx="4632667" cy="777445"/>
          </a:xfrm>
        </p:spPr>
        <p:txBody>
          <a:bodyPr/>
          <a:lstStyle/>
          <a:p>
            <a:r>
              <a:rPr lang="it-IT" dirty="0"/>
              <a:t>Cloud antivirus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1CAE3E-1B18-3729-5818-60ED1075F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400" y="2695203"/>
            <a:ext cx="5912225" cy="1923604"/>
          </a:xfrm>
        </p:spPr>
        <p:txBody>
          <a:bodyPr/>
          <a:lstStyle/>
          <a:p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Inoltre, un antivirus cloud può sfruttare diversi software antivirus per compiere l’analisi del file sospetto, evitando così all’utente di dover installare più software sulla propria macchina locale.</a:t>
            </a:r>
          </a:p>
        </p:txBody>
      </p:sp>
      <p:pic>
        <p:nvPicPr>
          <p:cNvPr id="26626" name="Picture 2" descr="Avira Protection Cloud">
            <a:extLst>
              <a:ext uri="{FF2B5EF4-FFF2-40B4-BE49-F238E27FC236}">
                <a16:creationId xmlns:a16="http://schemas.microsoft.com/office/drawing/2014/main" id="{74FF353A-8683-188D-ED5D-5983D9E50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298" y="2224767"/>
            <a:ext cx="4552541" cy="302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7268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E03334-1624-4724-9AF5-788FC6013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7118" y="448034"/>
            <a:ext cx="5037763" cy="912680"/>
          </a:xfrm>
        </p:spPr>
        <p:txBody>
          <a:bodyPr/>
          <a:lstStyle/>
          <a:p>
            <a:r>
              <a:rPr lang="it-IT" dirty="0"/>
              <a:t>Online scanning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1B35C0E-3287-9ED7-C447-A648B86DD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6571" y="1974755"/>
            <a:ext cx="6503448" cy="3639458"/>
          </a:xfrm>
        </p:spPr>
        <p:txBody>
          <a:bodyPr/>
          <a:lstStyle/>
          <a:p>
            <a:r>
              <a:rPr lang="it-IT" sz="2150" dirty="0">
                <a:latin typeface="Arial" panose="020B0604020202020204" pitchFamily="34" charset="0"/>
                <a:cs typeface="Arial" panose="020B0604020202020204" pitchFamily="34" charset="0"/>
              </a:rPr>
              <a:t>Si tratta di antivirus gratuiti, che vengono messi a disposizione su siti solitamente manutenuti da aziende proprietarie di software antivirus. </a:t>
            </a:r>
          </a:p>
          <a:p>
            <a:endParaRPr lang="it-IT" sz="2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150" dirty="0">
                <a:latin typeface="Arial" panose="020B0604020202020204" pitchFamily="34" charset="0"/>
                <a:cs typeface="Arial" panose="020B0604020202020204" pitchFamily="34" charset="0"/>
              </a:rPr>
              <a:t>Utili in quanto potrebbero essere più aggiornati del nostro software, pur offrendo meno funzionalità.</a:t>
            </a:r>
          </a:p>
          <a:p>
            <a:endParaRPr lang="it-IT" sz="2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150" dirty="0">
                <a:latin typeface="Arial" panose="020B0604020202020204" pitchFamily="34" charset="0"/>
                <a:cs typeface="Arial" panose="020B0604020202020204" pitchFamily="34" charset="0"/>
              </a:rPr>
              <a:t>Inoltre, la prima cosa che cerca di fare un virus è disabilitare qualunque software antivirus: un servizio completamente online potrebbe essere l’unico modo di sapere se il nostro pc è stato infettato. </a:t>
            </a:r>
          </a:p>
        </p:txBody>
      </p:sp>
      <p:pic>
        <p:nvPicPr>
          <p:cNvPr id="27650" name="Picture 2" descr="F R E E ANTIVIRUS SCANNER NOT A SCAM DOWNLOAD | Lonely Computer Guy / Net  Noob | Know Your Meme">
            <a:extLst>
              <a:ext uri="{FF2B5EF4-FFF2-40B4-BE49-F238E27FC236}">
                <a16:creationId xmlns:a16="http://schemas.microsoft.com/office/drawing/2014/main" id="{66F8FBF3-3A86-D5C5-7BF2-6D6CB43A5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543" y="2079171"/>
            <a:ext cx="3254829" cy="325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3263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3FC070-D985-1500-2D7A-7A05B1B1B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902" y="539799"/>
            <a:ext cx="5632195" cy="1539780"/>
          </a:xfrm>
        </p:spPr>
        <p:txBody>
          <a:bodyPr/>
          <a:lstStyle/>
          <a:p>
            <a:r>
              <a:rPr lang="it-IT" dirty="0"/>
              <a:t>Tools specializzati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4D9CEE9-6040-52F8-40B6-0A3E2C724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9066" y="1997152"/>
            <a:ext cx="10473868" cy="3847207"/>
          </a:xfrm>
        </p:spPr>
        <p:txBody>
          <a:bodyPr/>
          <a:lstStyle/>
          <a:p>
            <a:r>
              <a:rPr lang="it-IT" sz="2500" dirty="0"/>
              <a:t>Utili per rimuovere i malware più aggressivi o appartenenti a tipologie rare/particolari/non coperte dagli antivirus.</a:t>
            </a:r>
          </a:p>
          <a:p>
            <a:endParaRPr lang="it-IT" sz="2500" dirty="0"/>
          </a:p>
          <a:p>
            <a:r>
              <a:rPr lang="it-IT" sz="2500" dirty="0"/>
              <a:t>Data la loro specializzazione, sono meno soggetti a falsi positivi rispetto a un antivirus tradizionale. </a:t>
            </a:r>
          </a:p>
          <a:p>
            <a:endParaRPr lang="it-IT" sz="2500" dirty="0"/>
          </a:p>
          <a:p>
            <a:r>
              <a:rPr lang="it-IT" sz="2500" dirty="0"/>
              <a:t>Appartengono a questa categoria anche software avviabili tramite chiavette usb o cd, che possono essere utilizzati nei casi in cui il sistema operativo stesso non è più avviabile in quanto compromesso da un malware. </a:t>
            </a:r>
          </a:p>
        </p:txBody>
      </p:sp>
    </p:spTree>
    <p:extLst>
      <p:ext uri="{BB962C8B-B14F-4D97-AF65-F5344CB8AC3E}">
        <p14:creationId xmlns:p14="http://schemas.microsoft.com/office/powerpoint/2010/main" val="738817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99757F-43ED-FC2A-FA48-2C68C00FF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4278" y="385830"/>
            <a:ext cx="3843443" cy="777445"/>
          </a:xfrm>
        </p:spPr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Creeper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24BB56-F444-7253-0A2D-88FFA16B4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5865" y="1913177"/>
            <a:ext cx="4850134" cy="3313086"/>
          </a:xfrm>
        </p:spPr>
        <p:txBody>
          <a:bodyPr/>
          <a:lstStyle/>
          <a:p>
            <a:r>
              <a:rPr lang="it-IT" dirty="0"/>
              <a:t>La prima versione passava da un computer all’altro ripetendo le stesse operazioni (messaggi a video, passaggio su un altro pc). </a:t>
            </a:r>
          </a:p>
          <a:p>
            <a:endParaRPr lang="it-IT" dirty="0"/>
          </a:p>
          <a:p>
            <a:r>
              <a:rPr lang="it-IT" b="1" dirty="0"/>
              <a:t>Ray Tomlinson: </a:t>
            </a:r>
            <a:r>
              <a:rPr lang="it-IT" dirty="0"/>
              <a:t>crea una seconda versione.</a:t>
            </a:r>
          </a:p>
          <a:p>
            <a:r>
              <a:rPr lang="it-IT" dirty="0"/>
              <a:t>Ora </a:t>
            </a:r>
            <a:r>
              <a:rPr lang="it-IT" dirty="0" err="1"/>
              <a:t>Creeper</a:t>
            </a:r>
            <a:r>
              <a:rPr lang="it-IT" dirty="0"/>
              <a:t> è un vero e proprio worm, che si replica e spedisce agli altri computer una copia di sé stesso.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C7D154B-AEC0-6C8B-B7D7-4F982AED91ED}"/>
              </a:ext>
            </a:extLst>
          </p:cNvPr>
          <p:cNvSpPr txBox="1"/>
          <p:nvPr/>
        </p:nvSpPr>
        <p:spPr>
          <a:xfrm>
            <a:off x="7303537" y="2415370"/>
            <a:ext cx="3146749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>
              <a:spcBef>
                <a:spcPts val="0"/>
              </a:spcBef>
              <a:spcAft>
                <a:spcPts val="0"/>
              </a:spcAft>
            </a:pPr>
            <a:r>
              <a:rPr lang="it-IT" sz="3500" b="0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‘’Come controlliamo un worm?’’</a:t>
            </a:r>
            <a:endParaRPr lang="it-IT" sz="3500" i="1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913326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EE9354-699E-AA52-8204-48E9611D3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5346" y="539799"/>
            <a:ext cx="4021308" cy="923330"/>
          </a:xfrm>
        </p:spPr>
        <p:txBody>
          <a:bodyPr/>
          <a:lstStyle/>
          <a:p>
            <a:r>
              <a:rPr lang="it-IT" sz="6000" dirty="0"/>
              <a:t>Proviamo?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7900AFA-C586-E633-9277-E223DC378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7955" y="2233917"/>
            <a:ext cx="8656089" cy="384721"/>
          </a:xfrm>
        </p:spPr>
        <p:txBody>
          <a:bodyPr/>
          <a:lstStyle/>
          <a:p>
            <a:pPr algn="ctr"/>
            <a:r>
              <a:rPr lang="it-IT" sz="2500" dirty="0"/>
              <a:t>Proviamo a costruire un semplice antivirus</a:t>
            </a:r>
          </a:p>
        </p:txBody>
      </p:sp>
      <p:pic>
        <p:nvPicPr>
          <p:cNvPr id="13314" name="Picture 2" descr="Meme Creator - Funny Time for Exercise Meme Generator at MemeCreator.org!">
            <a:extLst>
              <a:ext uri="{FF2B5EF4-FFF2-40B4-BE49-F238E27FC236}">
                <a16:creationId xmlns:a16="http://schemas.microsoft.com/office/drawing/2014/main" id="{2F603D62-28E7-DEEA-CFA7-DCD57C6A9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011" y="3561067"/>
            <a:ext cx="208597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86650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5649162" y="774055"/>
            <a:ext cx="183291" cy="183291"/>
          </a:xfrm>
          <a:custGeom>
            <a:avLst/>
            <a:gdLst/>
            <a:ahLst/>
            <a:cxnLst/>
            <a:rect l="l" t="t" r="r" b="b"/>
            <a:pathLst>
              <a:path w="302259" h="302259">
                <a:moveTo>
                  <a:pt x="151105" y="0"/>
                </a:moveTo>
                <a:lnTo>
                  <a:pt x="103364" y="7708"/>
                </a:lnTo>
                <a:lnTo>
                  <a:pt x="61887" y="29169"/>
                </a:lnTo>
                <a:lnTo>
                  <a:pt x="29169" y="61887"/>
                </a:lnTo>
                <a:lnTo>
                  <a:pt x="7708" y="103364"/>
                </a:lnTo>
                <a:lnTo>
                  <a:pt x="0" y="151105"/>
                </a:lnTo>
                <a:lnTo>
                  <a:pt x="7708" y="198847"/>
                </a:lnTo>
                <a:lnTo>
                  <a:pt x="29169" y="240327"/>
                </a:lnTo>
                <a:lnTo>
                  <a:pt x="61887" y="273047"/>
                </a:lnTo>
                <a:lnTo>
                  <a:pt x="103364" y="294511"/>
                </a:lnTo>
                <a:lnTo>
                  <a:pt x="151105" y="302221"/>
                </a:lnTo>
                <a:lnTo>
                  <a:pt x="198847" y="294511"/>
                </a:lnTo>
                <a:lnTo>
                  <a:pt x="240327" y="273047"/>
                </a:lnTo>
                <a:lnTo>
                  <a:pt x="248932" y="264442"/>
                </a:lnTo>
                <a:lnTo>
                  <a:pt x="151105" y="264442"/>
                </a:lnTo>
                <a:lnTo>
                  <a:pt x="107008" y="255529"/>
                </a:lnTo>
                <a:lnTo>
                  <a:pt x="70984" y="231231"/>
                </a:lnTo>
                <a:lnTo>
                  <a:pt x="46689" y="195203"/>
                </a:lnTo>
                <a:lnTo>
                  <a:pt x="37778" y="151105"/>
                </a:lnTo>
                <a:lnTo>
                  <a:pt x="46689" y="107006"/>
                </a:lnTo>
                <a:lnTo>
                  <a:pt x="70984" y="70979"/>
                </a:lnTo>
                <a:lnTo>
                  <a:pt x="107008" y="46680"/>
                </a:lnTo>
                <a:lnTo>
                  <a:pt x="151105" y="37768"/>
                </a:lnTo>
                <a:lnTo>
                  <a:pt x="248926" y="37768"/>
                </a:lnTo>
                <a:lnTo>
                  <a:pt x="240327" y="29169"/>
                </a:lnTo>
                <a:lnTo>
                  <a:pt x="198847" y="7708"/>
                </a:lnTo>
                <a:lnTo>
                  <a:pt x="151105" y="0"/>
                </a:lnTo>
                <a:close/>
              </a:path>
              <a:path w="302259" h="302259">
                <a:moveTo>
                  <a:pt x="248926" y="37768"/>
                </a:moveTo>
                <a:lnTo>
                  <a:pt x="151105" y="37768"/>
                </a:lnTo>
                <a:lnTo>
                  <a:pt x="195203" y="46680"/>
                </a:lnTo>
                <a:lnTo>
                  <a:pt x="231231" y="70979"/>
                </a:lnTo>
                <a:lnTo>
                  <a:pt x="255529" y="107006"/>
                </a:lnTo>
                <a:lnTo>
                  <a:pt x="264442" y="151105"/>
                </a:lnTo>
                <a:lnTo>
                  <a:pt x="255529" y="195203"/>
                </a:lnTo>
                <a:lnTo>
                  <a:pt x="231231" y="231231"/>
                </a:lnTo>
                <a:lnTo>
                  <a:pt x="195203" y="255529"/>
                </a:lnTo>
                <a:lnTo>
                  <a:pt x="151105" y="264442"/>
                </a:lnTo>
                <a:lnTo>
                  <a:pt x="248932" y="264442"/>
                </a:lnTo>
                <a:lnTo>
                  <a:pt x="273047" y="240327"/>
                </a:lnTo>
                <a:lnTo>
                  <a:pt x="294511" y="198847"/>
                </a:lnTo>
                <a:lnTo>
                  <a:pt x="302221" y="151105"/>
                </a:lnTo>
                <a:lnTo>
                  <a:pt x="294511" y="103364"/>
                </a:lnTo>
                <a:lnTo>
                  <a:pt x="273047" y="61887"/>
                </a:lnTo>
                <a:lnTo>
                  <a:pt x="248926" y="37768"/>
                </a:lnTo>
                <a:close/>
              </a:path>
            </a:pathLst>
          </a:custGeom>
          <a:solidFill>
            <a:srgbClr val="A1A1A1">
              <a:alpha val="19999"/>
            </a:srgbClr>
          </a:solidFill>
        </p:spPr>
        <p:txBody>
          <a:bodyPr wrap="square" lIns="0" tIns="0" rIns="0" bIns="0" rtlCol="0"/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662"/>
          </a:p>
        </p:txBody>
      </p:sp>
      <p:pic>
        <p:nvPicPr>
          <p:cNvPr id="1030" name="Picture 6" descr="Line Art Tattoos New This item is unavailable | Etsy - New Tatoo Star">
            <a:extLst>
              <a:ext uri="{FF2B5EF4-FFF2-40B4-BE49-F238E27FC236}">
                <a16:creationId xmlns:a16="http://schemas.microsoft.com/office/drawing/2014/main" id="{14E56005-0004-2176-D4AB-7F0A6B8FB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2" t="17720" r="20526" b="19123"/>
          <a:stretch/>
        </p:blipFill>
        <p:spPr bwMode="auto">
          <a:xfrm>
            <a:off x="8520367" y="4122116"/>
            <a:ext cx="2267260" cy="221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E07A1065-D9B9-8C82-56B8-4F5C968E76F7}"/>
              </a:ext>
            </a:extLst>
          </p:cNvPr>
          <p:cNvSpPr txBox="1"/>
          <p:nvPr/>
        </p:nvSpPr>
        <p:spPr>
          <a:xfrm>
            <a:off x="1151771" y="1488275"/>
            <a:ext cx="10211912" cy="5401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24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492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738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984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6230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3476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0723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7969" algn="l" defTabSz="554492" rtl="0" eaLnBrk="1" latinLnBrk="0" hangingPunct="1">
              <a:defRPr sz="109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558" indent="-346558">
              <a:buFontTx/>
              <a:buChar char="-"/>
            </a:pPr>
            <a:r>
              <a:rPr lang="en-US" sz="2668" dirty="0">
                <a:solidFill>
                  <a:srgbClr val="444444"/>
                </a:solidFill>
                <a:latin typeface="rawline"/>
              </a:rPr>
              <a:t>An undetectable computer virus- </a:t>
            </a:r>
            <a:r>
              <a:rPr lang="en-US" sz="2668" dirty="0">
                <a:solidFill>
                  <a:srgbClr val="444444"/>
                </a:solidFill>
                <a:latin typeface="rawline"/>
                <a:hlinkClick r:id="rId3"/>
              </a:rPr>
              <a:t>https://web.archive.org/web/20110604155118/http://www.research.ibm.com/antivirus/SciPapers/VB2000DC.htm</a:t>
            </a:r>
            <a:r>
              <a:rPr lang="en-US" sz="2668" dirty="0">
                <a:solidFill>
                  <a:srgbClr val="444444"/>
                </a:solidFill>
                <a:latin typeface="rawline"/>
              </a:rPr>
              <a:t> </a:t>
            </a:r>
          </a:p>
          <a:p>
            <a:endParaRPr lang="en-US" sz="2668" dirty="0">
              <a:solidFill>
                <a:srgbClr val="444444"/>
              </a:solidFill>
              <a:latin typeface="rawline"/>
            </a:endParaRPr>
          </a:p>
          <a:p>
            <a:pPr marL="346558" indent="-346558">
              <a:buFontTx/>
              <a:buChar char="-"/>
            </a:pPr>
            <a:r>
              <a:rPr lang="en-US" sz="2668" dirty="0">
                <a:solidFill>
                  <a:srgbClr val="444444"/>
                </a:solidFill>
                <a:latin typeface="rawline"/>
              </a:rPr>
              <a:t>Computer viruses – Theory and experiments - </a:t>
            </a:r>
            <a:r>
              <a:rPr lang="en-US" sz="2668" dirty="0">
                <a:solidFill>
                  <a:srgbClr val="444444"/>
                </a:solidFill>
                <a:latin typeface="rawline"/>
                <a:hlinkClick r:id="rId4"/>
              </a:rPr>
              <a:t>https://web.eecs.umich.edu/~aprakash/eecs588/handouts/cohen-viruses.html</a:t>
            </a:r>
            <a:r>
              <a:rPr lang="en-US" sz="2668" dirty="0">
                <a:solidFill>
                  <a:srgbClr val="444444"/>
                </a:solidFill>
                <a:latin typeface="rawline"/>
              </a:rPr>
              <a:t> </a:t>
            </a:r>
          </a:p>
          <a:p>
            <a:pPr marL="346558" indent="-346558">
              <a:buFontTx/>
              <a:buChar char="-"/>
            </a:pPr>
            <a:endParaRPr lang="en-US" sz="2668" dirty="0">
              <a:solidFill>
                <a:srgbClr val="444444"/>
              </a:solidFill>
              <a:latin typeface="rawline"/>
            </a:endParaRPr>
          </a:p>
          <a:p>
            <a:pPr marL="346558" indent="-346558">
              <a:buFontTx/>
              <a:buChar char="-"/>
            </a:pPr>
            <a:r>
              <a:rPr lang="en-US" sz="2668" dirty="0">
                <a:solidFill>
                  <a:srgbClr val="444444"/>
                </a:solidFill>
                <a:latin typeface="rawline"/>
              </a:rPr>
              <a:t>Un database di hash di virus </a:t>
            </a:r>
            <a:r>
              <a:rPr lang="en-US" sz="2668" dirty="0" err="1">
                <a:solidFill>
                  <a:srgbClr val="444444"/>
                </a:solidFill>
                <a:latin typeface="rawline"/>
              </a:rPr>
              <a:t>noti</a:t>
            </a:r>
            <a:r>
              <a:rPr lang="en-US" sz="2668" dirty="0">
                <a:solidFill>
                  <a:srgbClr val="444444"/>
                </a:solidFill>
                <a:latin typeface="rawline"/>
              </a:rPr>
              <a:t> (per </a:t>
            </a:r>
            <a:r>
              <a:rPr lang="en-US" sz="2668" dirty="0" err="1">
                <a:solidFill>
                  <a:srgbClr val="444444"/>
                </a:solidFill>
                <a:latin typeface="rawline"/>
              </a:rPr>
              <a:t>costruire</a:t>
            </a:r>
            <a:endParaRPr lang="en-US" sz="2668" dirty="0">
              <a:solidFill>
                <a:srgbClr val="444444"/>
              </a:solidFill>
              <a:latin typeface="rawline"/>
            </a:endParaRPr>
          </a:p>
          <a:p>
            <a:r>
              <a:rPr lang="en-US" sz="2668" dirty="0">
                <a:solidFill>
                  <a:srgbClr val="444444"/>
                </a:solidFill>
                <a:latin typeface="rawline"/>
              </a:rPr>
              <a:t>il vostro antivirus) - </a:t>
            </a:r>
            <a:r>
              <a:rPr lang="en-US" sz="2668" dirty="0">
                <a:solidFill>
                  <a:srgbClr val="444444"/>
                </a:solidFill>
                <a:latin typeface="rawline"/>
                <a:hlinkClick r:id="rId5"/>
              </a:rPr>
              <a:t>https://virusshare.com/hashes</a:t>
            </a:r>
            <a:r>
              <a:rPr lang="en-US" sz="2668" dirty="0">
                <a:solidFill>
                  <a:srgbClr val="444444"/>
                </a:solidFill>
                <a:latin typeface="rawline"/>
              </a:rPr>
              <a:t> </a:t>
            </a:r>
          </a:p>
          <a:p>
            <a:pPr marL="346558" indent="-346558">
              <a:buFontTx/>
              <a:buChar char="-"/>
            </a:pPr>
            <a:endParaRPr lang="en-US" sz="2668" dirty="0">
              <a:solidFill>
                <a:srgbClr val="444444"/>
              </a:solidFill>
              <a:latin typeface="rawline"/>
            </a:endParaRPr>
          </a:p>
          <a:p>
            <a:pPr marL="346558" indent="-346558">
              <a:buFontTx/>
              <a:buChar char="-"/>
            </a:pPr>
            <a:endParaRPr lang="en-US" sz="2668" dirty="0">
              <a:solidFill>
                <a:srgbClr val="444444"/>
              </a:solidFill>
              <a:latin typeface="rawline"/>
            </a:endParaRPr>
          </a:p>
          <a:p>
            <a:pPr marL="346558" indent="-346558">
              <a:buFontTx/>
              <a:buChar char="-"/>
            </a:pPr>
            <a:endParaRPr lang="it-IT" sz="2486" dirty="0">
              <a:solidFill>
                <a:schemeClr val="tx1">
                  <a:lumMod val="65000"/>
                  <a:lumOff val="35000"/>
                </a:schemeClr>
              </a:solidFill>
              <a:latin typeface="rawline"/>
            </a:endParaRPr>
          </a:p>
        </p:txBody>
      </p:sp>
      <p:sp>
        <p:nvSpPr>
          <p:cNvPr id="4" name="Titolo 51">
            <a:extLst>
              <a:ext uri="{FF2B5EF4-FFF2-40B4-BE49-F238E27FC236}">
                <a16:creationId xmlns:a16="http://schemas.microsoft.com/office/drawing/2014/main" id="{FD2A0F02-58C3-9582-7E9B-D4E154521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674" y="316313"/>
            <a:ext cx="2920651" cy="1282065"/>
          </a:xfrm>
        </p:spPr>
        <p:txBody>
          <a:bodyPr/>
          <a:lstStyle/>
          <a:p>
            <a:r>
              <a:rPr lang="it-IT" dirty="0"/>
              <a:t>Link utili</a:t>
            </a:r>
          </a:p>
        </p:txBody>
      </p:sp>
    </p:spTree>
    <p:extLst>
      <p:ext uri="{BB962C8B-B14F-4D97-AF65-F5344CB8AC3E}">
        <p14:creationId xmlns:p14="http://schemas.microsoft.com/office/powerpoint/2010/main" val="3947926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B6BFC2-5BC5-89E8-7142-DFB9A7208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6915" y="367169"/>
            <a:ext cx="3638170" cy="777445"/>
          </a:xfrm>
        </p:spPr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Reaper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6DE7D2-84AE-9EF0-7C97-4E3596F24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7955" y="1791880"/>
            <a:ext cx="8656089" cy="904667"/>
          </a:xfrm>
        </p:spPr>
        <p:txBody>
          <a:bodyPr/>
          <a:lstStyle/>
          <a:p>
            <a:r>
              <a:rPr lang="it-IT" sz="2500" dirty="0"/>
              <a:t>Ray Tomlinson, creatore della seconda versione di </a:t>
            </a:r>
            <a:r>
              <a:rPr lang="it-IT" sz="2500" dirty="0" err="1"/>
              <a:t>Creeper</a:t>
            </a:r>
            <a:r>
              <a:rPr lang="it-IT" sz="2500" dirty="0"/>
              <a:t>, è anche il creatore del </a:t>
            </a:r>
            <a:r>
              <a:rPr lang="it-IT" sz="2500" dirty="0">
                <a:solidFill>
                  <a:srgbClr val="F21EB0"/>
                </a:solidFill>
              </a:rPr>
              <a:t>primo antivirus della storia</a:t>
            </a:r>
          </a:p>
          <a:p>
            <a:endParaRPr lang="it-IT" sz="2500" u="sng" dirty="0"/>
          </a:p>
          <a:p>
            <a:endParaRPr lang="it-IT" sz="2500" u="sng" dirty="0"/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A8BDBF4B-6781-2DA9-B998-2C1546417AF9}"/>
              </a:ext>
            </a:extLst>
          </p:cNvPr>
          <p:cNvCxnSpPr/>
          <p:nvPr/>
        </p:nvCxnSpPr>
        <p:spPr>
          <a:xfrm>
            <a:off x="6736702" y="2696547"/>
            <a:ext cx="0" cy="830424"/>
          </a:xfrm>
          <a:prstGeom prst="straightConnector1">
            <a:avLst/>
          </a:prstGeom>
          <a:ln w="38100">
            <a:solidFill>
              <a:srgbClr val="F21EB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E254F2C-5902-A51E-DD23-76C11EEE71C7}"/>
              </a:ext>
            </a:extLst>
          </p:cNvPr>
          <p:cNvSpPr txBox="1"/>
          <p:nvPr/>
        </p:nvSpPr>
        <p:spPr>
          <a:xfrm>
            <a:off x="3404508" y="3772687"/>
            <a:ext cx="6664388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5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1972</a:t>
            </a:r>
            <a:r>
              <a:rPr lang="it-IT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nasce </a:t>
            </a:r>
            <a:r>
              <a:rPr lang="it-IT" sz="2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Reaper</a:t>
            </a:r>
            <a:endParaRPr lang="it-IT" sz="2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it-IT" sz="2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it-IT" sz="25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it-IT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È un programma scritto per replicarsi e viaggiare su ARPANET, con il solo scopo di scovare </a:t>
            </a:r>
            <a:r>
              <a:rPr lang="it-IT" sz="2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Creeper</a:t>
            </a:r>
            <a:r>
              <a:rPr lang="it-IT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F1DC9C5-B840-F036-5627-484B884ED418}"/>
              </a:ext>
            </a:extLst>
          </p:cNvPr>
          <p:cNvSpPr/>
          <p:nvPr/>
        </p:nvSpPr>
        <p:spPr>
          <a:xfrm>
            <a:off x="3340359" y="3694922"/>
            <a:ext cx="6792683" cy="2183364"/>
          </a:xfrm>
          <a:prstGeom prst="rect">
            <a:avLst/>
          </a:prstGeom>
          <a:noFill/>
          <a:ln w="47625">
            <a:solidFill>
              <a:srgbClr val="F21E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184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2EC59D74-102B-CF2F-DEB3-69D9E547BFD2}"/>
              </a:ext>
            </a:extLst>
          </p:cNvPr>
          <p:cNvSpPr txBox="1">
            <a:spLocks/>
          </p:cNvSpPr>
          <p:nvPr/>
        </p:nvSpPr>
        <p:spPr>
          <a:xfrm>
            <a:off x="790575" y="2200483"/>
            <a:ext cx="1295400" cy="10002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153" b="0" i="0">
                <a:solidFill>
                  <a:srgbClr val="5E5E5E"/>
                </a:solidFill>
                <a:latin typeface="Microsoft Sans Serif"/>
                <a:ea typeface="+mn-ea"/>
                <a:cs typeface="Microsoft Sans Serif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2500" b="1" kern="0" dirty="0">
                <a:latin typeface="Arial" panose="020B0604020202020204" pitchFamily="34" charset="0"/>
                <a:cs typeface="Arial" panose="020B0604020202020204" pitchFamily="34" charset="0"/>
              </a:rPr>
              <a:t>1967</a:t>
            </a:r>
            <a:r>
              <a:rPr lang="it-IT" sz="2500" kern="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it-IT" sz="2000" kern="0" dirty="0">
                <a:latin typeface="Arial" panose="020B0604020202020204" pitchFamily="34" charset="0"/>
                <a:cs typeface="Arial" panose="020B0604020202020204" pitchFamily="34" charset="0"/>
              </a:rPr>
              <a:t>nasce ARPANET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F658F70B-70B3-3673-138F-538386904114}"/>
              </a:ext>
            </a:extLst>
          </p:cNvPr>
          <p:cNvCxnSpPr/>
          <p:nvPr/>
        </p:nvCxnSpPr>
        <p:spPr>
          <a:xfrm>
            <a:off x="1209675" y="1343025"/>
            <a:ext cx="9906000" cy="0"/>
          </a:xfrm>
          <a:prstGeom prst="straightConnector1">
            <a:avLst/>
          </a:prstGeom>
          <a:ln w="508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2942F92-BCAC-7903-A91A-2C153C78DF04}"/>
              </a:ext>
            </a:extLst>
          </p:cNvPr>
          <p:cNvSpPr txBox="1"/>
          <p:nvPr/>
        </p:nvSpPr>
        <p:spPr>
          <a:xfrm>
            <a:off x="2362199" y="2883485"/>
            <a:ext cx="1438275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5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1969</a:t>
            </a:r>
            <a:r>
              <a:rPr lang="it-IT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ARPANET collega i primi computer di 4 università americane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EAB0F15-5780-BC74-2E01-E953B1118B56}"/>
              </a:ext>
            </a:extLst>
          </p:cNvPr>
          <p:cNvSpPr txBox="1"/>
          <p:nvPr/>
        </p:nvSpPr>
        <p:spPr>
          <a:xfrm>
            <a:off x="4114800" y="2183293"/>
            <a:ext cx="2047875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5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1971</a:t>
            </a:r>
            <a:r>
              <a:rPr lang="it-IT" sz="25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it-IT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ARPANET connette 23 computer</a:t>
            </a:r>
          </a:p>
          <a:p>
            <a:pPr algn="ctr"/>
            <a:endParaRPr lang="it-IT" sz="200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2000" u="sng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Nasce </a:t>
            </a:r>
            <a:r>
              <a:rPr lang="it-IT" sz="2000" u="sng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Creeper</a:t>
            </a:r>
            <a:endParaRPr lang="it-IT" sz="2000" u="sng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3F700A7-D0C0-3B3E-C6ED-C87BE8AD7F3C}"/>
              </a:ext>
            </a:extLst>
          </p:cNvPr>
          <p:cNvSpPr txBox="1"/>
          <p:nvPr/>
        </p:nvSpPr>
        <p:spPr>
          <a:xfrm>
            <a:off x="6591300" y="2883485"/>
            <a:ext cx="204787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5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1972</a:t>
            </a:r>
            <a:endParaRPr lang="it-IT" sz="200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2000" u="sng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Nasce </a:t>
            </a:r>
            <a:r>
              <a:rPr lang="it-IT" sz="2000" u="sng" kern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Reaper</a:t>
            </a:r>
            <a:endParaRPr lang="it-IT" sz="2000" u="sng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AB9D5E9-1FC3-950F-F458-EED5D6D0A7E0}"/>
              </a:ext>
            </a:extLst>
          </p:cNvPr>
          <p:cNvSpPr txBox="1"/>
          <p:nvPr/>
        </p:nvSpPr>
        <p:spPr>
          <a:xfrm>
            <a:off x="9067800" y="2200483"/>
            <a:ext cx="2209800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5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1983</a:t>
            </a:r>
            <a:r>
              <a:rPr lang="it-IT" sz="25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it-IT" sz="2000" kern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t-IT" sz="25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Nasce il termine </a:t>
            </a:r>
            <a:r>
              <a:rPr lang="it-IT" sz="2500" u="sng" kern="0" dirty="0">
                <a:solidFill>
                  <a:srgbClr val="F21E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‘’computer virus’’</a:t>
            </a:r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627DCCA3-AAAE-8B2E-877E-B0E6BB1C7724}"/>
              </a:ext>
            </a:extLst>
          </p:cNvPr>
          <p:cNvCxnSpPr/>
          <p:nvPr/>
        </p:nvCxnSpPr>
        <p:spPr>
          <a:xfrm>
            <a:off x="1438275" y="1552575"/>
            <a:ext cx="0" cy="552450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DDB240E7-A21D-1975-902B-D1FABE99BBBB}"/>
              </a:ext>
            </a:extLst>
          </p:cNvPr>
          <p:cNvCxnSpPr/>
          <p:nvPr/>
        </p:nvCxnSpPr>
        <p:spPr>
          <a:xfrm>
            <a:off x="5148262" y="1552575"/>
            <a:ext cx="0" cy="552450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8214934F-73B7-DF9A-9F69-4B04B9F36CF1}"/>
              </a:ext>
            </a:extLst>
          </p:cNvPr>
          <p:cNvCxnSpPr/>
          <p:nvPr/>
        </p:nvCxnSpPr>
        <p:spPr>
          <a:xfrm>
            <a:off x="10239375" y="1552575"/>
            <a:ext cx="0" cy="552450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33958FE9-8A6D-EF0B-3853-D7C0D703DB58}"/>
              </a:ext>
            </a:extLst>
          </p:cNvPr>
          <p:cNvCxnSpPr>
            <a:cxnSpLocks/>
          </p:cNvCxnSpPr>
          <p:nvPr/>
        </p:nvCxnSpPr>
        <p:spPr>
          <a:xfrm flipH="1">
            <a:off x="3071812" y="1552575"/>
            <a:ext cx="9524" cy="1235452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F76A1496-1A47-909E-F1DE-78247360A7F8}"/>
              </a:ext>
            </a:extLst>
          </p:cNvPr>
          <p:cNvCxnSpPr>
            <a:cxnSpLocks/>
          </p:cNvCxnSpPr>
          <p:nvPr/>
        </p:nvCxnSpPr>
        <p:spPr>
          <a:xfrm flipH="1">
            <a:off x="7624762" y="1552575"/>
            <a:ext cx="9524" cy="1235452"/>
          </a:xfrm>
          <a:prstGeom prst="line">
            <a:avLst/>
          </a:prstGeom>
          <a:ln w="508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tangolo 22">
            <a:extLst>
              <a:ext uri="{FF2B5EF4-FFF2-40B4-BE49-F238E27FC236}">
                <a16:creationId xmlns:a16="http://schemas.microsoft.com/office/drawing/2014/main" id="{AD96229D-D605-6721-715B-220896BD19AA}"/>
              </a:ext>
            </a:extLst>
          </p:cNvPr>
          <p:cNvSpPr/>
          <p:nvPr/>
        </p:nvSpPr>
        <p:spPr>
          <a:xfrm>
            <a:off x="9096373" y="2160984"/>
            <a:ext cx="2209795" cy="2181004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52" name="Picture 4" descr="computer virus Memes &amp; GIFs - Imgflip">
            <a:extLst>
              <a:ext uri="{FF2B5EF4-FFF2-40B4-BE49-F238E27FC236}">
                <a16:creationId xmlns:a16="http://schemas.microsoft.com/office/drawing/2014/main" id="{328EC651-8B83-71CE-5B7B-C914CE923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731" y="4612482"/>
            <a:ext cx="3211719" cy="180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onnettore 23">
            <a:extLst>
              <a:ext uri="{FF2B5EF4-FFF2-40B4-BE49-F238E27FC236}">
                <a16:creationId xmlns:a16="http://schemas.microsoft.com/office/drawing/2014/main" id="{D2305716-25F5-3FBE-3627-7DEB2432EBB1}"/>
              </a:ext>
            </a:extLst>
          </p:cNvPr>
          <p:cNvSpPr/>
          <p:nvPr/>
        </p:nvSpPr>
        <p:spPr>
          <a:xfrm>
            <a:off x="1323974" y="1228935"/>
            <a:ext cx="228598" cy="218865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onnettore 24">
            <a:extLst>
              <a:ext uri="{FF2B5EF4-FFF2-40B4-BE49-F238E27FC236}">
                <a16:creationId xmlns:a16="http://schemas.microsoft.com/office/drawing/2014/main" id="{13DF8EF6-7680-BB96-A305-9E0DD536CE01}"/>
              </a:ext>
            </a:extLst>
          </p:cNvPr>
          <p:cNvSpPr/>
          <p:nvPr/>
        </p:nvSpPr>
        <p:spPr>
          <a:xfrm>
            <a:off x="2957513" y="1238460"/>
            <a:ext cx="228598" cy="218865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onnettore 25">
            <a:extLst>
              <a:ext uri="{FF2B5EF4-FFF2-40B4-BE49-F238E27FC236}">
                <a16:creationId xmlns:a16="http://schemas.microsoft.com/office/drawing/2014/main" id="{69E7F13B-4687-2E9D-9030-19F70D6315E2}"/>
              </a:ext>
            </a:extLst>
          </p:cNvPr>
          <p:cNvSpPr/>
          <p:nvPr/>
        </p:nvSpPr>
        <p:spPr>
          <a:xfrm>
            <a:off x="5024438" y="1228935"/>
            <a:ext cx="228598" cy="218865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7" name="Connettore 26">
            <a:extLst>
              <a:ext uri="{FF2B5EF4-FFF2-40B4-BE49-F238E27FC236}">
                <a16:creationId xmlns:a16="http://schemas.microsoft.com/office/drawing/2014/main" id="{1A4A6145-E92E-1E3C-AEE3-F4EC8DDB2103}"/>
              </a:ext>
            </a:extLst>
          </p:cNvPr>
          <p:cNvSpPr/>
          <p:nvPr/>
        </p:nvSpPr>
        <p:spPr>
          <a:xfrm>
            <a:off x="7519987" y="1238460"/>
            <a:ext cx="228598" cy="218865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onnettore 27">
            <a:extLst>
              <a:ext uri="{FF2B5EF4-FFF2-40B4-BE49-F238E27FC236}">
                <a16:creationId xmlns:a16="http://schemas.microsoft.com/office/drawing/2014/main" id="{A0355DA1-022D-02E9-7C81-2338303D3BD7}"/>
              </a:ext>
            </a:extLst>
          </p:cNvPr>
          <p:cNvSpPr/>
          <p:nvPr/>
        </p:nvSpPr>
        <p:spPr>
          <a:xfrm>
            <a:off x="10125076" y="1248193"/>
            <a:ext cx="228598" cy="218865"/>
          </a:xfrm>
          <a:prstGeom prst="flowChartConnector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8969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4A0E413-1E47-3336-F73D-25608A595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8243" y="1890116"/>
            <a:ext cx="4807757" cy="3077766"/>
          </a:xfrm>
        </p:spPr>
        <p:txBody>
          <a:bodyPr/>
          <a:lstStyle/>
          <a:p>
            <a:r>
              <a:rPr lang="it-IT" sz="2500" dirty="0"/>
              <a:t>All’inizio i virus venivano diffusi tramite floppy disk infettati, poi si è passati alle chiavette usb, e infine a internet</a:t>
            </a:r>
          </a:p>
          <a:p>
            <a:endParaRPr lang="it-IT" sz="2500" dirty="0"/>
          </a:p>
          <a:p>
            <a:endParaRPr lang="it-IT" sz="2500" dirty="0"/>
          </a:p>
          <a:p>
            <a:r>
              <a:rPr lang="it-IT" sz="2500" dirty="0"/>
              <a:t>Verso la metà degli anni ‘80 nascono i primi antivirus</a:t>
            </a:r>
          </a:p>
        </p:txBody>
      </p:sp>
      <p:pic>
        <p:nvPicPr>
          <p:cNvPr id="3074" name="Picture 2" descr="Floppy disk to fight the virus Royalty Free Vector Image">
            <a:extLst>
              <a:ext uri="{FF2B5EF4-FFF2-40B4-BE49-F238E27FC236}">
                <a16:creationId xmlns:a16="http://schemas.microsoft.com/office/drawing/2014/main" id="{BB2E44E9-7F98-E9DB-EB23-ADDB3C2C17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9" t="12222" r="17112" b="25048"/>
          <a:stretch/>
        </p:blipFill>
        <p:spPr bwMode="auto">
          <a:xfrm>
            <a:off x="6410325" y="1277983"/>
            <a:ext cx="5181600" cy="430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795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4A0E413-1E47-3336-F73D-25608A595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7343" y="994767"/>
            <a:ext cx="9065432" cy="1154162"/>
          </a:xfrm>
        </p:spPr>
        <p:txBody>
          <a:bodyPr/>
          <a:lstStyle/>
          <a:p>
            <a:pPr algn="ctr"/>
            <a:r>
              <a:rPr lang="it-IT" sz="2500" b="1" dirty="0"/>
              <a:t>1987</a:t>
            </a:r>
            <a:r>
              <a:rPr lang="it-IT" sz="2500" dirty="0"/>
              <a:t> </a:t>
            </a:r>
          </a:p>
          <a:p>
            <a:pPr algn="ctr"/>
            <a:r>
              <a:rPr lang="it-IT" sz="2500" dirty="0"/>
              <a:t>Frederik Cohen dimostra che non è possibile costruire un algoritmo in grado di rilevare tutti i virus possibili e immaginabili</a:t>
            </a:r>
          </a:p>
        </p:txBody>
      </p:sp>
      <p:pic>
        <p:nvPicPr>
          <p:cNvPr id="4098" name="Picture 2" descr="E quindi? Se magna? - Facciabuco.com">
            <a:extLst>
              <a:ext uri="{FF2B5EF4-FFF2-40B4-BE49-F238E27FC236}">
                <a16:creationId xmlns:a16="http://schemas.microsoft.com/office/drawing/2014/main" id="{C4FC16D2-A2C8-63D3-2B4F-F5581049A7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52"/>
          <a:stretch/>
        </p:blipFill>
        <p:spPr bwMode="auto">
          <a:xfrm>
            <a:off x="3938587" y="2605086"/>
            <a:ext cx="43148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458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4A0E413-1E47-3336-F73D-25608A595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9699" y="1118592"/>
            <a:ext cx="9372600" cy="1692771"/>
          </a:xfrm>
        </p:spPr>
        <p:txBody>
          <a:bodyPr/>
          <a:lstStyle/>
          <a:p>
            <a:pPr algn="ctr"/>
            <a:r>
              <a:rPr lang="it-IT" sz="3000" dirty="0"/>
              <a:t>I moderni antivirus hanno un’efficacia che va dal 91% al 99,9%</a:t>
            </a:r>
          </a:p>
          <a:p>
            <a:pPr algn="ctr"/>
            <a:endParaRPr lang="it-IT" sz="2500" dirty="0"/>
          </a:p>
          <a:p>
            <a:pPr algn="ctr"/>
            <a:r>
              <a:rPr lang="it-IT" sz="2500" dirty="0"/>
              <a:t>Le difficoltà maggiori sono nel rilevare vulnerabilità di tipo 0-days.</a:t>
            </a:r>
          </a:p>
        </p:txBody>
      </p:sp>
      <p:pic>
        <p:nvPicPr>
          <p:cNvPr id="5122" name="Picture 2" descr="Piutost che nient, l'è mei piutost (*)">
            <a:extLst>
              <a:ext uri="{FF2B5EF4-FFF2-40B4-BE49-F238E27FC236}">
                <a16:creationId xmlns:a16="http://schemas.microsoft.com/office/drawing/2014/main" id="{2498E0E0-D539-96F4-2FDE-39006D2517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6" r="19394"/>
          <a:stretch/>
        </p:blipFill>
        <p:spPr bwMode="auto">
          <a:xfrm>
            <a:off x="3698255" y="3267075"/>
            <a:ext cx="4795489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9371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</TotalTime>
  <Words>1900</Words>
  <Application>Microsoft Office PowerPoint</Application>
  <PresentationFormat>Widescreen</PresentationFormat>
  <Paragraphs>207</Paragraphs>
  <Slides>41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41</vt:i4>
      </vt:variant>
    </vt:vector>
  </HeadingPairs>
  <TitlesOfParts>
    <vt:vector size="49" baseType="lpstr">
      <vt:lpstr>Arial</vt:lpstr>
      <vt:lpstr>Calibri</vt:lpstr>
      <vt:lpstr>Calibri Light</vt:lpstr>
      <vt:lpstr>Microsoft Sans Serif</vt:lpstr>
      <vt:lpstr>rawline</vt:lpstr>
      <vt:lpstr>Wingdings</vt:lpstr>
      <vt:lpstr>Tema di Office</vt:lpstr>
      <vt:lpstr>Office Theme</vt:lpstr>
      <vt:lpstr>Sicurezza informatica</vt:lpstr>
      <vt:lpstr>Storytime</vt:lpstr>
      <vt:lpstr>The Creeper</vt:lpstr>
      <vt:lpstr>The Creeper</vt:lpstr>
      <vt:lpstr>The Reaper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Come funziona un antivirus?</vt:lpstr>
      <vt:lpstr>Presentazione standard di PowerPoint</vt:lpstr>
      <vt:lpstr>Sandbox detection</vt:lpstr>
      <vt:lpstr>Tecniche di data-mining</vt:lpstr>
      <vt:lpstr>Firme</vt:lpstr>
      <vt:lpstr>Firme</vt:lpstr>
      <vt:lpstr>Rootkit detection</vt:lpstr>
      <vt:lpstr>Protezione real-time</vt:lpstr>
      <vt:lpstr>Presentazione standard di PowerPoint</vt:lpstr>
      <vt:lpstr>Presentazione standard di PowerPoint</vt:lpstr>
      <vt:lpstr>Rogueware</vt:lpstr>
      <vt:lpstr>Falsi positivi</vt:lpstr>
      <vt:lpstr>Falsi positivi</vt:lpstr>
      <vt:lpstr>Nuovi virus</vt:lpstr>
      <vt:lpstr>Danni irreparabili</vt:lpstr>
      <vt:lpstr>Presentazione standard di PowerPoint</vt:lpstr>
      <vt:lpstr>Presentazione standard di PowerPoint</vt:lpstr>
      <vt:lpstr>Firewall</vt:lpstr>
      <vt:lpstr>Firewall</vt:lpstr>
      <vt:lpstr>Firewall</vt:lpstr>
      <vt:lpstr>Firewall</vt:lpstr>
      <vt:lpstr>Firewall</vt:lpstr>
      <vt:lpstr>Firewall</vt:lpstr>
      <vt:lpstr>Firewall</vt:lpstr>
      <vt:lpstr>Firewall</vt:lpstr>
      <vt:lpstr>Firewall</vt:lpstr>
      <vt:lpstr>Cloud antivirus</vt:lpstr>
      <vt:lpstr>Cloud antivirus</vt:lpstr>
      <vt:lpstr>Online scanning</vt:lpstr>
      <vt:lpstr>Tools specializzati</vt:lpstr>
      <vt:lpstr>Proviamo?</vt:lpstr>
      <vt:lpstr>Link utili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Sicurezza informatica</dc:title>
  <dc:creator>Elena Dal Santo</dc:creator>
  <cp:lastModifiedBy>Elena Dal Santo</cp:lastModifiedBy>
  <cp:revision>71</cp:revision>
  <dcterms:created xsi:type="dcterms:W3CDTF">2023-01-20T15:47:37Z</dcterms:created>
  <dcterms:modified xsi:type="dcterms:W3CDTF">2025-01-30T11:14:29Z</dcterms:modified>
</cp:coreProperties>
</file>