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7740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6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27F8E82-12F3-44B9-A3D1-BE55936E063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E1778A1-EBF3-4B6D-8441-E861C3A07B1D}">
      <dgm:prSet/>
      <dgm:spPr/>
      <dgm:t>
        <a:bodyPr/>
        <a:lstStyle/>
        <a:p>
          <a:r>
            <a:rPr lang="en-US"/>
            <a:t>Tener una estructura de relación y procesos garantiza que las acciones de gobierno de las TI sean compartidas con los directivos de la Organización</a:t>
          </a:r>
        </a:p>
      </dgm:t>
    </dgm:pt>
    <dgm:pt modelId="{568B6ED7-C148-404B-B100-F6A5CA1FC4FB}" cxnId="{18F41EB4-1CE8-4098-89EE-FF2FE68BEF02}" type="parTrans">
      <dgm:prSet/>
      <dgm:spPr/>
      <dgm:t>
        <a:bodyPr/>
        <a:lstStyle/>
        <a:p>
          <a:endParaRPr lang="en-US"/>
        </a:p>
      </dgm:t>
    </dgm:pt>
    <dgm:pt modelId="{C6C1A627-1B17-4A26-B5D0-A84B18C28025}" cxnId="{18F41EB4-1CE8-4098-89EE-FF2FE68BEF02}" type="sibTrans">
      <dgm:prSet/>
      <dgm:spPr/>
      <dgm:t>
        <a:bodyPr/>
        <a:lstStyle/>
        <a:p>
          <a:endParaRPr lang="en-US"/>
        </a:p>
      </dgm:t>
    </dgm:pt>
    <dgm:pt modelId="{8855CBE6-491D-4423-8E64-588339C0F766}">
      <dgm:prSet/>
      <dgm:spPr/>
      <dgm:t>
        <a:bodyPr/>
        <a:lstStyle/>
        <a:p>
          <a:r>
            <a:rPr lang="en-US"/>
            <a:t>Cada vez es mayor la necesidad de adopción por el área de la TI, de  mecanismos que permitan establecer objetivos y evaluar el resultado.</a:t>
          </a:r>
        </a:p>
      </dgm:t>
    </dgm:pt>
    <dgm:pt modelId="{C9A7D318-E01D-42E6-A12A-ACAD04646350}" cxnId="{8480F602-12C9-44C5-ACF6-621288425BBB}" type="parTrans">
      <dgm:prSet/>
      <dgm:spPr/>
      <dgm:t>
        <a:bodyPr/>
        <a:lstStyle/>
        <a:p>
          <a:endParaRPr lang="en-US"/>
        </a:p>
      </dgm:t>
    </dgm:pt>
    <dgm:pt modelId="{175BF8ED-3C92-4906-8AEA-6525B134FFEA}" cxnId="{8480F602-12C9-44C5-ACF6-621288425BBB}" type="sibTrans">
      <dgm:prSet/>
      <dgm:spPr/>
      <dgm:t>
        <a:bodyPr/>
        <a:lstStyle/>
        <a:p>
          <a:endParaRPr lang="en-US"/>
        </a:p>
      </dgm:t>
    </dgm:pt>
    <dgm:pt modelId="{3C1E2AB4-396B-43B8-BDA4-8EC39BBBC279}">
      <dgm:prSet/>
      <dgm:spPr/>
      <dgm:t>
        <a:bodyPr/>
        <a:lstStyle/>
        <a:p>
          <a:r>
            <a:rPr lang="en-US"/>
            <a:t>Las organizaciones están siempre en transformación y las TI igualmente están en constante proceso de cambio.</a:t>
          </a:r>
        </a:p>
      </dgm:t>
    </dgm:pt>
    <dgm:pt modelId="{2B857A47-0D13-4785-B29E-CDE0168EA6F8}" cxnId="{DE29A321-65E0-4415-87E8-B0EE936DE393}" type="parTrans">
      <dgm:prSet/>
      <dgm:spPr/>
      <dgm:t>
        <a:bodyPr/>
        <a:lstStyle/>
        <a:p>
          <a:endParaRPr lang="en-US"/>
        </a:p>
      </dgm:t>
    </dgm:pt>
    <dgm:pt modelId="{D529E269-284C-488C-8612-99BC5A71E4CD}" cxnId="{DE29A321-65E0-4415-87E8-B0EE936DE393}" type="sibTrans">
      <dgm:prSet/>
      <dgm:spPr/>
      <dgm:t>
        <a:bodyPr/>
        <a:lstStyle/>
        <a:p>
          <a:endParaRPr lang="en-US"/>
        </a:p>
      </dgm:t>
    </dgm:pt>
    <dgm:pt modelId="{FB2403DB-4FE0-48A7-B9B6-3D86E0BB8DEB}" type="pres">
      <dgm:prSet presAssocID="{227F8E82-12F3-44B9-A3D1-BE55936E0638}" presName="linear" presStyleCnt="0">
        <dgm:presLayoutVars>
          <dgm:animLvl val="lvl"/>
          <dgm:resizeHandles val="exact"/>
        </dgm:presLayoutVars>
      </dgm:prSet>
      <dgm:spPr/>
    </dgm:pt>
    <dgm:pt modelId="{A5A41A36-4383-4E00-BFB7-7A404242CE7E}" type="pres">
      <dgm:prSet presAssocID="{5E1778A1-EBF3-4B6D-8441-E861C3A07B1D}" presName="parentText" presStyleLbl="node1" presStyleIdx="0" presStyleCnt="3">
        <dgm:presLayoutVars>
          <dgm:chMax val="0"/>
          <dgm:bulletEnabled val="1"/>
        </dgm:presLayoutVars>
      </dgm:prSet>
      <dgm:spPr/>
    </dgm:pt>
    <dgm:pt modelId="{6703384A-F916-44B5-B6DB-52CEC8F80CBE}" type="pres">
      <dgm:prSet presAssocID="{C6C1A627-1B17-4A26-B5D0-A84B18C28025}" presName="spacer" presStyleCnt="0"/>
      <dgm:spPr/>
    </dgm:pt>
    <dgm:pt modelId="{BFD1CCC6-7717-47D0-B01C-51E499917008}" type="pres">
      <dgm:prSet presAssocID="{8855CBE6-491D-4423-8E64-588339C0F766}" presName="parentText" presStyleLbl="node1" presStyleIdx="1" presStyleCnt="3">
        <dgm:presLayoutVars>
          <dgm:chMax val="0"/>
          <dgm:bulletEnabled val="1"/>
        </dgm:presLayoutVars>
      </dgm:prSet>
      <dgm:spPr/>
    </dgm:pt>
    <dgm:pt modelId="{472A5055-1EB6-429E-A9A0-ED8731A46ADC}" type="pres">
      <dgm:prSet presAssocID="{175BF8ED-3C92-4906-8AEA-6525B134FFEA}" presName="spacer" presStyleCnt="0"/>
      <dgm:spPr/>
    </dgm:pt>
    <dgm:pt modelId="{AFE93B85-D7B8-439B-83EA-C3D817469685}" type="pres">
      <dgm:prSet presAssocID="{3C1E2AB4-396B-43B8-BDA4-8EC39BBBC279}" presName="parentText" presStyleLbl="node1" presStyleIdx="2" presStyleCnt="3">
        <dgm:presLayoutVars>
          <dgm:chMax val="0"/>
          <dgm:bulletEnabled val="1"/>
        </dgm:presLayoutVars>
      </dgm:prSet>
      <dgm:spPr/>
    </dgm:pt>
  </dgm:ptLst>
  <dgm:cxnLst>
    <dgm:cxn modelId="{8480F602-12C9-44C5-ACF6-621288425BBB}" srcId="{227F8E82-12F3-44B9-A3D1-BE55936E0638}" destId="{8855CBE6-491D-4423-8E64-588339C0F766}" srcOrd="1" destOrd="0" parTransId="{C9A7D318-E01D-42E6-A12A-ACAD04646350}" sibTransId="{175BF8ED-3C92-4906-8AEA-6525B134FFEA}"/>
    <dgm:cxn modelId="{DE29A321-65E0-4415-87E8-B0EE936DE393}" srcId="{227F8E82-12F3-44B9-A3D1-BE55936E0638}" destId="{3C1E2AB4-396B-43B8-BDA4-8EC39BBBC279}" srcOrd="2" destOrd="0" parTransId="{2B857A47-0D13-4785-B29E-CDE0168EA6F8}" sibTransId="{D529E269-284C-488C-8612-99BC5A71E4CD}"/>
    <dgm:cxn modelId="{0BFB235F-B611-4BB4-B071-ECCF4B82E5FF}" type="presOf" srcId="{5E1778A1-EBF3-4B6D-8441-E861C3A07B1D}" destId="{A5A41A36-4383-4E00-BFB7-7A404242CE7E}" srcOrd="0" destOrd="0" presId="urn:microsoft.com/office/officeart/2005/8/layout/vList2"/>
    <dgm:cxn modelId="{F965757D-EFC4-4345-8161-E3BB22082FE0}" type="presOf" srcId="{227F8E82-12F3-44B9-A3D1-BE55936E0638}" destId="{FB2403DB-4FE0-48A7-B9B6-3D86E0BB8DEB}" srcOrd="0" destOrd="0" presId="urn:microsoft.com/office/officeart/2005/8/layout/vList2"/>
    <dgm:cxn modelId="{18F41EB4-1CE8-4098-89EE-FF2FE68BEF02}" srcId="{227F8E82-12F3-44B9-A3D1-BE55936E0638}" destId="{5E1778A1-EBF3-4B6D-8441-E861C3A07B1D}" srcOrd="0" destOrd="0" parTransId="{568B6ED7-C148-404B-B100-F6A5CA1FC4FB}" sibTransId="{C6C1A627-1B17-4A26-B5D0-A84B18C28025}"/>
    <dgm:cxn modelId="{64AA5CBE-FCB6-4098-880F-8D76042D8249}" type="presOf" srcId="{3C1E2AB4-396B-43B8-BDA4-8EC39BBBC279}" destId="{AFE93B85-D7B8-439B-83EA-C3D817469685}" srcOrd="0" destOrd="0" presId="urn:microsoft.com/office/officeart/2005/8/layout/vList2"/>
    <dgm:cxn modelId="{10E419D3-9F17-45CC-97BF-2062EDDFA727}" type="presOf" srcId="{8855CBE6-491D-4423-8E64-588339C0F766}" destId="{BFD1CCC6-7717-47D0-B01C-51E499917008}" srcOrd="0" destOrd="0" presId="urn:microsoft.com/office/officeart/2005/8/layout/vList2"/>
    <dgm:cxn modelId="{BB71C295-122E-464F-8F1F-406965681328}" type="presParOf" srcId="{FB2403DB-4FE0-48A7-B9B6-3D86E0BB8DEB}" destId="{A5A41A36-4383-4E00-BFB7-7A404242CE7E}" srcOrd="0" destOrd="0" presId="urn:microsoft.com/office/officeart/2005/8/layout/vList2"/>
    <dgm:cxn modelId="{EBA4735C-7217-48AB-81D8-8ADD207A1762}" type="presParOf" srcId="{FB2403DB-4FE0-48A7-B9B6-3D86E0BB8DEB}" destId="{6703384A-F916-44B5-B6DB-52CEC8F80CBE}" srcOrd="1" destOrd="0" presId="urn:microsoft.com/office/officeart/2005/8/layout/vList2"/>
    <dgm:cxn modelId="{E474EB44-1102-40C1-AB83-BF65E12F9B65}" type="presParOf" srcId="{FB2403DB-4FE0-48A7-B9B6-3D86E0BB8DEB}" destId="{BFD1CCC6-7717-47D0-B01C-51E499917008}" srcOrd="2" destOrd="0" presId="urn:microsoft.com/office/officeart/2005/8/layout/vList2"/>
    <dgm:cxn modelId="{7EAB2983-731A-4ACA-8065-F5BFC955B868}" type="presParOf" srcId="{FB2403DB-4FE0-48A7-B9B6-3D86E0BB8DEB}" destId="{472A5055-1EB6-429E-A9A0-ED8731A46ADC}" srcOrd="3" destOrd="0" presId="urn:microsoft.com/office/officeart/2005/8/layout/vList2"/>
    <dgm:cxn modelId="{3573EB48-9739-4318-9833-54DC8023BD55}" type="presParOf" srcId="{FB2403DB-4FE0-48A7-B9B6-3D86E0BB8DEB}" destId="{AFE93B85-D7B8-439B-83EA-C3D817469685}"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649029" cy="5942376"/>
        <a:chOff x="0" y="0"/>
        <a:chExt cx="5649029" cy="5942376"/>
      </a:xfrm>
    </dsp:grpSpPr>
    <dsp:sp modelId="{A5A41A36-4383-4E00-BFB7-7A404242CE7E}">
      <dsp:nvSpPr>
        <dsp:cNvPr id="3" name="Rounded Rectangle 2"/>
        <dsp:cNvSpPr/>
      </dsp:nvSpPr>
      <dsp:spPr bwMode="white">
        <a:xfrm>
          <a:off x="0" y="516123"/>
          <a:ext cx="5649029" cy="1596390"/>
        </a:xfrm>
        <a:prstGeom prst="roundRect">
          <a:avLst/>
        </a:prstGeom>
      </dsp:spPr>
      <dsp:style>
        <a:lnRef idx="0">
          <a:schemeClr val="lt1"/>
        </a:lnRef>
        <a:fillRef idx="3">
          <a:schemeClr val="accent2">
            <a:hueOff val="0"/>
            <a:satOff val="0"/>
            <a:lumOff val="0"/>
            <a:alpha val="100000"/>
          </a:schemeClr>
        </a:fillRef>
        <a:effectRef idx="2">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Tener una estructura de relación y procesos garantiza que las acciones de gobierno de las TI sean compartidas con los directivos de la Organización</a:t>
          </a:r>
        </a:p>
      </dsp:txBody>
      <dsp:txXfrm>
        <a:off x="0" y="516123"/>
        <a:ext cx="5649029" cy="1596390"/>
      </dsp:txXfrm>
    </dsp:sp>
    <dsp:sp modelId="{BFD1CCC6-7717-47D0-B01C-51E499917008}">
      <dsp:nvSpPr>
        <dsp:cNvPr id="4" name="Rounded Rectangle 3"/>
        <dsp:cNvSpPr/>
      </dsp:nvSpPr>
      <dsp:spPr bwMode="white">
        <a:xfrm>
          <a:off x="0" y="2172993"/>
          <a:ext cx="5649029" cy="1596390"/>
        </a:xfrm>
        <a:prstGeom prst="roundRect">
          <a:avLst/>
        </a:prstGeom>
      </dsp:spPr>
      <dsp:style>
        <a:lnRef idx="0">
          <a:schemeClr val="lt1"/>
        </a:lnRef>
        <a:fillRef idx="3">
          <a:schemeClr val="accent2">
            <a:hueOff val="240000"/>
            <a:satOff val="-24117"/>
            <a:lumOff val="-587"/>
            <a:alpha val="100000"/>
          </a:schemeClr>
        </a:fillRef>
        <a:effectRef idx="2">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Cada vez es mayor la necesidad de adopción por el área de la TI, de  mecanismos que permitan establecer objetivos y evaluar el resultado.</a:t>
          </a:r>
        </a:p>
      </dsp:txBody>
      <dsp:txXfrm>
        <a:off x="0" y="2172993"/>
        <a:ext cx="5649029" cy="1596390"/>
      </dsp:txXfrm>
    </dsp:sp>
    <dsp:sp modelId="{AFE93B85-D7B8-439B-83EA-C3D817469685}">
      <dsp:nvSpPr>
        <dsp:cNvPr id="5" name="Rounded Rectangle 4"/>
        <dsp:cNvSpPr/>
      </dsp:nvSpPr>
      <dsp:spPr bwMode="white">
        <a:xfrm>
          <a:off x="0" y="3829863"/>
          <a:ext cx="5649029" cy="1596390"/>
        </a:xfrm>
        <a:prstGeom prst="roundRect">
          <a:avLst/>
        </a:prstGeom>
      </dsp:spPr>
      <dsp:style>
        <a:lnRef idx="0">
          <a:schemeClr val="lt1"/>
        </a:lnRef>
        <a:fillRef idx="3">
          <a:schemeClr val="accent2">
            <a:hueOff val="480000"/>
            <a:satOff val="-48234"/>
            <a:lumOff val="-1175"/>
            <a:alpha val="100000"/>
          </a:schemeClr>
        </a:fillRef>
        <a:effectRef idx="2">
          <a:scrgbClr r="0" g="0" b="0"/>
        </a:effectRef>
        <a:fontRef idx="minor">
          <a:schemeClr val="lt1"/>
        </a:fontRef>
      </dsp:style>
      <dsp:txBody>
        <a:bodyPr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a:t>Las organizaciones están siempre en transformación y las TI igualmente están en constante proceso de cambio.</a:t>
          </a:r>
        </a:p>
      </dsp:txBody>
      <dsp:txXfrm>
        <a:off x="0" y="3829863"/>
        <a:ext cx="5649029" cy="15963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213ad85879_0_74: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3ad8587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Por eso es necesario designar criterios de decisión de la mejor manera posible, buscando mantener la alineación entre el negocio y las TI.</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g213ad85879_0_79: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3ad8587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Internamente, el gobierno de TI busca asignar los derechos de decisión en los asuntos de valor real, con la finalidad de alcanzar los objetivos del negocio.</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Considerada por muchos como una especie de caja negra, el área de las TI tiene sus acciones poco conocidas dentro de las organizaciones. En la mayoría de ellas no existe alineación entre las estrategias de las TI con las estrategias del negocio</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13ad85879_0_87: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3ad8587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Un gobierno de TI adecuado es necesario para el conocimiento más amplio de los objetivos del sector de TI. Las nuevas prácticas de gobierno posibilitan que el área de TI se adecúe a la estrategia del negocio de las organizaciones</a:t>
            </a: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213ad85879_0_95: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13ad858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Un gobierno de TI eficaz requiere una cantidad significativa de tiempo y atención de la administración. La creciente dependencia de las organizaciones en relación con la TI muestra que son válidos los esfuerzos para implantar un gobierno de TI. Un gobierno de TI adecuado armoniza las decisiones administrativas y la utilización de TI alineadas a los objetivos del negocio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g213ad85879_0_105: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3ad8587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En este sentido, el principal objetivo del gobierno de TI es alinear las TI a las necesidades del negocio de una organización, garantizar la continuidad de los servicios de las TI para los negocios y equilibrar las inversiones necesarias para el ambiente de TI, siempre atendiendo los objetivos estratégicos de la organización. Es decir que el principal objetivo del gobierno de TI es alinear la estrategia de TI con la estrategia del negocio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g213ad85879_0_111: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3ad8587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g213ad85879_0_121: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3ad8587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g213ad85879_0_127: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13ad8587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Google Shape;183;g213ad85879_0_133: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3ad8587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 Un ejemplo es la garantía de que los pedidos estén automatizados con la línea de producción, proporcionando un mayor control de los productos de la organización. Si eso no ocurre, la TI no está entregando el valor esperado.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Google Shape;189;g213ad85879_0_140: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3ad8587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Una organización financiera, por ejemplo, tiene una gran preocupación sobre los riesgos asociados a fraudes electrónicos. Estas organizaciones invierten para conocer estos riesgos, para evaluar la vulnerabilidad asociada a cada uno de ellos y para proveer medidas para resolverlos. Un fraude electrónico puede comprometer la reputación de toda la organización y causar pérdidas significativas.</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213ad85879_0_3: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3ad8587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g213ad85879_0_148: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ad8587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213ad85879_0_154: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3ad8587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g213ad85879_0_184: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3ad8587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g213ad85879_0_167: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3ad8587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ebf088604_0_6: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ebf0886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g3ebf088604_0_14: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ebf08860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g3ebf088604_0_19: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ebf08860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213ad85879_0_24: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3ad8587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Inversión en TI. - Organizaciones públicas y privadas. - Desafíos relacionados con TI, enfrentados por las organizaciones públicas y privadas.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213ad85879_0_31: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13ad8587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13ad85879_0_42: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13ad8587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13ad85879_0_14: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3ad8587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g213ad85879_0_50: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3ad858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Inversión en TI. - Organizaciones públicas y privadas. - Desafíos relacionados con TI, enfrentados por las organizaciones públicas y privadas.</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g213ad85879_0_62: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13ad8587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ITIL – herramienta que ayuda al área de TI a administrar mejor los asuntos de tecnología, estableciendo un conjunto de prácticas y procesos para la gerencia de los servicios de TI.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 ISO 20000 – la ISO 20000 es la primera norma que trata los asuntos relativos a la gerencia de servicios de TI, siendo un conjunto de mejores prácticas compatibles con ITIL.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 ISO 38500 – la ISO 38500 es la primera norma que direcciona las organizaciones a implantar el gobierno de TI, basado fundamentalmente en CobiT. </a:t>
            </a:r>
            <a:endParaRPr sz="120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 Val IT - estructura de procesos que ayuda a las organizaciones en la priorización de las inversiones en TI, así como en la evaluación del retorno que trae para el negocio.</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213ad85879_0_68:notes"/>
          <p:cNvSpPr>
            <a:spLocks noGrp="1" noRot="1" noChangeAspect="1"/>
          </p:cNvSpPr>
          <p:nvPr>
            <p:ph type="sldImg" idx="2"/>
          </p:nvPr>
        </p:nvSpPr>
        <p:spPr>
          <a:xfrm>
            <a:off x="1196975" y="685800"/>
            <a:ext cx="44640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3ad8587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En resumen, el gobierno de TI se está enfocando en mitigar las amenazas empresariales relacionadas con la tecnología. Las organizaciones deben integrar el riesgo tecnológico de forma mucho más agresiva en la Gestión de Riesgos Empresariales, ERM, (por sus siglas en inglés) si quieren reducir pérdidas futuras y mejorar el desempeño del negocio, tal como lo indica la nueva guía de la asociación global de TI, ISACA.</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41379" y="2838240"/>
            <a:ext cx="7276539" cy="2554009"/>
          </a:xfrm>
        </p:spPr>
        <p:txBody>
          <a:bodyPr anchor="b">
            <a:normAutofit/>
          </a:bodyPr>
          <a:lstStyle>
            <a:lvl1pPr>
              <a:defRPr sz="5955"/>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2141379" y="5392247"/>
            <a:ext cx="7276539" cy="1271240"/>
          </a:xfrm>
        </p:spPr>
        <p:txBody>
          <a:bodyPr anchor="t"/>
          <a:lstStyle>
            <a:lvl1pPr marL="0" indent="0" algn="l">
              <a:buNone/>
              <a:defRPr>
                <a:solidFill>
                  <a:schemeClr val="tx1">
                    <a:lumMod val="65000"/>
                    <a:lumOff val="35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20315"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225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9" name="Freeform 8"/>
          <p:cNvSpPr/>
          <p:nvPr/>
        </p:nvSpPr>
        <p:spPr bwMode="auto">
          <a:xfrm>
            <a:off x="-34967" y="4877308"/>
            <a:ext cx="1538412" cy="88239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66696" y="5112510"/>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41378" y="688058"/>
            <a:ext cx="7267206" cy="3518215"/>
          </a:xfrm>
        </p:spPr>
        <p:txBody>
          <a:bodyPr anchor="ctr">
            <a:normAutofit/>
          </a:bodyPr>
          <a:lstStyle>
            <a:lvl1pPr algn="l">
              <a:defRPr sz="5290" b="0" cap="none"/>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2141378" y="4914428"/>
            <a:ext cx="7267206" cy="1756109"/>
          </a:xfrm>
        </p:spPr>
        <p:txBody>
          <a:bodyPr anchor="ctr">
            <a:normAutofit/>
          </a:bodyPr>
          <a:lstStyle>
            <a:lvl1pPr marL="0" indent="0" algn="l">
              <a:buNone/>
              <a:defRPr sz="1985">
                <a:solidFill>
                  <a:schemeClr val="tx1">
                    <a:lumMod val="65000"/>
                    <a:lumOff val="3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20315"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2250" indent="0">
              <a:buNone/>
              <a:defRPr sz="1545">
                <a:solidFill>
                  <a:schemeClr val="tx1">
                    <a:tint val="75000"/>
                  </a:schemeClr>
                </a:solidFill>
              </a:defRPr>
            </a:lvl9pPr>
          </a:lstStyle>
          <a:p>
            <a:pPr lvl="0"/>
            <a:r>
              <a:rPr lang="es-ES"/>
              <a:t>Haga clic para modificar los estilos de texto del patrón</a:t>
            </a:r>
            <a:endParaRPr lang="es-ES"/>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10" name="Freeform 11"/>
          <p:cNvSpPr/>
          <p:nvPr/>
        </p:nvSpPr>
        <p:spPr bwMode="auto">
          <a:xfrm flipV="1">
            <a:off x="64" y="357407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3593" y="3661673"/>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412254" y="688058"/>
            <a:ext cx="6735395" cy="3268274"/>
          </a:xfrm>
        </p:spPr>
        <p:txBody>
          <a:bodyPr anchor="ctr">
            <a:normAutofit/>
          </a:bodyPr>
          <a:lstStyle>
            <a:lvl1pPr algn="l">
              <a:defRPr sz="5290" b="0" cap="none"/>
            </a:lvl1pPr>
          </a:lstStyle>
          <a:p>
            <a:r>
              <a:rPr lang="es-ES"/>
              <a:t>Haga clic para modificar el estilo de título del patrón</a:t>
            </a:r>
            <a:endParaRPr lang="en-US" dirty="0"/>
          </a:p>
        </p:txBody>
      </p:sp>
      <p:sp>
        <p:nvSpPr>
          <p:cNvPr id="13" name="Text Placeholder 9"/>
          <p:cNvSpPr>
            <a:spLocks noGrp="1"/>
          </p:cNvSpPr>
          <p:nvPr>
            <p:ph type="body" sz="quarter" idx="13" hasCustomPrompt="1"/>
          </p:nvPr>
        </p:nvSpPr>
        <p:spPr>
          <a:xfrm>
            <a:off x="2663441" y="3956332"/>
            <a:ext cx="6233019" cy="430036"/>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s-ES"/>
              <a:t>Haga clic para modificar los estilos de texto del patrón</a:t>
            </a:r>
            <a:endParaRPr lang="es-ES"/>
          </a:p>
        </p:txBody>
      </p:sp>
      <p:sp>
        <p:nvSpPr>
          <p:cNvPr id="3" name="Text Placeholder 2"/>
          <p:cNvSpPr>
            <a:spLocks noGrp="1"/>
          </p:cNvSpPr>
          <p:nvPr>
            <p:ph type="body" idx="1" hasCustomPrompt="1"/>
          </p:nvPr>
        </p:nvSpPr>
        <p:spPr>
          <a:xfrm>
            <a:off x="2141378" y="4914428"/>
            <a:ext cx="7267206" cy="1756109"/>
          </a:xfrm>
        </p:spPr>
        <p:txBody>
          <a:bodyPr anchor="ctr">
            <a:normAutofit/>
          </a:bodyPr>
          <a:lstStyle>
            <a:lvl1pPr marL="0" indent="0" algn="l">
              <a:buNone/>
              <a:defRPr sz="1985">
                <a:solidFill>
                  <a:schemeClr val="tx1">
                    <a:lumMod val="65000"/>
                    <a:lumOff val="3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20315"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2250" indent="0">
              <a:buNone/>
              <a:defRPr sz="1545">
                <a:solidFill>
                  <a:schemeClr val="tx1">
                    <a:tint val="75000"/>
                  </a:schemeClr>
                </a:solidFill>
              </a:defRPr>
            </a:lvl9pPr>
          </a:lstStyle>
          <a:p>
            <a:pPr lvl="0"/>
            <a:r>
              <a:rPr lang="es-ES"/>
              <a:t>Haga clic para modificar los estilos de texto del patrón</a:t>
            </a:r>
            <a:endParaRPr lang="es-ES"/>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19" name="Freeform 11"/>
          <p:cNvSpPr/>
          <p:nvPr/>
        </p:nvSpPr>
        <p:spPr bwMode="auto">
          <a:xfrm flipV="1">
            <a:off x="64" y="357407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3593" y="3661673"/>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4" name="TextBox 13"/>
          <p:cNvSpPr txBox="1"/>
          <p:nvPr/>
        </p:nvSpPr>
        <p:spPr>
          <a:xfrm>
            <a:off x="1993544" y="731406"/>
            <a:ext cx="504162" cy="660039"/>
          </a:xfrm>
          <a:prstGeom prst="rect">
            <a:avLst/>
          </a:prstGeom>
        </p:spPr>
        <p:txBody>
          <a:bodyPr vert="horz" lIns="100806" tIns="50403" rIns="100806" bIns="50403" rtlCol="0" anchor="ctr">
            <a:noAutofit/>
          </a:bodyPr>
          <a:lstStyle/>
          <a:p>
            <a:pPr lvl="0"/>
            <a:r>
              <a:rPr lang="en-US" sz="8820" baseline="0" dirty="0">
                <a:ln w="3175" cmpd="sng">
                  <a:noFill/>
                </a:ln>
                <a:solidFill>
                  <a:schemeClr val="accent1"/>
                </a:solidFill>
                <a:effectLst/>
                <a:latin typeface="Arial" panose="020B0604020202020204"/>
              </a:rPr>
              <a:t>“</a:t>
            </a:r>
            <a:endParaRPr lang="en-US" sz="8820" baseline="0" dirty="0">
              <a:ln w="3175" cmpd="sng">
                <a:noFill/>
              </a:ln>
              <a:solidFill>
                <a:schemeClr val="accent1"/>
              </a:solidFill>
              <a:effectLst/>
              <a:latin typeface="Arial" panose="020B0604020202020204"/>
            </a:endParaRPr>
          </a:p>
        </p:txBody>
      </p:sp>
      <p:sp>
        <p:nvSpPr>
          <p:cNvPr id="15" name="TextBox 14"/>
          <p:cNvSpPr txBox="1"/>
          <p:nvPr/>
        </p:nvSpPr>
        <p:spPr>
          <a:xfrm>
            <a:off x="9006344" y="3279230"/>
            <a:ext cx="504162" cy="660039"/>
          </a:xfrm>
          <a:prstGeom prst="rect">
            <a:avLst/>
          </a:prstGeom>
        </p:spPr>
        <p:txBody>
          <a:bodyPr vert="horz" lIns="100806" tIns="50403" rIns="100806" bIns="50403" rtlCol="0" anchor="ctr">
            <a:noAutofit/>
          </a:bodyPr>
          <a:lstStyle/>
          <a:p>
            <a:pPr lvl="0"/>
            <a:r>
              <a:rPr lang="en-US" sz="8820" baseline="0" dirty="0">
                <a:ln w="3175" cmpd="sng">
                  <a:noFill/>
                </a:ln>
                <a:solidFill>
                  <a:schemeClr val="accent1"/>
                </a:solidFill>
                <a:effectLst/>
                <a:latin typeface="Arial" panose="020B0604020202020204"/>
              </a:rPr>
              <a:t>”</a:t>
            </a:r>
            <a:endParaRPr lang="en-US" sz="882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141378" y="2752233"/>
            <a:ext cx="7267206" cy="3075543"/>
          </a:xfrm>
        </p:spPr>
        <p:txBody>
          <a:bodyPr anchor="b">
            <a:normAutofit/>
          </a:bodyPr>
          <a:lstStyle>
            <a:lvl1pPr algn="l">
              <a:defRPr sz="5290" b="0"/>
            </a:lvl1pPr>
          </a:lstStyle>
          <a:p>
            <a:r>
              <a:rPr lang="es-ES"/>
              <a:t>Haga clic para modificar el estilo de título del patrón</a:t>
            </a:r>
            <a:endParaRPr lang="en-US" dirty="0"/>
          </a:p>
        </p:txBody>
      </p:sp>
      <p:sp>
        <p:nvSpPr>
          <p:cNvPr id="4" name="Text Placeholder 3"/>
          <p:cNvSpPr>
            <a:spLocks noGrp="1"/>
          </p:cNvSpPr>
          <p:nvPr>
            <p:ph type="body" sz="half" idx="2" hasCustomPrompt="1"/>
          </p:nvPr>
        </p:nvSpPr>
        <p:spPr>
          <a:xfrm>
            <a:off x="2141378" y="5848491"/>
            <a:ext cx="7267206" cy="82352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endParaRPr lang="es-ES"/>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64" y="554268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593" y="5624430"/>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412254" y="688058"/>
            <a:ext cx="6735395" cy="3268274"/>
          </a:xfrm>
        </p:spPr>
        <p:txBody>
          <a:bodyPr anchor="ctr">
            <a:normAutofit/>
          </a:bodyPr>
          <a:lstStyle>
            <a:lvl1pPr algn="l">
              <a:defRPr sz="5290" b="0" cap="none"/>
            </a:lvl1pPr>
          </a:lstStyle>
          <a:p>
            <a:r>
              <a:rPr lang="es-ES"/>
              <a:t>Haga clic para modificar el estilo de título del patrón</a:t>
            </a:r>
            <a:endParaRPr lang="en-US" dirty="0"/>
          </a:p>
        </p:txBody>
      </p:sp>
      <p:sp>
        <p:nvSpPr>
          <p:cNvPr id="21" name="Text Placeholder 9"/>
          <p:cNvSpPr>
            <a:spLocks noGrp="1"/>
          </p:cNvSpPr>
          <p:nvPr>
            <p:ph type="body" sz="quarter" idx="13" hasCustomPrompt="1"/>
          </p:nvPr>
        </p:nvSpPr>
        <p:spPr>
          <a:xfrm>
            <a:off x="2141378" y="4902412"/>
            <a:ext cx="7373377" cy="946079"/>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s-ES"/>
              <a:t>Haga clic para modificar los estilos de texto del patrón</a:t>
            </a:r>
            <a:endParaRPr lang="es-ES"/>
          </a:p>
        </p:txBody>
      </p:sp>
      <p:sp>
        <p:nvSpPr>
          <p:cNvPr id="4" name="Text Placeholder 3"/>
          <p:cNvSpPr>
            <a:spLocks noGrp="1"/>
          </p:cNvSpPr>
          <p:nvPr>
            <p:ph type="body" sz="half" idx="2" hasCustomPrompt="1"/>
          </p:nvPr>
        </p:nvSpPr>
        <p:spPr>
          <a:xfrm>
            <a:off x="2141378" y="5848491"/>
            <a:ext cx="7373377" cy="82352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endParaRPr lang="es-ES"/>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20" name="Freeform 11"/>
          <p:cNvSpPr/>
          <p:nvPr/>
        </p:nvSpPr>
        <p:spPr bwMode="auto">
          <a:xfrm flipV="1">
            <a:off x="64" y="554268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593" y="5624430"/>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1" name="TextBox 10"/>
          <p:cNvSpPr txBox="1"/>
          <p:nvPr/>
        </p:nvSpPr>
        <p:spPr>
          <a:xfrm>
            <a:off x="1993544" y="731406"/>
            <a:ext cx="504162" cy="660039"/>
          </a:xfrm>
          <a:prstGeom prst="rect">
            <a:avLst/>
          </a:prstGeom>
        </p:spPr>
        <p:txBody>
          <a:bodyPr vert="horz" lIns="100806" tIns="50403" rIns="100806" bIns="50403" rtlCol="0" anchor="ctr">
            <a:noAutofit/>
          </a:bodyPr>
          <a:lstStyle/>
          <a:p>
            <a:pPr lvl="0"/>
            <a:r>
              <a:rPr lang="en-US" sz="8820" baseline="0" dirty="0">
                <a:ln w="3175" cmpd="sng">
                  <a:noFill/>
                </a:ln>
                <a:solidFill>
                  <a:schemeClr val="accent1"/>
                </a:solidFill>
                <a:effectLst/>
                <a:latin typeface="Arial" panose="020B0604020202020204"/>
              </a:rPr>
              <a:t>“</a:t>
            </a:r>
            <a:endParaRPr lang="en-US" sz="8820" baseline="0" dirty="0">
              <a:ln w="3175" cmpd="sng">
                <a:noFill/>
              </a:ln>
              <a:solidFill>
                <a:schemeClr val="accent1"/>
              </a:solidFill>
              <a:effectLst/>
              <a:latin typeface="Arial" panose="020B0604020202020204"/>
            </a:endParaRPr>
          </a:p>
        </p:txBody>
      </p:sp>
      <p:sp>
        <p:nvSpPr>
          <p:cNvPr id="12" name="TextBox 11"/>
          <p:cNvSpPr txBox="1"/>
          <p:nvPr/>
        </p:nvSpPr>
        <p:spPr>
          <a:xfrm>
            <a:off x="9006344" y="3279230"/>
            <a:ext cx="504162" cy="660039"/>
          </a:xfrm>
          <a:prstGeom prst="rect">
            <a:avLst/>
          </a:prstGeom>
        </p:spPr>
        <p:txBody>
          <a:bodyPr vert="horz" lIns="100806" tIns="50403" rIns="100806" bIns="50403" rtlCol="0" anchor="ctr">
            <a:noAutofit/>
          </a:bodyPr>
          <a:lstStyle/>
          <a:p>
            <a:pPr lvl="0"/>
            <a:r>
              <a:rPr lang="en-US" sz="8820" baseline="0" dirty="0">
                <a:ln w="3175" cmpd="sng">
                  <a:noFill/>
                </a:ln>
                <a:solidFill>
                  <a:schemeClr val="accent1"/>
                </a:solidFill>
                <a:effectLst/>
                <a:latin typeface="Arial" panose="020B0604020202020204"/>
              </a:rPr>
              <a:t>”</a:t>
            </a:r>
            <a:endParaRPr lang="en-US" sz="882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141379" y="708157"/>
            <a:ext cx="7267205" cy="3250689"/>
          </a:xfrm>
        </p:spPr>
        <p:txBody>
          <a:bodyPr anchor="ctr">
            <a:normAutofit/>
          </a:bodyPr>
          <a:lstStyle>
            <a:lvl1pPr algn="l">
              <a:defRPr sz="5290" b="0"/>
            </a:lvl1pPr>
          </a:lstStyle>
          <a:p>
            <a:r>
              <a:rPr lang="es-ES"/>
              <a:t>Haga clic para modificar el estilo de título del patrón</a:t>
            </a:r>
            <a:endParaRPr lang="en-US" dirty="0"/>
          </a:p>
        </p:txBody>
      </p:sp>
      <p:sp>
        <p:nvSpPr>
          <p:cNvPr id="21" name="Text Placeholder 9"/>
          <p:cNvSpPr>
            <a:spLocks noGrp="1"/>
          </p:cNvSpPr>
          <p:nvPr>
            <p:ph type="body" sz="quarter" idx="13" hasCustomPrompt="1"/>
          </p:nvPr>
        </p:nvSpPr>
        <p:spPr>
          <a:xfrm>
            <a:off x="2141378" y="4902412"/>
            <a:ext cx="7267206" cy="946079"/>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s-ES"/>
              <a:t>Haga clic para modificar los estilos de texto del patrón</a:t>
            </a:r>
            <a:endParaRPr lang="es-ES"/>
          </a:p>
        </p:txBody>
      </p:sp>
      <p:sp>
        <p:nvSpPr>
          <p:cNvPr id="4" name="Text Placeholder 3"/>
          <p:cNvSpPr>
            <a:spLocks noGrp="1"/>
          </p:cNvSpPr>
          <p:nvPr>
            <p:ph type="body" sz="half" idx="2" hasCustomPrompt="1"/>
          </p:nvPr>
        </p:nvSpPr>
        <p:spPr>
          <a:xfrm>
            <a:off x="2141378" y="5848491"/>
            <a:ext cx="7267206" cy="82352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endParaRPr lang="es-ES"/>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64" y="554268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593" y="5624430"/>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10"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3107" y="708156"/>
            <a:ext cx="1825771" cy="5963864"/>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2141379" y="708156"/>
            <a:ext cx="5199446" cy="5963864"/>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10"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144450" y="704435"/>
            <a:ext cx="7264134" cy="1445745"/>
          </a:xfrm>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2141378" y="2408202"/>
            <a:ext cx="7267206" cy="4263816"/>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10"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141378" y="2341566"/>
            <a:ext cx="7267206" cy="1657840"/>
          </a:xfrm>
        </p:spPr>
        <p:txBody>
          <a:bodyPr anchor="b"/>
          <a:lstStyle>
            <a:lvl1pPr algn="l">
              <a:defRPr sz="4410" b="0" cap="none"/>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2141378" y="4042339"/>
            <a:ext cx="7267206" cy="971137"/>
          </a:xfrm>
        </p:spPr>
        <p:txBody>
          <a:bodyPr anchor="t"/>
          <a:lstStyle>
            <a:lvl1pPr marL="0" indent="0" algn="l">
              <a:buNone/>
              <a:defRPr sz="2205">
                <a:solidFill>
                  <a:schemeClr val="tx1">
                    <a:lumMod val="65000"/>
                    <a:lumOff val="3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20315"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2250" indent="0">
              <a:buNone/>
              <a:defRPr sz="1545">
                <a:solidFill>
                  <a:schemeClr val="tx1">
                    <a:tint val="75000"/>
                  </a:schemeClr>
                </a:solidFill>
              </a:defRPr>
            </a:lvl9pPr>
          </a:lstStyle>
          <a:p>
            <a:pPr lvl="0"/>
            <a:r>
              <a:rPr lang="es-ES"/>
              <a:t>Haga clic para modificar los estilos de texto del patrón</a:t>
            </a:r>
            <a:endParaRPr lang="es-ES"/>
          </a:p>
        </p:txBody>
      </p:sp>
      <p:sp>
        <p:nvSpPr>
          <p:cNvPr id="4" name="Date Placeholder 3"/>
          <p:cNvSpPr>
            <a:spLocks noGrp="1"/>
          </p:cNvSpPr>
          <p:nvPr>
            <p:ph type="dt" sz="half" idx="10"/>
          </p:nvPr>
        </p:nvSpPr>
        <p:spPr/>
        <p:txBody>
          <a:bodyPr/>
          <a:lstStyle/>
          <a:p>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64" y="357407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63593" y="3661673"/>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2141379" y="2411709"/>
            <a:ext cx="3525056" cy="4252275"/>
          </a:xfrm>
        </p:spPr>
        <p:txBody>
          <a:bodyPr>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Content Placeholder 3"/>
          <p:cNvSpPr>
            <a:spLocks noGrp="1"/>
          </p:cNvSpPr>
          <p:nvPr>
            <p:ph sz="half" idx="2" hasCustomPrompt="1"/>
          </p:nvPr>
        </p:nvSpPr>
        <p:spPr>
          <a:xfrm>
            <a:off x="5884011" y="2411709"/>
            <a:ext cx="3524573" cy="4252275"/>
          </a:xfrm>
        </p:spPr>
        <p:txBody>
          <a:bodyPr>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63593" y="889174"/>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2497393" y="2513201"/>
            <a:ext cx="3169042" cy="650429"/>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20315" indent="0">
              <a:buNone/>
              <a:defRPr sz="1765" b="1"/>
            </a:lvl6pPr>
            <a:lvl7pPr marL="3023870" indent="0">
              <a:buNone/>
              <a:defRPr sz="1765" b="1"/>
            </a:lvl7pPr>
            <a:lvl8pPr marL="3528060" indent="0">
              <a:buNone/>
              <a:defRPr sz="1765" b="1"/>
            </a:lvl8pPr>
            <a:lvl9pPr marL="4032250" indent="0">
              <a:buNone/>
              <a:defRPr sz="1765" b="1"/>
            </a:lvl9pPr>
          </a:lstStyle>
          <a:p>
            <a:pPr lvl="0"/>
            <a:r>
              <a:rPr lang="es-ES"/>
              <a:t>Haga clic para modificar los estilos de texto del patrón</a:t>
            </a:r>
            <a:endParaRPr lang="es-ES"/>
          </a:p>
        </p:txBody>
      </p:sp>
      <p:sp>
        <p:nvSpPr>
          <p:cNvPr id="4" name="Content Placeholder 3"/>
          <p:cNvSpPr>
            <a:spLocks noGrp="1"/>
          </p:cNvSpPr>
          <p:nvPr>
            <p:ph sz="half" idx="2" hasCustomPrompt="1"/>
          </p:nvPr>
        </p:nvSpPr>
        <p:spPr>
          <a:xfrm>
            <a:off x="2141378" y="3163631"/>
            <a:ext cx="3525057" cy="3505418"/>
          </a:xfrm>
        </p:spPr>
        <p:txBody>
          <a:bodyPr>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Text Placeholder 4"/>
          <p:cNvSpPr>
            <a:spLocks noGrp="1"/>
          </p:cNvSpPr>
          <p:nvPr>
            <p:ph type="body" sz="quarter" idx="3" hasCustomPrompt="1"/>
          </p:nvPr>
        </p:nvSpPr>
        <p:spPr>
          <a:xfrm>
            <a:off x="6235518" y="2509558"/>
            <a:ext cx="3167546" cy="650429"/>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20315" indent="0">
              <a:buNone/>
              <a:defRPr sz="1765" b="1"/>
            </a:lvl6pPr>
            <a:lvl7pPr marL="3023870" indent="0">
              <a:buNone/>
              <a:defRPr sz="1765" b="1"/>
            </a:lvl7pPr>
            <a:lvl8pPr marL="3528060" indent="0">
              <a:buNone/>
              <a:defRPr sz="1765" b="1"/>
            </a:lvl8pPr>
            <a:lvl9pPr marL="4032250" indent="0">
              <a:buNone/>
              <a:defRPr sz="1765" b="1"/>
            </a:lvl9pPr>
          </a:lstStyle>
          <a:p>
            <a:pPr lvl="0"/>
            <a:r>
              <a:rPr lang="es-ES"/>
              <a:t>Haga clic para modificar los estilos de texto del patrón</a:t>
            </a:r>
            <a:endParaRPr lang="es-ES"/>
          </a:p>
        </p:txBody>
      </p:sp>
      <p:sp>
        <p:nvSpPr>
          <p:cNvPr id="6" name="Content Placeholder 5"/>
          <p:cNvSpPr>
            <a:spLocks noGrp="1"/>
          </p:cNvSpPr>
          <p:nvPr>
            <p:ph sz="quarter" idx="4" hasCustomPrompt="1"/>
          </p:nvPr>
        </p:nvSpPr>
        <p:spPr>
          <a:xfrm>
            <a:off x="5880051" y="3159987"/>
            <a:ext cx="3523015" cy="3505418"/>
          </a:xfrm>
        </p:spPr>
        <p:txBody>
          <a:bodyPr>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7" name="Date Placeholder 6"/>
          <p:cNvSpPr>
            <a:spLocks noGrp="1"/>
          </p:cNvSpPr>
          <p:nvPr>
            <p:ph type="dt" sz="half" idx="10"/>
          </p:nvPr>
        </p:nvSpPr>
        <p:spPr/>
        <p:txBody>
          <a:bodyPr/>
          <a:lstStyle/>
          <a:p>
            <a:endParaRPr lang="es-CO"/>
          </a:p>
        </p:txBody>
      </p:sp>
      <p:sp>
        <p:nvSpPr>
          <p:cNvPr id="8" name="Footer Placeholder 7"/>
          <p:cNvSpPr>
            <a:spLocks noGrp="1"/>
          </p:cNvSpPr>
          <p:nvPr>
            <p:ph type="ftr" sz="quarter" idx="11"/>
          </p:nvPr>
        </p:nvSpPr>
        <p:spPr/>
        <p:txBody>
          <a:bodyPr/>
          <a:lstStyle/>
          <a:p>
            <a:endParaRPr lang="es-CO"/>
          </a:p>
        </p:txBody>
      </p:sp>
      <p:sp>
        <p:nvSpPr>
          <p:cNvPr id="11"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63593" y="889174"/>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2144448" y="704435"/>
            <a:ext cx="7264135" cy="144574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O"/>
          </a:p>
        </p:txBody>
      </p:sp>
      <p:sp>
        <p:nvSpPr>
          <p:cNvPr id="4" name="Footer Placeholder 3"/>
          <p:cNvSpPr>
            <a:spLocks noGrp="1"/>
          </p:cNvSpPr>
          <p:nvPr>
            <p:ph type="ftr" sz="quarter" idx="11"/>
          </p:nvPr>
        </p:nvSpPr>
        <p:spPr/>
        <p:txBody>
          <a:bodyPr/>
          <a:lstStyle/>
          <a:p>
            <a:endParaRPr lang="es-CO"/>
          </a:p>
        </p:txBody>
      </p:sp>
      <p:sp>
        <p:nvSpPr>
          <p:cNvPr id="8"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41378" y="503501"/>
            <a:ext cx="2898934" cy="1101967"/>
          </a:xfrm>
        </p:spPr>
        <p:txBody>
          <a:bodyPr anchor="b"/>
          <a:lstStyle>
            <a:lvl1pPr algn="l">
              <a:defRPr sz="2205"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5229373" y="503503"/>
            <a:ext cx="4179211" cy="6111889"/>
          </a:xfrm>
        </p:spPr>
        <p:txBody>
          <a:bodyPr anchor="ctr">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Text Placeholder 3"/>
          <p:cNvSpPr>
            <a:spLocks noGrp="1"/>
          </p:cNvSpPr>
          <p:nvPr>
            <p:ph type="body" sz="half" idx="2" hasCustomPrompt="1"/>
          </p:nvPr>
        </p:nvSpPr>
        <p:spPr>
          <a:xfrm>
            <a:off x="2141378" y="1804361"/>
            <a:ext cx="2898934" cy="4811027"/>
          </a:xfrm>
        </p:spPr>
        <p:txBody>
          <a:bodyPr/>
          <a:lstStyle>
            <a:lvl1pPr marL="0" indent="0">
              <a:buNone/>
              <a:defRPr sz="1545"/>
            </a:lvl1pPr>
            <a:lvl2pPr marL="504190" indent="0">
              <a:buNone/>
              <a:defRPr sz="1325"/>
            </a:lvl2pPr>
            <a:lvl3pPr marL="1007745" indent="0">
              <a:buNone/>
              <a:defRPr sz="1100"/>
            </a:lvl3pPr>
            <a:lvl4pPr marL="1511935" indent="0">
              <a:buNone/>
              <a:defRPr sz="990"/>
            </a:lvl4pPr>
            <a:lvl5pPr marL="2016125" indent="0">
              <a:buNone/>
              <a:defRPr sz="990"/>
            </a:lvl5pPr>
            <a:lvl6pPr marL="2520315" indent="0">
              <a:buNone/>
              <a:defRPr sz="990"/>
            </a:lvl6pPr>
            <a:lvl7pPr marL="3023870" indent="0">
              <a:buNone/>
              <a:defRPr sz="990"/>
            </a:lvl7pPr>
            <a:lvl8pPr marL="3528060" indent="0">
              <a:buNone/>
              <a:defRPr sz="990"/>
            </a:lvl8pPr>
            <a:lvl9pPr marL="4032250" indent="0">
              <a:buNone/>
              <a:defRPr sz="99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64" y="802728"/>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41378" y="5418455"/>
            <a:ext cx="7267206" cy="639679"/>
          </a:xfrm>
        </p:spPr>
        <p:txBody>
          <a:bodyPr anchor="b">
            <a:normAutofit/>
          </a:bodyPr>
          <a:lstStyle>
            <a:lvl1pPr algn="l">
              <a:defRPr sz="2645"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141378" y="716687"/>
            <a:ext cx="7267206" cy="4351119"/>
          </a:xfrm>
        </p:spPr>
        <p:txBody>
          <a:bodyPr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20315" indent="0">
              <a:buNone/>
              <a:defRPr sz="1765"/>
            </a:lvl6pPr>
            <a:lvl7pPr marL="3023870" indent="0">
              <a:buNone/>
              <a:defRPr sz="1765"/>
            </a:lvl7pPr>
            <a:lvl8pPr marL="3528060" indent="0">
              <a:buNone/>
              <a:defRPr sz="1765"/>
            </a:lvl8pPr>
            <a:lvl9pPr marL="4032250" indent="0">
              <a:buNone/>
              <a:defRPr sz="1765"/>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2141378" y="6058134"/>
            <a:ext cx="7267206" cy="557255"/>
          </a:xfrm>
        </p:spPr>
        <p:txBody>
          <a:bodyPr>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20315" indent="0">
              <a:buNone/>
              <a:defRPr sz="990"/>
            </a:lvl6pPr>
            <a:lvl7pPr marL="3023870" indent="0">
              <a:buNone/>
              <a:defRPr sz="990"/>
            </a:lvl7pPr>
            <a:lvl8pPr marL="3528060" indent="0">
              <a:buNone/>
              <a:defRPr sz="990"/>
            </a:lvl8pPr>
            <a:lvl9pPr marL="4032250" indent="0">
              <a:buNone/>
              <a:defRPr sz="99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64" y="5542681"/>
            <a:ext cx="1497493" cy="57338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63593" y="5624430"/>
            <a:ext cx="644898" cy="412118"/>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58022"/>
            <a:ext cx="2184135" cy="749304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2513" y="322"/>
            <a:ext cx="2152244" cy="7734970"/>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01613" cy="7740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44448" y="704435"/>
            <a:ext cx="7264135" cy="144574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41378" y="2408202"/>
            <a:ext cx="7267206" cy="4386368"/>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2"/>
          </p:nvPr>
        </p:nvSpPr>
        <p:spPr>
          <a:xfrm>
            <a:off x="8568531" y="6924698"/>
            <a:ext cx="844881" cy="417813"/>
          </a:xfrm>
          <a:prstGeom prst="rect">
            <a:avLst/>
          </a:prstGeom>
        </p:spPr>
        <p:txBody>
          <a:bodyPr vert="horz" lIns="91440" tIns="45720" rIns="91440" bIns="45720" rtlCol="0" anchor="ctr"/>
          <a:lstStyle>
            <a:lvl1pPr algn="r">
              <a:defRPr sz="990">
                <a:solidFill>
                  <a:schemeClr val="tx1">
                    <a:tint val="75000"/>
                  </a:schemeClr>
                </a:solidFill>
              </a:defRPr>
            </a:lvl1pPr>
          </a:lstStyle>
          <a:p>
            <a:endParaRPr lang="es-CO"/>
          </a:p>
        </p:txBody>
      </p:sp>
      <p:sp>
        <p:nvSpPr>
          <p:cNvPr id="5" name="Footer Placeholder 4"/>
          <p:cNvSpPr>
            <a:spLocks noGrp="1"/>
          </p:cNvSpPr>
          <p:nvPr>
            <p:ph type="ftr" sz="quarter" idx="3"/>
          </p:nvPr>
        </p:nvSpPr>
        <p:spPr>
          <a:xfrm>
            <a:off x="2141378" y="6925511"/>
            <a:ext cx="6302031" cy="412118"/>
          </a:xfrm>
          <a:prstGeom prst="rect">
            <a:avLst/>
          </a:prstGeom>
        </p:spPr>
        <p:txBody>
          <a:bodyPr vert="horz" lIns="91440" tIns="45720" rIns="91440" bIns="45720" rtlCol="0" anchor="ctr"/>
          <a:lstStyle>
            <a:lvl1pPr algn="l">
              <a:defRPr sz="99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63593" y="889174"/>
            <a:ext cx="644898" cy="412118"/>
          </a:xfrm>
          <a:prstGeom prst="rect">
            <a:avLst/>
          </a:prstGeom>
        </p:spPr>
        <p:txBody>
          <a:bodyPr vert="horz" lIns="91440" tIns="45720" rIns="91440" bIns="45720" rtlCol="0" anchor="ctr"/>
          <a:lstStyle>
            <a:lvl1pPr algn="r">
              <a:defRPr sz="2205">
                <a:solidFill>
                  <a:srgbClr val="FEFFFF"/>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419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4190" rtl="0" eaLnBrk="1" latinLnBrk="0" hangingPunct="1">
        <a:spcBef>
          <a:spcPts val="1100"/>
        </a:spcBef>
        <a:spcAft>
          <a:spcPts val="0"/>
        </a:spcAft>
        <a:buClr>
          <a:schemeClr val="accent1"/>
        </a:buClr>
        <a:buFont typeface="Wingdings 3" panose="05040102010807070707" charset="2"/>
        <a:buChar char=""/>
        <a:defRPr sz="1985" kern="1200">
          <a:solidFill>
            <a:schemeClr val="tx1">
              <a:lumMod val="75000"/>
              <a:lumOff val="25000"/>
            </a:schemeClr>
          </a:solidFill>
          <a:latin typeface="+mn-lt"/>
          <a:ea typeface="+mn-ea"/>
          <a:cs typeface="+mn-cs"/>
        </a:defRPr>
      </a:lvl1pPr>
      <a:lvl2pPr marL="819150" indent="-314960" algn="l" defTabSz="504190" rtl="0" eaLnBrk="1" latinLnBrk="0" hangingPunct="1">
        <a:spcBef>
          <a:spcPts val="1100"/>
        </a:spcBef>
        <a:spcAft>
          <a:spcPts val="0"/>
        </a:spcAft>
        <a:buClr>
          <a:schemeClr val="accent1"/>
        </a:buClr>
        <a:buFont typeface="Wingdings 3" panose="05040102010807070707" charset="2"/>
        <a:buChar char=""/>
        <a:defRPr sz="1765" kern="1200">
          <a:solidFill>
            <a:schemeClr val="tx1">
              <a:lumMod val="75000"/>
              <a:lumOff val="25000"/>
            </a:schemeClr>
          </a:solidFill>
          <a:latin typeface="+mn-lt"/>
          <a:ea typeface="+mn-ea"/>
          <a:cs typeface="+mn-cs"/>
        </a:defRPr>
      </a:lvl2pPr>
      <a:lvl3pPr marL="1259840" indent="-252095" algn="l" defTabSz="504190" rtl="0" eaLnBrk="1" latinLnBrk="0" hangingPunct="1">
        <a:spcBef>
          <a:spcPts val="1100"/>
        </a:spcBef>
        <a:spcAft>
          <a:spcPts val="0"/>
        </a:spcAft>
        <a:buClr>
          <a:schemeClr val="accent1"/>
        </a:buClr>
        <a:buFont typeface="Wingdings 3" panose="05040102010807070707" charset="2"/>
        <a:buChar char=""/>
        <a:defRPr sz="1545" kern="1200">
          <a:solidFill>
            <a:schemeClr val="tx1">
              <a:lumMod val="75000"/>
              <a:lumOff val="25000"/>
            </a:schemeClr>
          </a:solidFill>
          <a:latin typeface="+mn-lt"/>
          <a:ea typeface="+mn-ea"/>
          <a:cs typeface="+mn-cs"/>
        </a:defRPr>
      </a:lvl3pPr>
      <a:lvl4pPr marL="1764030" indent="-252095" algn="l" defTabSz="504190" rtl="0" eaLnBrk="1" latinLnBrk="0" hangingPunct="1">
        <a:spcBef>
          <a:spcPts val="1100"/>
        </a:spcBef>
        <a:spcAft>
          <a:spcPts val="0"/>
        </a:spcAft>
        <a:buClr>
          <a:schemeClr val="accent1"/>
        </a:buClr>
        <a:buFont typeface="Wingdings 3" panose="05040102010807070707" charset="2"/>
        <a:buChar char=""/>
        <a:defRPr sz="1325" kern="1200">
          <a:solidFill>
            <a:schemeClr val="tx1">
              <a:lumMod val="75000"/>
              <a:lumOff val="25000"/>
            </a:schemeClr>
          </a:solidFill>
          <a:latin typeface="+mn-lt"/>
          <a:ea typeface="+mn-ea"/>
          <a:cs typeface="+mn-cs"/>
        </a:defRPr>
      </a:lvl4pPr>
      <a:lvl5pPr marL="2268220" indent="-252095" algn="l" defTabSz="504190" rtl="0" eaLnBrk="1" latinLnBrk="0" hangingPunct="1">
        <a:spcBef>
          <a:spcPts val="1100"/>
        </a:spcBef>
        <a:spcAft>
          <a:spcPts val="0"/>
        </a:spcAft>
        <a:buClr>
          <a:schemeClr val="accent1"/>
        </a:buClr>
        <a:buFont typeface="Wingdings 3" panose="05040102010807070707" charset="2"/>
        <a:buChar char=""/>
        <a:defRPr sz="1325" kern="1200">
          <a:solidFill>
            <a:schemeClr val="tx1">
              <a:lumMod val="75000"/>
              <a:lumOff val="25000"/>
            </a:schemeClr>
          </a:solidFill>
          <a:latin typeface="+mn-lt"/>
          <a:ea typeface="+mn-ea"/>
          <a:cs typeface="+mn-cs"/>
        </a:defRPr>
      </a:lvl5pPr>
      <a:lvl6pPr marL="2772410" indent="-252095" algn="l" defTabSz="504190" rtl="0" eaLnBrk="1" latinLnBrk="0" hangingPunct="1">
        <a:spcBef>
          <a:spcPts val="1100"/>
        </a:spcBef>
        <a:spcAft>
          <a:spcPts val="0"/>
        </a:spcAft>
        <a:buClr>
          <a:schemeClr val="accent1"/>
        </a:buClr>
        <a:buFont typeface="Wingdings 3" panose="05040102010807070707"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Font typeface="Wingdings 3" panose="05040102010807070707" charset="2"/>
        <a:buChar char=""/>
        <a:defRPr sz="1325" kern="1200">
          <a:solidFill>
            <a:schemeClr val="tx1">
              <a:lumMod val="75000"/>
              <a:lumOff val="25000"/>
            </a:schemeClr>
          </a:solidFill>
          <a:latin typeface="+mn-lt"/>
          <a:ea typeface="+mn-ea"/>
          <a:cs typeface="+mn-cs"/>
        </a:defRPr>
      </a:lvl7pPr>
      <a:lvl8pPr marL="3780155" indent="-252095" algn="l" defTabSz="504190" rtl="0" eaLnBrk="1" latinLnBrk="0" hangingPunct="1">
        <a:spcBef>
          <a:spcPts val="1100"/>
        </a:spcBef>
        <a:spcAft>
          <a:spcPts val="0"/>
        </a:spcAft>
        <a:buClr>
          <a:schemeClr val="accent1"/>
        </a:buClr>
        <a:buFont typeface="Wingdings 3" panose="05040102010807070707" charset="2"/>
        <a:buChar char=""/>
        <a:defRPr sz="1325" kern="1200">
          <a:solidFill>
            <a:schemeClr val="tx1">
              <a:lumMod val="75000"/>
              <a:lumOff val="25000"/>
            </a:schemeClr>
          </a:solidFill>
          <a:latin typeface="+mn-lt"/>
          <a:ea typeface="+mn-ea"/>
          <a:cs typeface="+mn-cs"/>
        </a:defRPr>
      </a:lvl8pPr>
      <a:lvl9pPr marL="4284345" indent="-252095" algn="l" defTabSz="504190" rtl="0" eaLnBrk="1" latinLnBrk="0" hangingPunct="1">
        <a:spcBef>
          <a:spcPts val="1100"/>
        </a:spcBef>
        <a:spcAft>
          <a:spcPts val="0"/>
        </a:spcAft>
        <a:buClr>
          <a:schemeClr val="accent1"/>
        </a:buClr>
        <a:buFont typeface="Wingdings 3" panose="05040102010807070707"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20315"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2250"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83"/>
        <p:cNvGrpSpPr/>
        <p:nvPr/>
      </p:nvGrpSpPr>
      <p:grpSpPr>
        <a:xfrm>
          <a:off x="0" y="0"/>
          <a:ext cx="0" cy="0"/>
          <a:chOff x="0" y="0"/>
          <a:chExt cx="0" cy="0"/>
        </a:xfrm>
      </p:grpSpPr>
      <p:sp useBgFill="1">
        <p:nvSpPr>
          <p:cNvPr id="89" name="Rectangle 88"/>
          <p:cNvSpPr>
            <a:spLocks noGrp="1" noRot="1" noChangeAspect="1" noMove="1" noResize="1" noEditPoints="1" noAdjustHandles="1" noChangeArrowheads="1" noChangeShapeType="1" noTextEdit="1"/>
          </p:cNvSpPr>
          <p:nvPr/>
        </p:nvSpPr>
        <p:spPr>
          <a:xfrm>
            <a:off x="1" y="0"/>
            <a:ext cx="10080624" cy="7740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84;p13"/>
          <p:cNvSpPr txBox="1"/>
          <p:nvPr/>
        </p:nvSpPr>
        <p:spPr>
          <a:xfrm>
            <a:off x="2788924" y="2104880"/>
            <a:ext cx="6723352" cy="2554009"/>
          </a:xfrm>
          <a:prstGeom prst="rect">
            <a:avLst/>
          </a:prstGeom>
        </p:spPr>
        <p:txBody>
          <a:bodyPr spcFirstLastPara="1" vert="horz" lIns="91440" tIns="45720" rIns="91440" bIns="45720" rtlCol="0" anchor="b" anchorCtr="0">
            <a:normAutofit/>
          </a:bodyPr>
          <a:lstStyle/>
          <a:p>
            <a:pPr marL="0" marR="0" lvl="0" indent="0">
              <a:spcBef>
                <a:spcPct val="0"/>
              </a:spcBef>
              <a:spcAft>
                <a:spcPts val="600"/>
              </a:spcAft>
            </a:pPr>
            <a:r>
              <a:rPr lang="en-US" sz="5400" b="1">
                <a:solidFill>
                  <a:schemeClr val="tx1">
                    <a:lumMod val="85000"/>
                    <a:lumOff val="15000"/>
                  </a:schemeClr>
                </a:solidFill>
                <a:latin typeface="+mj-lt"/>
                <a:ea typeface="+mj-ea"/>
                <a:cs typeface="+mj-cs"/>
              </a:rPr>
              <a:t>Fundamentos de Gobierno de TI</a:t>
            </a:r>
            <a:endParaRPr lang="en-US" sz="5400" b="1" i="0" u="none" strike="noStrike" cap="none">
              <a:solidFill>
                <a:schemeClr val="tx1">
                  <a:lumMod val="85000"/>
                  <a:lumOff val="15000"/>
                </a:schemeClr>
              </a:solidFill>
              <a:latin typeface="+mj-lt"/>
              <a:ea typeface="+mj-ea"/>
              <a:cs typeface="+mj-cs"/>
              <a:sym typeface="Arial" panose="020B0604020202020204"/>
            </a:endParaRPr>
          </a:p>
        </p:txBody>
      </p:sp>
      <p:sp>
        <p:nvSpPr>
          <p:cNvPr id="91" name="Rectangle 90"/>
          <p:cNvSpPr>
            <a:spLocks noGrp="1" noRot="1" noChangeAspect="1" noMove="1" noResize="1" noEditPoints="1" noAdjustHandles="1" noChangeArrowheads="1" noChangeShapeType="1" noTextEdit="1"/>
          </p:cNvSpPr>
          <p:nvPr/>
        </p:nvSpPr>
        <p:spPr>
          <a:xfrm>
            <a:off x="0" y="0"/>
            <a:ext cx="2357698" cy="7740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a:grpSpLocks noGrp="1" noRot="1" noChangeAspect="1" noMove="1" noResize="1" noUngrp="1"/>
          </p:cNvGrpSpPr>
          <p:nvPr/>
        </p:nvGrpSpPr>
        <p:grpSpPr>
          <a:xfrm>
            <a:off x="1" y="258021"/>
            <a:ext cx="2357700" cy="7493038"/>
            <a:chOff x="2487613" y="285750"/>
            <a:chExt cx="2428875" cy="5654676"/>
          </a:xfrm>
          <a:solidFill>
            <a:schemeClr val="tx2">
              <a:lumMod val="60000"/>
              <a:lumOff val="40000"/>
              <a:alpha val="40000"/>
            </a:schemeClr>
          </a:solidFill>
        </p:grpSpPr>
        <p:sp>
          <p:nvSpPr>
            <p:cNvPr id="9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9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9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9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9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9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0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0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0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0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0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0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7" name="Group 106"/>
          <p:cNvGrpSpPr>
            <a:grpSpLocks noGrp="1" noRot="1" noChangeAspect="1" noMove="1" noResize="1" noUngrp="1"/>
          </p:cNvGrpSpPr>
          <p:nvPr/>
        </p:nvGrpSpPr>
        <p:grpSpPr>
          <a:xfrm>
            <a:off x="22510" y="-887"/>
            <a:ext cx="1948554" cy="7736179"/>
            <a:chOff x="6627813" y="194833"/>
            <a:chExt cx="1952625" cy="5678918"/>
          </a:xfrm>
          <a:solidFill>
            <a:schemeClr val="tx2">
              <a:lumMod val="75000"/>
              <a:alpha val="70000"/>
            </a:schemeClr>
          </a:solidFill>
        </p:grpSpPr>
        <p:sp>
          <p:nvSpPr>
            <p:cNvPr id="10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1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1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1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1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1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1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1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1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1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1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21" name="Freeform 11"/>
          <p:cNvSpPr>
            <a:spLocks noGrp="1" noRot="1" noChangeAspect="1" noMove="1" noResize="1" noEditPoints="1" noAdjustHandles="1" noChangeArrowheads="1" noChangeShapeType="1" noTextEdit="1"/>
          </p:cNvSpPr>
          <p:nvPr/>
        </p:nvSpPr>
        <p:spPr bwMode="auto">
          <a:xfrm flipV="1">
            <a:off x="-131" y="3850518"/>
            <a:ext cx="908011" cy="580228"/>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36"/>
        <p:cNvGrpSpPr/>
        <p:nvPr/>
      </p:nvGrpSpPr>
      <p:grpSpPr>
        <a:xfrm>
          <a:off x="0" y="0"/>
          <a:ext cx="0" cy="0"/>
          <a:chOff x="0" y="0"/>
          <a:chExt cx="0" cy="0"/>
        </a:xfrm>
      </p:grpSpPr>
      <p:sp>
        <p:nvSpPr>
          <p:cNvPr id="144" name="Rectangle 143"/>
          <p:cNvSpPr>
            <a:spLocks noGrp="1" noRot="1" noChangeAspect="1" noMove="1" noResize="1" noEditPoints="1" noAdjustHandles="1" noChangeArrowheads="1" noChangeShapeType="1" noTextEdit="1"/>
          </p:cNvSpPr>
          <p:nvPr/>
        </p:nvSpPr>
        <p:spPr>
          <a:xfrm>
            <a:off x="0" y="0"/>
            <a:ext cx="3356140" cy="7740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22"/>
          <p:cNvSpPr txBox="1">
            <a:spLocks noGrp="1"/>
          </p:cNvSpPr>
          <p:nvPr>
            <p:ph type="title"/>
          </p:nvPr>
        </p:nvSpPr>
        <p:spPr>
          <a:xfrm>
            <a:off x="1041708" y="3500215"/>
            <a:ext cx="2029066" cy="3419231"/>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1900">
                <a:solidFill>
                  <a:schemeClr val="bg1"/>
                </a:solidFill>
              </a:rPr>
              <a:t>Fundamentos</a:t>
            </a:r>
            <a:endParaRPr lang="en-US" sz="1900">
              <a:solidFill>
                <a:schemeClr val="bg1"/>
              </a:solidFill>
            </a:endParaRPr>
          </a:p>
        </p:txBody>
      </p:sp>
      <p:sp>
        <p:nvSpPr>
          <p:cNvPr id="146" name="Freeform 11"/>
          <p:cNvSpPr>
            <a:spLocks noGrp="1" noRot="1" noChangeAspect="1" noMove="1" noResize="1" noEditPoints="1" noAdjustHandles="1" noChangeArrowheads="1" noChangeShapeType="1" noTextEdit="1"/>
          </p:cNvSpPr>
          <p:nvPr/>
        </p:nvSpPr>
        <p:spPr bwMode="auto">
          <a:xfrm flipV="1">
            <a:off x="-131" y="3589166"/>
            <a:ext cx="908011" cy="580228"/>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8" name="Rectangle 147"/>
          <p:cNvSpPr>
            <a:spLocks noGrp="1" noRot="1" noChangeAspect="1" noMove="1" noResize="1" noEditPoints="1" noAdjustHandles="1" noChangeArrowheads="1" noChangeShapeType="1" noTextEdit="1"/>
          </p:cNvSpPr>
          <p:nvPr/>
        </p:nvSpPr>
        <p:spPr>
          <a:xfrm>
            <a:off x="3965224" y="0"/>
            <a:ext cx="6115401" cy="7740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0" name="Google Shape;138;p22"/>
          <p:cNvGraphicFramePr>
            <a:graphicFrameLocks noGrp="1"/>
          </p:cNvGraphicFramePr>
          <p:nvPr>
            <p:ph idx="1"/>
          </p:nvPr>
        </p:nvGraphicFramePr>
        <p:xfrm>
          <a:off x="3896935" y="724120"/>
          <a:ext cx="5649029" cy="59423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Gobierno de TI y ambiente de Negocios</a:t>
            </a:r>
            <a:endParaRPr lang="en-US"/>
          </a:p>
        </p:txBody>
      </p:sp>
      <p:pic>
        <p:nvPicPr>
          <p:cNvPr id="144" name="Google Shape;144;p23" descr="Screen Shot 2017-03-24 at 11.49.32 AM.png"/>
          <p:cNvPicPr preferRelativeResize="0"/>
          <p:nvPr/>
        </p:nvPicPr>
        <p:blipFill>
          <a:blip r:embed="rId1"/>
          <a:stretch>
            <a:fillRect/>
          </a:stretch>
        </p:blipFill>
        <p:spPr>
          <a:xfrm>
            <a:off x="693050" y="2071450"/>
            <a:ext cx="8981375" cy="397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Alineación de los objetivos del negocio y de la TI</a:t>
            </a:r>
            <a:endParaRPr lang="en-US"/>
          </a:p>
        </p:txBody>
      </p:sp>
      <p:pic>
        <p:nvPicPr>
          <p:cNvPr id="150" name="Google Shape;150;p24" descr="Screen Shot 2017-03-24 at 11.52.15 AM.png"/>
          <p:cNvPicPr preferRelativeResize="0"/>
          <p:nvPr/>
        </p:nvPicPr>
        <p:blipFill>
          <a:blip r:embed="rId1"/>
          <a:stretch>
            <a:fillRect/>
          </a:stretch>
        </p:blipFill>
        <p:spPr>
          <a:xfrm>
            <a:off x="1825725" y="2136824"/>
            <a:ext cx="6429250" cy="404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Motivaciones para la implantación del Gobierno de TI</a:t>
            </a:r>
            <a:endParaRPr lang="en-US"/>
          </a:p>
        </p:txBody>
      </p:sp>
      <p:sp>
        <p:nvSpPr>
          <p:cNvPr id="156" name="Google Shape;156;p25"/>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Gastos altos con TI</a:t>
            </a:r>
            <a:endParaRPr sz="3000"/>
          </a:p>
          <a:p>
            <a:pPr marL="457200" lvl="0" indent="-419100" algn="just" rtl="0">
              <a:spcBef>
                <a:spcPts val="0"/>
              </a:spcBef>
              <a:spcAft>
                <a:spcPts val="0"/>
              </a:spcAft>
              <a:buSzPts val="3000"/>
              <a:buChar char="•"/>
            </a:pPr>
            <a:r>
              <a:rPr lang="en-US" sz="3000"/>
              <a:t>Desalineación entre las necesidades del negocio y la infraestructura de TI de la organización</a:t>
            </a:r>
            <a:endParaRPr sz="3000"/>
          </a:p>
          <a:p>
            <a:pPr marL="457200" lvl="0" indent="-419100" algn="just" rtl="0">
              <a:spcBef>
                <a:spcPts val="0"/>
              </a:spcBef>
              <a:spcAft>
                <a:spcPts val="0"/>
              </a:spcAft>
              <a:buSzPts val="3000"/>
              <a:buChar char="•"/>
            </a:pPr>
            <a:r>
              <a:rPr lang="en-US" sz="3000"/>
              <a:t>Decisiones de TI tomadas de forma aislada</a:t>
            </a:r>
            <a:endParaRPr sz="3000"/>
          </a:p>
          <a:p>
            <a:pPr marL="457200" lvl="0" indent="-419100" algn="just" rtl="0">
              <a:spcBef>
                <a:spcPts val="0"/>
              </a:spcBef>
              <a:spcAft>
                <a:spcPts val="0"/>
              </a:spcAft>
              <a:buSzPts val="3000"/>
              <a:buChar char="•"/>
            </a:pPr>
            <a:r>
              <a:rPr lang="en-US" sz="3000"/>
              <a:t>La seguridad de la información no existe o no es difundida adecuadamente en la organización</a:t>
            </a:r>
            <a:endParaRPr sz="3000"/>
          </a:p>
          <a:p>
            <a:pPr marL="457200" lvl="0" indent="-419100" algn="just" rtl="0">
              <a:spcBef>
                <a:spcPts val="0"/>
              </a:spcBef>
              <a:spcAft>
                <a:spcPts val="0"/>
              </a:spcAft>
              <a:buSzPts val="3000"/>
              <a:buChar char="•"/>
            </a:pPr>
            <a:r>
              <a:rPr lang="en-US" sz="3000"/>
              <a:t>La contratación de servicios de terceros no atiende las necesidades de TI</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Desafíos Diarios</a:t>
            </a:r>
            <a:endParaRPr lang="en-US"/>
          </a:p>
        </p:txBody>
      </p:sp>
      <p:sp>
        <p:nvSpPr>
          <p:cNvPr id="162" name="Google Shape;162;p26"/>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Mantener los recursos de TI funcionando</a:t>
            </a:r>
            <a:endParaRPr sz="3000"/>
          </a:p>
          <a:p>
            <a:pPr marL="457200" lvl="0" indent="-419100" algn="just" rtl="0">
              <a:spcBef>
                <a:spcPts val="0"/>
              </a:spcBef>
              <a:spcAft>
                <a:spcPts val="0"/>
              </a:spcAft>
              <a:buSzPts val="3000"/>
              <a:buChar char="•"/>
            </a:pPr>
            <a:r>
              <a:rPr lang="en-US" sz="3000"/>
              <a:t>Entrega de Valor</a:t>
            </a:r>
            <a:endParaRPr sz="3000"/>
          </a:p>
          <a:p>
            <a:pPr marL="457200" lvl="0" indent="-419100" algn="just" rtl="0">
              <a:spcBef>
                <a:spcPts val="0"/>
              </a:spcBef>
              <a:spcAft>
                <a:spcPts val="0"/>
              </a:spcAft>
              <a:buSzPts val="3000"/>
              <a:buChar char="•"/>
            </a:pPr>
            <a:r>
              <a:rPr lang="en-US" sz="3000"/>
              <a:t>Administrar los costos</a:t>
            </a:r>
            <a:endParaRPr sz="3000"/>
          </a:p>
          <a:p>
            <a:pPr marL="457200" lvl="0" indent="-419100" algn="just" rtl="0">
              <a:spcBef>
                <a:spcPts val="0"/>
              </a:spcBef>
              <a:spcAft>
                <a:spcPts val="0"/>
              </a:spcAft>
              <a:buSzPts val="3000"/>
              <a:buChar char="•"/>
            </a:pPr>
            <a:r>
              <a:rPr lang="en-US" sz="3000"/>
              <a:t>Complejidad Tecnológica</a:t>
            </a:r>
            <a:endParaRPr sz="3000"/>
          </a:p>
          <a:p>
            <a:pPr marL="457200" lvl="0" indent="-419100" algn="just" rtl="0">
              <a:spcBef>
                <a:spcPts val="0"/>
              </a:spcBef>
              <a:spcAft>
                <a:spcPts val="0"/>
              </a:spcAft>
              <a:buSzPts val="3000"/>
              <a:buChar char="•"/>
            </a:pPr>
            <a:r>
              <a:rPr lang="en-US" sz="3000"/>
              <a:t>Alinear las TI a los negocios</a:t>
            </a:r>
            <a:endParaRPr sz="3000"/>
          </a:p>
          <a:p>
            <a:pPr marL="457200" lvl="0" indent="-419100" algn="just" rtl="0">
              <a:spcBef>
                <a:spcPts val="0"/>
              </a:spcBef>
              <a:spcAft>
                <a:spcPts val="0"/>
              </a:spcAft>
              <a:buSzPts val="3000"/>
              <a:buChar char="•"/>
            </a:pPr>
            <a:r>
              <a:rPr lang="en-US" sz="3000"/>
              <a:t>Conformidad con leyes y regulaciones</a:t>
            </a:r>
            <a:endParaRPr sz="3000"/>
          </a:p>
          <a:p>
            <a:pPr marL="457200" lvl="0" indent="-419100" algn="just" rtl="0">
              <a:spcBef>
                <a:spcPts val="0"/>
              </a:spcBef>
              <a:spcAft>
                <a:spcPts val="0"/>
              </a:spcAft>
              <a:buSzPts val="3000"/>
              <a:buChar char="•"/>
            </a:pPr>
            <a:r>
              <a:rPr lang="en-US" sz="3000"/>
              <a:t>Seguridad de la información</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Objetivos del Gobierno de TI</a:t>
            </a:r>
            <a:endParaRPr lang="en-US"/>
          </a:p>
        </p:txBody>
      </p:sp>
      <p:sp>
        <p:nvSpPr>
          <p:cNvPr id="168" name="Google Shape;168;p27"/>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Alinear la estrategia de TI con la del Negocio</a:t>
            </a:r>
            <a:endParaRPr sz="3000"/>
          </a:p>
          <a:p>
            <a:pPr marL="457200" lvl="0" indent="-419100" algn="just" rtl="0">
              <a:spcBef>
                <a:spcPts val="0"/>
              </a:spcBef>
              <a:spcAft>
                <a:spcPts val="0"/>
              </a:spcAft>
              <a:buSzPts val="3000"/>
              <a:buChar char="•"/>
            </a:pPr>
            <a:r>
              <a:rPr lang="en-US" sz="3000"/>
              <a:t>Garantizar que las TI soporten y maximicen los objetivos y las estrategias de la organización</a:t>
            </a:r>
            <a:endParaRPr sz="3000"/>
          </a:p>
          <a:p>
            <a:pPr marL="457200" lvl="0" indent="-419100" algn="just" rtl="0">
              <a:spcBef>
                <a:spcPts val="0"/>
              </a:spcBef>
              <a:spcAft>
                <a:spcPts val="0"/>
              </a:spcAft>
              <a:buSzPts val="3000"/>
              <a:buChar char="•"/>
            </a:pPr>
            <a:r>
              <a:rPr lang="en-US" sz="3000"/>
              <a:t>Controlar, medir y auditar la ejecución y calidad de los servicios de TI</a:t>
            </a:r>
            <a:endParaRPr sz="3000"/>
          </a:p>
          <a:p>
            <a:pPr marL="457200" lvl="0" indent="-419100" algn="just" rtl="0">
              <a:spcBef>
                <a:spcPts val="0"/>
              </a:spcBef>
              <a:spcAft>
                <a:spcPts val="0"/>
              </a:spcAft>
              <a:buSzPts val="3000"/>
              <a:buChar char="•"/>
            </a:pPr>
            <a:r>
              <a:rPr lang="en-US" sz="3000"/>
              <a:t>Viabilizar el acompañamiento de contratos con prestadores de Servicios de TI</a:t>
            </a:r>
            <a:endParaRPr sz="3000"/>
          </a:p>
          <a:p>
            <a:pPr marL="457200" lvl="0" indent="-419100" algn="just" rtl="0">
              <a:spcBef>
                <a:spcPts val="0"/>
              </a:spcBef>
              <a:spcAft>
                <a:spcPts val="0"/>
              </a:spcAft>
              <a:buSzPts val="3000"/>
              <a:buChar char="•"/>
            </a:pPr>
            <a:r>
              <a:rPr lang="en-US" sz="3000"/>
              <a:t>Mantener los riesgos del negocio bajo control por medio de una gestión de riesgos eficaz</a:t>
            </a:r>
            <a:endParaRPr sz="3000"/>
          </a:p>
          <a:p>
            <a:pPr marL="0" lvl="0" indent="0" algn="just" rtl="0">
              <a:spcBef>
                <a:spcPts val="1100"/>
              </a:spcBef>
              <a:spcAft>
                <a:spcPts val="0"/>
              </a:spcAft>
              <a:buNone/>
            </a:pP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Foco del Gobierno de TI</a:t>
            </a:r>
            <a:endParaRPr lang="en-US"/>
          </a:p>
        </p:txBody>
      </p:sp>
      <p:pic>
        <p:nvPicPr>
          <p:cNvPr id="174" name="Google Shape;174;p28" descr="Screen Shot 2017-03-24 at 12.30.57 PM.png"/>
          <p:cNvPicPr preferRelativeResize="0"/>
          <p:nvPr/>
        </p:nvPicPr>
        <p:blipFill>
          <a:blip r:embed="rId1"/>
          <a:stretch>
            <a:fillRect/>
          </a:stretch>
        </p:blipFill>
        <p:spPr>
          <a:xfrm>
            <a:off x="2255125" y="1595899"/>
            <a:ext cx="5851000" cy="504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Alineación estratégica</a:t>
            </a:r>
            <a:endParaRPr lang="en-US"/>
          </a:p>
        </p:txBody>
      </p:sp>
      <p:sp>
        <p:nvSpPr>
          <p:cNvPr id="180" name="Google Shape;180;p29"/>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La alineación estratégica se logra a partir de las definición de los objetivos del negocio de la organización y de los objetivos estratégicos de TI.</a:t>
            </a:r>
            <a:endParaRPr sz="3000"/>
          </a:p>
          <a:p>
            <a:pPr marL="0" lvl="0" indent="0" algn="just" rtl="0">
              <a:spcBef>
                <a:spcPts val="1100"/>
              </a:spcBef>
              <a:spcAft>
                <a:spcPts val="0"/>
              </a:spcAft>
              <a:buNone/>
            </a:pPr>
            <a:endParaRPr sz="3000"/>
          </a:p>
        </p:txBody>
      </p:sp>
      <p:pic>
        <p:nvPicPr>
          <p:cNvPr id="181" name="Google Shape;181;p29" descr="Screen Shot 2017-03-24 at 12.34.11 PM.png"/>
          <p:cNvPicPr preferRelativeResize="0"/>
          <p:nvPr/>
        </p:nvPicPr>
        <p:blipFill rotWithShape="1">
          <a:blip r:embed="rId1"/>
          <a:srcRect l="-1870" t="-4589" r="1870" b="4589"/>
          <a:stretch>
            <a:fillRect/>
          </a:stretch>
        </p:blipFill>
        <p:spPr>
          <a:xfrm>
            <a:off x="943300" y="3772850"/>
            <a:ext cx="7689701" cy="250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Entrega de Valor</a:t>
            </a:r>
            <a:endParaRPr lang="en-US"/>
          </a:p>
        </p:txBody>
      </p:sp>
      <p:sp>
        <p:nvSpPr>
          <p:cNvPr id="187" name="Google Shape;187;p30"/>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El área de TI debe garantizar la entrega de los servicios acordados, con los beneficios esperados, procurando disminuir los costos y aumentar el valor de las TI. Esta garantía está asociada al retorno sobre las inversiones en TI, que deben soportar los objetivos del negocio.</a:t>
            </a:r>
            <a:endParaRPr sz="3000"/>
          </a:p>
          <a:p>
            <a:pPr marL="0" lvl="0" indent="0" algn="just" rtl="0">
              <a:spcBef>
                <a:spcPts val="1100"/>
              </a:spcBef>
              <a:spcAft>
                <a:spcPts val="0"/>
              </a:spcAft>
              <a:buNone/>
            </a:pP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Gerencia del Riesgo</a:t>
            </a:r>
            <a:endParaRPr lang="en-US"/>
          </a:p>
        </p:txBody>
      </p:sp>
      <p:sp>
        <p:nvSpPr>
          <p:cNvPr id="193" name="Google Shape;193;p31"/>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Proceso para evaluar los riesgos identificados, categorizar la gravedad de los riesgos y determinar el costo de eventuales pérdidas organizacionales asociadas. Las organizaciones deben mapear los riesgos posibles y tratar de forma adecuada cada uno de ellos.</a:t>
            </a:r>
            <a:endParaRPr sz="3000"/>
          </a:p>
          <a:p>
            <a:pPr marL="0" lvl="0" indent="0" algn="just" rtl="0">
              <a:spcBef>
                <a:spcPts val="1100"/>
              </a:spcBef>
              <a:spcAft>
                <a:spcPts val="0"/>
              </a:spcAft>
              <a:buNone/>
            </a:pP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89"/>
        <p:cNvGrpSpPr/>
        <p:nvPr/>
      </p:nvGrpSpPr>
      <p:grpSpPr>
        <a:xfrm>
          <a:off x="0" y="0"/>
          <a:ext cx="0" cy="0"/>
          <a:chOff x="0" y="0"/>
          <a:chExt cx="0" cy="0"/>
        </a:xfrm>
      </p:grpSpPr>
      <p:sp>
        <p:nvSpPr>
          <p:cNvPr id="96" name="Rectangle 95"/>
          <p:cNvSpPr>
            <a:spLocks noGrp="1" noRot="1" noChangeAspect="1" noMove="1" noResize="1" noEditPoints="1" noAdjustHandles="1" noChangeArrowheads="1" noChangeShapeType="1" noTextEdit="1"/>
          </p:cNvSpPr>
          <p:nvPr/>
        </p:nvSpPr>
        <p:spPr>
          <a:xfrm>
            <a:off x="0" y="0"/>
            <a:ext cx="3356140" cy="7740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4"/>
          <p:cNvSpPr txBox="1">
            <a:spLocks noGrp="1"/>
          </p:cNvSpPr>
          <p:nvPr>
            <p:ph type="title"/>
          </p:nvPr>
        </p:nvSpPr>
        <p:spPr>
          <a:xfrm>
            <a:off x="1041708" y="3500215"/>
            <a:ext cx="2029066" cy="3419231"/>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2400" b="1">
                <a:solidFill>
                  <a:schemeClr val="bg1"/>
                </a:solidFill>
              </a:rPr>
              <a:t>CONTENIDO</a:t>
            </a:r>
            <a:endParaRPr lang="en-US" sz="2400" b="1">
              <a:solidFill>
                <a:schemeClr val="bg1"/>
              </a:solidFill>
            </a:endParaRPr>
          </a:p>
        </p:txBody>
      </p:sp>
      <p:sp>
        <p:nvSpPr>
          <p:cNvPr id="98" name="Freeform 11"/>
          <p:cNvSpPr>
            <a:spLocks noGrp="1" noRot="1" noChangeAspect="1" noMove="1" noResize="1" noEditPoints="1" noAdjustHandles="1" noChangeArrowheads="1" noChangeShapeType="1" noTextEdit="1"/>
          </p:cNvSpPr>
          <p:nvPr/>
        </p:nvSpPr>
        <p:spPr bwMode="auto">
          <a:xfrm flipV="1">
            <a:off x="-131" y="3589166"/>
            <a:ext cx="908011" cy="580228"/>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00" name="Rectangle 99"/>
          <p:cNvSpPr>
            <a:spLocks noGrp="1" noRot="1" noChangeAspect="1" noMove="1" noResize="1" noEditPoints="1" noAdjustHandles="1" noChangeArrowheads="1" noChangeShapeType="1" noTextEdit="1"/>
          </p:cNvSpPr>
          <p:nvPr/>
        </p:nvSpPr>
        <p:spPr>
          <a:xfrm>
            <a:off x="3965224" y="0"/>
            <a:ext cx="6115401" cy="7740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4"/>
          <p:cNvSpPr txBox="1">
            <a:spLocks noGrp="1"/>
          </p:cNvSpPr>
          <p:nvPr>
            <p:ph idx="1"/>
          </p:nvPr>
        </p:nvSpPr>
        <p:spPr>
          <a:xfrm>
            <a:off x="3891506" y="665621"/>
            <a:ext cx="5620770" cy="6006397"/>
          </a:xfrm>
          <a:prstGeom prst="rect">
            <a:avLst/>
          </a:prstGeom>
        </p:spPr>
        <p:txBody>
          <a:bodyPr spcFirstLastPara="1" lIns="91425" tIns="91425" rIns="91425" bIns="91425" anchor="ctr" anchorCtr="0">
            <a:normAutofit/>
          </a:bodyPr>
          <a:lstStyle/>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Tendencias en el Área de Gobierno de TI</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Fundamentos del Gobierno de TI</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Motivaciones para la Implementación del Gobierno de TI</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Objetivos del Gobierno de TI</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Alineación Estratégica</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Entrega de Valor</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Gerencia del Riesgo</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Gerencia de recursos</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Gerencia del desempeño</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Importancia del Gobierno de TI</a:t>
            </a:r>
            <a:endParaRPr lang="es-ES">
              <a:latin typeface="Arial" panose="020B0604020202020204"/>
              <a:ea typeface="Arial" panose="020B0604020202020204"/>
              <a:cs typeface="Arial" panose="020B0604020202020204"/>
              <a:sym typeface="Arial" panose="020B0604020202020204"/>
            </a:endParaRPr>
          </a:p>
          <a:p>
            <a:pPr marL="457200" lvl="0" indent="-381000" rtl="0">
              <a:spcBef>
                <a:spcPts val="0"/>
              </a:spcBef>
              <a:spcAft>
                <a:spcPts val="600"/>
              </a:spcAft>
              <a:buSzPts val="2400"/>
              <a:buChar char="●"/>
            </a:pPr>
            <a:r>
              <a:rPr lang="es-ES">
                <a:latin typeface="Arial" panose="020B0604020202020204"/>
                <a:ea typeface="Arial" panose="020B0604020202020204"/>
                <a:cs typeface="Arial" panose="020B0604020202020204"/>
                <a:sym typeface="Arial" panose="020B0604020202020204"/>
              </a:rPr>
              <a:t>Beneficios del gobierno de TI</a:t>
            </a:r>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Gerencia de Recursos</a:t>
            </a:r>
            <a:endParaRPr lang="en-US"/>
          </a:p>
        </p:txBody>
      </p:sp>
      <p:sp>
        <p:nvSpPr>
          <p:cNvPr id="199" name="Google Shape;199;p32"/>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Optimización de la inversión y de la gestión adecuada de recursos (aplicaciones, personas, información e infraestructura), esenciales para proveer los subsidios que la organización necesita para cumplir con sus objetivos.</a:t>
            </a:r>
            <a:endParaRPr sz="3000"/>
          </a:p>
          <a:p>
            <a:pPr marL="0" lvl="0" indent="0" algn="just" rtl="0">
              <a:spcBef>
                <a:spcPts val="1100"/>
              </a:spcBef>
              <a:spcAft>
                <a:spcPts val="0"/>
              </a:spcAft>
              <a:buNone/>
            </a:pP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Gerencia del desempeño</a:t>
            </a:r>
            <a:endParaRPr lang="en-US"/>
          </a:p>
        </p:txBody>
      </p:sp>
      <p:sp>
        <p:nvSpPr>
          <p:cNvPr id="205" name="Google Shape;205;p33"/>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Acompañamiento y monitoreo de implementación de la estrategia de TI alineada al negocio, del avance de los proyectos, de la utilización de los recursos, del desempeño de los procesos y de la entrega de los servicios, utilizando mediciones e indicadores de desempeño.</a:t>
            </a:r>
            <a:endParaRPr sz="3000"/>
          </a:p>
          <a:p>
            <a:pPr marL="0" lvl="0" indent="0" algn="just" rtl="0">
              <a:spcBef>
                <a:spcPts val="1100"/>
              </a:spcBef>
              <a:spcAft>
                <a:spcPts val="0"/>
              </a:spcAft>
              <a:buNone/>
            </a:pP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Beneficios del Gobierno de TI</a:t>
            </a:r>
            <a:endParaRPr lang="en-US"/>
          </a:p>
        </p:txBody>
      </p:sp>
      <p:sp>
        <p:nvSpPr>
          <p:cNvPr id="211" name="Google Shape;211;p34"/>
          <p:cNvSpPr txBox="1">
            <a:spLocks noGrp="1"/>
          </p:cNvSpPr>
          <p:nvPr>
            <p:ph idx="1"/>
          </p:nvPr>
        </p:nvSpPr>
        <p:spPr>
          <a:xfrm>
            <a:off x="693043" y="1566115"/>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Ofrecer a la organización una visión completa de su ambiente de TI. </a:t>
            </a:r>
            <a:endParaRPr sz="3000"/>
          </a:p>
          <a:p>
            <a:pPr marL="457200" lvl="0" indent="-419100" algn="just" rtl="0">
              <a:spcBef>
                <a:spcPts val="0"/>
              </a:spcBef>
              <a:spcAft>
                <a:spcPts val="0"/>
              </a:spcAft>
              <a:buSzPts val="3000"/>
              <a:buChar char="•"/>
            </a:pPr>
            <a:r>
              <a:rPr lang="en-US" sz="3000"/>
              <a:t>Facilitar que la organización tome decisiones, con la mayor precisión posible, sobre su estructura de TI.</a:t>
            </a:r>
            <a:endParaRPr sz="3000"/>
          </a:p>
          <a:p>
            <a:pPr marL="457200" lvl="0" indent="-419100" algn="just" rtl="0">
              <a:spcBef>
                <a:spcPts val="0"/>
              </a:spcBef>
              <a:spcAft>
                <a:spcPts val="0"/>
              </a:spcAft>
              <a:buSzPts val="3000"/>
              <a:buChar char="•"/>
            </a:pPr>
            <a:r>
              <a:rPr lang="en-US" sz="3000"/>
              <a:t>Facilitar la planeación de TI, inclusive con estimaciones de presupuestos para proyectos prioritarios.</a:t>
            </a:r>
            <a:endParaRPr sz="3000"/>
          </a:p>
          <a:p>
            <a:pPr marL="457200" lvl="0" indent="-419100" algn="just" rtl="0">
              <a:spcBef>
                <a:spcPts val="0"/>
              </a:spcBef>
              <a:spcAft>
                <a:spcPts val="0"/>
              </a:spcAft>
              <a:buSzPts val="3000"/>
              <a:buChar char="•"/>
            </a:pPr>
            <a:r>
              <a:rPr lang="en-US" sz="3000"/>
              <a:t>Más facilidad para desarrollar, comparar o entregar a terceros las soluciones de TI.</a:t>
            </a:r>
            <a:endParaRPr sz="3000"/>
          </a:p>
          <a:p>
            <a:pPr marL="457200" lvl="0" indent="-419100" algn="just" rtl="0">
              <a:spcBef>
                <a:spcPts val="0"/>
              </a:spcBef>
              <a:spcAft>
                <a:spcPts val="0"/>
              </a:spcAft>
              <a:buSzPts val="3000"/>
              <a:buChar char="•"/>
            </a:pPr>
            <a:r>
              <a:rPr lang="en-US" sz="3000"/>
              <a:t>Más habilidad para tratar problemas críticos de la organización</a:t>
            </a:r>
            <a:endParaRPr sz="3000"/>
          </a:p>
          <a:p>
            <a:pPr marL="0" lvl="0" indent="0" algn="just" rtl="0">
              <a:spcBef>
                <a:spcPts val="1100"/>
              </a:spcBef>
              <a:spcAft>
                <a:spcPts val="0"/>
              </a:spcAft>
              <a:buNone/>
            </a:pP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693006" y="2394145"/>
            <a:ext cx="8694600" cy="14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Ejercicios en Clase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Escenario 1</a:t>
            </a:r>
            <a:endParaRPr lang="en-US"/>
          </a:p>
        </p:txBody>
      </p:sp>
      <p:sp>
        <p:nvSpPr>
          <p:cNvPr id="222" name="Google Shape;222;p36"/>
          <p:cNvSpPr txBox="1">
            <a:spLocks noGrp="1"/>
          </p:cNvSpPr>
          <p:nvPr>
            <p:ph idx="1"/>
          </p:nvPr>
        </p:nvSpPr>
        <p:spPr>
          <a:xfrm>
            <a:off x="693050" y="1566125"/>
            <a:ext cx="9042900" cy="4911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Una organización es formada a partir de la fusión de otras organizaciones y posee infraestructura de TI operacional. En esta organización hay un documento con los objetivos estratégicos del negocio aunque éste no se ha divulgado, de modo que el área de TI no tiene conocimiento de los objetivos estratégicos del negocio. Por eso, la organización posee sistemas sectorizados, o sea, verticalizados, sin ninguna integración con sus demás sectores.</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Otro hecho importante es que la organización posee un área central de TI, responsable de todos los servicios operacionales, pero algunas direcciones poseen su propia área de TI, ocasionando varios problemas de integración y, consecuentemente, desperdicio de recursos y falta de objetividad para alcanzar los objetivos del negocio. Las áreas de TI descentralizadas en otras direcciones definen sus propios procesos para las actividades y poseen sistemas, cultura y procedimientos diferentes.</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Con la información descrita anteriormente, ¿cuál debe ser el procedimiento para migrar el escenario de estas organizaciones buscando el gobierno de TI?</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Clr>
                <a:schemeClr val="dk1"/>
              </a:buClr>
              <a:buSzPts val="1100"/>
              <a:buFont typeface="Arial" panose="020B0604020202020204"/>
              <a:buNone/>
            </a:pP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Escenario 2</a:t>
            </a:r>
            <a:endParaRPr lang="en-US"/>
          </a:p>
        </p:txBody>
      </p:sp>
      <p:sp>
        <p:nvSpPr>
          <p:cNvPr id="228" name="Google Shape;228;p37"/>
          <p:cNvSpPr txBox="1">
            <a:spLocks noGrp="1"/>
          </p:cNvSpPr>
          <p:nvPr>
            <p:ph idx="1"/>
          </p:nvPr>
        </p:nvSpPr>
        <p:spPr>
          <a:xfrm>
            <a:off x="693050" y="1566125"/>
            <a:ext cx="9042900" cy="4911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Determinada organización pasó mucho tiempo utilizando TI apenas como una ventanilla de servicios (compra y mantenimiento de recursos de TI y soporte a sistemas y servicios) en donde entran y salen pedidos sin una alineación con el negocio, de modo que el sector de TI se convirtió en un área aislada de la organización.</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Nuevas necesidades competitivas exigen que la TI esté alineada a los negocios, permitiendo establecer diferenciales para los clientes internos y externos de la organización. En este caso, la organización debe utilizar el gobierno de TI como un orientador tecnológico enfocado en las necesidades del negocio, estableciendo una nueva cultura de operación, con nuevos procesos y procedimientos.</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Con la información descrita anteriormente, ¿cuál debe ser el procedimiento para migrar el escenario de estas organizaciones buscando el gobierno de TI?</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Escenario 3</a:t>
            </a:r>
            <a:endParaRPr lang="en-US"/>
          </a:p>
        </p:txBody>
      </p:sp>
      <p:sp>
        <p:nvSpPr>
          <p:cNvPr id="234" name="Google Shape;234;p38"/>
          <p:cNvSpPr txBox="1">
            <a:spLocks noGrp="1"/>
          </p:cNvSpPr>
          <p:nvPr>
            <p:ph idx="1"/>
          </p:nvPr>
        </p:nvSpPr>
        <p:spPr>
          <a:xfrm>
            <a:off x="693050" y="1566125"/>
            <a:ext cx="9042900" cy="49113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Una organización posee un área de TI operacional, apenas trabajando como soporte a servicios, desarrollo y mantenimiento de sistemas departamentales, con un gran número de profesionales externos. La organización no posee catálogo de servicio, no controla los servicios prestados y no posee información estadística para ajustar los recursos existentes en el área de TI. La organización posee un mapa de objetivos estratégicos del negocio para los departamentos pero no existe una alineación con el área de TI.</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Los departamentos contratan servicios de desarrollo y mantenimiento de sistemas para atender las demandas locales sin control por parte del área de TI, ocasionando problemas de integración y de falta de disponibilidad de información.</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r>
              <a:rPr lang="en-US" sz="1600">
                <a:latin typeface="Arial" panose="020B0604020202020204"/>
                <a:ea typeface="Arial" panose="020B0604020202020204"/>
                <a:cs typeface="Arial" panose="020B0604020202020204"/>
                <a:sym typeface="Arial" panose="020B0604020202020204"/>
              </a:rPr>
              <a:t>Con la información descrita anteriormente, ¿cuál debe ser el procedimiento para migrar el escenario de estas organizaciones buscando el gobierno de TI?</a:t>
            </a:r>
            <a:endParaRPr sz="1600">
              <a:latin typeface="Arial" panose="020B0604020202020204"/>
              <a:ea typeface="Arial" panose="020B0604020202020204"/>
              <a:cs typeface="Arial" panose="020B0604020202020204"/>
              <a:sym typeface="Arial" panose="020B0604020202020204"/>
            </a:endParaRPr>
          </a:p>
          <a:p>
            <a:pPr marL="0" lvl="0" indent="0" algn="just" rtl="0">
              <a:lnSpc>
                <a:spcPct val="115000"/>
              </a:lnSpc>
              <a:spcBef>
                <a:spcPts val="0"/>
              </a:spcBef>
              <a:spcAft>
                <a:spcPts val="0"/>
              </a:spcAft>
              <a:buNone/>
            </a:pPr>
            <a:endParaRPr sz="16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5"/>
        <p:cNvGrpSpPr/>
        <p:nvPr/>
      </p:nvGrpSpPr>
      <p:grpSpPr>
        <a:xfrm>
          <a:off x="0" y="0"/>
          <a:ext cx="0" cy="0"/>
          <a:chOff x="0" y="0"/>
          <a:chExt cx="0" cy="0"/>
        </a:xfrm>
      </p:grpSpPr>
      <p:sp useBgFill="1">
        <p:nvSpPr>
          <p:cNvPr id="119" name="Rectangle 101"/>
          <p:cNvSpPr>
            <a:spLocks noGrp="1" noRot="1" noChangeAspect="1" noMove="1" noResize="1" noEditPoints="1" noAdjustHandles="1" noChangeArrowheads="1" noChangeShapeType="1" noTextEdit="1"/>
          </p:cNvSpPr>
          <p:nvPr/>
        </p:nvSpPr>
        <p:spPr>
          <a:xfrm>
            <a:off x="1" y="0"/>
            <a:ext cx="10080624" cy="7740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5"/>
          <p:cNvSpPr txBox="1">
            <a:spLocks noGrp="1"/>
          </p:cNvSpPr>
          <p:nvPr>
            <p:ph type="title"/>
          </p:nvPr>
        </p:nvSpPr>
        <p:spPr>
          <a:xfrm>
            <a:off x="2788924" y="704435"/>
            <a:ext cx="6723352" cy="1445745"/>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a:t>Problemas</a:t>
            </a:r>
            <a:endParaRPr lang="es-CO"/>
          </a:p>
        </p:txBody>
      </p:sp>
      <p:sp>
        <p:nvSpPr>
          <p:cNvPr id="133" name="Rectangle 103"/>
          <p:cNvSpPr>
            <a:spLocks noGrp="1" noRot="1" noChangeAspect="1" noMove="1" noResize="1" noEditPoints="1" noAdjustHandles="1" noChangeArrowheads="1" noChangeShapeType="1" noTextEdit="1"/>
          </p:cNvSpPr>
          <p:nvPr/>
        </p:nvSpPr>
        <p:spPr>
          <a:xfrm>
            <a:off x="0" y="0"/>
            <a:ext cx="2357698" cy="7740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05"/>
          <p:cNvGrpSpPr>
            <a:grpSpLocks noGrp="1" noRot="1" noChangeAspect="1" noMove="1" noResize="1" noUngrp="1"/>
          </p:cNvGrpSpPr>
          <p:nvPr/>
        </p:nvGrpSpPr>
        <p:grpSpPr>
          <a:xfrm>
            <a:off x="1" y="258021"/>
            <a:ext cx="2357700" cy="7493038"/>
            <a:chOff x="2487613" y="285750"/>
            <a:chExt cx="2428875" cy="5654676"/>
          </a:xfrm>
          <a:solidFill>
            <a:schemeClr val="tx2">
              <a:lumMod val="60000"/>
              <a:lumOff val="40000"/>
              <a:alpha val="40000"/>
            </a:schemeClr>
          </a:solidFill>
        </p:grpSpPr>
        <p:sp>
          <p:nvSpPr>
            <p:cNvPr id="10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0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0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1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1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1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1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1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1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1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1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1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20" name="Group 119"/>
          <p:cNvGrpSpPr>
            <a:grpSpLocks noGrp="1" noRot="1" noChangeAspect="1" noMove="1" noResize="1" noUngrp="1"/>
          </p:cNvGrpSpPr>
          <p:nvPr/>
        </p:nvGrpSpPr>
        <p:grpSpPr>
          <a:xfrm>
            <a:off x="22510" y="-887"/>
            <a:ext cx="1948554" cy="7736179"/>
            <a:chOff x="6627813" y="194833"/>
            <a:chExt cx="1952625" cy="5678918"/>
          </a:xfrm>
          <a:solidFill>
            <a:schemeClr val="tx2">
              <a:lumMod val="75000"/>
              <a:alpha val="70000"/>
            </a:schemeClr>
          </a:solidFill>
        </p:grpSpPr>
        <p:sp>
          <p:nvSpPr>
            <p:cNvPr id="12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2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2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2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2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2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2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2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3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3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3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34" name="Freeform 11"/>
          <p:cNvSpPr>
            <a:spLocks noGrp="1" noRot="1" noChangeAspect="1" noMove="1" noResize="1" noEditPoints="1" noAdjustHandles="1" noChangeArrowheads="1" noChangeShapeType="1" noTextEdit="1"/>
          </p:cNvSpPr>
          <p:nvPr/>
        </p:nvSpPr>
        <p:spPr bwMode="auto">
          <a:xfrm flipV="1">
            <a:off x="-131" y="3850518"/>
            <a:ext cx="908011" cy="580228"/>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97" name="Google Shape;97;p15"/>
          <p:cNvSpPr txBox="1">
            <a:spLocks noGrp="1"/>
          </p:cNvSpPr>
          <p:nvPr>
            <p:ph idx="1"/>
          </p:nvPr>
        </p:nvSpPr>
        <p:spPr>
          <a:xfrm>
            <a:off x="2788924" y="2408202"/>
            <a:ext cx="6723352" cy="4263816"/>
          </a:xfrm>
          <a:prstGeom prst="rect">
            <a:avLst/>
          </a:prstGeom>
        </p:spPr>
        <p:txBody>
          <a:bodyPr spcFirstLastPara="1" lIns="91425" tIns="91425" rIns="91425" bIns="91425" anchorCtr="0">
            <a:normAutofit/>
          </a:bodyPr>
          <a:lstStyle/>
          <a:p>
            <a:pPr marL="457200" lvl="0" indent="-419100" rtl="0">
              <a:spcBef>
                <a:spcPts val="1100"/>
              </a:spcBef>
              <a:spcAft>
                <a:spcPts val="0"/>
              </a:spcAft>
              <a:buSzPts val="3000"/>
              <a:buChar char="•"/>
            </a:pPr>
            <a:r>
              <a:rPr lang="es-ES"/>
              <a:t>Las organizaciones privadas no invierten adecuadamente en el sector de TI, a pesar de las altas cifras involucradas. </a:t>
            </a:r>
            <a:endParaRPr lang="es-ES"/>
          </a:p>
          <a:p>
            <a:pPr marL="457200" lvl="0" indent="-419100" rtl="0">
              <a:spcBef>
                <a:spcPts val="0"/>
              </a:spcBef>
              <a:spcAft>
                <a:spcPts val="0"/>
              </a:spcAft>
              <a:buSzPts val="3000"/>
              <a:buChar char="•"/>
            </a:pPr>
            <a:r>
              <a:rPr lang="es-ES"/>
              <a:t>Las Organizaciones aún no utilizan todo el potencial que los recursos de las TI proporcionan. </a:t>
            </a:r>
            <a:endParaRPr lang="es-ES"/>
          </a:p>
          <a:p>
            <a:pPr marL="457200" lvl="0" indent="-419100" rtl="0">
              <a:spcBef>
                <a:spcPts val="0"/>
              </a:spcBef>
              <a:spcAft>
                <a:spcPts val="0"/>
              </a:spcAft>
              <a:buSzPts val="3000"/>
              <a:buChar char="•"/>
            </a:pPr>
            <a:r>
              <a:rPr lang="es-ES"/>
              <a:t>Las organizaciones públicas tampoco utilizan todo el potencial de las TI para cumplir su papel de órgano público.</a:t>
            </a:r>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Inversión en TI</a:t>
            </a:r>
            <a:endParaRPr lang="en-US"/>
          </a:p>
        </p:txBody>
      </p:sp>
      <p:pic>
        <p:nvPicPr>
          <p:cNvPr id="103" name="Google Shape;103;p16" descr="Screen Shot 2017-03-24 at 11.05.36 AM.png"/>
          <p:cNvPicPr preferRelativeResize="0"/>
          <p:nvPr/>
        </p:nvPicPr>
        <p:blipFill>
          <a:blip r:embed="rId1"/>
          <a:stretch>
            <a:fillRect/>
          </a:stretch>
        </p:blipFill>
        <p:spPr>
          <a:xfrm>
            <a:off x="381000" y="2084452"/>
            <a:ext cx="9248375" cy="37203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Desafío de Gobierno de TI</a:t>
            </a:r>
            <a:endParaRPr lang="en-US"/>
          </a:p>
        </p:txBody>
      </p:sp>
      <p:pic>
        <p:nvPicPr>
          <p:cNvPr id="109" name="Google Shape;109;p17" descr="Screen Shot 2017-03-24 at 11.17.04 AM.png"/>
          <p:cNvPicPr preferRelativeResize="0"/>
          <p:nvPr/>
        </p:nvPicPr>
        <p:blipFill>
          <a:blip r:embed="rId1"/>
          <a:stretch>
            <a:fillRect/>
          </a:stretch>
        </p:blipFill>
        <p:spPr>
          <a:xfrm>
            <a:off x="201438" y="2833429"/>
            <a:ext cx="9677749" cy="207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idx="1"/>
          </p:nvPr>
        </p:nvSpPr>
        <p:spPr>
          <a:prstGeom prst="rect">
            <a:avLst/>
          </a:prstGeom>
        </p:spPr>
        <p:txBody>
          <a:bodyPr spcFirstLastPara="1" wrap="square" lIns="91425" tIns="91425" rIns="91425" bIns="91425" anchor="t" anchorCtr="0">
            <a:noAutofit/>
          </a:bodyPr>
          <a:lstStyle/>
          <a:p>
            <a:pPr marL="252095" lvl="0" indent="-55880" algn="l" rtl="0">
              <a:spcBef>
                <a:spcPts val="1100"/>
              </a:spcBef>
              <a:spcAft>
                <a:spcPts val="0"/>
              </a:spcAft>
              <a:buNone/>
            </a:pPr>
            <a:r>
              <a:rPr lang="en-US" sz="3600"/>
              <a:t>¿Cómo define el gobierno de TI  y de qué forma dicho Gobierno puede ayudar a apalancar los negocios y/o los servicios de su organización?</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Definición</a:t>
            </a:r>
            <a:endParaRPr lang="en-US"/>
          </a:p>
        </p:txBody>
      </p:sp>
      <p:sp>
        <p:nvSpPr>
          <p:cNvPr id="120" name="Google Shape;120;p19"/>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0" lvl="0" indent="0" algn="just" rtl="0">
              <a:spcBef>
                <a:spcPts val="1100"/>
              </a:spcBef>
              <a:spcAft>
                <a:spcPts val="0"/>
              </a:spcAft>
              <a:buNone/>
            </a:pPr>
            <a:r>
              <a:rPr lang="en-US" sz="3000"/>
              <a:t>El gobierno de TI es definido como la estructura de relación y procesos para dirigir y controlar una organización con el fin de alcanzar los objetivos corporativos, adicionando valor al negocio y equilibrando los riesgos en relación con el retorno de la inversión en TI.</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24"/>
        <p:cNvGrpSpPr/>
        <p:nvPr/>
      </p:nvGrpSpPr>
      <p:grpSpPr>
        <a:xfrm>
          <a:off x="0" y="0"/>
          <a:ext cx="0" cy="0"/>
          <a:chOff x="0" y="0"/>
          <a:chExt cx="0" cy="0"/>
        </a:xfrm>
      </p:grpSpPr>
      <p:sp useBgFill="1">
        <p:nvSpPr>
          <p:cNvPr id="132" name="Rectangle 131"/>
          <p:cNvSpPr>
            <a:spLocks noGrp="1" noRot="1" noChangeAspect="1" noMove="1" noResize="1" noEditPoints="1" noAdjustHandles="1" noChangeArrowheads="1" noChangeShapeType="1" noTextEdit="1"/>
          </p:cNvSpPr>
          <p:nvPr/>
        </p:nvSpPr>
        <p:spPr>
          <a:xfrm>
            <a:off x="-6300" y="-1"/>
            <a:ext cx="10093225" cy="77406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4" name="Group 133"/>
          <p:cNvGrpSpPr>
            <a:grpSpLocks noGrp="1" noRot="1" noChangeAspect="1" noMove="1" noResize="1" noUngrp="1"/>
          </p:cNvGrpSpPr>
          <p:nvPr/>
        </p:nvGrpSpPr>
        <p:grpSpPr>
          <a:xfrm>
            <a:off x="3998649" y="258021"/>
            <a:ext cx="2357700" cy="7493038"/>
            <a:chOff x="2487613" y="285750"/>
            <a:chExt cx="2428875" cy="5654676"/>
          </a:xfrm>
        </p:grpSpPr>
        <p:sp>
          <p:nvSpPr>
            <p:cNvPr id="135"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6"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7"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8"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9"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1"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2"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3"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4"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5"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8" name="Group 147"/>
          <p:cNvGrpSpPr>
            <a:grpSpLocks noGrp="1" noRot="1" noChangeAspect="1" noMove="1" noResize="1" noUngrp="1"/>
          </p:cNvGrpSpPr>
          <p:nvPr/>
        </p:nvGrpSpPr>
        <p:grpSpPr>
          <a:xfrm>
            <a:off x="3867152" y="-887"/>
            <a:ext cx="1948554" cy="7736179"/>
            <a:chOff x="6627813" y="194833"/>
            <a:chExt cx="1952625" cy="5678918"/>
          </a:xfrm>
        </p:grpSpPr>
        <p:sp>
          <p:nvSpPr>
            <p:cNvPr id="149"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0"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1"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2"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3"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4"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5"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6"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7"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8"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9"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0"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5" name="Google Shape;125;p20"/>
          <p:cNvSpPr txBox="1">
            <a:spLocks noGrp="1"/>
          </p:cNvSpPr>
          <p:nvPr>
            <p:ph type="title"/>
          </p:nvPr>
        </p:nvSpPr>
        <p:spPr>
          <a:xfrm>
            <a:off x="5360372" y="704435"/>
            <a:ext cx="4151904" cy="1445745"/>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a:t>Tendencias</a:t>
            </a:r>
            <a:endParaRPr lang="es-CO"/>
          </a:p>
        </p:txBody>
      </p:sp>
      <p:sp>
        <p:nvSpPr>
          <p:cNvPr id="162" name="Rectangle 161"/>
          <p:cNvSpPr>
            <a:spLocks noGrp="1" noRot="1" noChangeAspect="1" noMove="1" noResize="1" noEditPoints="1" noAdjustHandles="1" noChangeArrowheads="1" noChangeShapeType="1" noTextEdit="1"/>
          </p:cNvSpPr>
          <p:nvPr/>
        </p:nvSpPr>
        <p:spPr>
          <a:xfrm>
            <a:off x="3841174" y="0"/>
            <a:ext cx="151209" cy="7740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4" name="Freeform 11"/>
          <p:cNvSpPr>
            <a:spLocks noGrp="1" noRot="1" noChangeAspect="1" noMove="1" noResize="1" noEditPoints="1" noAdjustHandles="1" noChangeArrowheads="1" noChangeShapeType="1" noTextEdit="1"/>
          </p:cNvSpPr>
          <p:nvPr/>
        </p:nvSpPr>
        <p:spPr bwMode="auto">
          <a:xfrm flipV="1">
            <a:off x="3841174" y="806317"/>
            <a:ext cx="1313431" cy="57258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28" name="Picture 127" descr="Holograma en 3D desde iPad"/>
          <p:cNvPicPr>
            <a:picLocks noChangeAspect="1"/>
          </p:cNvPicPr>
          <p:nvPr/>
        </p:nvPicPr>
        <p:blipFill rotWithShape="1">
          <a:blip r:embed="rId1"/>
          <a:srcRect l="24695" r="42000" b="-1"/>
          <a:stretch>
            <a:fillRect/>
          </a:stretch>
        </p:blipFill>
        <p:spPr>
          <a:xfrm>
            <a:off x="-1285" y="1953"/>
            <a:ext cx="3862164" cy="7740650"/>
          </a:xfrm>
          <a:prstGeom prst="rect">
            <a:avLst/>
          </a:prstGeom>
        </p:spPr>
      </p:pic>
      <p:sp>
        <p:nvSpPr>
          <p:cNvPr id="126" name="Google Shape;126;p20"/>
          <p:cNvSpPr txBox="1">
            <a:spLocks noGrp="1"/>
          </p:cNvSpPr>
          <p:nvPr>
            <p:ph idx="1"/>
          </p:nvPr>
        </p:nvSpPr>
        <p:spPr>
          <a:xfrm>
            <a:off x="5323243" y="2408202"/>
            <a:ext cx="4189032" cy="4263816"/>
          </a:xfrm>
          <a:prstGeom prst="rect">
            <a:avLst/>
          </a:prstGeom>
        </p:spPr>
        <p:txBody>
          <a:bodyPr spcFirstLastPara="1" lIns="91425" tIns="91425" rIns="91425" bIns="91425" anchorCtr="0">
            <a:normAutofit/>
          </a:bodyPr>
          <a:lstStyle/>
          <a:p>
            <a:pPr marL="457200" lvl="0" indent="-419100" rtl="0">
              <a:spcBef>
                <a:spcPts val="1100"/>
              </a:spcBef>
              <a:spcAft>
                <a:spcPts val="0"/>
              </a:spcAft>
              <a:buSzPts val="3000"/>
              <a:buChar char="•"/>
            </a:pPr>
            <a:r>
              <a:rPr lang="es-ES"/>
              <a:t>ISACA (Information Systems Audit and Control Association) establece a Cobit 5 como marco de negocio para el gobierno y la gestión de la TI. Amplía Cobit 4.1 mediante la integración de Val de ISACA, ITIL y las normas relacionadas con las norma ISO.</a:t>
            </a: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Beneficios de CobiT 5</a:t>
            </a:r>
            <a:endParaRPr lang="en-US"/>
          </a:p>
        </p:txBody>
      </p:sp>
      <p:sp>
        <p:nvSpPr>
          <p:cNvPr id="132" name="Google Shape;132;p21"/>
          <p:cNvSpPr txBox="1">
            <a:spLocks noGrp="1"/>
          </p:cNvSpPr>
          <p:nvPr>
            <p:ph idx="1"/>
          </p:nvPr>
        </p:nvSpPr>
        <p:spPr>
          <a:xfrm>
            <a:off x="693043" y="1766640"/>
            <a:ext cx="8694600" cy="4911300"/>
          </a:xfrm>
          <a:prstGeom prst="rect">
            <a:avLst/>
          </a:prstGeom>
        </p:spPr>
        <p:txBody>
          <a:bodyPr spcFirstLastPara="1" wrap="square" lIns="91425" tIns="91425" rIns="91425" bIns="91425" anchor="t" anchorCtr="0">
            <a:noAutofit/>
          </a:bodyPr>
          <a:lstStyle/>
          <a:p>
            <a:pPr marL="457200" lvl="0" indent="-419100" algn="just" rtl="0">
              <a:spcBef>
                <a:spcPts val="1100"/>
              </a:spcBef>
              <a:spcAft>
                <a:spcPts val="0"/>
              </a:spcAft>
              <a:buSzPts val="3000"/>
              <a:buChar char="•"/>
            </a:pPr>
            <a:r>
              <a:rPr lang="en-US" sz="3000"/>
              <a:t>Mantener la información de alta calidad para apoyar las decisiones de negocio</a:t>
            </a:r>
            <a:endParaRPr sz="3000"/>
          </a:p>
          <a:p>
            <a:pPr marL="457200" lvl="0" indent="-419100" algn="just" rtl="0">
              <a:spcBef>
                <a:spcPts val="0"/>
              </a:spcBef>
              <a:spcAft>
                <a:spcPts val="0"/>
              </a:spcAft>
              <a:buSzPts val="3000"/>
              <a:buChar char="•"/>
            </a:pPr>
            <a:r>
              <a:rPr lang="en-US" sz="3000"/>
              <a:t>Lograr los objetivos estratégicos y obtener los beneficios de negocio a través del uso efectivo e innovador de TI</a:t>
            </a:r>
            <a:endParaRPr sz="3000"/>
          </a:p>
          <a:p>
            <a:pPr marL="457200" lvl="0" indent="-419100" algn="just" rtl="0">
              <a:spcBef>
                <a:spcPts val="0"/>
              </a:spcBef>
              <a:spcAft>
                <a:spcPts val="0"/>
              </a:spcAft>
              <a:buSzPts val="3000"/>
              <a:buChar char="•"/>
            </a:pPr>
            <a:r>
              <a:rPr lang="en-US" sz="3000"/>
              <a:t>Mantener los riesgos relacionados con TI a un nivel aceptable</a:t>
            </a:r>
            <a:endParaRPr sz="3000"/>
          </a:p>
          <a:p>
            <a:pPr marL="457200" lvl="0" indent="-419100" algn="just" rtl="0">
              <a:spcBef>
                <a:spcPts val="0"/>
              </a:spcBef>
              <a:spcAft>
                <a:spcPts val="0"/>
              </a:spcAft>
              <a:buSzPts val="3000"/>
              <a:buChar char="•"/>
            </a:pPr>
            <a:r>
              <a:rPr lang="en-US" sz="3000"/>
              <a:t>Optimizar los servicios y la tecnología de los gastos de TI</a:t>
            </a:r>
            <a:endParaRPr sz="3000"/>
          </a:p>
          <a:p>
            <a:pPr marL="457200" lvl="0" indent="-419100" algn="just" rtl="0">
              <a:spcBef>
                <a:spcPts val="0"/>
              </a:spcBef>
              <a:spcAft>
                <a:spcPts val="0"/>
              </a:spcAft>
              <a:buSzPts val="3000"/>
              <a:buChar char="•"/>
            </a:pPr>
            <a:r>
              <a:rPr lang="en-US" sz="3000"/>
              <a:t>Apoyar el cumplimiento de las leyes</a:t>
            </a:r>
            <a:endParaRPr sz="3000"/>
          </a:p>
        </p:txBody>
      </p:sp>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7470</Words>
  <Application>WPS Presentation</Application>
  <PresentationFormat>Personalizado</PresentationFormat>
  <Paragraphs>143</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Wingdings 3</vt:lpstr>
      <vt:lpstr>Arial</vt:lpstr>
      <vt:lpstr>Calibri</vt:lpstr>
      <vt:lpstr>Century Gothic</vt:lpstr>
      <vt:lpstr>Microsoft YaHei</vt:lpstr>
      <vt:lpstr>Arial Unicode MS</vt:lpstr>
      <vt:lpstr>Espiral</vt:lpstr>
      <vt:lpstr>PowerPoint 演示文稿</vt:lpstr>
      <vt:lpstr>CONTENIDO</vt:lpstr>
      <vt:lpstr>Problemas</vt:lpstr>
      <vt:lpstr>Inversión en TI</vt:lpstr>
      <vt:lpstr>Desafío de Gobierno de TI</vt:lpstr>
      <vt:lpstr>PowerPoint 演示文稿</vt:lpstr>
      <vt:lpstr>Definición</vt:lpstr>
      <vt:lpstr>Tendencias</vt:lpstr>
      <vt:lpstr>Beneficios de CobiT 5</vt:lpstr>
      <vt:lpstr>Fundamentos</vt:lpstr>
      <vt:lpstr>Gobierno de TI y ambiente de Negocios</vt:lpstr>
      <vt:lpstr>Alineación de los objetivos del negocio y de la TI</vt:lpstr>
      <vt:lpstr>Motivaciones para la implantación del Gobierno de TI</vt:lpstr>
      <vt:lpstr>Desafíos Diarios</vt:lpstr>
      <vt:lpstr>Objetivos del Gobierno de TI</vt:lpstr>
      <vt:lpstr>Foco del Gobierno de TI</vt:lpstr>
      <vt:lpstr>Alineación estratégica</vt:lpstr>
      <vt:lpstr>Entrega de Valor</vt:lpstr>
      <vt:lpstr>Gerencia del Riesgo</vt:lpstr>
      <vt:lpstr>Gerencia de Recursos</vt:lpstr>
      <vt:lpstr>Gerencia del desempeño</vt:lpstr>
      <vt:lpstr>Beneficios del Gobierno de TI</vt:lpstr>
      <vt:lpstr>Ejercicios en Clase</vt:lpstr>
      <vt:lpstr>Escenario 1</vt:lpstr>
      <vt:lpstr>Escenario 2</vt:lpstr>
      <vt:lpstr>Escenario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FUNCIONARIOS</cp:lastModifiedBy>
  <cp:revision>2</cp:revision>
  <dcterms:created xsi:type="dcterms:W3CDTF">2022-08-29T21:50:09Z</dcterms:created>
  <dcterms:modified xsi:type="dcterms:W3CDTF">2022-08-29T22:43:15Z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8432040885524F0095D51C13D64FC401</vt:lpwstr>
  </property>
  <property fmtid="{D5CDD505-2E9C-101B-9397-08002B2CF9AE}" pid="3" name="KSOProductBuildVer">
    <vt:lpwstr>1033-11.2.0.11254</vt:lpwstr>
  </property>
</Properties>
</file>