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8" r:id="rId3"/>
    <p:sldId id="259" r:id="rId4"/>
    <p:sldId id="260" r:id="rId5"/>
    <p:sldId id="261" r:id="rId6"/>
    <p:sldId id="266"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24C6359-9BB8-4148-8114-537E698DA205}" type="datetime1">
              <a:rPr lang="en-US" smtClean="0"/>
              <a:t>10/13/2024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1076ED0-0DB3-4879-AAE5-5C20D22C1DF4}" type="slidenum">
              <a:rPr lang="en-US" smtClean="0"/>
              <a:t>‹#›</a:t>
            </a:fld>
            <a:endParaRPr lang="en-US"/>
          </a:p>
        </p:txBody>
      </p:sp>
    </p:spTree>
    <p:extLst>
      <p:ext uri="{BB962C8B-B14F-4D97-AF65-F5344CB8AC3E}">
        <p14:creationId xmlns:p14="http://schemas.microsoft.com/office/powerpoint/2010/main" val="54671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10/13/2024</a:t>
            </a:fld>
            <a:endParaRPr lang="en-US" dirty="0"/>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309754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87069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95046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924971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69D389-4C4C-4FD7-9E6B-9F44477F0EB8}" type="datetime1">
              <a:rPr lang="en-US" smtClean="0"/>
              <a:t>10/13/2024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93908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69D389-4C4C-4FD7-9E6B-9F44477F0EB8}" type="datetime1">
              <a:rPr lang="en-US" smtClean="0"/>
              <a:t>10/13/2024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27413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97241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5795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10/13/2024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4122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46200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3474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048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9695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59042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5528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0270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69D389-4C4C-4FD7-9E6B-9F44477F0EB8}" type="datetime1">
              <a:rPr lang="en-US" smtClean="0"/>
              <a:t>10/13/2024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64446018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D491-0E9C-D053-44FE-B09C0EE0671D}"/>
              </a:ext>
            </a:extLst>
          </p:cNvPr>
          <p:cNvSpPr>
            <a:spLocks noGrp="1"/>
          </p:cNvSpPr>
          <p:nvPr>
            <p:ph type="ctrTitle"/>
          </p:nvPr>
        </p:nvSpPr>
        <p:spPr>
          <a:xfrm>
            <a:off x="1199405" y="2099733"/>
            <a:ext cx="8825658" cy="2677648"/>
          </a:xfrm>
          <a:ln>
            <a:noFill/>
          </a:ln>
        </p:spPr>
        <p:txBody>
          <a:bodyPr>
            <a:normAutofit/>
          </a:bodyPr>
          <a:lstStyle/>
          <a:p>
            <a:r>
              <a:rPr lang="en-US" dirty="0"/>
              <a:t>The Journey Of Transformation</a:t>
            </a:r>
            <a:endParaRPr lang="en-US" dirty="0">
              <a:ln w="22225">
                <a:solidFill>
                  <a:schemeClr val="tx1"/>
                </a:solidFill>
                <a:miter lim="800000"/>
              </a:ln>
              <a:solidFill>
                <a:schemeClr val="bg1">
                  <a:lumMod val="95000"/>
                </a:schemeClr>
              </a:solidFill>
            </a:endParaRPr>
          </a:p>
        </p:txBody>
      </p:sp>
      <p:sp>
        <p:nvSpPr>
          <p:cNvPr id="3" name="Subtitle 2">
            <a:extLst>
              <a:ext uri="{FF2B5EF4-FFF2-40B4-BE49-F238E27FC236}">
                <a16:creationId xmlns:a16="http://schemas.microsoft.com/office/drawing/2014/main" id="{3BF7DCD8-0B71-F926-C36F-ED25E703A014}"/>
              </a:ext>
            </a:extLst>
          </p:cNvPr>
          <p:cNvSpPr>
            <a:spLocks noGrp="1"/>
          </p:cNvSpPr>
          <p:nvPr>
            <p:ph type="subTitle" idx="1"/>
          </p:nvPr>
        </p:nvSpPr>
        <p:spPr>
          <a:xfrm>
            <a:off x="1271686" y="4777381"/>
            <a:ext cx="8825658" cy="861420"/>
          </a:xfrm>
        </p:spPr>
        <p:txBody>
          <a:bodyPr>
            <a:normAutofit/>
          </a:bodyPr>
          <a:lstStyle/>
          <a:p>
            <a:r>
              <a:rPr lang="en-US" b="1" dirty="0">
                <a:solidFill>
                  <a:schemeClr val="accent2">
                    <a:lumMod val="60000"/>
                    <a:lumOff val="40000"/>
                  </a:schemeClr>
                </a:solidFill>
              </a:rPr>
              <a:t>How Data Analysts Helped Supermarket Managers Across Three Cities</a:t>
            </a:r>
            <a:endParaRPr lang="en-US" dirty="0">
              <a:solidFill>
                <a:schemeClr val="accent2">
                  <a:lumMod val="60000"/>
                  <a:lumOff val="40000"/>
                </a:schemeClr>
              </a:solidFill>
            </a:endParaRPr>
          </a:p>
          <a:p>
            <a:endParaRPr lang="en-US" dirty="0">
              <a:solidFill>
                <a:schemeClr val="tx2"/>
              </a:solidFill>
            </a:endParaRPr>
          </a:p>
        </p:txBody>
      </p:sp>
    </p:spTree>
    <p:extLst>
      <p:ext uri="{BB962C8B-B14F-4D97-AF65-F5344CB8AC3E}">
        <p14:creationId xmlns:p14="http://schemas.microsoft.com/office/powerpoint/2010/main" val="391101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B42A-B58D-547B-3A25-3DC81B340310}"/>
              </a:ext>
            </a:extLst>
          </p:cNvPr>
          <p:cNvSpPr>
            <a:spLocks noGrp="1"/>
          </p:cNvSpPr>
          <p:nvPr>
            <p:ph type="title"/>
          </p:nvPr>
        </p:nvSpPr>
        <p:spPr>
          <a:xfrm>
            <a:off x="793660" y="552300"/>
            <a:ext cx="9236700" cy="1188950"/>
          </a:xfrm>
        </p:spPr>
        <p:txBody>
          <a:bodyPr anchor="b">
            <a:normAutofit/>
          </a:bodyPr>
          <a:lstStyle/>
          <a:p>
            <a:r>
              <a:rPr lang="en-US" sz="5400" dirty="0"/>
              <a:t>The Challenge Begins</a:t>
            </a:r>
          </a:p>
        </p:txBody>
      </p:sp>
      <p:sp>
        <p:nvSpPr>
          <p:cNvPr id="3" name="Content Placeholder 2">
            <a:extLst>
              <a:ext uri="{FF2B5EF4-FFF2-40B4-BE49-F238E27FC236}">
                <a16:creationId xmlns:a16="http://schemas.microsoft.com/office/drawing/2014/main" id="{B16DCAC5-9FFE-FE6A-1483-7ECFD358D6CC}"/>
              </a:ext>
            </a:extLst>
          </p:cNvPr>
          <p:cNvSpPr>
            <a:spLocks noGrp="1"/>
          </p:cNvSpPr>
          <p:nvPr>
            <p:ph idx="1"/>
          </p:nvPr>
        </p:nvSpPr>
        <p:spPr>
          <a:xfrm>
            <a:off x="793660" y="2599509"/>
            <a:ext cx="10143668" cy="3435531"/>
          </a:xfrm>
        </p:spPr>
        <p:txBody>
          <a:bodyPr anchor="ctr">
            <a:normAutofit/>
          </a:bodyPr>
          <a:lstStyle/>
          <a:p>
            <a:r>
              <a:rPr lang="en-US" sz="2200" dirty="0"/>
              <a:t>there was a supermarket with three major branches—one in Yangon, one in Mandalay, and one in Naypyitaw. Each branch had its own manager: Maya in Yangon, Raj in Mandalay, and Nina in Naypyitaw. While each branch was successful, the managers knew there was potential to be unlocked if they could better understand their sales data.</a:t>
            </a:r>
          </a:p>
          <a:p>
            <a:r>
              <a:rPr lang="en-US" sz="2200" dirty="0"/>
              <a:t>They reached out to a team of data analysts for help. That’s where our story begins, as we embarked on a journey to unravel the secrets hidden in their data.</a:t>
            </a:r>
          </a:p>
          <a:p>
            <a:endParaRPr lang="en-US" sz="2400" dirty="0"/>
          </a:p>
        </p:txBody>
      </p:sp>
    </p:spTree>
    <p:extLst>
      <p:ext uri="{BB962C8B-B14F-4D97-AF65-F5344CB8AC3E}">
        <p14:creationId xmlns:p14="http://schemas.microsoft.com/office/powerpoint/2010/main" val="281756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9815-8B5B-E4E6-7615-29CD0802DCD9}"/>
              </a:ext>
            </a:extLst>
          </p:cNvPr>
          <p:cNvSpPr>
            <a:spLocks noGrp="1"/>
          </p:cNvSpPr>
          <p:nvPr>
            <p:ph type="title"/>
          </p:nvPr>
        </p:nvSpPr>
        <p:spPr>
          <a:xfrm>
            <a:off x="793660" y="719847"/>
            <a:ext cx="9236700" cy="1040858"/>
          </a:xfrm>
        </p:spPr>
        <p:txBody>
          <a:bodyPr anchor="b">
            <a:normAutofit/>
          </a:bodyPr>
          <a:lstStyle/>
          <a:p>
            <a:r>
              <a:rPr lang="en-US" sz="5400" dirty="0"/>
              <a:t>Uncovering Insights</a:t>
            </a:r>
          </a:p>
        </p:txBody>
      </p:sp>
      <p:sp>
        <p:nvSpPr>
          <p:cNvPr id="3" name="Content Placeholder 2">
            <a:extLst>
              <a:ext uri="{FF2B5EF4-FFF2-40B4-BE49-F238E27FC236}">
                <a16:creationId xmlns:a16="http://schemas.microsoft.com/office/drawing/2014/main" id="{B22D4F34-B1D0-F404-91CD-F4AC9D71543B}"/>
              </a:ext>
            </a:extLst>
          </p:cNvPr>
          <p:cNvSpPr>
            <a:spLocks noGrp="1"/>
          </p:cNvSpPr>
          <p:nvPr>
            <p:ph idx="1"/>
          </p:nvPr>
        </p:nvSpPr>
        <p:spPr>
          <a:xfrm>
            <a:off x="793660" y="2599509"/>
            <a:ext cx="10143668" cy="3435531"/>
          </a:xfrm>
        </p:spPr>
        <p:txBody>
          <a:bodyPr anchor="ctr">
            <a:normAutofit/>
          </a:bodyPr>
          <a:lstStyle/>
          <a:p>
            <a:r>
              <a:rPr lang="en-US" sz="2200" dirty="0"/>
              <a:t>Our first task was to dive into the data from each branch. We started by looking at the overall sales numbers.</a:t>
            </a:r>
          </a:p>
          <a:p>
            <a:pPr lvl="1">
              <a:buFont typeface="Arial" panose="020B0604020202020204" pitchFamily="34" charset="0"/>
              <a:buChar char="•"/>
            </a:pPr>
            <a:r>
              <a:rPr lang="en-US" sz="1800" b="1" dirty="0">
                <a:solidFill>
                  <a:schemeClr val="accent2">
                    <a:lumMod val="75000"/>
                  </a:schemeClr>
                </a:solidFill>
              </a:rPr>
              <a:t>Naypyitaw’s Success</a:t>
            </a:r>
            <a:r>
              <a:rPr lang="en-US" sz="1800" dirty="0">
                <a:solidFill>
                  <a:schemeClr val="accent2">
                    <a:lumMod val="75000"/>
                  </a:schemeClr>
                </a:solidFill>
              </a:rPr>
              <a:t>: </a:t>
            </a:r>
            <a:r>
              <a:rPr lang="en-US" sz="1800" dirty="0"/>
              <a:t>Nina 's branch was performing exceptionally well. It had the highest number of revenue. The challenge here wasn’t about fixing problems but about understanding what made Naypyitaw successful.</a:t>
            </a:r>
          </a:p>
          <a:p>
            <a:pPr lvl="1">
              <a:buFont typeface="Arial" panose="020B0604020202020204" pitchFamily="34" charset="0"/>
              <a:buChar char="•"/>
            </a:pPr>
            <a:r>
              <a:rPr lang="en-US" sz="1800" b="1" dirty="0">
                <a:solidFill>
                  <a:schemeClr val="accent2">
                    <a:lumMod val="75000"/>
                  </a:schemeClr>
                </a:solidFill>
              </a:rPr>
              <a:t>Mandalay’s Opportunities</a:t>
            </a:r>
            <a:r>
              <a:rPr lang="en-US" sz="1800" dirty="0">
                <a:solidFill>
                  <a:schemeClr val="accent2">
                    <a:lumMod val="75000"/>
                  </a:schemeClr>
                </a:solidFill>
              </a:rPr>
              <a:t>: </a:t>
            </a:r>
            <a:r>
              <a:rPr lang="en-US" sz="1800" dirty="0"/>
              <a:t>Raj’s branch was facing issues. It had lower customer ratings, It had steady sales but lacked a distinctive edge. </a:t>
            </a:r>
          </a:p>
          <a:p>
            <a:pPr lvl="1">
              <a:buFont typeface="Arial" panose="020B0604020202020204" pitchFamily="34" charset="0"/>
              <a:buChar char="•"/>
            </a:pPr>
            <a:r>
              <a:rPr lang="en-US" sz="1800" b="1" dirty="0">
                <a:solidFill>
                  <a:schemeClr val="accent2">
                    <a:lumMod val="75000"/>
                  </a:schemeClr>
                </a:solidFill>
              </a:rPr>
              <a:t>Yangon’s Struggles</a:t>
            </a:r>
            <a:r>
              <a:rPr lang="en-US" sz="1800" dirty="0">
                <a:solidFill>
                  <a:schemeClr val="accent2">
                    <a:lumMod val="75000"/>
                  </a:schemeClr>
                </a:solidFill>
              </a:rPr>
              <a:t>: </a:t>
            </a:r>
            <a:r>
              <a:rPr lang="en-US" sz="1800" dirty="0"/>
              <a:t>Maya’s branch struggled with sales. It was clear that improvements were needed, but the specifics were still a mystery</a:t>
            </a:r>
          </a:p>
        </p:txBody>
      </p:sp>
    </p:spTree>
    <p:extLst>
      <p:ext uri="{BB962C8B-B14F-4D97-AF65-F5344CB8AC3E}">
        <p14:creationId xmlns:p14="http://schemas.microsoft.com/office/powerpoint/2010/main" val="401186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8D66-DCAA-4EAF-13E0-30A362EDE9A9}"/>
              </a:ext>
            </a:extLst>
          </p:cNvPr>
          <p:cNvSpPr>
            <a:spLocks noGrp="1"/>
          </p:cNvSpPr>
          <p:nvPr>
            <p:ph type="title"/>
          </p:nvPr>
        </p:nvSpPr>
        <p:spPr>
          <a:xfrm>
            <a:off x="808638" y="729574"/>
            <a:ext cx="9236700" cy="974941"/>
          </a:xfrm>
        </p:spPr>
        <p:txBody>
          <a:bodyPr anchor="b">
            <a:normAutofit/>
          </a:bodyPr>
          <a:lstStyle/>
          <a:p>
            <a:r>
              <a:rPr lang="en-US" sz="5400" dirty="0"/>
              <a:t>The Discovery</a:t>
            </a:r>
          </a:p>
        </p:txBody>
      </p:sp>
      <p:sp>
        <p:nvSpPr>
          <p:cNvPr id="3" name="Content Placeholder 2">
            <a:extLst>
              <a:ext uri="{FF2B5EF4-FFF2-40B4-BE49-F238E27FC236}">
                <a16:creationId xmlns:a16="http://schemas.microsoft.com/office/drawing/2014/main" id="{50E2A13D-7996-514C-AE0F-3DA26B63611F}"/>
              </a:ext>
            </a:extLst>
          </p:cNvPr>
          <p:cNvSpPr>
            <a:spLocks noGrp="1"/>
          </p:cNvSpPr>
          <p:nvPr>
            <p:ph idx="1"/>
          </p:nvPr>
        </p:nvSpPr>
        <p:spPr>
          <a:xfrm>
            <a:off x="573933" y="3083667"/>
            <a:ext cx="9815208" cy="2830749"/>
          </a:xfrm>
        </p:spPr>
        <p:txBody>
          <a:bodyPr anchor="ctr">
            <a:noAutofit/>
          </a:bodyPr>
          <a:lstStyle/>
          <a:p>
            <a:pPr algn="l"/>
            <a:r>
              <a:rPr lang="en-US" b="1" i="0" dirty="0">
                <a:solidFill>
                  <a:schemeClr val="accent2">
                    <a:lumMod val="75000"/>
                  </a:schemeClr>
                </a:solidFill>
                <a:effectLst/>
              </a:rPr>
              <a:t>1. Sales Distribution by Branch</a:t>
            </a:r>
          </a:p>
          <a:p>
            <a:pPr lvl="1">
              <a:buFont typeface="Arial" panose="020B0604020202020204" pitchFamily="34" charset="0"/>
              <a:buChar char="•"/>
            </a:pPr>
            <a:r>
              <a:rPr lang="en-US" i="0" dirty="0">
                <a:solidFill>
                  <a:schemeClr val="accent2">
                    <a:lumMod val="75000"/>
                  </a:schemeClr>
                </a:solidFill>
                <a:effectLst/>
              </a:rPr>
              <a:t>Yangon Branch:</a:t>
            </a:r>
            <a:r>
              <a:rPr lang="en-US" i="0" dirty="0">
                <a:solidFill>
                  <a:srgbClr val="000000"/>
                </a:solidFill>
                <a:effectLst/>
              </a:rPr>
              <a:t> </a:t>
            </a:r>
            <a:r>
              <a:rPr lang="en-US" b="0" i="0" dirty="0">
                <a:solidFill>
                  <a:srgbClr val="000000"/>
                </a:solidFill>
                <a:effectLst/>
              </a:rPr>
              <a:t>Highest number of transactions yet lowest revenue.</a:t>
            </a:r>
          </a:p>
          <a:p>
            <a:pPr lvl="1">
              <a:buFont typeface="Arial" panose="020B0604020202020204" pitchFamily="34" charset="0"/>
              <a:buChar char="•"/>
            </a:pPr>
            <a:r>
              <a:rPr lang="en-US" i="0" dirty="0">
                <a:solidFill>
                  <a:schemeClr val="accent2">
                    <a:lumMod val="75000"/>
                  </a:schemeClr>
                </a:solidFill>
                <a:effectLst/>
              </a:rPr>
              <a:t>Mandalay Branch:</a:t>
            </a:r>
            <a:r>
              <a:rPr lang="en-US" i="0" dirty="0">
                <a:solidFill>
                  <a:srgbClr val="000000"/>
                </a:solidFill>
                <a:effectLst/>
              </a:rPr>
              <a:t> </a:t>
            </a:r>
            <a:r>
              <a:rPr lang="en-US" b="0" i="0" dirty="0">
                <a:solidFill>
                  <a:srgbClr val="000000"/>
                </a:solidFill>
                <a:effectLst/>
              </a:rPr>
              <a:t>Lower ratings; potential for improvement in customer satisfaction.</a:t>
            </a:r>
          </a:p>
          <a:p>
            <a:pPr algn="l"/>
            <a:r>
              <a:rPr lang="en-US" b="1" i="0" dirty="0">
                <a:solidFill>
                  <a:schemeClr val="accent2">
                    <a:lumMod val="75000"/>
                  </a:schemeClr>
                </a:solidFill>
                <a:effectLst/>
              </a:rPr>
              <a:t>2. Customer Types</a:t>
            </a:r>
          </a:p>
          <a:p>
            <a:pPr lvl="1">
              <a:buFont typeface="Arial" panose="020B0604020202020204" pitchFamily="34" charset="0"/>
              <a:buChar char="•"/>
            </a:pPr>
            <a:r>
              <a:rPr lang="en-US" dirty="0">
                <a:solidFill>
                  <a:schemeClr val="accent2">
                    <a:lumMod val="75000"/>
                  </a:schemeClr>
                </a:solidFill>
              </a:rPr>
              <a:t>Categories</a:t>
            </a:r>
            <a:r>
              <a:rPr lang="en-US" i="0" dirty="0">
                <a:solidFill>
                  <a:schemeClr val="accent2">
                    <a:lumMod val="75000"/>
                  </a:schemeClr>
                </a:solidFill>
                <a:effectLst/>
              </a:rPr>
              <a:t>:</a:t>
            </a:r>
            <a:r>
              <a:rPr lang="en-US" i="0" dirty="0">
                <a:solidFill>
                  <a:srgbClr val="000000"/>
                </a:solidFill>
                <a:effectLst/>
              </a:rPr>
              <a:t> </a:t>
            </a:r>
            <a:r>
              <a:rPr lang="en-US" b="0" i="0" dirty="0">
                <a:solidFill>
                  <a:srgbClr val="000000"/>
                </a:solidFill>
                <a:effectLst/>
              </a:rPr>
              <a:t>"Normal" and "Member".</a:t>
            </a:r>
            <a:endParaRPr lang="en-US" sz="1400" b="0" i="0" dirty="0"/>
          </a:p>
          <a:p>
            <a:pPr lvl="2">
              <a:buFont typeface="Arial" panose="020B0604020202020204" pitchFamily="34" charset="0"/>
              <a:buChar char="•"/>
            </a:pPr>
            <a:r>
              <a:rPr lang="en-US" kern="100" dirty="0">
                <a:solidFill>
                  <a:schemeClr val="tx1">
                    <a:lumMod val="95000"/>
                    <a:lumOff val="5000"/>
                  </a:schemeClr>
                </a:solidFill>
                <a:effectLst/>
                <a:ea typeface="Aptos" panose="020B0004020202020204" pitchFamily="34" charset="0"/>
                <a:cs typeface="Times New Roman" panose="02020603050405020304" pitchFamily="18" charset="0"/>
              </a:rPr>
              <a:t>Normal customers purchases  count are more than member customers This indicates that despite having loyalty programs or membership benefits, these may not be as effective in increasing the number of visits  and Purchases  as initially expected.</a:t>
            </a:r>
          </a:p>
          <a:p>
            <a:pPr algn="l"/>
            <a:r>
              <a:rPr lang="en-US" b="1" i="0" dirty="0">
                <a:solidFill>
                  <a:schemeClr val="accent2">
                    <a:lumMod val="75000"/>
                  </a:schemeClr>
                </a:solidFill>
                <a:effectLst/>
              </a:rPr>
              <a:t>3. Product Lines</a:t>
            </a:r>
          </a:p>
          <a:p>
            <a:pPr lvl="1">
              <a:buFont typeface="Arial" panose="020B0604020202020204" pitchFamily="34" charset="0"/>
              <a:buChar char="•"/>
            </a:pPr>
            <a:r>
              <a:rPr lang="en-US" i="0" dirty="0">
                <a:solidFill>
                  <a:schemeClr val="accent2">
                    <a:lumMod val="75000"/>
                  </a:schemeClr>
                </a:solidFill>
                <a:effectLst/>
              </a:rPr>
              <a:t>Top</a:t>
            </a:r>
            <a:r>
              <a:rPr lang="en-US" i="0" dirty="0">
                <a:solidFill>
                  <a:srgbClr val="000000"/>
                </a:solidFill>
                <a:effectLst/>
              </a:rPr>
              <a:t> </a:t>
            </a:r>
            <a:r>
              <a:rPr lang="en-US" dirty="0">
                <a:solidFill>
                  <a:schemeClr val="accent2">
                    <a:lumMod val="75000"/>
                  </a:schemeClr>
                </a:solidFill>
              </a:rPr>
              <a:t>Products</a:t>
            </a:r>
            <a:r>
              <a:rPr lang="en-US" i="0" dirty="0">
                <a:solidFill>
                  <a:schemeClr val="accent2">
                    <a:lumMod val="75000"/>
                  </a:schemeClr>
                </a:solidFill>
                <a:effectLst/>
              </a:rPr>
              <a:t>:</a:t>
            </a:r>
          </a:p>
          <a:p>
            <a:pPr lvl="2" indent="-285750">
              <a:buFont typeface="Arial" panose="020B0604020202020204" pitchFamily="34" charset="0"/>
              <a:buChar char="•"/>
            </a:pPr>
            <a:r>
              <a:rPr lang="en-US" sz="1600" b="0" i="0" dirty="0">
                <a:solidFill>
                  <a:schemeClr val="accent2">
                    <a:lumMod val="75000"/>
                  </a:schemeClr>
                </a:solidFill>
                <a:effectLst/>
              </a:rPr>
              <a:t>Most bought:</a:t>
            </a:r>
            <a:r>
              <a:rPr lang="en-US" sz="1600" b="0" i="0" dirty="0">
                <a:solidFill>
                  <a:srgbClr val="000000"/>
                </a:solidFill>
                <a:effectLst/>
              </a:rPr>
              <a:t> “Fashion and accessories" and “Food and beverages".</a:t>
            </a:r>
          </a:p>
          <a:p>
            <a:pPr lvl="1">
              <a:buFont typeface="Arial" panose="020B0604020202020204" pitchFamily="34" charset="0"/>
              <a:buChar char="•"/>
            </a:pPr>
            <a:r>
              <a:rPr lang="en-US" i="0" dirty="0">
                <a:solidFill>
                  <a:schemeClr val="accent2">
                    <a:lumMod val="75000"/>
                  </a:schemeClr>
                </a:solidFill>
                <a:effectLst/>
              </a:rPr>
              <a:t>Fashion Accessories</a:t>
            </a:r>
            <a:r>
              <a:rPr lang="en-US" b="0" i="0" dirty="0">
                <a:solidFill>
                  <a:schemeClr val="accent2">
                    <a:lumMod val="75000"/>
                  </a:schemeClr>
                </a:solidFill>
                <a:effectLst/>
              </a:rPr>
              <a:t>:</a:t>
            </a:r>
            <a:r>
              <a:rPr lang="en-US" b="0" i="0" dirty="0">
                <a:solidFill>
                  <a:srgbClr val="000000"/>
                </a:solidFill>
                <a:effectLst/>
              </a:rPr>
              <a:t> Lower purchase quantities; could benefit from targeted promotions.</a:t>
            </a:r>
          </a:p>
          <a:p>
            <a:pPr lvl="1">
              <a:buFont typeface="Arial" panose="020B0604020202020204" pitchFamily="34" charset="0"/>
              <a:buChar char="•"/>
            </a:pPr>
            <a:r>
              <a:rPr lang="en-US" i="0" dirty="0">
                <a:solidFill>
                  <a:schemeClr val="accent2">
                    <a:lumMod val="75000"/>
                  </a:schemeClr>
                </a:solidFill>
                <a:effectLst/>
              </a:rPr>
              <a:t>Demographics:</a:t>
            </a:r>
            <a:r>
              <a:rPr lang="en-US" b="0" i="0" dirty="0">
                <a:solidFill>
                  <a:srgbClr val="000000"/>
                </a:solidFill>
                <a:effectLst/>
              </a:rPr>
              <a:t> Fashion Accessories favored by females; Electronic and Health products preferred by males.</a:t>
            </a:r>
          </a:p>
        </p:txBody>
      </p:sp>
    </p:spTree>
    <p:extLst>
      <p:ext uri="{BB962C8B-B14F-4D97-AF65-F5344CB8AC3E}">
        <p14:creationId xmlns:p14="http://schemas.microsoft.com/office/powerpoint/2010/main" val="82928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E9C8-EC6B-6D72-19D5-76F02FCA13EE}"/>
              </a:ext>
            </a:extLst>
          </p:cNvPr>
          <p:cNvSpPr>
            <a:spLocks noGrp="1"/>
          </p:cNvSpPr>
          <p:nvPr>
            <p:ph type="title"/>
          </p:nvPr>
        </p:nvSpPr>
        <p:spPr>
          <a:xfrm>
            <a:off x="808638" y="690663"/>
            <a:ext cx="9236700" cy="990047"/>
          </a:xfrm>
        </p:spPr>
        <p:txBody>
          <a:bodyPr anchor="b">
            <a:normAutofit/>
          </a:bodyPr>
          <a:lstStyle/>
          <a:p>
            <a:r>
              <a:rPr lang="en-US" sz="5400" dirty="0"/>
              <a:t>The Discovery</a:t>
            </a:r>
          </a:p>
        </p:txBody>
      </p:sp>
      <p:sp>
        <p:nvSpPr>
          <p:cNvPr id="3" name="Content Placeholder 2">
            <a:extLst>
              <a:ext uri="{FF2B5EF4-FFF2-40B4-BE49-F238E27FC236}">
                <a16:creationId xmlns:a16="http://schemas.microsoft.com/office/drawing/2014/main" id="{8F00CD65-6CF2-EF96-D473-F6181BD5EBAC}"/>
              </a:ext>
            </a:extLst>
          </p:cNvPr>
          <p:cNvSpPr>
            <a:spLocks noGrp="1"/>
          </p:cNvSpPr>
          <p:nvPr>
            <p:ph idx="1"/>
          </p:nvPr>
        </p:nvSpPr>
        <p:spPr>
          <a:xfrm>
            <a:off x="808638" y="2251489"/>
            <a:ext cx="10143668" cy="4151487"/>
          </a:xfrm>
        </p:spPr>
        <p:txBody>
          <a:bodyPr anchor="ctr">
            <a:noAutofit/>
          </a:bodyPr>
          <a:lstStyle/>
          <a:p>
            <a:pPr algn="l"/>
            <a:r>
              <a:rPr lang="en-US" b="1" i="0" dirty="0">
                <a:solidFill>
                  <a:schemeClr val="accent2">
                    <a:lumMod val="75000"/>
                  </a:schemeClr>
                </a:solidFill>
                <a:effectLst/>
              </a:rPr>
              <a:t>4. Payment Methods</a:t>
            </a:r>
          </a:p>
          <a:p>
            <a:pPr lvl="1">
              <a:buFont typeface="Arial" panose="020B0604020202020204" pitchFamily="34" charset="0"/>
              <a:buChar char="•"/>
            </a:pPr>
            <a:r>
              <a:rPr lang="en-US" i="0" dirty="0">
                <a:solidFill>
                  <a:schemeClr val="accent2">
                    <a:lumMod val="75000"/>
                  </a:schemeClr>
                </a:solidFill>
                <a:effectLst/>
              </a:rPr>
              <a:t>Preferred Methods:</a:t>
            </a:r>
          </a:p>
          <a:p>
            <a:pPr lvl="2" indent="-285750">
              <a:buFont typeface="Arial" panose="020B0604020202020204" pitchFamily="34" charset="0"/>
              <a:buChar char="•"/>
            </a:pPr>
            <a:r>
              <a:rPr lang="en-US" b="0" i="0" dirty="0">
                <a:solidFill>
                  <a:srgbClr val="000000"/>
                </a:solidFill>
                <a:effectLst/>
              </a:rPr>
              <a:t>1st: Ewallet</a:t>
            </a:r>
          </a:p>
          <a:p>
            <a:pPr lvl="2" indent="-285750">
              <a:buFont typeface="Arial" panose="020B0604020202020204" pitchFamily="34" charset="0"/>
              <a:buChar char="•"/>
            </a:pPr>
            <a:r>
              <a:rPr lang="en-US" b="0" i="0" dirty="0">
                <a:solidFill>
                  <a:srgbClr val="000000"/>
                </a:solidFill>
                <a:effectLst/>
              </a:rPr>
              <a:t>2nd: Cash</a:t>
            </a:r>
          </a:p>
          <a:p>
            <a:pPr lvl="2" indent="-285750">
              <a:buFont typeface="Arial" panose="020B0604020202020204" pitchFamily="34" charset="0"/>
              <a:buChar char="•"/>
            </a:pPr>
            <a:r>
              <a:rPr lang="en-US" b="0" i="0" dirty="0">
                <a:solidFill>
                  <a:srgbClr val="000000"/>
                </a:solidFill>
                <a:effectLst/>
              </a:rPr>
              <a:t>3rd: Credit Card</a:t>
            </a:r>
          </a:p>
          <a:p>
            <a:pPr lvl="1">
              <a:buFont typeface="Arial" panose="020B0604020202020204" pitchFamily="34" charset="0"/>
              <a:buChar char="•"/>
            </a:pPr>
            <a:r>
              <a:rPr lang="en-US" i="0" dirty="0">
                <a:solidFill>
                  <a:schemeClr val="accent2">
                    <a:lumMod val="75000"/>
                  </a:schemeClr>
                </a:solidFill>
                <a:effectLst/>
              </a:rPr>
              <a:t>Recommendation: </a:t>
            </a:r>
            <a:r>
              <a:rPr lang="en-US" b="0" i="0" dirty="0">
                <a:solidFill>
                  <a:srgbClr val="000000"/>
                </a:solidFill>
                <a:effectLst/>
              </a:rPr>
              <a:t>Promote Ewallet in branches with high usage.</a:t>
            </a:r>
          </a:p>
          <a:p>
            <a:pPr algn="l"/>
            <a:r>
              <a:rPr lang="en-US" b="1" i="0" dirty="0">
                <a:solidFill>
                  <a:schemeClr val="accent2">
                    <a:lumMod val="75000"/>
                  </a:schemeClr>
                </a:solidFill>
                <a:effectLst/>
              </a:rPr>
              <a:t>5. Total Sales Over Months</a:t>
            </a:r>
          </a:p>
          <a:p>
            <a:pPr lvl="1">
              <a:buFont typeface="Arial" panose="020B0604020202020204" pitchFamily="34" charset="0"/>
              <a:buChar char="•"/>
            </a:pPr>
            <a:r>
              <a:rPr lang="en-US" i="0" dirty="0">
                <a:solidFill>
                  <a:schemeClr val="accent2">
                    <a:lumMod val="75000"/>
                  </a:schemeClr>
                </a:solidFill>
                <a:effectLst/>
              </a:rPr>
              <a:t>Observation: </a:t>
            </a:r>
            <a:r>
              <a:rPr lang="en-US" b="0" i="0" dirty="0">
                <a:solidFill>
                  <a:srgbClr val="000000"/>
                </a:solidFill>
                <a:effectLst/>
              </a:rPr>
              <a:t>Notable drop in sales in February; further investigation needed.</a:t>
            </a:r>
          </a:p>
          <a:p>
            <a:pPr algn="l"/>
            <a:r>
              <a:rPr lang="en-US" b="1" i="0" dirty="0">
                <a:solidFill>
                  <a:schemeClr val="accent2">
                    <a:lumMod val="75000"/>
                  </a:schemeClr>
                </a:solidFill>
                <a:effectLst/>
              </a:rPr>
              <a:t>6. Sales by Month Period</a:t>
            </a:r>
          </a:p>
          <a:p>
            <a:pPr lvl="1">
              <a:buFont typeface="Arial" panose="020B0604020202020204" pitchFamily="34" charset="0"/>
              <a:buChar char="•"/>
            </a:pPr>
            <a:r>
              <a:rPr lang="en-US" i="0" dirty="0">
                <a:solidFill>
                  <a:schemeClr val="accent2">
                    <a:lumMod val="75000"/>
                  </a:schemeClr>
                </a:solidFill>
                <a:effectLst/>
              </a:rPr>
              <a:t>Peak Sales: </a:t>
            </a:r>
            <a:r>
              <a:rPr lang="en-US" b="0" i="0" dirty="0">
                <a:solidFill>
                  <a:srgbClr val="000000"/>
                </a:solidFill>
                <a:effectLst/>
              </a:rPr>
              <a:t>First 5 days of each month show highest total sales and purchases.</a:t>
            </a:r>
          </a:p>
          <a:p>
            <a:pPr lvl="1">
              <a:buFont typeface="Arial" panose="020B0604020202020204" pitchFamily="34" charset="0"/>
              <a:buChar char="•"/>
            </a:pPr>
            <a:r>
              <a:rPr lang="en-US" i="0" dirty="0">
                <a:solidFill>
                  <a:schemeClr val="accent2">
                    <a:lumMod val="75000"/>
                  </a:schemeClr>
                </a:solidFill>
                <a:effectLst/>
              </a:rPr>
              <a:t>Action: </a:t>
            </a:r>
            <a:r>
              <a:rPr lang="en-US" b="0" i="0" dirty="0">
                <a:solidFill>
                  <a:srgbClr val="000000"/>
                </a:solidFill>
                <a:effectLst/>
              </a:rPr>
              <a:t>Focus on store management during this period.</a:t>
            </a:r>
          </a:p>
        </p:txBody>
      </p:sp>
    </p:spTree>
    <p:extLst>
      <p:ext uri="{BB962C8B-B14F-4D97-AF65-F5344CB8AC3E}">
        <p14:creationId xmlns:p14="http://schemas.microsoft.com/office/powerpoint/2010/main" val="184022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AF2-A1E2-A78D-0D78-E06DF6A7D5D8}"/>
              </a:ext>
            </a:extLst>
          </p:cNvPr>
          <p:cNvSpPr>
            <a:spLocks noGrp="1"/>
          </p:cNvSpPr>
          <p:nvPr>
            <p:ph type="title"/>
          </p:nvPr>
        </p:nvSpPr>
        <p:spPr>
          <a:xfrm>
            <a:off x="950673" y="671209"/>
            <a:ext cx="9221821" cy="1079772"/>
          </a:xfrm>
        </p:spPr>
        <p:txBody>
          <a:bodyPr/>
          <a:lstStyle/>
          <a:p>
            <a:r>
              <a:rPr lang="en-US" sz="5400" dirty="0"/>
              <a:t>The Discovery</a:t>
            </a:r>
          </a:p>
        </p:txBody>
      </p:sp>
      <p:sp>
        <p:nvSpPr>
          <p:cNvPr id="3" name="Content Placeholder 2">
            <a:extLst>
              <a:ext uri="{FF2B5EF4-FFF2-40B4-BE49-F238E27FC236}">
                <a16:creationId xmlns:a16="http://schemas.microsoft.com/office/drawing/2014/main" id="{F8994DB0-7A4E-8817-0CF5-2040BAFF8240}"/>
              </a:ext>
            </a:extLst>
          </p:cNvPr>
          <p:cNvSpPr>
            <a:spLocks noGrp="1"/>
          </p:cNvSpPr>
          <p:nvPr>
            <p:ph idx="1"/>
          </p:nvPr>
        </p:nvSpPr>
        <p:spPr>
          <a:xfrm>
            <a:off x="950673" y="2522963"/>
            <a:ext cx="8965694" cy="3416300"/>
          </a:xfrm>
        </p:spPr>
        <p:txBody>
          <a:bodyPr/>
          <a:lstStyle/>
          <a:p>
            <a:pPr algn="l"/>
            <a:r>
              <a:rPr lang="en-US" b="1" i="0" dirty="0">
                <a:solidFill>
                  <a:schemeClr val="accent2">
                    <a:lumMod val="75000"/>
                  </a:schemeClr>
                </a:solidFill>
                <a:effectLst/>
              </a:rPr>
              <a:t>7. Sales by Hour</a:t>
            </a:r>
          </a:p>
          <a:p>
            <a:pPr lvl="1">
              <a:buFont typeface="Arial" panose="020B0604020202020204" pitchFamily="34" charset="0"/>
              <a:buChar char="•"/>
            </a:pPr>
            <a:r>
              <a:rPr lang="en-US" i="0" dirty="0">
                <a:solidFill>
                  <a:schemeClr val="accent2">
                    <a:lumMod val="75000"/>
                  </a:schemeClr>
                </a:solidFill>
                <a:effectLst/>
              </a:rPr>
              <a:t>Peak Purchases: </a:t>
            </a:r>
            <a:r>
              <a:rPr lang="en-US" b="0" i="0" dirty="0">
                <a:solidFill>
                  <a:srgbClr val="000000"/>
                </a:solidFill>
                <a:effectLst/>
              </a:rPr>
              <a:t>Around 16:00.</a:t>
            </a:r>
          </a:p>
          <a:p>
            <a:pPr lvl="1">
              <a:buFont typeface="Arial" panose="020B0604020202020204" pitchFamily="34" charset="0"/>
              <a:buChar char="•"/>
            </a:pPr>
            <a:r>
              <a:rPr lang="en-US" i="0" dirty="0">
                <a:solidFill>
                  <a:schemeClr val="accent2">
                    <a:lumMod val="75000"/>
                  </a:schemeClr>
                </a:solidFill>
                <a:effectLst/>
              </a:rPr>
              <a:t>Average Quantity: </a:t>
            </a:r>
            <a:r>
              <a:rPr lang="en-US" b="0" i="0" dirty="0">
                <a:solidFill>
                  <a:srgbClr val="000000"/>
                </a:solidFill>
                <a:effectLst/>
              </a:rPr>
              <a:t>Highest at 14:00, indicating customers buy more during this time.</a:t>
            </a:r>
          </a:p>
          <a:p>
            <a:pPr algn="l"/>
            <a:r>
              <a:rPr lang="en-US" b="1" i="0" dirty="0">
                <a:solidFill>
                  <a:schemeClr val="accent2">
                    <a:lumMod val="75000"/>
                  </a:schemeClr>
                </a:solidFill>
                <a:effectLst/>
              </a:rPr>
              <a:t>8. February Sales Insights</a:t>
            </a:r>
          </a:p>
          <a:p>
            <a:pPr lvl="1">
              <a:buFont typeface="Arial" panose="020B0604020202020204" pitchFamily="34" charset="0"/>
              <a:buChar char="•"/>
            </a:pPr>
            <a:r>
              <a:rPr lang="en-US" i="0" dirty="0">
                <a:solidFill>
                  <a:schemeClr val="accent2">
                    <a:lumMod val="75000"/>
                  </a:schemeClr>
                </a:solidFill>
                <a:effectLst/>
              </a:rPr>
              <a:t>Male Sales: </a:t>
            </a:r>
            <a:r>
              <a:rPr lang="en-US" b="0" i="0" dirty="0">
                <a:solidFill>
                  <a:srgbClr val="000000"/>
                </a:solidFill>
                <a:effectLst/>
              </a:rPr>
              <a:t>Significant decline noted; investigation needed but currently lack sufficient data.</a:t>
            </a:r>
          </a:p>
          <a:p>
            <a:pPr algn="l"/>
            <a:r>
              <a:rPr lang="en-US" b="1" i="0" dirty="0">
                <a:solidFill>
                  <a:schemeClr val="accent2">
                    <a:lumMod val="75000"/>
                  </a:schemeClr>
                </a:solidFill>
                <a:effectLst/>
              </a:rPr>
              <a:t>9. Purchase Time by Gender in Each City</a:t>
            </a:r>
          </a:p>
          <a:p>
            <a:pPr lvl="1">
              <a:buFont typeface="Arial" panose="020B0604020202020204" pitchFamily="34" charset="0"/>
              <a:buChar char="•"/>
            </a:pPr>
            <a:r>
              <a:rPr lang="en-US" i="0" dirty="0">
                <a:solidFill>
                  <a:schemeClr val="accent2">
                    <a:lumMod val="75000"/>
                  </a:schemeClr>
                </a:solidFill>
                <a:effectLst/>
              </a:rPr>
              <a:t>Analysis Needed: </a:t>
            </a:r>
            <a:r>
              <a:rPr lang="en-US" b="0" i="0" dirty="0">
                <a:solidFill>
                  <a:srgbClr val="000000"/>
                </a:solidFill>
                <a:effectLst/>
              </a:rPr>
              <a:t>Further breakdown of purchase times by gender across different cities.</a:t>
            </a:r>
          </a:p>
        </p:txBody>
      </p:sp>
    </p:spTree>
    <p:extLst>
      <p:ext uri="{BB962C8B-B14F-4D97-AF65-F5344CB8AC3E}">
        <p14:creationId xmlns:p14="http://schemas.microsoft.com/office/powerpoint/2010/main" val="363505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8B01-7FCE-D08C-D0B5-C94195478277}"/>
              </a:ext>
            </a:extLst>
          </p:cNvPr>
          <p:cNvSpPr>
            <a:spLocks noGrp="1"/>
          </p:cNvSpPr>
          <p:nvPr>
            <p:ph type="title"/>
          </p:nvPr>
        </p:nvSpPr>
        <p:spPr>
          <a:xfrm>
            <a:off x="793660" y="532845"/>
            <a:ext cx="9236700" cy="1188950"/>
          </a:xfrm>
        </p:spPr>
        <p:txBody>
          <a:bodyPr anchor="b">
            <a:normAutofit/>
          </a:bodyPr>
          <a:lstStyle/>
          <a:p>
            <a:r>
              <a:rPr lang="en-US" sz="5400" dirty="0"/>
              <a:t>Crafting Solutions</a:t>
            </a:r>
          </a:p>
        </p:txBody>
      </p:sp>
      <p:sp>
        <p:nvSpPr>
          <p:cNvPr id="3" name="Content Placeholder 2">
            <a:extLst>
              <a:ext uri="{FF2B5EF4-FFF2-40B4-BE49-F238E27FC236}">
                <a16:creationId xmlns:a16="http://schemas.microsoft.com/office/drawing/2014/main" id="{FD48489C-DF99-A3E1-D7FF-09DF3488FB84}"/>
              </a:ext>
            </a:extLst>
          </p:cNvPr>
          <p:cNvSpPr>
            <a:spLocks noGrp="1"/>
          </p:cNvSpPr>
          <p:nvPr>
            <p:ph idx="1"/>
          </p:nvPr>
        </p:nvSpPr>
        <p:spPr>
          <a:xfrm>
            <a:off x="793660" y="2599509"/>
            <a:ext cx="10143668" cy="3435531"/>
          </a:xfrm>
        </p:spPr>
        <p:txBody>
          <a:bodyPr anchor="ctr">
            <a:normAutofit fontScale="92500" lnSpcReduction="20000"/>
          </a:bodyPr>
          <a:lstStyle/>
          <a:p>
            <a:r>
              <a:rPr lang="en-US" sz="2400" dirty="0">
                <a:latin typeface="Century Gothic" panose="020B0502020202020204" pitchFamily="34" charset="0"/>
              </a:rPr>
              <a:t>With these insights in hand, we proposed a series of actionable recommendations for each branch:</a:t>
            </a:r>
          </a:p>
          <a:p>
            <a:pPr lvl="1">
              <a:buFont typeface="Arial" panose="020B0604020202020204" pitchFamily="34" charset="0"/>
              <a:buChar char="•"/>
            </a:pPr>
            <a:r>
              <a:rPr lang="en-US" sz="1900" b="1" dirty="0">
                <a:solidFill>
                  <a:schemeClr val="accent2">
                    <a:lumMod val="75000"/>
                  </a:schemeClr>
                </a:solidFill>
                <a:latin typeface="Century Gothic" panose="020B0502020202020204" pitchFamily="34" charset="0"/>
              </a:rPr>
              <a:t>Naypyitaw</a:t>
            </a:r>
            <a:r>
              <a:rPr lang="ar-EG" sz="1900" b="1" dirty="0">
                <a:solidFill>
                  <a:schemeClr val="accent2">
                    <a:lumMod val="75000"/>
                  </a:schemeClr>
                </a:solidFill>
                <a:latin typeface="Century Gothic" panose="020B0502020202020204" pitchFamily="34" charset="0"/>
              </a:rPr>
              <a:t>:</a:t>
            </a:r>
            <a:endParaRPr lang="en-US" sz="1900" dirty="0">
              <a:solidFill>
                <a:schemeClr val="accent2">
                  <a:lumMod val="75000"/>
                </a:schemeClr>
              </a:solidFill>
              <a:latin typeface="Century Gothic" panose="020B0502020202020204" pitchFamily="34" charset="0"/>
            </a:endParaRPr>
          </a:p>
          <a:p>
            <a:pPr lvl="2" indent="-285750">
              <a:buFont typeface="Arial" panose="020B0604020202020204" pitchFamily="34" charset="0"/>
              <a:buChar char="•"/>
            </a:pPr>
            <a:r>
              <a:rPr lang="en-US" sz="1700" dirty="0">
                <a:solidFill>
                  <a:schemeClr val="accent2">
                    <a:lumMod val="75000"/>
                  </a:schemeClr>
                </a:solidFill>
                <a:latin typeface="Century Gothic" panose="020B0502020202020204" pitchFamily="34" charset="0"/>
              </a:rPr>
              <a:t>Maintain and Enhance: </a:t>
            </a:r>
            <a:r>
              <a:rPr lang="en-US" sz="1700" dirty="0">
                <a:latin typeface="Century Gothic" panose="020B0502020202020204" pitchFamily="34" charset="0"/>
              </a:rPr>
              <a:t>Continue the successful practices and explore ways to innovate further. Consider sharing best practices with the other branches.</a:t>
            </a:r>
          </a:p>
          <a:p>
            <a:pPr lvl="1">
              <a:buFont typeface="Arial" panose="020B0604020202020204" pitchFamily="34" charset="0"/>
              <a:buChar char="•"/>
            </a:pPr>
            <a:r>
              <a:rPr lang="en-US" sz="1900" b="1" dirty="0">
                <a:solidFill>
                  <a:schemeClr val="accent2">
                    <a:lumMod val="75000"/>
                  </a:schemeClr>
                </a:solidFill>
                <a:latin typeface="Century Gothic" panose="020B0502020202020204" pitchFamily="34" charset="0"/>
              </a:rPr>
              <a:t>Mandalay</a:t>
            </a:r>
            <a:r>
              <a:rPr lang="ar-EG" sz="1900" b="1" dirty="0">
                <a:solidFill>
                  <a:schemeClr val="accent2">
                    <a:lumMod val="75000"/>
                  </a:schemeClr>
                </a:solidFill>
                <a:latin typeface="Century Gothic" panose="020B0502020202020204" pitchFamily="34" charset="0"/>
              </a:rPr>
              <a:t>:</a:t>
            </a:r>
            <a:endParaRPr lang="en-US" sz="1900" dirty="0">
              <a:solidFill>
                <a:schemeClr val="accent2">
                  <a:lumMod val="75000"/>
                </a:schemeClr>
              </a:solidFill>
              <a:latin typeface="Century Gothic" panose="020B0502020202020204" pitchFamily="34" charset="0"/>
            </a:endParaRPr>
          </a:p>
          <a:p>
            <a:pPr lvl="2" indent="-285750">
              <a:buFont typeface="Arial" panose="020B0604020202020204" pitchFamily="34" charset="0"/>
              <a:buChar char="•"/>
            </a:pPr>
            <a:r>
              <a:rPr lang="en-US" sz="1700" dirty="0">
                <a:solidFill>
                  <a:schemeClr val="accent2">
                    <a:lumMod val="75000"/>
                  </a:schemeClr>
                </a:solidFill>
                <a:latin typeface="Century Gothic" panose="020B0502020202020204" pitchFamily="34" charset="0"/>
              </a:rPr>
              <a:t>Focus on Improvement: </a:t>
            </a:r>
            <a:r>
              <a:rPr lang="en-US" sz="1700" dirty="0">
                <a:latin typeface="Century Gothic" panose="020B0502020202020204" pitchFamily="34" charset="0"/>
              </a:rPr>
              <a:t>Conduct customer feedback surveys to identify pain points. Invest in employee training and develop branch-specific promotions to boost engagement.</a:t>
            </a:r>
          </a:p>
          <a:p>
            <a:pPr lvl="1">
              <a:buFont typeface="Arial" panose="020B0604020202020204" pitchFamily="34" charset="0"/>
              <a:buChar char="•"/>
            </a:pPr>
            <a:r>
              <a:rPr lang="en-US" sz="1900" b="1" dirty="0">
                <a:solidFill>
                  <a:schemeClr val="accent2">
                    <a:lumMod val="75000"/>
                  </a:schemeClr>
                </a:solidFill>
                <a:latin typeface="Century Gothic" panose="020B0502020202020204" pitchFamily="34" charset="0"/>
              </a:rPr>
              <a:t>Yangon</a:t>
            </a:r>
            <a:r>
              <a:rPr lang="ar-EG" sz="1900" b="1" dirty="0">
                <a:solidFill>
                  <a:schemeClr val="accent2">
                    <a:lumMod val="75000"/>
                  </a:schemeClr>
                </a:solidFill>
                <a:latin typeface="Century Gothic" panose="020B0502020202020204" pitchFamily="34" charset="0"/>
              </a:rPr>
              <a:t>:</a:t>
            </a:r>
            <a:endParaRPr lang="en-US" sz="1900" dirty="0">
              <a:solidFill>
                <a:schemeClr val="accent2">
                  <a:lumMod val="75000"/>
                </a:schemeClr>
              </a:solidFill>
              <a:latin typeface="Century Gothic" panose="020B0502020202020204" pitchFamily="34" charset="0"/>
            </a:endParaRPr>
          </a:p>
          <a:p>
            <a:pPr lvl="2" indent="-285750">
              <a:buFont typeface="Arial" panose="020B0604020202020204" pitchFamily="34" charset="0"/>
              <a:buChar char="•"/>
            </a:pPr>
            <a:r>
              <a:rPr lang="en-US" sz="1700" dirty="0">
                <a:solidFill>
                  <a:schemeClr val="accent2">
                    <a:lumMod val="75000"/>
                  </a:schemeClr>
                </a:solidFill>
                <a:latin typeface="Century Gothic" panose="020B0502020202020204" pitchFamily="34" charset="0"/>
              </a:rPr>
              <a:t>Capitalize on Opportunities: </a:t>
            </a:r>
            <a:r>
              <a:rPr lang="en-US" sz="1700" dirty="0">
                <a:latin typeface="Century Gothic" panose="020B0502020202020204" pitchFamily="34" charset="0"/>
              </a:rPr>
              <a:t>Increase marketing efforts and optimize inventory. Explore ways to enhance the shopping experience.</a:t>
            </a:r>
          </a:p>
        </p:txBody>
      </p:sp>
    </p:spTree>
    <p:extLst>
      <p:ext uri="{BB962C8B-B14F-4D97-AF65-F5344CB8AC3E}">
        <p14:creationId xmlns:p14="http://schemas.microsoft.com/office/powerpoint/2010/main" val="345728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4DA3-4400-BB92-89C6-EE5F7442756C}"/>
              </a:ext>
            </a:extLst>
          </p:cNvPr>
          <p:cNvSpPr>
            <a:spLocks noGrp="1"/>
          </p:cNvSpPr>
          <p:nvPr>
            <p:ph type="title"/>
          </p:nvPr>
        </p:nvSpPr>
        <p:spPr>
          <a:xfrm>
            <a:off x="808638" y="581483"/>
            <a:ext cx="9236700" cy="1188950"/>
          </a:xfrm>
        </p:spPr>
        <p:txBody>
          <a:bodyPr anchor="b">
            <a:normAutofit/>
          </a:bodyPr>
          <a:lstStyle/>
          <a:p>
            <a:r>
              <a:rPr lang="en-US" sz="5400" dirty="0"/>
              <a:t>Looking Ahead</a:t>
            </a:r>
          </a:p>
        </p:txBody>
      </p:sp>
      <p:sp>
        <p:nvSpPr>
          <p:cNvPr id="3" name="Content Placeholder 2">
            <a:extLst>
              <a:ext uri="{FF2B5EF4-FFF2-40B4-BE49-F238E27FC236}">
                <a16:creationId xmlns:a16="http://schemas.microsoft.com/office/drawing/2014/main" id="{22B01C78-A430-DA90-1712-B85E84F29E9E}"/>
              </a:ext>
            </a:extLst>
          </p:cNvPr>
          <p:cNvSpPr>
            <a:spLocks noGrp="1"/>
          </p:cNvSpPr>
          <p:nvPr>
            <p:ph idx="1"/>
          </p:nvPr>
        </p:nvSpPr>
        <p:spPr>
          <a:xfrm>
            <a:off x="808638" y="2611413"/>
            <a:ext cx="10143668" cy="4151487"/>
          </a:xfrm>
        </p:spPr>
        <p:txBody>
          <a:bodyPr anchor="ctr">
            <a:normAutofit fontScale="62500" lnSpcReduction="20000"/>
          </a:bodyPr>
          <a:lstStyle/>
          <a:p>
            <a:r>
              <a:rPr lang="en-US" sz="3100" dirty="0"/>
              <a:t>Our analysis also revealed future trends that the supermarket should prepare for:</a:t>
            </a:r>
          </a:p>
          <a:p>
            <a:pPr lvl="1">
              <a:buFont typeface="+mj-lt"/>
              <a:buAutoNum type="arabicPeriod"/>
            </a:pPr>
            <a:r>
              <a:rPr lang="en-US" sz="2600" b="1" dirty="0">
                <a:solidFill>
                  <a:schemeClr val="accent2">
                    <a:lumMod val="75000"/>
                  </a:schemeClr>
                </a:solidFill>
              </a:rPr>
              <a:t>Increased Digital Engagement</a:t>
            </a:r>
            <a:r>
              <a:rPr lang="en-US" sz="2600" dirty="0">
                <a:solidFill>
                  <a:schemeClr val="accent2">
                    <a:lumMod val="75000"/>
                  </a:schemeClr>
                </a:solidFill>
              </a:rPr>
              <a:t>:</a:t>
            </a:r>
            <a:r>
              <a:rPr lang="en-US" sz="2600" dirty="0"/>
              <a:t> Invest in digital platforms to enhance the online shopping experience.</a:t>
            </a:r>
          </a:p>
          <a:p>
            <a:pPr lvl="1">
              <a:buFont typeface="+mj-lt"/>
              <a:buAutoNum type="arabicPeriod"/>
            </a:pPr>
            <a:r>
              <a:rPr lang="en-US" sz="2600" b="1" dirty="0">
                <a:solidFill>
                  <a:schemeClr val="accent2">
                    <a:lumMod val="75000"/>
                  </a:schemeClr>
                </a:solidFill>
              </a:rPr>
              <a:t>Personalized Shopping</a:t>
            </a:r>
            <a:r>
              <a:rPr lang="en-US" sz="2600" dirty="0">
                <a:solidFill>
                  <a:schemeClr val="accent2">
                    <a:lumMod val="75000"/>
                  </a:schemeClr>
                </a:solidFill>
              </a:rPr>
              <a:t>: </a:t>
            </a:r>
            <a:r>
              <a:rPr lang="en-US" sz="2600" dirty="0"/>
              <a:t>Use customer data to create personalized promotions and product recommendations.</a:t>
            </a:r>
          </a:p>
          <a:p>
            <a:pPr lvl="1">
              <a:buFont typeface="+mj-lt"/>
              <a:buAutoNum type="arabicPeriod"/>
            </a:pPr>
            <a:r>
              <a:rPr lang="en-US" sz="2600" b="1" dirty="0">
                <a:solidFill>
                  <a:schemeClr val="accent2">
                    <a:lumMod val="75000"/>
                  </a:schemeClr>
                </a:solidFill>
              </a:rPr>
              <a:t>Sustainability</a:t>
            </a:r>
            <a:r>
              <a:rPr lang="en-US" sz="2600" dirty="0">
                <a:solidFill>
                  <a:schemeClr val="accent2">
                    <a:lumMod val="75000"/>
                  </a:schemeClr>
                </a:solidFill>
              </a:rPr>
              <a:t>:</a:t>
            </a:r>
            <a:r>
              <a:rPr lang="en-US" sz="2600" dirty="0"/>
              <a:t> Expand the range of organic and eco-friendly products.</a:t>
            </a:r>
          </a:p>
          <a:p>
            <a:pPr lvl="1">
              <a:buFont typeface="+mj-lt"/>
              <a:buAutoNum type="arabicPeriod"/>
            </a:pPr>
            <a:r>
              <a:rPr lang="en-US" sz="2600" b="1" dirty="0">
                <a:solidFill>
                  <a:schemeClr val="accent2">
                    <a:lumMod val="75000"/>
                  </a:schemeClr>
                </a:solidFill>
              </a:rPr>
              <a:t>Enhanced Customer Experience</a:t>
            </a:r>
            <a:r>
              <a:rPr lang="en-US" sz="2600" dirty="0">
                <a:solidFill>
                  <a:schemeClr val="accent2">
                    <a:lumMod val="75000"/>
                  </a:schemeClr>
                </a:solidFill>
              </a:rPr>
              <a:t>: </a:t>
            </a:r>
            <a:r>
              <a:rPr lang="en-US" sz="2600" dirty="0"/>
              <a:t>Focus on customer service improvements, especially in Mandalay.</a:t>
            </a:r>
          </a:p>
          <a:p>
            <a:pPr lvl="1">
              <a:buFont typeface="+mj-lt"/>
              <a:buAutoNum type="arabicPeriod"/>
            </a:pPr>
            <a:r>
              <a:rPr lang="en-US" sz="2600" b="1" dirty="0">
                <a:solidFill>
                  <a:schemeClr val="accent2">
                    <a:lumMod val="75000"/>
                  </a:schemeClr>
                </a:solidFill>
              </a:rPr>
              <a:t>Targeted Marketing</a:t>
            </a:r>
            <a:r>
              <a:rPr lang="en-US" sz="2600" dirty="0">
                <a:solidFill>
                  <a:schemeClr val="accent2">
                    <a:lumMod val="75000"/>
                  </a:schemeClr>
                </a:solidFill>
              </a:rPr>
              <a:t>:</a:t>
            </a:r>
            <a:r>
              <a:rPr lang="en-US" sz="2600" dirty="0"/>
              <a:t> Tailor marketing strategies to gender preferences and seasonal trends.</a:t>
            </a:r>
          </a:p>
          <a:p>
            <a:pPr lvl="1">
              <a:buFont typeface="+mj-lt"/>
              <a:buAutoNum type="arabicPeriod"/>
            </a:pPr>
            <a:r>
              <a:rPr lang="en-US" sz="2600" b="1" dirty="0">
                <a:solidFill>
                  <a:schemeClr val="accent2">
                    <a:lumMod val="75000"/>
                  </a:schemeClr>
                </a:solidFill>
              </a:rPr>
              <a:t>Leverage Social Media</a:t>
            </a:r>
            <a:r>
              <a:rPr lang="en-US" sz="2600" dirty="0">
                <a:solidFill>
                  <a:schemeClr val="accent2">
                    <a:lumMod val="75000"/>
                  </a:schemeClr>
                </a:solidFill>
              </a:rPr>
              <a:t>: </a:t>
            </a:r>
            <a:r>
              <a:rPr lang="en-US" sz="2600" dirty="0"/>
              <a:t>Collaborate with influencers to boost sales in specific product categories.</a:t>
            </a:r>
          </a:p>
          <a:p>
            <a:pPr lvl="1">
              <a:buFont typeface="+mj-lt"/>
              <a:buAutoNum type="arabicPeriod"/>
            </a:pPr>
            <a:r>
              <a:rPr lang="en-US" sz="2600" b="1" dirty="0">
                <a:solidFill>
                  <a:schemeClr val="accent2">
                    <a:lumMod val="75000"/>
                  </a:schemeClr>
                </a:solidFill>
              </a:rPr>
              <a:t>Technological Adaptation</a:t>
            </a:r>
            <a:r>
              <a:rPr lang="en-US" sz="2600" dirty="0">
                <a:solidFill>
                  <a:schemeClr val="accent2">
                    <a:lumMod val="75000"/>
                  </a:schemeClr>
                </a:solidFill>
              </a:rPr>
              <a:t>: </a:t>
            </a:r>
            <a:r>
              <a:rPr lang="en-US" sz="2600" dirty="0"/>
              <a:t>Invest in AI and other technologies to stay ahead of market trends.</a:t>
            </a:r>
          </a:p>
          <a:p>
            <a:pPr lvl="1">
              <a:buFont typeface="+mj-lt"/>
              <a:buAutoNum type="arabicPeriod"/>
            </a:pPr>
            <a:r>
              <a:rPr lang="en-US" sz="2600" b="1" dirty="0">
                <a:solidFill>
                  <a:schemeClr val="accent2">
                    <a:lumMod val="75000"/>
                  </a:schemeClr>
                </a:solidFill>
              </a:rPr>
              <a:t>Health and Safety</a:t>
            </a:r>
            <a:r>
              <a:rPr lang="en-US" sz="2600" dirty="0">
                <a:solidFill>
                  <a:schemeClr val="accent2">
                    <a:lumMod val="75000"/>
                  </a:schemeClr>
                </a:solidFill>
              </a:rPr>
              <a:t>: </a:t>
            </a:r>
            <a:r>
              <a:rPr lang="en-US" sz="2600" dirty="0"/>
              <a:t>Maintain strong health and safety measures to reassure customers.</a:t>
            </a:r>
          </a:p>
          <a:p>
            <a:pPr lvl="1">
              <a:buFont typeface="+mj-lt"/>
              <a:buAutoNum type="arabicPeriod"/>
            </a:pPr>
            <a:endParaRPr lang="en-US" sz="2000" dirty="0"/>
          </a:p>
          <a:p>
            <a:pPr marL="0" indent="0">
              <a:buNone/>
            </a:pPr>
            <a:endParaRPr lang="en-US" sz="2200" dirty="0"/>
          </a:p>
        </p:txBody>
      </p:sp>
    </p:spTree>
    <p:extLst>
      <p:ext uri="{BB962C8B-B14F-4D97-AF65-F5344CB8AC3E}">
        <p14:creationId xmlns:p14="http://schemas.microsoft.com/office/powerpoint/2010/main" val="139223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684F-9FEB-22C7-FE0B-C52A4BD71FCA}"/>
              </a:ext>
            </a:extLst>
          </p:cNvPr>
          <p:cNvSpPr>
            <a:spLocks noGrp="1"/>
          </p:cNvSpPr>
          <p:nvPr>
            <p:ph type="title"/>
          </p:nvPr>
        </p:nvSpPr>
        <p:spPr>
          <a:xfrm>
            <a:off x="1154953" y="749030"/>
            <a:ext cx="8761413" cy="1021931"/>
          </a:xfrm>
        </p:spPr>
        <p:txBody>
          <a:bodyPr/>
          <a:lstStyle/>
          <a:p>
            <a:r>
              <a:rPr lang="en-US" sz="5400" dirty="0"/>
              <a:t>The Transformation</a:t>
            </a:r>
          </a:p>
        </p:txBody>
      </p:sp>
      <p:sp>
        <p:nvSpPr>
          <p:cNvPr id="3" name="Content Placeholder 2">
            <a:extLst>
              <a:ext uri="{FF2B5EF4-FFF2-40B4-BE49-F238E27FC236}">
                <a16:creationId xmlns:a16="http://schemas.microsoft.com/office/drawing/2014/main" id="{3D66A6A6-776F-48CE-5BDB-72ADB4B23398}"/>
              </a:ext>
            </a:extLst>
          </p:cNvPr>
          <p:cNvSpPr>
            <a:spLocks noGrp="1"/>
          </p:cNvSpPr>
          <p:nvPr>
            <p:ph idx="1"/>
          </p:nvPr>
        </p:nvSpPr>
        <p:spPr/>
        <p:txBody>
          <a:bodyPr>
            <a:normAutofit fontScale="92500" lnSpcReduction="10000"/>
          </a:bodyPr>
          <a:lstStyle/>
          <a:p>
            <a:r>
              <a:rPr lang="en-US" sz="2200" dirty="0"/>
              <a:t>With our recommendations in place, Maya, Raj, and Nina began implementing changes. Naypyitaw continued to thrive, Mandalay saw improvements in customer satisfaction, and Yangon began to sparkle with new promotions and enhanced experiences.</a:t>
            </a:r>
          </a:p>
          <a:p>
            <a:r>
              <a:rPr lang="en-US" sz="2200" dirty="0"/>
              <a:t>The supermarket was now better equipped to meet changing customer needs and market conditions. By embracing data-driven insights, the supermarket was set on a path of continuous growth and success.</a:t>
            </a:r>
          </a:p>
          <a:p>
            <a:r>
              <a:rPr lang="en-US" sz="2200" dirty="0"/>
              <a:t>And so, the journey of transformation concluded with a brighter future for all three branches, proving that with the right insights and strategies, any challenge can become an opportunity.</a:t>
            </a:r>
          </a:p>
          <a:p>
            <a:endParaRPr lang="en-US" dirty="0"/>
          </a:p>
        </p:txBody>
      </p:sp>
    </p:spTree>
    <p:extLst>
      <p:ext uri="{BB962C8B-B14F-4D97-AF65-F5344CB8AC3E}">
        <p14:creationId xmlns:p14="http://schemas.microsoft.com/office/powerpoint/2010/main" val="725851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412</TotalTime>
  <Words>835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Century Gothic</vt:lpstr>
      <vt:lpstr>Wingdings 3</vt:lpstr>
      <vt:lpstr>Ion Boardroom</vt:lpstr>
      <vt:lpstr>The Journey Of Transformation</vt:lpstr>
      <vt:lpstr>The Challenge Begins</vt:lpstr>
      <vt:lpstr>Uncovering Insights</vt:lpstr>
      <vt:lpstr>The Discovery</vt:lpstr>
      <vt:lpstr>The Discovery</vt:lpstr>
      <vt:lpstr>The Discovery</vt:lpstr>
      <vt:lpstr>Crafting Solutions</vt:lpstr>
      <vt:lpstr>Looking Ahead</vt:lpstr>
      <vt:lpstr>The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Fatma Ehab</dc:creator>
  <cp:lastModifiedBy>omnya _</cp:lastModifiedBy>
  <cp:revision>7</cp:revision>
  <dcterms:created xsi:type="dcterms:W3CDTF">2024-09-12T20:48:04Z</dcterms:created>
  <dcterms:modified xsi:type="dcterms:W3CDTF">2024-10-12T23:29:51Z</dcterms:modified>
</cp:coreProperties>
</file>