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24C6359-9BB8-4148-8114-537E698DA205}" type="datetime1">
              <a:rPr lang="en-US" smtClean="0"/>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376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69D389-4C4C-4FD7-9E6B-9F44477F0EB8}" type="datetime1">
              <a:rPr lang="en-US" smtClean="0"/>
              <a:t>9/12/2024</a:t>
            </a:fld>
            <a:endParaRPr lang="en-US" dirty="0"/>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2106902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9/12/2024</a:t>
            </a:fld>
            <a:endParaRPr lang="en-US" dirty="0"/>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126902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9/12/2024</a:t>
            </a:fld>
            <a:endParaRPr lang="en-US" dirty="0"/>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832230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69D389-4C4C-4FD7-9E6B-9F44477F0EB8}" type="datetime1">
              <a:rPr lang="en-US" smtClean="0"/>
              <a:t>9/12/2024</a:t>
            </a:fld>
            <a:endParaRPr lang="en-US" dirty="0"/>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839621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69D389-4C4C-4FD7-9E6B-9F44477F0EB8}" type="datetime1">
              <a:rPr lang="en-US" smtClean="0"/>
              <a:t>9/12/2024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6174084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69D389-4C4C-4FD7-9E6B-9F44477F0EB8}" type="datetime1">
              <a:rPr lang="en-US" smtClean="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286084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4649BD0-10DB-43E7-8F22-40B3D51B8FC3}" type="datetime1">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909202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A16C79C-F566-427A-93F6-434A4E613134}" type="datetime1">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99957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6191F-481E-48E9-BB9A-369A67A7362D}" type="datetime1">
              <a:rPr lang="en-US" smtClean="0"/>
              <a:t>9/12/2024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4779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677DE-DD04-48CC-9C18-7BE9FF2DEB6B}" type="datetime1">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73485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255ED-7101-4D18-A8AE-3B5E4CB87EA5}" type="datetime1">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9325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2F23D-51F6-4C94-8CD5-B9ABBF67EE23}" type="datetime1">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780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1A702F-6367-4FD1-89A8-3744BE6BA9A2}" type="datetime1">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87372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E99BD-4B4F-4460-B452-0E8146ACCF8F}" type="datetime1">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7048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FD34C-1867-42A9-AC54-D15ADD8A65E7}" type="datetime1">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8607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6133E9-A654-4C17-8C3C-DDCAC83D6EBF}" type="datetime1">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22149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69D389-4C4C-4FD7-9E6B-9F44477F0EB8}" type="datetime1">
              <a:rPr lang="en-US" smtClean="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53641573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BADD491-0E9C-D053-44FE-B09C0EE0671D}"/>
              </a:ext>
            </a:extLst>
          </p:cNvPr>
          <p:cNvSpPr>
            <a:spLocks noGrp="1"/>
          </p:cNvSpPr>
          <p:nvPr>
            <p:ph type="ctrTitle"/>
          </p:nvPr>
        </p:nvSpPr>
        <p:spPr>
          <a:xfrm>
            <a:off x="1199405" y="2099733"/>
            <a:ext cx="8825658" cy="2677648"/>
          </a:xfrm>
        </p:spPr>
        <p:txBody>
          <a:bodyPr>
            <a:normAutofit/>
          </a:bodyPr>
          <a:lstStyle/>
          <a:p>
            <a:r>
              <a:rPr lang="en-US">
                <a:ln w="22225">
                  <a:solidFill>
                    <a:schemeClr val="tx1"/>
                  </a:solidFill>
                  <a:miter lim="800000"/>
                </a:ln>
                <a:solidFill>
                  <a:schemeClr val="tx2">
                    <a:lumMod val="75000"/>
                  </a:schemeClr>
                </a:solidFill>
              </a:rPr>
              <a:t>The Journey of Transformation</a:t>
            </a:r>
          </a:p>
        </p:txBody>
      </p:sp>
      <p:sp>
        <p:nvSpPr>
          <p:cNvPr id="3" name="Subtitle 2">
            <a:extLst>
              <a:ext uri="{FF2B5EF4-FFF2-40B4-BE49-F238E27FC236}">
                <a16:creationId xmlns:a16="http://schemas.microsoft.com/office/drawing/2014/main" id="{3BF7DCD8-0B71-F926-C36F-ED25E703A014}"/>
              </a:ext>
            </a:extLst>
          </p:cNvPr>
          <p:cNvSpPr>
            <a:spLocks noGrp="1"/>
          </p:cNvSpPr>
          <p:nvPr>
            <p:ph type="subTitle" idx="1"/>
          </p:nvPr>
        </p:nvSpPr>
        <p:spPr>
          <a:xfrm>
            <a:off x="1154955" y="4777380"/>
            <a:ext cx="8825658" cy="861420"/>
          </a:xfrm>
        </p:spPr>
        <p:txBody>
          <a:bodyPr>
            <a:normAutofit/>
          </a:bodyPr>
          <a:lstStyle/>
          <a:p>
            <a:r>
              <a:rPr lang="en-US" b="1">
                <a:solidFill>
                  <a:schemeClr val="tx2"/>
                </a:solidFill>
              </a:rPr>
              <a:t>How Data Analysts Helped Supermarket Managers Across Three Cities</a:t>
            </a:r>
            <a:endParaRPr lang="en-US">
              <a:solidFill>
                <a:schemeClr val="tx2"/>
              </a:solidFill>
            </a:endParaRPr>
          </a:p>
          <a:p>
            <a:endParaRPr lang="en-US">
              <a:solidFill>
                <a:schemeClr val="tx2"/>
              </a:solidFill>
            </a:endParaRPr>
          </a:p>
        </p:txBody>
      </p:sp>
      <p:sp>
        <p:nvSpPr>
          <p:cNvPr id="13" name="Rectangle 12">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91101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B42A-B58D-547B-3A25-3DC81B340310}"/>
              </a:ext>
            </a:extLst>
          </p:cNvPr>
          <p:cNvSpPr>
            <a:spLocks noGrp="1"/>
          </p:cNvSpPr>
          <p:nvPr>
            <p:ph type="title"/>
          </p:nvPr>
        </p:nvSpPr>
        <p:spPr>
          <a:xfrm>
            <a:off x="808638" y="386930"/>
            <a:ext cx="9236700" cy="1188950"/>
          </a:xfrm>
        </p:spPr>
        <p:txBody>
          <a:bodyPr anchor="b">
            <a:normAutofit/>
          </a:bodyPr>
          <a:lstStyle/>
          <a:p>
            <a:r>
              <a:rPr lang="en-US" sz="5400"/>
              <a:t>The Challenge Begins</a:t>
            </a:r>
          </a:p>
        </p:txBody>
      </p:sp>
      <p:sp>
        <p:nvSpPr>
          <p:cNvPr id="3" name="Content Placeholder 2">
            <a:extLst>
              <a:ext uri="{FF2B5EF4-FFF2-40B4-BE49-F238E27FC236}">
                <a16:creationId xmlns:a16="http://schemas.microsoft.com/office/drawing/2014/main" id="{B16DCAC5-9FFE-FE6A-1483-7ECFD358D6CC}"/>
              </a:ext>
            </a:extLst>
          </p:cNvPr>
          <p:cNvSpPr>
            <a:spLocks noGrp="1"/>
          </p:cNvSpPr>
          <p:nvPr>
            <p:ph idx="1"/>
          </p:nvPr>
        </p:nvSpPr>
        <p:spPr>
          <a:xfrm>
            <a:off x="793660" y="2599509"/>
            <a:ext cx="10143668" cy="3435531"/>
          </a:xfrm>
        </p:spPr>
        <p:txBody>
          <a:bodyPr anchor="ctr">
            <a:normAutofit lnSpcReduction="10000"/>
          </a:bodyPr>
          <a:lstStyle/>
          <a:p>
            <a:r>
              <a:rPr lang="en-US" sz="2400"/>
              <a:t>In a bustling city, there was a supermarket with three major branches—one in Yangon, one in Mandalay, and one in Bago. Each branch had its own manager: Maya in Yangon, Raj in Mandalay, and Nina in Bago. While each branch was successful in its own right, the managers knew there was potential to be unlocked if they could better understand their sales data.</a:t>
            </a:r>
          </a:p>
          <a:p>
            <a:r>
              <a:rPr lang="en-US" sz="2400"/>
              <a:t>They reached out to a team of data analysts for help. That’s where our story begins, as we embarked on a journey to unravel the secrets hidden in their data.</a:t>
            </a:r>
          </a:p>
          <a:p>
            <a:endParaRPr lang="en-US" sz="2400"/>
          </a:p>
        </p:txBody>
      </p:sp>
    </p:spTree>
    <p:extLst>
      <p:ext uri="{BB962C8B-B14F-4D97-AF65-F5344CB8AC3E}">
        <p14:creationId xmlns:p14="http://schemas.microsoft.com/office/powerpoint/2010/main" val="281756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9815-8B5B-E4E6-7615-29CD0802DCD9}"/>
              </a:ext>
            </a:extLst>
          </p:cNvPr>
          <p:cNvSpPr>
            <a:spLocks noGrp="1"/>
          </p:cNvSpPr>
          <p:nvPr>
            <p:ph type="title"/>
          </p:nvPr>
        </p:nvSpPr>
        <p:spPr>
          <a:xfrm>
            <a:off x="808638" y="386930"/>
            <a:ext cx="9236700" cy="1188950"/>
          </a:xfrm>
        </p:spPr>
        <p:txBody>
          <a:bodyPr anchor="b">
            <a:normAutofit/>
          </a:bodyPr>
          <a:lstStyle/>
          <a:p>
            <a:r>
              <a:rPr lang="en-US" sz="5400"/>
              <a:t>Uncovering Insights</a:t>
            </a:r>
          </a:p>
        </p:txBody>
      </p:sp>
      <p:sp>
        <p:nvSpPr>
          <p:cNvPr id="3" name="Content Placeholder 2">
            <a:extLst>
              <a:ext uri="{FF2B5EF4-FFF2-40B4-BE49-F238E27FC236}">
                <a16:creationId xmlns:a16="http://schemas.microsoft.com/office/drawing/2014/main" id="{B22D4F34-B1D0-F404-91CD-F4AC9D71543B}"/>
              </a:ext>
            </a:extLst>
          </p:cNvPr>
          <p:cNvSpPr>
            <a:spLocks noGrp="1"/>
          </p:cNvSpPr>
          <p:nvPr>
            <p:ph idx="1"/>
          </p:nvPr>
        </p:nvSpPr>
        <p:spPr>
          <a:xfrm>
            <a:off x="793660" y="2599509"/>
            <a:ext cx="10143668" cy="3435531"/>
          </a:xfrm>
        </p:spPr>
        <p:txBody>
          <a:bodyPr anchor="ctr">
            <a:normAutofit fontScale="92500"/>
          </a:bodyPr>
          <a:lstStyle/>
          <a:p>
            <a:r>
              <a:rPr lang="en-US" sz="2000"/>
              <a:t>Our first task was to dive into the data from each branch. We started by looking at the overall sales numbers.</a:t>
            </a:r>
          </a:p>
          <a:p>
            <a:pPr>
              <a:buFont typeface="Arial" panose="020B0604020202020204" pitchFamily="34" charset="0"/>
              <a:buChar char="•"/>
            </a:pPr>
            <a:r>
              <a:rPr lang="en-US" sz="2000" b="1"/>
              <a:t>Yangon’s Success</a:t>
            </a:r>
            <a:r>
              <a:rPr lang="en-US" sz="2000"/>
              <a:t>: Maya's branch was performing exceptionally well. It had the highest number of transactions and revenue. The challenge here wasn’t about fixing problems but about understanding what made Yangon so successful.</a:t>
            </a:r>
          </a:p>
          <a:p>
            <a:pPr>
              <a:buFont typeface="Arial" panose="020B0604020202020204" pitchFamily="34" charset="0"/>
              <a:buChar char="•"/>
            </a:pPr>
            <a:r>
              <a:rPr lang="en-US" sz="2000" b="1"/>
              <a:t>Mandalay’s Struggles</a:t>
            </a:r>
            <a:r>
              <a:rPr lang="en-US" sz="2000"/>
              <a:t>: Raj’s branch was facing issues. It had lower customer ratings and struggled with sales. It was clear that improvements were needed, but the specifics were still a mystery.</a:t>
            </a:r>
          </a:p>
          <a:p>
            <a:pPr>
              <a:buFont typeface="Arial" panose="020B0604020202020204" pitchFamily="34" charset="0"/>
              <a:buChar char="•"/>
            </a:pPr>
            <a:r>
              <a:rPr lang="en-US" sz="2000" b="1"/>
              <a:t>Bago’s Opportunities</a:t>
            </a:r>
            <a:r>
              <a:rPr lang="en-US" sz="2000"/>
              <a:t>: Nina’s branch was in the middle. It had steady sales but lacked a distinctive edge. We needed to figure out how to make Bago shine.</a:t>
            </a:r>
          </a:p>
          <a:p>
            <a:endParaRPr lang="en-US" sz="2000"/>
          </a:p>
        </p:txBody>
      </p:sp>
    </p:spTree>
    <p:extLst>
      <p:ext uri="{BB962C8B-B14F-4D97-AF65-F5344CB8AC3E}">
        <p14:creationId xmlns:p14="http://schemas.microsoft.com/office/powerpoint/2010/main" val="401186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8D66-DCAA-4EAF-13E0-30A362EDE9A9}"/>
              </a:ext>
            </a:extLst>
          </p:cNvPr>
          <p:cNvSpPr>
            <a:spLocks noGrp="1"/>
          </p:cNvSpPr>
          <p:nvPr>
            <p:ph type="title"/>
          </p:nvPr>
        </p:nvSpPr>
        <p:spPr>
          <a:xfrm>
            <a:off x="808638" y="386930"/>
            <a:ext cx="9236700" cy="1188950"/>
          </a:xfrm>
        </p:spPr>
        <p:txBody>
          <a:bodyPr anchor="b">
            <a:normAutofit/>
          </a:bodyPr>
          <a:lstStyle/>
          <a:p>
            <a:r>
              <a:rPr lang="en-US" sz="5400"/>
              <a:t>The Discovery</a:t>
            </a:r>
          </a:p>
        </p:txBody>
      </p:sp>
      <p:sp>
        <p:nvSpPr>
          <p:cNvPr id="3" name="Content Placeholder 2">
            <a:extLst>
              <a:ext uri="{FF2B5EF4-FFF2-40B4-BE49-F238E27FC236}">
                <a16:creationId xmlns:a16="http://schemas.microsoft.com/office/drawing/2014/main" id="{50E2A13D-7996-514C-AE0F-3DA26B63611F}"/>
              </a:ext>
            </a:extLst>
          </p:cNvPr>
          <p:cNvSpPr>
            <a:spLocks noGrp="1"/>
          </p:cNvSpPr>
          <p:nvPr>
            <p:ph idx="1"/>
          </p:nvPr>
        </p:nvSpPr>
        <p:spPr>
          <a:xfrm>
            <a:off x="793660" y="2599509"/>
            <a:ext cx="10143668" cy="3435531"/>
          </a:xfrm>
        </p:spPr>
        <p:txBody>
          <a:bodyPr anchor="ctr">
            <a:normAutofit fontScale="92500" lnSpcReduction="20000"/>
          </a:bodyPr>
          <a:lstStyle/>
          <a:p>
            <a:r>
              <a:rPr lang="en-US" sz="1900"/>
              <a:t>We analyzed various aspects of their data:</a:t>
            </a:r>
          </a:p>
          <a:p>
            <a:pPr>
              <a:buFont typeface="+mj-lt"/>
              <a:buAutoNum type="arabicPeriod"/>
            </a:pPr>
            <a:r>
              <a:rPr lang="en-US" sz="1900" b="1"/>
              <a:t>Branch Performance</a:t>
            </a:r>
            <a:r>
              <a:rPr lang="en-US" sz="1900"/>
              <a:t>:</a:t>
            </a:r>
          </a:p>
          <a:p>
            <a:pPr marL="742950" lvl="1" indent="-285750">
              <a:buFont typeface="+mj-lt"/>
              <a:buAutoNum type="arabicPeriod"/>
            </a:pPr>
            <a:r>
              <a:rPr lang="en-US" sz="1900"/>
              <a:t>Yangon’s high sales were partly due to its efficient operations and popular product lines.</a:t>
            </a:r>
          </a:p>
          <a:p>
            <a:pPr marL="742950" lvl="1" indent="-285750">
              <a:buFont typeface="+mj-lt"/>
              <a:buAutoNum type="arabicPeriod"/>
            </a:pPr>
            <a:r>
              <a:rPr lang="en-US" sz="1900"/>
              <a:t>Mandalay needed a closer look at customer feedback to understand the root causes of its lower ratings.</a:t>
            </a:r>
          </a:p>
          <a:p>
            <a:pPr marL="742950" lvl="1" indent="-285750">
              <a:buFont typeface="+mj-lt"/>
              <a:buAutoNum type="arabicPeriod"/>
            </a:pPr>
            <a:r>
              <a:rPr lang="en-US" sz="1900"/>
              <a:t>Bago had a stable performance but wasn’t reaching its full potential.</a:t>
            </a:r>
          </a:p>
          <a:p>
            <a:pPr>
              <a:buFont typeface="+mj-lt"/>
              <a:buAutoNum type="arabicPeriod"/>
            </a:pPr>
            <a:r>
              <a:rPr lang="en-US" sz="1900" b="1"/>
              <a:t>Customer Spending Patterns</a:t>
            </a:r>
            <a:r>
              <a:rPr lang="en-US" sz="1900"/>
              <a:t>:</a:t>
            </a:r>
          </a:p>
          <a:p>
            <a:pPr marL="742950" lvl="1" indent="-285750">
              <a:buFont typeface="+mj-lt"/>
              <a:buAutoNum type="arabicPeriod"/>
            </a:pPr>
            <a:r>
              <a:rPr lang="en-US" sz="1900"/>
              <a:t>We found out that </a:t>
            </a:r>
            <a:r>
              <a:rPr lang="en-US" sz="1900" i="1"/>
              <a:t>Normal</a:t>
            </a:r>
            <a:r>
              <a:rPr lang="en-US" sz="1900"/>
              <a:t> customers spent more on average than </a:t>
            </a:r>
            <a:r>
              <a:rPr lang="en-US" sz="1900" i="1"/>
              <a:t>Members</a:t>
            </a:r>
            <a:r>
              <a:rPr lang="en-US" sz="1900"/>
              <a:t>, which was surprising. It suggested that the loyalty programs at Mandalay, and perhaps at the other branches, might need rethinking.</a:t>
            </a:r>
          </a:p>
          <a:p>
            <a:endParaRPr lang="en-US" sz="1900"/>
          </a:p>
        </p:txBody>
      </p:sp>
    </p:spTree>
    <p:extLst>
      <p:ext uri="{BB962C8B-B14F-4D97-AF65-F5344CB8AC3E}">
        <p14:creationId xmlns:p14="http://schemas.microsoft.com/office/powerpoint/2010/main" val="82928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E9C8-EC6B-6D72-19D5-76F02FCA13EE}"/>
              </a:ext>
            </a:extLst>
          </p:cNvPr>
          <p:cNvSpPr>
            <a:spLocks noGrp="1"/>
          </p:cNvSpPr>
          <p:nvPr>
            <p:ph type="title"/>
          </p:nvPr>
        </p:nvSpPr>
        <p:spPr>
          <a:xfrm>
            <a:off x="808638" y="386930"/>
            <a:ext cx="9236700" cy="1188950"/>
          </a:xfrm>
        </p:spPr>
        <p:txBody>
          <a:bodyPr anchor="b">
            <a:normAutofit/>
          </a:bodyPr>
          <a:lstStyle/>
          <a:p>
            <a:r>
              <a:rPr lang="en-US" sz="5400"/>
              <a:t>The Discovery</a:t>
            </a:r>
          </a:p>
        </p:txBody>
      </p:sp>
      <p:sp>
        <p:nvSpPr>
          <p:cNvPr id="3" name="Content Placeholder 2">
            <a:extLst>
              <a:ext uri="{FF2B5EF4-FFF2-40B4-BE49-F238E27FC236}">
                <a16:creationId xmlns:a16="http://schemas.microsoft.com/office/drawing/2014/main" id="{8F00CD65-6CF2-EF96-D473-F6181BD5EBAC}"/>
              </a:ext>
            </a:extLst>
          </p:cNvPr>
          <p:cNvSpPr>
            <a:spLocks noGrp="1"/>
          </p:cNvSpPr>
          <p:nvPr>
            <p:ph idx="1"/>
          </p:nvPr>
        </p:nvSpPr>
        <p:spPr>
          <a:xfrm>
            <a:off x="793660" y="2599509"/>
            <a:ext cx="10143668" cy="3435531"/>
          </a:xfrm>
        </p:spPr>
        <p:txBody>
          <a:bodyPr anchor="ctr">
            <a:normAutofit fontScale="92500" lnSpcReduction="10000"/>
          </a:bodyPr>
          <a:lstStyle/>
          <a:p>
            <a:r>
              <a:rPr lang="en-US" sz="2000" b="1"/>
              <a:t>3.Product Preferences</a:t>
            </a:r>
            <a:r>
              <a:rPr lang="en-US" sz="2000"/>
              <a:t>:</a:t>
            </a:r>
          </a:p>
          <a:p>
            <a:pPr marL="742950" lvl="1" indent="-285750">
              <a:buFont typeface="+mj-lt"/>
              <a:buAutoNum type="arabicPeriod"/>
            </a:pPr>
            <a:r>
              <a:rPr lang="en-US" sz="2000" i="1"/>
              <a:t>Home and Lifestyle</a:t>
            </a:r>
            <a:r>
              <a:rPr lang="en-US" sz="2000"/>
              <a:t> products were top sellers, while </a:t>
            </a:r>
            <a:r>
              <a:rPr lang="en-US" sz="2000" i="1"/>
              <a:t>Fashion Accessories</a:t>
            </a:r>
            <a:r>
              <a:rPr lang="en-US" sz="2000"/>
              <a:t> lagged behind. We saw an opportunity to boost sales for Fashion Accessories with targeted promotions.</a:t>
            </a:r>
          </a:p>
          <a:p>
            <a:r>
              <a:rPr lang="en-US" sz="2000" b="1"/>
              <a:t>4.Payment Methods</a:t>
            </a:r>
            <a:r>
              <a:rPr lang="en-US" sz="2000"/>
              <a:t>:</a:t>
            </a:r>
          </a:p>
          <a:p>
            <a:pPr marL="742950" lvl="1" indent="-285750">
              <a:buFont typeface="+mj-lt"/>
              <a:buAutoNum type="arabicPeriod"/>
            </a:pPr>
            <a:r>
              <a:rPr lang="en-US" sz="2000" i="1"/>
              <a:t>E-wallets</a:t>
            </a:r>
            <a:r>
              <a:rPr lang="en-US" sz="2000"/>
              <a:t> were the most popular payment method, which highlighted the need to promote this option more in branches where it was less utilized.</a:t>
            </a:r>
          </a:p>
          <a:p>
            <a:r>
              <a:rPr lang="en-US" sz="2000" b="1"/>
              <a:t>5.Gender and Timing Insights</a:t>
            </a:r>
            <a:r>
              <a:rPr lang="en-US" sz="2000"/>
              <a:t>:</a:t>
            </a:r>
          </a:p>
          <a:p>
            <a:pPr marL="742950" lvl="1" indent="-285750">
              <a:buFont typeface="+mj-lt"/>
              <a:buAutoNum type="arabicPeriod"/>
            </a:pPr>
            <a:r>
              <a:rPr lang="en-US" sz="2000"/>
              <a:t>Sales data revealed interesting trends about shopping times and gender preferences. This information was crucial for tailoring promotions and staffing.</a:t>
            </a:r>
          </a:p>
          <a:p>
            <a:endParaRPr lang="en-US" sz="2000"/>
          </a:p>
        </p:txBody>
      </p:sp>
    </p:spTree>
    <p:extLst>
      <p:ext uri="{BB962C8B-B14F-4D97-AF65-F5344CB8AC3E}">
        <p14:creationId xmlns:p14="http://schemas.microsoft.com/office/powerpoint/2010/main" val="184022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48B01-7FCE-D08C-D0B5-C94195478277}"/>
              </a:ext>
            </a:extLst>
          </p:cNvPr>
          <p:cNvSpPr>
            <a:spLocks noGrp="1"/>
          </p:cNvSpPr>
          <p:nvPr>
            <p:ph type="title"/>
          </p:nvPr>
        </p:nvSpPr>
        <p:spPr>
          <a:xfrm>
            <a:off x="808638" y="386930"/>
            <a:ext cx="9236700" cy="1188950"/>
          </a:xfrm>
        </p:spPr>
        <p:txBody>
          <a:bodyPr anchor="b">
            <a:normAutofit/>
          </a:bodyPr>
          <a:lstStyle/>
          <a:p>
            <a:r>
              <a:rPr lang="en-US" sz="5400"/>
              <a:t>Crafting Solutions</a:t>
            </a:r>
          </a:p>
        </p:txBody>
      </p:sp>
      <p:sp>
        <p:nvSpPr>
          <p:cNvPr id="3" name="Content Placeholder 2">
            <a:extLst>
              <a:ext uri="{FF2B5EF4-FFF2-40B4-BE49-F238E27FC236}">
                <a16:creationId xmlns:a16="http://schemas.microsoft.com/office/drawing/2014/main" id="{FD48489C-DF99-A3E1-D7FF-09DF3488FB84}"/>
              </a:ext>
            </a:extLst>
          </p:cNvPr>
          <p:cNvSpPr>
            <a:spLocks noGrp="1"/>
          </p:cNvSpPr>
          <p:nvPr>
            <p:ph idx="1"/>
          </p:nvPr>
        </p:nvSpPr>
        <p:spPr>
          <a:xfrm>
            <a:off x="793660" y="2599509"/>
            <a:ext cx="10143668" cy="3435531"/>
          </a:xfrm>
        </p:spPr>
        <p:txBody>
          <a:bodyPr anchor="ctr">
            <a:normAutofit fontScale="92500" lnSpcReduction="10000"/>
          </a:bodyPr>
          <a:lstStyle/>
          <a:p>
            <a:r>
              <a:rPr lang="en-US" sz="1700"/>
              <a:t>With these insights in hand, we proposed a series of actionable recommendations for each branch:</a:t>
            </a:r>
          </a:p>
          <a:p>
            <a:pPr>
              <a:buFont typeface="Arial" panose="020B0604020202020204" pitchFamily="34" charset="0"/>
              <a:buChar char="•"/>
            </a:pPr>
            <a:r>
              <a:rPr lang="en-US" sz="1700" b="1"/>
              <a:t>Yangon</a:t>
            </a:r>
            <a:r>
              <a:rPr lang="en-US" sz="1700"/>
              <a:t>:</a:t>
            </a:r>
          </a:p>
          <a:p>
            <a:pPr marL="742950" lvl="1" indent="-285750">
              <a:buFont typeface="Arial" panose="020B0604020202020204" pitchFamily="34" charset="0"/>
              <a:buChar char="•"/>
            </a:pPr>
            <a:r>
              <a:rPr lang="en-US" sz="1700" b="1"/>
              <a:t>Maintain and Enhance</a:t>
            </a:r>
            <a:r>
              <a:rPr lang="en-US" sz="1700"/>
              <a:t>: Continue the successful practices and explore ways to innovate further. Consider sharing best practices with the other branches.</a:t>
            </a:r>
          </a:p>
          <a:p>
            <a:pPr>
              <a:buFont typeface="Arial" panose="020B0604020202020204" pitchFamily="34" charset="0"/>
              <a:buChar char="•"/>
            </a:pPr>
            <a:r>
              <a:rPr lang="en-US" sz="1700" b="1"/>
              <a:t>Mandalay</a:t>
            </a:r>
            <a:r>
              <a:rPr lang="en-US" sz="1700"/>
              <a:t>:</a:t>
            </a:r>
          </a:p>
          <a:p>
            <a:pPr marL="742950" lvl="1" indent="-285750">
              <a:buFont typeface="Arial" panose="020B0604020202020204" pitchFamily="34" charset="0"/>
              <a:buChar char="•"/>
            </a:pPr>
            <a:r>
              <a:rPr lang="en-US" sz="1700" b="1"/>
              <a:t>Focus on Improvement</a:t>
            </a:r>
            <a:r>
              <a:rPr lang="en-US" sz="1700"/>
              <a:t>: Conduct customer feedback surveys to identify pain points. Invest in employee training and develop branch-specific promotions to boost engagement.</a:t>
            </a:r>
          </a:p>
          <a:p>
            <a:pPr>
              <a:buFont typeface="Arial" panose="020B0604020202020204" pitchFamily="34" charset="0"/>
              <a:buChar char="•"/>
            </a:pPr>
            <a:r>
              <a:rPr lang="en-US" sz="1700" b="1"/>
              <a:t>Bago</a:t>
            </a:r>
            <a:r>
              <a:rPr lang="en-US" sz="1700"/>
              <a:t>:</a:t>
            </a:r>
          </a:p>
          <a:p>
            <a:pPr marL="742950" lvl="1" indent="-285750">
              <a:buFont typeface="Arial" panose="020B0604020202020204" pitchFamily="34" charset="0"/>
              <a:buChar char="•"/>
            </a:pPr>
            <a:r>
              <a:rPr lang="en-US" sz="1700" b="1"/>
              <a:t>Capitalize on Opportunities</a:t>
            </a:r>
            <a:r>
              <a:rPr lang="en-US" sz="1700"/>
              <a:t>: Increase marketing efforts and optimize inventory. Explore ways to enhance the shopping experience and differentiate Bago from the other branches.</a:t>
            </a:r>
          </a:p>
          <a:p>
            <a:endParaRPr lang="en-US" sz="1700"/>
          </a:p>
        </p:txBody>
      </p:sp>
    </p:spTree>
    <p:extLst>
      <p:ext uri="{BB962C8B-B14F-4D97-AF65-F5344CB8AC3E}">
        <p14:creationId xmlns:p14="http://schemas.microsoft.com/office/powerpoint/2010/main" val="345728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4DA3-4400-BB92-89C6-EE5F7442756C}"/>
              </a:ext>
            </a:extLst>
          </p:cNvPr>
          <p:cNvSpPr>
            <a:spLocks noGrp="1"/>
          </p:cNvSpPr>
          <p:nvPr>
            <p:ph type="title"/>
          </p:nvPr>
        </p:nvSpPr>
        <p:spPr>
          <a:xfrm>
            <a:off x="808638" y="386930"/>
            <a:ext cx="9236700" cy="1188950"/>
          </a:xfrm>
        </p:spPr>
        <p:txBody>
          <a:bodyPr anchor="b">
            <a:normAutofit/>
          </a:bodyPr>
          <a:lstStyle/>
          <a:p>
            <a:r>
              <a:rPr lang="en-US" sz="5400"/>
              <a:t>Looking Ahead</a:t>
            </a:r>
          </a:p>
        </p:txBody>
      </p:sp>
      <p:sp>
        <p:nvSpPr>
          <p:cNvPr id="3" name="Content Placeholder 2">
            <a:extLst>
              <a:ext uri="{FF2B5EF4-FFF2-40B4-BE49-F238E27FC236}">
                <a16:creationId xmlns:a16="http://schemas.microsoft.com/office/drawing/2014/main" id="{22B01C78-A430-DA90-1712-B85E84F29E9E}"/>
              </a:ext>
            </a:extLst>
          </p:cNvPr>
          <p:cNvSpPr>
            <a:spLocks noGrp="1"/>
          </p:cNvSpPr>
          <p:nvPr>
            <p:ph idx="1"/>
          </p:nvPr>
        </p:nvSpPr>
        <p:spPr>
          <a:xfrm>
            <a:off x="793660" y="2599509"/>
            <a:ext cx="10143668" cy="3435531"/>
          </a:xfrm>
        </p:spPr>
        <p:txBody>
          <a:bodyPr anchor="ctr">
            <a:normAutofit lnSpcReduction="10000"/>
          </a:bodyPr>
          <a:lstStyle/>
          <a:p>
            <a:r>
              <a:rPr lang="en-US" sz="2200"/>
              <a:t>Our analysis also revealed future trends that the supermarket should prepare for:</a:t>
            </a:r>
          </a:p>
          <a:p>
            <a:pPr>
              <a:buFont typeface="+mj-lt"/>
              <a:buAutoNum type="arabicPeriod"/>
            </a:pPr>
            <a:r>
              <a:rPr lang="en-US" sz="2200" b="1"/>
              <a:t>Increased Digital Engagement</a:t>
            </a:r>
            <a:r>
              <a:rPr lang="en-US" sz="2200"/>
              <a:t>: Invest in digital platforms to enhance the online shopping experience.</a:t>
            </a:r>
          </a:p>
          <a:p>
            <a:pPr>
              <a:buFont typeface="+mj-lt"/>
              <a:buAutoNum type="arabicPeriod"/>
            </a:pPr>
            <a:r>
              <a:rPr lang="en-US" sz="2200" b="1"/>
              <a:t>Personalized Shopping</a:t>
            </a:r>
            <a:r>
              <a:rPr lang="en-US" sz="2200"/>
              <a:t>: Use customer data to create personalized promotions and product recommendations.</a:t>
            </a:r>
          </a:p>
          <a:p>
            <a:pPr>
              <a:buFont typeface="+mj-lt"/>
              <a:buAutoNum type="arabicPeriod"/>
            </a:pPr>
            <a:r>
              <a:rPr lang="en-US" sz="2200" b="1"/>
              <a:t>Sustainability</a:t>
            </a:r>
            <a:r>
              <a:rPr lang="en-US" sz="2200"/>
              <a:t>: Expand the range of organic and eco-friendly products.</a:t>
            </a:r>
          </a:p>
          <a:p>
            <a:pPr>
              <a:buFont typeface="+mj-lt"/>
              <a:buAutoNum type="arabicPeriod"/>
            </a:pPr>
            <a:r>
              <a:rPr lang="en-US" sz="2200" b="1"/>
              <a:t>Omni-Channel Shopping</a:t>
            </a:r>
            <a:r>
              <a:rPr lang="en-US" sz="2200"/>
              <a:t>: Ensure a seamless shopping experience between online and in-store.</a:t>
            </a:r>
          </a:p>
          <a:p>
            <a:endParaRPr lang="en-US" sz="2200"/>
          </a:p>
        </p:txBody>
      </p:sp>
    </p:spTree>
    <p:extLst>
      <p:ext uri="{BB962C8B-B14F-4D97-AF65-F5344CB8AC3E}">
        <p14:creationId xmlns:p14="http://schemas.microsoft.com/office/powerpoint/2010/main" val="139223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94FA-6D94-AAFC-815D-39EBB44F76A5}"/>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D3D3136A-1C76-A0C0-4013-CD4F9B503AFB}"/>
              </a:ext>
            </a:extLst>
          </p:cNvPr>
          <p:cNvSpPr>
            <a:spLocks noGrp="1"/>
          </p:cNvSpPr>
          <p:nvPr>
            <p:ph idx="1"/>
          </p:nvPr>
        </p:nvSpPr>
        <p:spPr/>
        <p:txBody>
          <a:bodyPr>
            <a:normAutofit/>
          </a:bodyPr>
          <a:lstStyle/>
          <a:p>
            <a:r>
              <a:rPr lang="en-US" b="1" dirty="0"/>
              <a:t>5.Enhanced Customer Experience</a:t>
            </a:r>
            <a:r>
              <a:rPr lang="en-US" dirty="0"/>
              <a:t>: Focus on customer service improvements, especially in Mandalay.</a:t>
            </a:r>
          </a:p>
          <a:p>
            <a:r>
              <a:rPr lang="en-US" b="1" dirty="0"/>
              <a:t>6.Targeted Marketing</a:t>
            </a:r>
            <a:r>
              <a:rPr lang="en-US" dirty="0"/>
              <a:t>: Tailor marketing strategies to gender preferences and seasonal trends.</a:t>
            </a:r>
          </a:p>
          <a:p>
            <a:r>
              <a:rPr lang="en-US" b="1" dirty="0"/>
              <a:t>7.Leverage Social Media</a:t>
            </a:r>
            <a:r>
              <a:rPr lang="en-US" dirty="0"/>
              <a:t>: Collaborate with influencers to boost sales in specific product categories.</a:t>
            </a:r>
          </a:p>
          <a:p>
            <a:r>
              <a:rPr lang="en-US" b="1" dirty="0"/>
              <a:t>8.Technological Adaptation</a:t>
            </a:r>
            <a:r>
              <a:rPr lang="en-US" dirty="0"/>
              <a:t>: Invest in AI and other technologies to stay ahead of market trends.</a:t>
            </a:r>
          </a:p>
          <a:p>
            <a:r>
              <a:rPr lang="en-US" b="1" dirty="0"/>
              <a:t>9.Health and Safety</a:t>
            </a:r>
            <a:r>
              <a:rPr lang="en-US" dirty="0"/>
              <a:t>: Maintain strong health and safety measures to reassure customers.</a:t>
            </a:r>
          </a:p>
          <a:p>
            <a:endParaRPr lang="en-US" dirty="0"/>
          </a:p>
        </p:txBody>
      </p:sp>
    </p:spTree>
    <p:extLst>
      <p:ext uri="{BB962C8B-B14F-4D97-AF65-F5344CB8AC3E}">
        <p14:creationId xmlns:p14="http://schemas.microsoft.com/office/powerpoint/2010/main" val="191367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684F-9FEB-22C7-FE0B-C52A4BD71FCA}"/>
              </a:ext>
            </a:extLst>
          </p:cNvPr>
          <p:cNvSpPr>
            <a:spLocks noGrp="1"/>
          </p:cNvSpPr>
          <p:nvPr>
            <p:ph type="title"/>
          </p:nvPr>
        </p:nvSpPr>
        <p:spPr/>
        <p:txBody>
          <a:bodyPr/>
          <a:lstStyle/>
          <a:p>
            <a:r>
              <a:rPr lang="en-US" dirty="0"/>
              <a:t>The Transformation</a:t>
            </a:r>
          </a:p>
        </p:txBody>
      </p:sp>
      <p:sp>
        <p:nvSpPr>
          <p:cNvPr id="3" name="Content Placeholder 2">
            <a:extLst>
              <a:ext uri="{FF2B5EF4-FFF2-40B4-BE49-F238E27FC236}">
                <a16:creationId xmlns:a16="http://schemas.microsoft.com/office/drawing/2014/main" id="{3D66A6A6-776F-48CE-5BDB-72ADB4B23398}"/>
              </a:ext>
            </a:extLst>
          </p:cNvPr>
          <p:cNvSpPr>
            <a:spLocks noGrp="1"/>
          </p:cNvSpPr>
          <p:nvPr>
            <p:ph idx="1"/>
          </p:nvPr>
        </p:nvSpPr>
        <p:spPr/>
        <p:txBody>
          <a:bodyPr>
            <a:normAutofit/>
          </a:bodyPr>
          <a:lstStyle/>
          <a:p>
            <a:r>
              <a:rPr lang="en-US" dirty="0"/>
              <a:t>With our recommendations in place, Maya, Raj, and Nina began implementing changes. Yangon continued to thrive, Mandalay saw improvements in customer satisfaction, and Bago began to sparkle with new promotions and enhanced experiences.</a:t>
            </a:r>
          </a:p>
          <a:p>
            <a:r>
              <a:rPr lang="en-US" dirty="0"/>
              <a:t>The supermarket was now better equipped to meet changing customer needs and market conditions. By embracing data-driven insights, the supermarket was set on a path of continuous growth and success.</a:t>
            </a:r>
          </a:p>
          <a:p>
            <a:r>
              <a:rPr lang="en-US" dirty="0"/>
              <a:t>And so, the journey of transformation concluded with a brighter future for all three branches, proving that with the right insights and strategies, any challenge can become an opportunity.</a:t>
            </a:r>
          </a:p>
          <a:p>
            <a:endParaRPr lang="en-US" dirty="0"/>
          </a:p>
        </p:txBody>
      </p:sp>
    </p:spTree>
    <p:extLst>
      <p:ext uri="{BB962C8B-B14F-4D97-AF65-F5344CB8AC3E}">
        <p14:creationId xmlns:p14="http://schemas.microsoft.com/office/powerpoint/2010/main" val="725851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TotalTime>
  <Words>804</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The Journey of Transformation</vt:lpstr>
      <vt:lpstr>The Challenge Begins</vt:lpstr>
      <vt:lpstr>Uncovering Insights</vt:lpstr>
      <vt:lpstr>The Discovery</vt:lpstr>
      <vt:lpstr>The Discovery</vt:lpstr>
      <vt:lpstr>Crafting Solutions</vt:lpstr>
      <vt:lpstr>Looking Ahead</vt:lpstr>
      <vt:lpstr>Looking Ahead</vt:lpstr>
      <vt:lpstr>The Transformation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Fatma Ehab</dc:creator>
  <cp:lastModifiedBy>Fatma Ehab</cp:lastModifiedBy>
  <cp:revision>1</cp:revision>
  <dcterms:created xsi:type="dcterms:W3CDTF">2024-09-12T20:48:04Z</dcterms:created>
  <dcterms:modified xsi:type="dcterms:W3CDTF">2024-09-12T21:12:52Z</dcterms:modified>
</cp:coreProperties>
</file>