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57" r:id="rId4"/>
    <p:sldId id="258" r:id="rId5"/>
    <p:sldId id="265" r:id="rId6"/>
    <p:sldId id="260" r:id="rId7"/>
    <p:sldId id="264" r:id="rId8"/>
    <p:sldId id="262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06528-09B0-401C-AF5F-3F934756E0F0}" v="1256" dt="2024-07-05T22:16:10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2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6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616b801d6fda642/Desktop/pa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616b801d6fda642/Desktop/pa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c7c4c2n</a:t>
            </a:r>
            <a:r>
              <a:rPr lang="en-IN" baseline="0"/>
              <a:t> Dihedral</a:t>
            </a:r>
            <a:endParaRPr lang="en-IN"/>
          </a:p>
        </c:rich>
      </c:tx>
      <c:layout>
        <c:manualLayout>
          <c:xMode val="edge"/>
          <c:yMode val="edge"/>
          <c:x val="0.4377198548322892"/>
          <c:y val="2.36920039486673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7755905511811"/>
          <c:y val="0.15877333041703121"/>
          <c:w val="0.76984951881014874"/>
          <c:h val="0.6504939486730825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Sheet2!$A$1:$A$15</c:f>
              <c:numCache>
                <c:formatCode>0.000</c:formatCode>
                <c:ptCount val="15"/>
                <c:pt idx="0">
                  <c:v>-70</c:v>
                </c:pt>
                <c:pt idx="1">
                  <c:v>-60</c:v>
                </c:pt>
                <c:pt idx="2">
                  <c:v>-50</c:v>
                </c:pt>
                <c:pt idx="3">
                  <c:v>-40</c:v>
                </c:pt>
                <c:pt idx="4">
                  <c:v>-30</c:v>
                </c:pt>
                <c:pt idx="5">
                  <c:v>-20</c:v>
                </c:pt>
                <c:pt idx="6">
                  <c:v>-10</c:v>
                </c:pt>
                <c:pt idx="7">
                  <c:v>0</c:v>
                </c:pt>
                <c:pt idx="8">
                  <c:v>10</c:v>
                </c:pt>
                <c:pt idx="9">
                  <c:v>20</c:v>
                </c:pt>
                <c:pt idx="10">
                  <c:v>30</c:v>
                </c:pt>
                <c:pt idx="11">
                  <c:v>40</c:v>
                </c:pt>
                <c:pt idx="12">
                  <c:v>50</c:v>
                </c:pt>
                <c:pt idx="13">
                  <c:v>60</c:v>
                </c:pt>
                <c:pt idx="14">
                  <c:v>70</c:v>
                </c:pt>
              </c:numCache>
            </c:numRef>
          </c:xVal>
          <c:yVal>
            <c:numRef>
              <c:f>Sheet2!$C$1:$C$15</c:f>
              <c:numCache>
                <c:formatCode>0.000</c:formatCode>
                <c:ptCount val="15"/>
                <c:pt idx="0">
                  <c:v>4.5000001591688488E-7</c:v>
                </c:pt>
                <c:pt idx="1">
                  <c:v>-1.1195310000005065E-2</c:v>
                </c:pt>
                <c:pt idx="2">
                  <c:v>-2.0012210000004416E-2</c:v>
                </c:pt>
                <c:pt idx="3">
                  <c:v>-2.6654370000017025E-2</c:v>
                </c:pt>
                <c:pt idx="4">
                  <c:v>-3.13777800000139E-2</c:v>
                </c:pt>
                <c:pt idx="5">
                  <c:v>-3.4432820000006359E-2</c:v>
                </c:pt>
                <c:pt idx="6">
                  <c:v>-3.603749000001244E-2</c:v>
                </c:pt>
                <c:pt idx="7">
                  <c:v>-3.6346449999996366E-2</c:v>
                </c:pt>
                <c:pt idx="8">
                  <c:v>-3.5807169999998223E-2</c:v>
                </c:pt>
                <c:pt idx="9">
                  <c:v>-3.4433030000002418E-2</c:v>
                </c:pt>
                <c:pt idx="10">
                  <c:v>-3.1378020000033757E-2</c:v>
                </c:pt>
                <c:pt idx="11">
                  <c:v>-2.665465000001177E-2</c:v>
                </c:pt>
                <c:pt idx="12">
                  <c:v>-2.0013849999998001E-2</c:v>
                </c:pt>
                <c:pt idx="13">
                  <c:v>-1.1196250000011787E-2</c:v>
                </c:pt>
                <c:pt idx="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762-42E4-8F45-0C85A124C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6421728"/>
        <c:axId val="1666431328"/>
      </c:scatterChart>
      <c:valAx>
        <c:axId val="1666421728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r>
                  <a:rPr lang="en-IN" b="1">
                    <a:latin typeface="Aptos Display" panose="020B0004020202020204" pitchFamily="34" charset="0"/>
                  </a:rPr>
                  <a:t>Energy (kcal/mol)</a:t>
                </a:r>
              </a:p>
            </c:rich>
          </c:tx>
          <c:layout>
            <c:manualLayout>
              <c:xMode val="edge"/>
              <c:yMode val="edge"/>
              <c:x val="0.43660301837270343"/>
              <c:y val="0.90319444444444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66431328"/>
        <c:crosses val="max"/>
        <c:crossBetween val="midCat"/>
      </c:valAx>
      <c:valAx>
        <c:axId val="1666431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r>
                  <a:rPr lang="en-IN" b="1">
                    <a:latin typeface="Aptos Display" panose="020B0004020202020204" pitchFamily="34" charset="0"/>
                  </a:rPr>
                  <a:t>Energy (kcal/mol)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66421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c7c4c2n</a:t>
            </a:r>
            <a:r>
              <a:rPr lang="en-IN" baseline="0"/>
              <a:t> Dihedral</a:t>
            </a:r>
            <a:endParaRPr lang="en-IN"/>
          </a:p>
        </c:rich>
      </c:tx>
      <c:layout>
        <c:manualLayout>
          <c:xMode val="edge"/>
          <c:yMode val="edge"/>
          <c:x val="0.4377198548322892"/>
          <c:y val="2.36920039486673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7755905511811"/>
          <c:y val="0.15877333041703121"/>
          <c:w val="0.76984951881014874"/>
          <c:h val="0.650493948673082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Sheet2!$A$1</c:f>
              <c:strCache>
                <c:ptCount val="1"/>
                <c:pt idx="0">
                  <c:v>QM Scan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Sheet2!$A$2:$A$16</c:f>
              <c:numCache>
                <c:formatCode>0.000</c:formatCode>
                <c:ptCount val="15"/>
                <c:pt idx="0">
                  <c:v>-70</c:v>
                </c:pt>
                <c:pt idx="1">
                  <c:v>-60</c:v>
                </c:pt>
                <c:pt idx="2">
                  <c:v>-50</c:v>
                </c:pt>
                <c:pt idx="3">
                  <c:v>-40</c:v>
                </c:pt>
                <c:pt idx="4">
                  <c:v>-30</c:v>
                </c:pt>
                <c:pt idx="5">
                  <c:v>-20</c:v>
                </c:pt>
                <c:pt idx="6">
                  <c:v>-10</c:v>
                </c:pt>
                <c:pt idx="7">
                  <c:v>0</c:v>
                </c:pt>
                <c:pt idx="8">
                  <c:v>10</c:v>
                </c:pt>
                <c:pt idx="9">
                  <c:v>20</c:v>
                </c:pt>
                <c:pt idx="10">
                  <c:v>30</c:v>
                </c:pt>
                <c:pt idx="11">
                  <c:v>40</c:v>
                </c:pt>
                <c:pt idx="12">
                  <c:v>50</c:v>
                </c:pt>
                <c:pt idx="13">
                  <c:v>60</c:v>
                </c:pt>
                <c:pt idx="14">
                  <c:v>70</c:v>
                </c:pt>
              </c:numCache>
            </c:numRef>
          </c:xVal>
          <c:yVal>
            <c:numRef>
              <c:f>Sheet2!$C$2:$C$16</c:f>
              <c:numCache>
                <c:formatCode>0.0000</c:formatCode>
                <c:ptCount val="15"/>
                <c:pt idx="0">
                  <c:v>2.8237500998784526E-4</c:v>
                </c:pt>
                <c:pt idx="1">
                  <c:v>-7.0250570250031785</c:v>
                </c:pt>
                <c:pt idx="2">
                  <c:v>-12.557661775002771</c:v>
                </c:pt>
                <c:pt idx="3">
                  <c:v>-16.725617175010683</c:v>
                </c:pt>
                <c:pt idx="4">
                  <c:v>-19.689556950008722</c:v>
                </c:pt>
                <c:pt idx="5">
                  <c:v>-21.60659455000399</c:v>
                </c:pt>
                <c:pt idx="6">
                  <c:v>-22.613524975007806</c:v>
                </c:pt>
                <c:pt idx="7">
                  <c:v>-22.80739737499772</c:v>
                </c:pt>
                <c:pt idx="8">
                  <c:v>-22.468999174998885</c:v>
                </c:pt>
                <c:pt idx="9">
                  <c:v>-21.606726325001517</c:v>
                </c:pt>
                <c:pt idx="10">
                  <c:v>-19.689707550021183</c:v>
                </c:pt>
                <c:pt idx="11">
                  <c:v>-16.725792875007386</c:v>
                </c:pt>
                <c:pt idx="12">
                  <c:v>-12.558690874998746</c:v>
                </c:pt>
                <c:pt idx="13">
                  <c:v>-7.0256468750073964</c:v>
                </c:pt>
                <c:pt idx="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E2C-435D-8897-FA27266019A4}"/>
            </c:ext>
          </c:extLst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MM_Zero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Sheet2!$E$2:$E$16</c:f>
              <c:numCache>
                <c:formatCode>0.000</c:formatCode>
                <c:ptCount val="15"/>
                <c:pt idx="0">
                  <c:v>-70</c:v>
                </c:pt>
                <c:pt idx="1">
                  <c:v>-60</c:v>
                </c:pt>
                <c:pt idx="2">
                  <c:v>-50</c:v>
                </c:pt>
                <c:pt idx="3">
                  <c:v>-40</c:v>
                </c:pt>
                <c:pt idx="4">
                  <c:v>-30</c:v>
                </c:pt>
                <c:pt idx="5">
                  <c:v>-20</c:v>
                </c:pt>
                <c:pt idx="6">
                  <c:v>-10</c:v>
                </c:pt>
                <c:pt idx="7">
                  <c:v>0</c:v>
                </c:pt>
                <c:pt idx="8">
                  <c:v>10</c:v>
                </c:pt>
                <c:pt idx="9">
                  <c:v>20</c:v>
                </c:pt>
                <c:pt idx="10">
                  <c:v>30</c:v>
                </c:pt>
                <c:pt idx="11">
                  <c:v>40</c:v>
                </c:pt>
                <c:pt idx="12">
                  <c:v>50</c:v>
                </c:pt>
                <c:pt idx="13">
                  <c:v>60</c:v>
                </c:pt>
                <c:pt idx="14">
                  <c:v>70</c:v>
                </c:pt>
              </c:numCache>
            </c:numRef>
          </c:xVal>
          <c:yVal>
            <c:numRef>
              <c:f>Sheet2!$G$2:$G$16</c:f>
              <c:numCache>
                <c:formatCode>0.0000</c:formatCode>
                <c:ptCount val="15"/>
                <c:pt idx="0">
                  <c:v>6.1870600000000664E-2</c:v>
                </c:pt>
                <c:pt idx="1">
                  <c:v>-3.9460501699999995</c:v>
                </c:pt>
                <c:pt idx="2">
                  <c:v>-7.1116037699999994</c:v>
                </c:pt>
                <c:pt idx="3">
                  <c:v>-9.4984146999999997</c:v>
                </c:pt>
                <c:pt idx="4">
                  <c:v>-11.119184510999998</c:v>
                </c:pt>
                <c:pt idx="5">
                  <c:v>-12.103273461999999</c:v>
                </c:pt>
                <c:pt idx="6">
                  <c:v>-12.468005408</c:v>
                </c:pt>
                <c:pt idx="7">
                  <c:v>-11.373870445</c:v>
                </c:pt>
                <c:pt idx="8">
                  <c:v>-12.468366684999999</c:v>
                </c:pt>
                <c:pt idx="9">
                  <c:v>-12.096344119999999</c:v>
                </c:pt>
                <c:pt idx="10">
                  <c:v>-11.128748080999999</c:v>
                </c:pt>
                <c:pt idx="11">
                  <c:v>-9.4911351999999987</c:v>
                </c:pt>
                <c:pt idx="12">
                  <c:v>-7.1015318399999989</c:v>
                </c:pt>
                <c:pt idx="13">
                  <c:v>-3.9425270999999995</c:v>
                </c:pt>
                <c:pt idx="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E2C-435D-8897-FA27266019A4}"/>
            </c:ext>
          </c:extLst>
        </c:ser>
        <c:ser>
          <c:idx val="2"/>
          <c:order val="2"/>
          <c:tx>
            <c:strRef>
              <c:f>Sheet2!$I$1</c:f>
              <c:strCache>
                <c:ptCount val="1"/>
                <c:pt idx="0">
                  <c:v>MM_Fit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Sheet2!$I$2:$I$16</c:f>
              <c:numCache>
                <c:formatCode>0.000</c:formatCode>
                <c:ptCount val="15"/>
                <c:pt idx="0">
                  <c:v>-70</c:v>
                </c:pt>
                <c:pt idx="1">
                  <c:v>-60</c:v>
                </c:pt>
                <c:pt idx="2">
                  <c:v>-50</c:v>
                </c:pt>
                <c:pt idx="3">
                  <c:v>-40</c:v>
                </c:pt>
                <c:pt idx="4">
                  <c:v>-30</c:v>
                </c:pt>
                <c:pt idx="5">
                  <c:v>-20</c:v>
                </c:pt>
                <c:pt idx="6">
                  <c:v>-10</c:v>
                </c:pt>
                <c:pt idx="7">
                  <c:v>0</c:v>
                </c:pt>
                <c:pt idx="8">
                  <c:v>10</c:v>
                </c:pt>
                <c:pt idx="9">
                  <c:v>20</c:v>
                </c:pt>
                <c:pt idx="10">
                  <c:v>30</c:v>
                </c:pt>
                <c:pt idx="11">
                  <c:v>40</c:v>
                </c:pt>
                <c:pt idx="12">
                  <c:v>50</c:v>
                </c:pt>
                <c:pt idx="13">
                  <c:v>60</c:v>
                </c:pt>
                <c:pt idx="14">
                  <c:v>70</c:v>
                </c:pt>
              </c:numCache>
            </c:numRef>
          </c:xVal>
          <c:yVal>
            <c:numRef>
              <c:f>Sheet2!$K$2:$K$16</c:f>
              <c:numCache>
                <c:formatCode>0.000</c:formatCode>
                <c:ptCount val="15"/>
                <c:pt idx="0">
                  <c:v>9.7932799999998821E-2</c:v>
                </c:pt>
                <c:pt idx="1">
                  <c:v>-6.3913715</c:v>
                </c:pt>
                <c:pt idx="2">
                  <c:v>-11.7926161</c:v>
                </c:pt>
                <c:pt idx="3">
                  <c:v>-16.12219962</c:v>
                </c:pt>
                <c:pt idx="4">
                  <c:v>-19.28964079</c:v>
                </c:pt>
                <c:pt idx="5">
                  <c:v>-21.436774258</c:v>
                </c:pt>
                <c:pt idx="6">
                  <c:v>-22.501062737000002</c:v>
                </c:pt>
                <c:pt idx="7">
                  <c:v>-22.545937882</c:v>
                </c:pt>
                <c:pt idx="8">
                  <c:v>-22.503526718</c:v>
                </c:pt>
                <c:pt idx="9">
                  <c:v>-21.420088533000001</c:v>
                </c:pt>
                <c:pt idx="10">
                  <c:v>-19.30927136</c:v>
                </c:pt>
                <c:pt idx="11">
                  <c:v>-16.108506070000001</c:v>
                </c:pt>
                <c:pt idx="12">
                  <c:v>-11.774906100000001</c:v>
                </c:pt>
                <c:pt idx="13">
                  <c:v>-6.3855181999999999</c:v>
                </c:pt>
                <c:pt idx="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E2C-435D-8897-FA272660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6421728"/>
        <c:axId val="1666431328"/>
      </c:scatterChart>
      <c:valAx>
        <c:axId val="1666421728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r>
                  <a:rPr lang="en-IN" b="1">
                    <a:latin typeface="Aptos Display" panose="020B0004020202020204" pitchFamily="34" charset="0"/>
                  </a:rPr>
                  <a:t>Energy (kcal/mol)</a:t>
                </a:r>
              </a:p>
            </c:rich>
          </c:tx>
          <c:layout>
            <c:manualLayout>
              <c:xMode val="edge"/>
              <c:yMode val="edge"/>
              <c:x val="0.43660301837270343"/>
              <c:y val="0.90319444444444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66431328"/>
        <c:crosses val="max"/>
        <c:crossBetween val="midCat"/>
      </c:valAx>
      <c:valAx>
        <c:axId val="1666431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r>
                  <a:rPr lang="en-IN" b="1">
                    <a:latin typeface="Aptos Display" panose="020B0004020202020204" pitchFamily="34" charset="0"/>
                  </a:rPr>
                  <a:t>Energy (kcal/mol)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66421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58A6D2-31EE-515D-C49B-F1976B3DD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F509D-C2C4-A3CB-5A00-428C455C30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FB356-1EDC-4633-B474-E38D80CAF34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C2C2C-0CEF-485F-EF19-846BEB1FFB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8D41-E918-6C10-83B9-0595435F1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9AF1D-77FE-4121-AEEE-0B4BCCC55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7631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9E3DD-76F6-489A-AF80-530E34B7A163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F03F6-44F6-4D2A-947A-82F165DBC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3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49C-EC71-459E-5C17-D3540556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8657-247F-68EC-E6FE-B68B5765C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4F5C-8AE9-4A12-49A7-CB3711EC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B99BAA8E-9568-420B-9794-6915505528CE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CE0B-6CE7-1EF3-C174-9DAFA600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latin typeface="Aptos Display" panose="020B0004020202020204" pitchFamily="34" charset="0"/>
              </a:defRPr>
            </a:lvl1pPr>
          </a:lstStyle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8D5A-FE5D-DFD0-EE1D-7BECCED1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D9C93EE2-2B70-4111-BDDC-134BC94792A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297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3614-B839-B8AB-2B6A-93CB3267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26EA-7614-46EF-997D-8D7302C81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B13CA-C856-2B5C-8FCC-5444D517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8C45-1A35-4850-853F-389EBF300395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177D-F153-BE0B-561C-721494A0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9C63-FA02-6133-AC89-D979F415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7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3B483-2C8D-5D66-0192-E63E04AC9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5C2AF-C339-A425-5DF6-E31B6CBC3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AB2E-614D-4EC4-162E-D484078E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FBF4-6351-4EE1-91A7-F2ED4C69B9C2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BD4-B599-262F-B29F-2143C4B9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FE62-1805-9B90-ACE1-E7B13073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1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1B2F-84F5-88E6-54AE-111D6DB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AB54-77EA-5DE3-E847-974D5130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164F-021E-8A64-84D8-519C8B3B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A79-DEEF-494D-96E5-80D2DB571349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50E3-D865-1134-94F3-7DE490F6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EF06-F643-7788-47FD-CC7FE9EE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0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8110-5875-CBFB-8F88-EA13F343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AB408-D6C5-AF5A-34A2-4B653D24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02E2-DBCD-066D-D734-8D19783C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5920-1EEE-4E4A-9728-640A84A98493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7630-4CAF-FA70-3482-B8223464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B604-EBE4-8C61-4163-18C95391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2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928A-718B-CCE3-E50E-47694788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B56A-EDA2-2340-2500-A65F5F24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B32CF-AA54-11CC-0B63-5EDC714B7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A4E1C-9127-1596-A8A4-A3250CC4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B369-5A07-423D-B8FB-F9813F49B7FC}" type="datetime1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D0324-89A0-D2DC-44B5-FEDB72AE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6DCAF-218C-5400-8CB1-377F2D3D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1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430C-390A-567A-FE28-7AA49467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5BC2-C13D-B326-852C-CB3AA159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A8957-B610-D9C2-A4A1-A60B01E20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0DD92-DD2D-772B-A7E3-1AC4FC3C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72785-3018-D36E-18A6-8C450A0BA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7FF2C-52AB-5808-AEDB-515A2B77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EB22-228F-4E07-B480-179605D63698}" type="datetime1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6E9F1-3FE9-3793-5989-A2B8EEBA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8CADE-9BA1-9C43-5022-F71D1DF1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6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6F21-9A83-6525-93A4-4CF3468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5348-BB4E-09F4-0D6F-55BB383A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F3D6-17D1-4ABB-973D-A7A3455DE4A7}" type="datetime1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3D4E9-A63C-529C-704C-FEE62CC4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D6883-4470-83C2-C76A-1D640127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C60B3-DA9D-34C6-A2BF-EFDD3B7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EB51F-A28D-8872-BFFB-C1DCA264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BE3B-A5C9-DBB1-F157-18CDC6B8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D9C93EE2-2B70-4111-BDDC-134BC94792A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506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10A1-FA86-5FEC-3F9F-6980055C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D4CB-FECC-7ABD-F612-E25EECA8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102BE-A58A-DE6E-09BD-E5B677A88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06B5A-68D7-8C57-9612-216BBB3C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0C5C-722D-41AC-97C9-6B24F2711DFF}" type="datetime1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BEFC-D75B-C3A2-F9C8-FE8A2F9B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2E5A-1329-5B96-42CD-520CA24A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C319-D80C-0B7A-E02A-10499DEC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C5538-F45B-41EA-6896-CAA331B18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6613D-DDD9-5037-2DCA-98C7C69AF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05A46-515C-0B92-DB74-430AF98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6A66-C753-44FE-A776-02DB5FE69F0E}" type="datetime1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D078-00C1-7333-AEE6-9C849D96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283CD-B129-035B-81A6-B1063130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0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83A3F-25C2-998C-345E-2B96B029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9E33-EFDA-5BE8-77DB-05356AC47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58D7-12E2-D1DA-F0D6-24B4B4D6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D8B6-155E-4F9C-801D-6BC11802028C}" type="datetime1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99E2-6517-4356-CBAA-956DA81B8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0CDC-0CE2-8420-B7F7-B3BF8B9DA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93EE2-2B70-4111-BDDC-134BC9479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B893-C4EE-F4DC-EDAB-FCB49E406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Force Field Parameterization of a Small Molecule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90F60-2485-60CB-94A0-6264CDFF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2685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>
                <a:latin typeface="Aptos Display" panose="020B0004020202020204" pitchFamily="34" charset="0"/>
              </a:rPr>
              <a:t>Hemanth Haridas</a:t>
            </a:r>
          </a:p>
          <a:p>
            <a:r>
              <a:rPr lang="en-IN" i="1" dirty="0">
                <a:latin typeface="Aptos Display" panose="020B0004020202020204" pitchFamily="34" charset="0"/>
              </a:rPr>
              <a:t>Clark Group</a:t>
            </a:r>
          </a:p>
          <a:p>
            <a:r>
              <a:rPr lang="en-IN" i="1" dirty="0">
                <a:latin typeface="Aptos Display" panose="020B0004020202020204" pitchFamily="34" charset="0"/>
              </a:rPr>
              <a:t>Department of Chemistry</a:t>
            </a:r>
          </a:p>
          <a:p>
            <a:r>
              <a:rPr lang="en-IN" i="1" dirty="0">
                <a:latin typeface="Aptos Display" panose="020B0004020202020204" pitchFamily="34" charset="0"/>
              </a:rPr>
              <a:t>University of Utah</a:t>
            </a:r>
          </a:p>
          <a:p>
            <a:r>
              <a:rPr lang="en-IN" i="1" dirty="0">
                <a:latin typeface="Aptos Display" panose="020B0004020202020204" pitchFamily="34" charset="0"/>
              </a:rPr>
              <a:t>Email: hemanth.haridas@utah.edu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ADFB-FE8B-419F-7C04-ADD3448B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59D-9538-4830-8EAD-BA6C2E8C56AC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C625-03CF-1BAE-C5F0-91A2EDE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-COMSE Summer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C93D-BAC2-195F-73EA-5627A520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94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5571-1CE3-911F-1256-8A62420F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A3F09-6A3A-F943-DAEB-6246D2BF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E73C1-B3E0-CBD1-7181-BF819B21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8DD0B6-A95B-12F5-E3DD-2D13939DB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620456"/>
              </p:ext>
            </p:extLst>
          </p:nvPr>
        </p:nvGraphicFramePr>
        <p:xfrm>
          <a:off x="5191436" y="562891"/>
          <a:ext cx="6671187" cy="4884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098452-8914-ACC5-F5CA-76C58CF1BC38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Dihedral Fitting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5B3CEE-E4BE-042A-11DB-DB41E48ACCA7}"/>
              </a:ext>
            </a:extLst>
          </p:cNvPr>
          <p:cNvGrpSpPr/>
          <p:nvPr/>
        </p:nvGrpSpPr>
        <p:grpSpPr>
          <a:xfrm>
            <a:off x="530941" y="1170039"/>
            <a:ext cx="9581539" cy="4945624"/>
            <a:chOff x="530941" y="1170039"/>
            <a:chExt cx="9581539" cy="494562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8846096-D01A-F570-AB4C-AE6104451333}"/>
                </a:ext>
              </a:extLst>
            </p:cNvPr>
            <p:cNvGrpSpPr/>
            <p:nvPr/>
          </p:nvGrpSpPr>
          <p:grpSpPr>
            <a:xfrm>
              <a:off x="530941" y="1170039"/>
              <a:ext cx="9581539" cy="4945624"/>
              <a:chOff x="530941" y="1170039"/>
              <a:chExt cx="9581539" cy="494562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231E43-7243-3AC1-7278-D70F90934D9E}"/>
                  </a:ext>
                </a:extLst>
              </p:cNvPr>
              <p:cNvSpPr/>
              <p:nvPr/>
            </p:nvSpPr>
            <p:spPr>
              <a:xfrm>
                <a:off x="530942" y="1170039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Generate QM Target Data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B155F3C-520B-A26E-85FB-828F91B09E9C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902543" y="1838632"/>
                <a:ext cx="0" cy="757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CFAB3E-8DE6-F7F5-604C-28ACAD893934}"/>
                  </a:ext>
                </a:extLst>
              </p:cNvPr>
              <p:cNvSpPr/>
              <p:nvPr/>
            </p:nvSpPr>
            <p:spPr>
              <a:xfrm>
                <a:off x="530941" y="2595716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Generate MM0 Target Data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7A27EBA-7B68-A0E8-06F3-B82316D8B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374" y="3264309"/>
                <a:ext cx="0" cy="757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8B71D7-F09E-54F2-819D-EE9B0B73E034}"/>
                  </a:ext>
                </a:extLst>
              </p:cNvPr>
              <p:cNvSpPr/>
              <p:nvPr/>
            </p:nvSpPr>
            <p:spPr>
              <a:xfrm>
                <a:off x="540773" y="4021393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Run lsfit to get new dihedral parameters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45C5154-EB7B-AD7C-8F81-531B762F1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2373" y="4689986"/>
                <a:ext cx="0" cy="757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947DBE-FB65-421A-580B-CE3D411B7E6D}"/>
                  </a:ext>
                </a:extLst>
              </p:cNvPr>
              <p:cNvSpPr/>
              <p:nvPr/>
            </p:nvSpPr>
            <p:spPr>
              <a:xfrm>
                <a:off x="3996813" y="5447070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Converged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DB135A0-20E7-D5E0-AA85-81B8762179C9}"/>
                  </a:ext>
                </a:extLst>
              </p:cNvPr>
              <p:cNvSpPr/>
              <p:nvPr/>
            </p:nvSpPr>
            <p:spPr>
              <a:xfrm>
                <a:off x="540773" y="5447070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Transfer and test the parameters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D10674-3D9A-52CE-D613-0F75CB09051A}"/>
                  </a:ext>
                </a:extLst>
              </p:cNvPr>
              <p:cNvSpPr/>
              <p:nvPr/>
            </p:nvSpPr>
            <p:spPr>
              <a:xfrm>
                <a:off x="3996813" y="4021392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Update multiplicity and (or) delta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746227-21C7-4F13-A9DE-E325BE64E053}"/>
                  </a:ext>
                </a:extLst>
              </p:cNvPr>
              <p:cNvSpPr/>
              <p:nvPr/>
            </p:nvSpPr>
            <p:spPr>
              <a:xfrm>
                <a:off x="7369279" y="5447069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Final Parameters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C8AFFB8-917B-C33F-E8F2-989DE2B6FF02}"/>
                  </a:ext>
                </a:extLst>
              </p:cNvPr>
              <p:cNvCxnSpPr>
                <a:stCxn id="18" idx="3"/>
                <a:endCxn id="19" idx="1"/>
              </p:cNvCxnSpPr>
              <p:nvPr/>
            </p:nvCxnSpPr>
            <p:spPr>
              <a:xfrm flipV="1">
                <a:off x="6740014" y="5781366"/>
                <a:ext cx="629265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EAD4466-604C-FE3A-6D3B-DE33E759B415}"/>
                  </a:ext>
                </a:extLst>
              </p:cNvPr>
              <p:cNvCxnSpPr>
                <a:cxnSpLocks/>
                <a:stCxn id="18" idx="0"/>
                <a:endCxn id="21" idx="2"/>
              </p:cNvCxnSpPr>
              <p:nvPr/>
            </p:nvCxnSpPr>
            <p:spPr>
              <a:xfrm flipV="1">
                <a:off x="5368414" y="4689985"/>
                <a:ext cx="0" cy="75708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87010D9-06C7-0928-6D18-AB3298C56567}"/>
                  </a:ext>
                </a:extLst>
              </p:cNvPr>
              <p:cNvCxnSpPr/>
              <p:nvPr/>
            </p:nvCxnSpPr>
            <p:spPr>
              <a:xfrm flipV="1">
                <a:off x="3274142" y="5781365"/>
                <a:ext cx="671052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E8E90FF-8594-AD1C-8B32-3AA71F042EE4}"/>
                  </a:ext>
                </a:extLst>
              </p:cNvPr>
              <p:cNvCxnSpPr>
                <a:stCxn id="21" idx="1"/>
                <a:endCxn id="14" idx="3"/>
              </p:cNvCxnSpPr>
              <p:nvPr/>
            </p:nvCxnSpPr>
            <p:spPr>
              <a:xfrm flipH="1">
                <a:off x="3283974" y="4355689"/>
                <a:ext cx="71283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9A6BD8-5027-CB56-F44E-92A32F425D3C}"/>
                </a:ext>
              </a:extLst>
            </p:cNvPr>
            <p:cNvSpPr txBox="1"/>
            <p:nvPr/>
          </p:nvSpPr>
          <p:spPr>
            <a:xfrm>
              <a:off x="4958038" y="492810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ptos Display" panose="020B0004020202020204" pitchFamily="34" charset="0"/>
                </a:rPr>
                <a:t>No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9068F6-16A4-7B2F-CD04-8197413FE3CD}"/>
                </a:ext>
              </a:extLst>
            </p:cNvPr>
            <p:cNvSpPr txBox="1"/>
            <p:nvPr/>
          </p:nvSpPr>
          <p:spPr>
            <a:xfrm>
              <a:off x="6830965" y="5412029"/>
              <a:ext cx="530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ptos Display" panose="020B0004020202020204" pitchFamily="34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8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5A47-2E8B-4B02-FE08-7E4974D0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CB317-3EB2-A0E9-CE34-E5091A4F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C71BA-D8C6-B703-9DDE-41EE1BE0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9D3A6-DE84-BE95-2EDF-AE53B7890AF6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CHARMM Force Field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82862-BF1A-095F-C377-79AA56154E2F}"/>
              </a:ext>
            </a:extLst>
          </p:cNvPr>
          <p:cNvSpPr txBox="1"/>
          <p:nvPr/>
        </p:nvSpPr>
        <p:spPr>
          <a:xfrm>
            <a:off x="1637854" y="1100029"/>
            <a:ext cx="8916292" cy="465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Initially developed in the research group of Prof. Martin Karplus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Mainly focus on biomolecules (proteins, DNA and carbohydrates)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Currently being expanded to include materials.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Compatible with many MD codes: NAMD, LAMMPS and GROMACS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Comic Sans MS" panose="030F0702030302020204" pitchFamily="66" charset="0"/>
              </a:rPr>
              <a:t>Requires two types of files: a topology file (top_all36*) and parameter file (par_all36*)</a:t>
            </a:r>
          </a:p>
        </p:txBody>
      </p:sp>
    </p:spTree>
    <p:extLst>
      <p:ext uri="{BB962C8B-B14F-4D97-AF65-F5344CB8AC3E}">
        <p14:creationId xmlns:p14="http://schemas.microsoft.com/office/powerpoint/2010/main" val="57347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3AB7F-8405-1220-341B-EFD446E2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D9CD4-F2EC-1E07-FD84-15956D8F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B4F9-C2AD-A731-830C-4D270D45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DDE74-0D48-B43D-1B4C-D06FA9B6B5F2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What is CHARMM Force Field?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57C5A-CDFF-2D2A-92B6-F2D30CCCC08A}"/>
              </a:ext>
            </a:extLst>
          </p:cNvPr>
          <p:cNvSpPr txBox="1"/>
          <p:nvPr/>
        </p:nvSpPr>
        <p:spPr>
          <a:xfrm>
            <a:off x="344129" y="3113897"/>
            <a:ext cx="5594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BONDS</a:t>
            </a:r>
          </a:p>
          <a:p>
            <a:r>
              <a:rPr lang="en-IN" dirty="0">
                <a:latin typeface="Aptos Display" panose="020B0004020202020204" pitchFamily="34" charset="0"/>
              </a:rPr>
              <a:t>atomtype1   atomtype2      fc	        </a:t>
            </a:r>
            <a:r>
              <a:rPr lang="en-IN" dirty="0" err="1">
                <a:latin typeface="Aptos Display" panose="020B0004020202020204" pitchFamily="34" charset="0"/>
              </a:rPr>
              <a:t>r_min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   CG1N1         CG2R61   345.00     1.4350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F25DC-5463-3E58-B1E4-F04F8E59EF2E}"/>
              </a:ext>
            </a:extLst>
          </p:cNvPr>
          <p:cNvSpPr txBox="1"/>
          <p:nvPr/>
        </p:nvSpPr>
        <p:spPr>
          <a:xfrm>
            <a:off x="344129" y="4170501"/>
            <a:ext cx="5405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ANGLES</a:t>
            </a:r>
          </a:p>
          <a:p>
            <a:r>
              <a:rPr lang="en-IN" dirty="0">
                <a:latin typeface="Aptos Display" panose="020B0004020202020204" pitchFamily="34" charset="0"/>
              </a:rPr>
              <a:t>atomtype1  atomtype2   atomtype3         fc           </a:t>
            </a:r>
            <a:r>
              <a:rPr lang="en-IN" dirty="0" err="1">
                <a:latin typeface="Aptos Display" panose="020B0004020202020204" pitchFamily="34" charset="0"/>
              </a:rPr>
              <a:t>theta_min</a:t>
            </a: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>
                <a:latin typeface="Aptos Display" panose="020B0004020202020204" pitchFamily="34" charset="0"/>
              </a:rPr>
              <a:t>  CG2R61       CG1N1          NG1T1         40.00         180.00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F4D00-5A67-2470-1151-11B263C688E5}"/>
              </a:ext>
            </a:extLst>
          </p:cNvPr>
          <p:cNvSpPr txBox="1"/>
          <p:nvPr/>
        </p:nvSpPr>
        <p:spPr>
          <a:xfrm>
            <a:off x="344127" y="5227105"/>
            <a:ext cx="67842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DIHEDRALS</a:t>
            </a:r>
          </a:p>
          <a:p>
            <a:r>
              <a:rPr lang="en-IN" dirty="0"/>
              <a:t>atomtype1  atomtype2  atomtype3  atomtype4       fc       n   </a:t>
            </a:r>
            <a:r>
              <a:rPr lang="en-IN" dirty="0" err="1"/>
              <a:t>phi_min</a:t>
            </a:r>
            <a:endParaRPr lang="en-IN" dirty="0"/>
          </a:p>
          <a:p>
            <a:r>
              <a:rPr lang="en-IN" dirty="0"/>
              <a:t>  CG2R53       CG251O       CG25C1        CG2R53     6.4000  2    180.00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F9B6-FE8C-18CC-121C-B4AD4AD412C2}"/>
              </a:ext>
            </a:extLst>
          </p:cNvPr>
          <p:cNvSpPr txBox="1"/>
          <p:nvPr/>
        </p:nvSpPr>
        <p:spPr>
          <a:xfrm>
            <a:off x="6253318" y="3429000"/>
            <a:ext cx="6096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Comic Sans MS" panose="030F0702030302020204" pitchFamily="66" charset="0"/>
              </a:rPr>
              <a:t>Force constants for bonds &gt; Force constants for angles &gt; Force constants for dihedrals</a:t>
            </a:r>
          </a:p>
          <a:p>
            <a:pPr algn="ctr"/>
            <a:endParaRPr lang="en-IN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IN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Why??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383E8-350D-6434-F0C5-4487140FD744}"/>
              </a:ext>
            </a:extLst>
          </p:cNvPr>
          <p:cNvSpPr txBox="1"/>
          <p:nvPr/>
        </p:nvSpPr>
        <p:spPr>
          <a:xfrm>
            <a:off x="6556636" y="4698024"/>
            <a:ext cx="548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Comic Sans MS" panose="030F0702030302020204" pitchFamily="66" charset="0"/>
              </a:rPr>
              <a:t>Conformational transitions in biomolecules are controlled by dihedral torsions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1F5438-07F4-1AB1-64DC-E223E8CD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233526"/>
            <a:ext cx="89725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4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94A80-40DF-963C-4E2F-22D45CEE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5AC4-1D40-4308-F97D-CB615E9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1E15-E343-77F9-A7AB-7EF27FC9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51915-09A5-4390-8577-76F43123B27D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CHARMM Parameterization Strategy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58A5A-814A-2E39-EA9C-B1E50CBFA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4" y="825910"/>
            <a:ext cx="4885760" cy="5057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9AA7E-0EB4-6107-CB0C-258025C6B7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26255" r="12601" b="29032"/>
          <a:stretch/>
        </p:blipFill>
        <p:spPr>
          <a:xfrm>
            <a:off x="7969049" y="825910"/>
            <a:ext cx="2984091" cy="2342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DAAAD7-345A-E967-A693-666B01B4F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3" t="5334" r="3460" b="4363"/>
          <a:stretch/>
        </p:blipFill>
        <p:spPr>
          <a:xfrm>
            <a:off x="6599906" y="3689346"/>
            <a:ext cx="2376947" cy="217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8A7F6-241C-7C66-B4A7-A5D00CFBC4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97" t="3766" r="2883" b="1996"/>
          <a:stretch/>
        </p:blipFill>
        <p:spPr>
          <a:xfrm>
            <a:off x="9548709" y="3682563"/>
            <a:ext cx="2376947" cy="21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2A324-E051-B4DB-8CB9-88FAF0C0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7CEEA-A87B-56B5-7199-F8E3C586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23D1-D41F-3E75-E70E-C9EF02C6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7C4C7-1834-55A7-D415-6200DBC5C8AC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CHARMM Parameterization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EA809-DC83-5D33-36F2-B8429D79848C}"/>
              </a:ext>
            </a:extLst>
          </p:cNvPr>
          <p:cNvSpPr txBox="1"/>
          <p:nvPr/>
        </p:nvSpPr>
        <p:spPr>
          <a:xfrm>
            <a:off x="0" y="786971"/>
            <a:ext cx="6553201" cy="2184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400" b="1" dirty="0">
                <a:latin typeface="Comic Sans MS" panose="030F0702030302020204" pitchFamily="66" charset="0"/>
              </a:rPr>
              <a:t>Building the Molecule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Copy files from </a:t>
            </a:r>
            <a:r>
              <a:rPr lang="en-US" sz="1400" dirty="0">
                <a:latin typeface="Comic Sans MS" panose="030F0702030302020204" pitchFamily="66" charset="0"/>
              </a:rPr>
              <a:t>/ocean/projects/see220002p/shared/</a:t>
            </a:r>
            <a:r>
              <a:rPr lang="en-US" sz="1400" dirty="0" err="1">
                <a:latin typeface="Comic Sans MS" panose="030F0702030302020204" pitchFamily="66" charset="0"/>
              </a:rPr>
              <a:t>charmm_tutorials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Change directory to </a:t>
            </a:r>
            <a:r>
              <a:rPr lang="en-IN" sz="1400" dirty="0" err="1">
                <a:latin typeface="Comic Sans MS" panose="030F0702030302020204" pitchFamily="66" charset="0"/>
              </a:rPr>
              <a:t>mm_files</a:t>
            </a:r>
            <a:endParaRPr lang="en-IN" sz="1400" dirty="0"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Modify step1_build.inp according to instructions (edit breakpoints)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Obtain the correct </a:t>
            </a:r>
            <a:r>
              <a:rPr lang="en-IN" sz="1400" dirty="0" err="1">
                <a:latin typeface="Comic Sans MS" panose="030F0702030302020204" pitchFamily="66" charset="0"/>
              </a:rPr>
              <a:t>crd</a:t>
            </a:r>
            <a:r>
              <a:rPr lang="en-IN" sz="1400" dirty="0">
                <a:latin typeface="Comic Sans MS" panose="030F0702030302020204" pitchFamily="66" charset="0"/>
              </a:rPr>
              <a:t>, </a:t>
            </a:r>
            <a:r>
              <a:rPr lang="en-IN" sz="1400" dirty="0" err="1">
                <a:latin typeface="Comic Sans MS" panose="030F0702030302020204" pitchFamily="66" charset="0"/>
              </a:rPr>
              <a:t>psf</a:t>
            </a:r>
            <a:r>
              <a:rPr lang="en-IN" sz="1400" dirty="0">
                <a:latin typeface="Comic Sans MS" panose="030F0702030302020204" pitchFamily="66" charset="0"/>
              </a:rPr>
              <a:t> and </a:t>
            </a:r>
            <a:r>
              <a:rPr lang="en-IN" sz="1400" dirty="0" err="1">
                <a:latin typeface="Comic Sans MS" panose="030F0702030302020204" pitchFamily="66" charset="0"/>
              </a:rPr>
              <a:t>pdb</a:t>
            </a:r>
            <a:r>
              <a:rPr lang="en-IN" sz="1400" dirty="0">
                <a:latin typeface="Comic Sans MS" panose="030F0702030302020204" pitchFamily="66" charset="0"/>
              </a:rPr>
              <a:t> files.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D7553-EDD7-0D30-8570-3D1A9C1FD3FE}"/>
              </a:ext>
            </a:extLst>
          </p:cNvPr>
          <p:cNvSpPr txBox="1"/>
          <p:nvPr/>
        </p:nvSpPr>
        <p:spPr>
          <a:xfrm>
            <a:off x="0" y="3186539"/>
            <a:ext cx="6700685" cy="2184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400" b="1" dirty="0">
                <a:latin typeface="Comic Sans MS" panose="030F0702030302020204" pitchFamily="66" charset="0"/>
              </a:rPr>
              <a:t>Optimizing Partial Charges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Modify step2_water.inp according to instructions (edit breakpoints)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Compare the MM energies with QM energies (provided in </a:t>
            </a:r>
            <a:r>
              <a:rPr lang="en-IN" sz="1400" dirty="0" err="1">
                <a:latin typeface="Comic Sans MS" panose="030F0702030302020204" pitchFamily="66" charset="0"/>
              </a:rPr>
              <a:t>qm_files</a:t>
            </a:r>
            <a:r>
              <a:rPr lang="en-IN" sz="1400" dirty="0">
                <a:latin typeface="Comic Sans MS" panose="030F0702030302020204" pitchFamily="66" charset="0"/>
              </a:rPr>
              <a:t>/water)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Rerun step2_water.inp after modifying partial charges in </a:t>
            </a:r>
            <a:r>
              <a:rPr lang="en-IN" sz="1400" dirty="0" err="1">
                <a:latin typeface="Comic Sans MS" panose="030F0702030302020204" pitchFamily="66" charset="0"/>
              </a:rPr>
              <a:t>mol.str</a:t>
            </a:r>
            <a:r>
              <a:rPr lang="en-IN" sz="1400" dirty="0">
                <a:latin typeface="Comic Sans MS" panose="030F0702030302020204" pitchFamily="66" charset="0"/>
              </a:rPr>
              <a:t> file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Obtain convergence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DC767-63DE-76D2-ADDF-E7A14280EBAD}"/>
              </a:ext>
            </a:extLst>
          </p:cNvPr>
          <p:cNvSpPr txBox="1"/>
          <p:nvPr/>
        </p:nvSpPr>
        <p:spPr>
          <a:xfrm>
            <a:off x="6553201" y="571528"/>
            <a:ext cx="4947919" cy="2615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400" b="1" dirty="0">
                <a:latin typeface="Comic Sans MS" panose="030F0702030302020204" pitchFamily="66" charset="0"/>
              </a:rPr>
              <a:t>Optimizing Dihedrals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Modify step3_dihe.inp according to instructions.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Prepare input files for lsfit according to instructions.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Run </a:t>
            </a:r>
            <a:r>
              <a:rPr lang="en-IN" sz="1400" dirty="0" err="1">
                <a:latin typeface="Comic Sans MS" panose="030F0702030302020204" pitchFamily="66" charset="0"/>
              </a:rPr>
              <a:t>lsfitpar</a:t>
            </a:r>
            <a:r>
              <a:rPr lang="en-IN" sz="1400" dirty="0">
                <a:latin typeface="Comic Sans MS" panose="030F0702030302020204" pitchFamily="66" charset="0"/>
              </a:rPr>
              <a:t> according to instructions.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Modify </a:t>
            </a:r>
            <a:r>
              <a:rPr lang="en-IN" sz="1400" dirty="0" err="1">
                <a:latin typeface="Comic Sans MS" panose="030F0702030302020204" pitchFamily="66" charset="0"/>
              </a:rPr>
              <a:t>mol.str</a:t>
            </a:r>
            <a:r>
              <a:rPr lang="en-IN" sz="1400" dirty="0">
                <a:latin typeface="Comic Sans MS" panose="030F0702030302020204" pitchFamily="66" charset="0"/>
              </a:rPr>
              <a:t> file and rerun step3_dihe.inp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Comic Sans MS" panose="030F0702030302020204" pitchFamily="66" charset="0"/>
              </a:rPr>
              <a:t>Obtain convergence.</a:t>
            </a:r>
          </a:p>
        </p:txBody>
      </p:sp>
    </p:spTree>
    <p:extLst>
      <p:ext uri="{BB962C8B-B14F-4D97-AF65-F5344CB8AC3E}">
        <p14:creationId xmlns:p14="http://schemas.microsoft.com/office/powerpoint/2010/main" val="137349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12391-8C65-8DF5-1A48-017C7DA9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FCBB5-74E9-C79C-F7B6-CE047C6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8AB96-1591-0FB4-ECD1-853618B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9B238-959F-2474-5AAD-B4B23DA88FEB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Charge Fitting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543FEE8-B91A-5F2E-375D-FC542280E9A7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3274142" y="2930013"/>
            <a:ext cx="2094272" cy="109137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5F40A5-0CF6-4E9C-4D27-9C4568BAEBAE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3283974" y="4689985"/>
            <a:ext cx="2084440" cy="10913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C8CC4D-8EC8-9CD6-6FFE-A45332774748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3283974" y="5781365"/>
            <a:ext cx="381983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8848EA-43C4-0BD5-BCCB-1469595091BF}"/>
              </a:ext>
            </a:extLst>
          </p:cNvPr>
          <p:cNvGrpSpPr/>
          <p:nvPr/>
        </p:nvGrpSpPr>
        <p:grpSpPr>
          <a:xfrm>
            <a:off x="530941" y="1170039"/>
            <a:ext cx="9316066" cy="4945624"/>
            <a:chOff x="530941" y="1170039"/>
            <a:chExt cx="9316066" cy="4945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1E0C2C-ADED-2356-2011-F017A35B103A}"/>
                </a:ext>
              </a:extLst>
            </p:cNvPr>
            <p:cNvGrpSpPr/>
            <p:nvPr/>
          </p:nvGrpSpPr>
          <p:grpSpPr>
            <a:xfrm>
              <a:off x="530941" y="1170039"/>
              <a:ext cx="9316066" cy="4945624"/>
              <a:chOff x="530941" y="1170039"/>
              <a:chExt cx="9316066" cy="494562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C407ED-6C3D-B21B-A906-F614D688B6B6}"/>
                  </a:ext>
                </a:extLst>
              </p:cNvPr>
              <p:cNvSpPr/>
              <p:nvPr/>
            </p:nvSpPr>
            <p:spPr>
              <a:xfrm>
                <a:off x="530942" y="1170039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Generate QM Target Data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4731905-D48B-4EA0-6D6A-68EFA20105B0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902543" y="1838632"/>
                <a:ext cx="0" cy="757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7AFBDD-D78C-E84A-D62F-5FFA45E32C7B}"/>
                  </a:ext>
                </a:extLst>
              </p:cNvPr>
              <p:cNvSpPr/>
              <p:nvPr/>
            </p:nvSpPr>
            <p:spPr>
              <a:xfrm>
                <a:off x="530941" y="2595716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Generate MM Data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1A3C9C4-D7DF-9D08-A7F6-83791E28E687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1912374" y="3264309"/>
                <a:ext cx="0" cy="21827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09F821-74B3-8CD7-04C5-CA9020B1C7E3}"/>
                  </a:ext>
                </a:extLst>
              </p:cNvPr>
              <p:cNvSpPr/>
              <p:nvPr/>
            </p:nvSpPr>
            <p:spPr>
              <a:xfrm>
                <a:off x="7103806" y="5447068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Final Parameters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AF7570-B5A4-29E4-6E3D-BD9B787D0300}"/>
                  </a:ext>
                </a:extLst>
              </p:cNvPr>
              <p:cNvSpPr/>
              <p:nvPr/>
            </p:nvSpPr>
            <p:spPr>
              <a:xfrm>
                <a:off x="540773" y="5447070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Converged?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06E98F-91D3-B7EA-ED48-ACE80336DB0F}"/>
                  </a:ext>
                </a:extLst>
              </p:cNvPr>
              <p:cNvSpPr/>
              <p:nvPr/>
            </p:nvSpPr>
            <p:spPr>
              <a:xfrm>
                <a:off x="3996813" y="4021392"/>
                <a:ext cx="2743201" cy="6685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Aptos Display" panose="020B0004020202020204" pitchFamily="34" charset="0"/>
                  </a:rPr>
                  <a:t>Update MM charges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969E8C-08F4-B898-CFA2-8D6C8D9FDFF3}"/>
                </a:ext>
              </a:extLst>
            </p:cNvPr>
            <p:cNvSpPr txBox="1"/>
            <p:nvPr/>
          </p:nvSpPr>
          <p:spPr>
            <a:xfrm>
              <a:off x="4727096" y="506021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ptos Display" panose="020B0004020202020204" pitchFamily="34" charset="0"/>
                </a:rPr>
                <a:t>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6EFDC4-0347-1215-6647-72949DEB1309}"/>
                </a:ext>
              </a:extLst>
            </p:cNvPr>
            <p:cNvSpPr txBox="1"/>
            <p:nvPr/>
          </p:nvSpPr>
          <p:spPr>
            <a:xfrm>
              <a:off x="6170218" y="5388975"/>
              <a:ext cx="530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latin typeface="Aptos Display" panose="020B0004020202020204" pitchFamily="34" charset="0"/>
                </a:rPr>
                <a:t>Yes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CF4B8B-620D-BFB7-F7CB-25AF30430F8E}"/>
              </a:ext>
            </a:extLst>
          </p:cNvPr>
          <p:cNvSpPr/>
          <p:nvPr/>
        </p:nvSpPr>
        <p:spPr>
          <a:xfrm>
            <a:off x="6740014" y="683343"/>
            <a:ext cx="3925837" cy="5407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ptos Display" panose="020B0004020202020204" pitchFamily="34" charset="0"/>
              </a:rPr>
              <a:t>Fitting Partial Charges</a:t>
            </a:r>
          </a:p>
        </p:txBody>
      </p:sp>
    </p:spTree>
    <p:extLst>
      <p:ext uri="{BB962C8B-B14F-4D97-AF65-F5344CB8AC3E}">
        <p14:creationId xmlns:p14="http://schemas.microsoft.com/office/powerpoint/2010/main" val="156087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E68A7-A593-DCE5-D64E-54FEC5D8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818E3-FD1F-499F-A239-3E65CF3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75106-3EE4-F7F4-0C1E-5CD782C9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D13D3-951A-DFC1-DB0A-D084B176BF49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How good are the parameters?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A9417-88EB-1120-FF9C-FE541FB6FFFD}"/>
              </a:ext>
            </a:extLst>
          </p:cNvPr>
          <p:cNvSpPr txBox="1"/>
          <p:nvPr/>
        </p:nvSpPr>
        <p:spPr>
          <a:xfrm>
            <a:off x="530942" y="825910"/>
            <a:ext cx="1124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The parameters are transferred based on chemical similarity from the CHARMM parameter library.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167F3-0B32-962D-A037-5051BE0E2A17}"/>
              </a:ext>
            </a:extLst>
          </p:cNvPr>
          <p:cNvSpPr txBox="1"/>
          <p:nvPr/>
        </p:nvSpPr>
        <p:spPr>
          <a:xfrm>
            <a:off x="530942" y="1312607"/>
            <a:ext cx="11245386" cy="111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Each transfer is then assigned a penalty depending on how close are the chemical environments in the target and source molecules.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6594B4-C63C-607C-1C99-3FC57B8934D5}"/>
              </a:ext>
            </a:extLst>
          </p:cNvPr>
          <p:cNvGrpSpPr/>
          <p:nvPr/>
        </p:nvGrpSpPr>
        <p:grpSpPr>
          <a:xfrm>
            <a:off x="1526458" y="4425664"/>
            <a:ext cx="9805219" cy="1809492"/>
            <a:chOff x="1526458" y="4425664"/>
            <a:chExt cx="9805219" cy="18094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A6D178-E1CF-F343-F5CB-7EA90ED6D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9" t="26255" r="12601" b="29032"/>
            <a:stretch/>
          </p:blipFill>
          <p:spPr>
            <a:xfrm>
              <a:off x="1526458" y="4531166"/>
              <a:ext cx="2170471" cy="1703990"/>
            </a:xfrm>
            <a:prstGeom prst="rect">
              <a:avLst/>
            </a:prstGeom>
          </p:spPr>
        </p:pic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DAC19A17-13BA-BC7B-5FFE-696EC4E8B583}"/>
                </a:ext>
              </a:extLst>
            </p:cNvPr>
            <p:cNvSpPr/>
            <p:nvPr/>
          </p:nvSpPr>
          <p:spPr>
            <a:xfrm>
              <a:off x="4038599" y="5200598"/>
              <a:ext cx="2335259" cy="365125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636EDA-EB9D-3777-2535-1E357C21D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13" t="5334" r="3460" b="4363"/>
            <a:stretch/>
          </p:blipFill>
          <p:spPr>
            <a:xfrm>
              <a:off x="6715528" y="4531166"/>
              <a:ext cx="1859418" cy="1702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6E6E11-F094-B4E2-74D3-3852A9982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97" t="3766" r="2883" b="1996"/>
            <a:stretch/>
          </p:blipFill>
          <p:spPr>
            <a:xfrm>
              <a:off x="9483776" y="4425664"/>
              <a:ext cx="1847901" cy="17028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FBF911-36AA-6878-7691-586222A68D79}"/>
              </a:ext>
            </a:extLst>
          </p:cNvPr>
          <p:cNvGrpSpPr/>
          <p:nvPr/>
        </p:nvGrpSpPr>
        <p:grpSpPr>
          <a:xfrm>
            <a:off x="1526458" y="2451951"/>
            <a:ext cx="9643452" cy="1874593"/>
            <a:chOff x="1526458" y="2451951"/>
            <a:chExt cx="9643452" cy="18745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389C9B-E185-8515-A44A-8DDE48BEE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9" t="26255" r="12601" b="29032"/>
            <a:stretch/>
          </p:blipFill>
          <p:spPr>
            <a:xfrm>
              <a:off x="1526458" y="2622554"/>
              <a:ext cx="2170471" cy="1703990"/>
            </a:xfrm>
            <a:prstGeom prst="rect">
              <a:avLst/>
            </a:prstGeom>
          </p:spPr>
        </p:pic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41DC0E1B-FB46-B1E4-343A-2A408E4A0C65}"/>
                </a:ext>
              </a:extLst>
            </p:cNvPr>
            <p:cNvSpPr/>
            <p:nvPr/>
          </p:nvSpPr>
          <p:spPr>
            <a:xfrm>
              <a:off x="4038600" y="3291986"/>
              <a:ext cx="2335259" cy="365125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569423-0C1C-55F2-435F-BB4D0ABA6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03" t="1792" r="4058" b="5436"/>
            <a:stretch/>
          </p:blipFill>
          <p:spPr>
            <a:xfrm>
              <a:off x="6644147" y="2451951"/>
              <a:ext cx="1680690" cy="18484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F917E07-F284-C992-61F9-AA7FA484E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8920" y="2851724"/>
              <a:ext cx="1005348" cy="105873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A4E664B-0B25-D1E7-9A70-FBCC96C5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1173" y="2699464"/>
              <a:ext cx="1008737" cy="1185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18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34712-D385-5993-D23F-27A9BD33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0998A-287C-C0E9-DAE5-45B7833D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828A9-E4B7-F941-ADE4-FFF6542D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9951E-9C24-02AF-7E5D-60FA4A554DA1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Testing Geometric 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38ACA-D79A-F606-C764-3FB8DB5BD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26255" r="12601" b="29032"/>
          <a:stretch/>
        </p:blipFill>
        <p:spPr>
          <a:xfrm>
            <a:off x="614518" y="2257961"/>
            <a:ext cx="2260800" cy="177490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793635-912B-7A2B-0D2A-9CD84D4AABDC}"/>
              </a:ext>
            </a:extLst>
          </p:cNvPr>
          <p:cNvSpPr/>
          <p:nvPr/>
        </p:nvSpPr>
        <p:spPr>
          <a:xfrm>
            <a:off x="112763" y="4074693"/>
            <a:ext cx="326430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omic Sans MS" panose="030F0702030302020204" pitchFamily="66" charset="0"/>
              </a:rPr>
              <a:t>Initial Guess from Transferred Parameters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DD153-DB40-326B-3331-8652CF9FEE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26255" r="12601" b="29032"/>
          <a:stretch/>
        </p:blipFill>
        <p:spPr>
          <a:xfrm>
            <a:off x="4965291" y="586354"/>
            <a:ext cx="2261416" cy="1775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3D3FA-E931-4A61-7160-4B4EBE352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26255" r="12601" b="29032"/>
          <a:stretch/>
        </p:blipFill>
        <p:spPr>
          <a:xfrm>
            <a:off x="4965666" y="3500285"/>
            <a:ext cx="2260667" cy="17748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F0D79E-CD3B-5AD0-7B36-44AFAC2F539D}"/>
              </a:ext>
            </a:extLst>
          </p:cNvPr>
          <p:cNvSpPr/>
          <p:nvPr/>
        </p:nvSpPr>
        <p:spPr>
          <a:xfrm>
            <a:off x="4463845" y="2384324"/>
            <a:ext cx="326430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omic Sans MS" panose="030F0702030302020204" pitchFamily="66" charset="0"/>
              </a:rPr>
              <a:t>MM minimized Geometry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1A0816-FCD7-8E04-5A5B-30F9FC11D38D}"/>
              </a:ext>
            </a:extLst>
          </p:cNvPr>
          <p:cNvSpPr/>
          <p:nvPr/>
        </p:nvSpPr>
        <p:spPr>
          <a:xfrm>
            <a:off x="4463845" y="5310673"/>
            <a:ext cx="326430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omic Sans MS" panose="030F0702030302020204" pitchFamily="66" charset="0"/>
              </a:rPr>
              <a:t>QM optimized Geometry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586472-5745-45C5-9098-DAA38C8F33C8}"/>
              </a:ext>
            </a:extLst>
          </p:cNvPr>
          <p:cNvSpPr/>
          <p:nvPr/>
        </p:nvSpPr>
        <p:spPr>
          <a:xfrm>
            <a:off x="8814927" y="3473285"/>
            <a:ext cx="3264309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omic Sans MS" panose="030F0702030302020204" pitchFamily="66" charset="0"/>
              </a:rPr>
              <a:t>Check convergence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018931F-906B-6298-53E8-7AD16B941B2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377072" y="2841524"/>
            <a:ext cx="1086773" cy="169036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224E030-3588-5BA1-D2B9-00F111C7D45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377072" y="4531893"/>
            <a:ext cx="1086773" cy="12359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22EB377-C0CF-08BD-F71A-D47149B01BA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725696" y="2841524"/>
            <a:ext cx="1089231" cy="108896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1C7DE36-0A7E-70F7-E287-12BA8012E11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728154" y="3930485"/>
            <a:ext cx="1086773" cy="18373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1B02A2-AA58-C202-740D-988ED653D488}"/>
              </a:ext>
            </a:extLst>
          </p:cNvPr>
          <p:cNvSpPr/>
          <p:nvPr/>
        </p:nvSpPr>
        <p:spPr>
          <a:xfrm>
            <a:off x="112763" y="681274"/>
            <a:ext cx="3925837" cy="5407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ptos Display" panose="020B0004020202020204" pitchFamily="34" charset="0"/>
              </a:rPr>
              <a:t>Fitting Bonded Parameters</a:t>
            </a:r>
          </a:p>
        </p:txBody>
      </p:sp>
    </p:spTree>
    <p:extLst>
      <p:ext uri="{BB962C8B-B14F-4D97-AF65-F5344CB8AC3E}">
        <p14:creationId xmlns:p14="http://schemas.microsoft.com/office/powerpoint/2010/main" val="28144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1F335-F4E5-8394-5DE4-CCA069A4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0EA-5EAB-4895-B3F7-7220F6B55DD8}" type="datetime1">
              <a:rPr lang="en-IN" smtClean="0"/>
              <a:t>05-07-2024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8BE4A-39AB-36B1-C2DC-2E81F1D7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i-COMSE Summer School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0536-E93B-B9EA-8109-DAC26150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93EE2-2B70-4111-BDDC-134BC94792A4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73F41-4DB8-D6C0-1932-DC3726A8CA57}"/>
              </a:ext>
            </a:extLst>
          </p:cNvPr>
          <p:cNvSpPr/>
          <p:nvPr/>
        </p:nvSpPr>
        <p:spPr>
          <a:xfrm>
            <a:off x="0" y="9831"/>
            <a:ext cx="4038600" cy="54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Dihedral Fitting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1FF80-2E34-A9FF-1371-47693896F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5855" r="6707" b="5435"/>
          <a:stretch/>
        </p:blipFill>
        <p:spPr>
          <a:xfrm>
            <a:off x="4741610" y="670949"/>
            <a:ext cx="7118555" cy="5191432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8DD0B6-A95B-12F5-E3DD-2D13939DB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277874"/>
              </p:ext>
            </p:extLst>
          </p:nvPr>
        </p:nvGraphicFramePr>
        <p:xfrm>
          <a:off x="0" y="2646106"/>
          <a:ext cx="4741606" cy="321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76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508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 Display</vt:lpstr>
      <vt:lpstr>Arial</vt:lpstr>
      <vt:lpstr>Calibri</vt:lpstr>
      <vt:lpstr>Calibri Light</vt:lpstr>
      <vt:lpstr>Comic Sans MS</vt:lpstr>
      <vt:lpstr>Office Theme</vt:lpstr>
      <vt:lpstr>Force Field Parameterization of a Small Molecule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Haridas</dc:creator>
  <cp:lastModifiedBy>Hemanth Haridas</cp:lastModifiedBy>
  <cp:revision>2</cp:revision>
  <dcterms:created xsi:type="dcterms:W3CDTF">2024-07-05T03:22:01Z</dcterms:created>
  <dcterms:modified xsi:type="dcterms:W3CDTF">2024-07-05T22:17:08Z</dcterms:modified>
</cp:coreProperties>
</file>