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  <p:sldMasterId id="2147485399" r:id="rId2"/>
  </p:sldMasterIdLst>
  <p:notesMasterIdLst>
    <p:notesMasterId r:id="rId17"/>
  </p:notesMasterIdLst>
  <p:handoutMasterIdLst>
    <p:handoutMasterId r:id="rId18"/>
  </p:handoutMasterIdLst>
  <p:sldIdLst>
    <p:sldId id="2196" r:id="rId3"/>
    <p:sldId id="2362" r:id="rId4"/>
    <p:sldId id="2354" r:id="rId5"/>
    <p:sldId id="2349" r:id="rId6"/>
    <p:sldId id="2352" r:id="rId7"/>
    <p:sldId id="2361" r:id="rId8"/>
    <p:sldId id="2353" r:id="rId9"/>
    <p:sldId id="2355" r:id="rId10"/>
    <p:sldId id="2356" r:id="rId11"/>
    <p:sldId id="2357" r:id="rId12"/>
    <p:sldId id="2358" r:id="rId13"/>
    <p:sldId id="2360" r:id="rId14"/>
    <p:sldId id="2359" r:id="rId15"/>
    <p:sldId id="2351" r:id="rId1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9">
          <p15:clr>
            <a:srgbClr val="A4A3A4"/>
          </p15:clr>
        </p15:guide>
        <p15:guide id="2" orient="horz" pos="2182">
          <p15:clr>
            <a:srgbClr val="A4A3A4"/>
          </p15:clr>
        </p15:guide>
        <p15:guide id="3" orient="horz" pos="605">
          <p15:clr>
            <a:srgbClr val="A4A3A4"/>
          </p15:clr>
        </p15:guide>
        <p15:guide id="4" orient="horz" pos="655">
          <p15:clr>
            <a:srgbClr val="A4A3A4"/>
          </p15:clr>
        </p15:guide>
        <p15:guide id="5" orient="horz" pos="4239">
          <p15:clr>
            <a:srgbClr val="A4A3A4"/>
          </p15:clr>
        </p15:guide>
        <p15:guide id="6" orient="horz" pos="4055">
          <p15:clr>
            <a:srgbClr val="A4A3A4"/>
          </p15:clr>
        </p15:guide>
        <p15:guide id="7" pos="2880">
          <p15:clr>
            <a:srgbClr val="A4A3A4"/>
          </p15:clr>
        </p15:guide>
        <p15:guide id="8" pos="5617">
          <p15:clr>
            <a:srgbClr val="A4A3A4"/>
          </p15:clr>
        </p15:guide>
        <p15:guide id="9" pos="3238">
          <p15:clr>
            <a:srgbClr val="A4A3A4"/>
          </p15:clr>
        </p15:guide>
        <p15:guide id="10" pos="149">
          <p15:clr>
            <a:srgbClr val="A4A3A4"/>
          </p15:clr>
        </p15:guide>
        <p15:guide id="11" pos="4703">
          <p15:clr>
            <a:srgbClr val="A4A3A4"/>
          </p15:clr>
        </p15:guide>
        <p15:guide id="12" orient="horz" pos="719">
          <p15:clr>
            <a:srgbClr val="A4A3A4"/>
          </p15:clr>
        </p15:guide>
        <p15:guide id="13" orient="horz" pos="1642">
          <p15:clr>
            <a:srgbClr val="A4A3A4"/>
          </p15:clr>
        </p15:guide>
        <p15:guide id="14" orient="horz" pos="65">
          <p15:clr>
            <a:srgbClr val="A4A3A4"/>
          </p15:clr>
        </p15:guide>
        <p15:guide id="15" orient="horz" pos="115">
          <p15:clr>
            <a:srgbClr val="A4A3A4"/>
          </p15:clr>
        </p15:guide>
        <p15:guide id="16" orient="horz" pos="3699">
          <p15:clr>
            <a:srgbClr val="A4A3A4"/>
          </p15:clr>
        </p15:guide>
        <p15:guide id="17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0" userDrawn="1">
          <p15:clr>
            <a:srgbClr val="A4A3A4"/>
          </p15:clr>
        </p15:guide>
        <p15:guide id="2" pos="2288" userDrawn="1">
          <p15:clr>
            <a:srgbClr val="A4A3A4"/>
          </p15:clr>
        </p15:guide>
        <p15:guide id="3" orient="horz" pos="3024" userDrawn="1">
          <p15:clr>
            <a:srgbClr val="A4A3A4"/>
          </p15:clr>
        </p15:guide>
        <p15:guide id="4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D12A3C"/>
    <a:srgbClr val="AFAFAF"/>
    <a:srgbClr val="33CC33"/>
    <a:srgbClr val="CCECFF"/>
    <a:srgbClr val="6D9CB1"/>
    <a:srgbClr val="000099"/>
    <a:srgbClr val="C0D7E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 autoAdjust="0"/>
    <p:restoredTop sz="96240" autoAdjust="0"/>
  </p:normalViewPr>
  <p:slideViewPr>
    <p:cSldViewPr snapToGrid="0" showGuides="1">
      <p:cViewPr varScale="1">
        <p:scale>
          <a:sx n="175" d="100"/>
          <a:sy n="175" d="100"/>
        </p:scale>
        <p:origin x="480" y="168"/>
      </p:cViewPr>
      <p:guideLst>
        <p:guide orient="horz" pos="1259"/>
        <p:guide orient="horz" pos="2182"/>
        <p:guide orient="horz" pos="605"/>
        <p:guide orient="horz" pos="655"/>
        <p:guide orient="horz" pos="4239"/>
        <p:guide orient="horz" pos="4055"/>
        <p:guide pos="2880"/>
        <p:guide pos="5617"/>
        <p:guide pos="3238"/>
        <p:guide pos="149"/>
        <p:guide pos="4703"/>
        <p:guide orient="horz" pos="719"/>
        <p:guide orient="horz" pos="1642"/>
        <p:guide orient="horz" pos="65"/>
        <p:guide orient="horz" pos="115"/>
        <p:guide orient="horz" pos="3699"/>
        <p:guide orient="horz" pos="35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222" y="-102"/>
      </p:cViewPr>
      <p:guideLst>
        <p:guide orient="horz" pos="3000"/>
        <p:guide pos="2288"/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l">
              <a:defRPr sz="1100"/>
            </a:lvl1pPr>
          </a:lstStyle>
          <a:p>
            <a:r>
              <a:rPr lang="en-US" dirty="0">
                <a:latin typeface="Arial" pitchFamily="34" charset="0"/>
              </a:rPr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93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r">
              <a:defRPr sz="1100"/>
            </a:lvl1pPr>
          </a:lstStyle>
          <a:p>
            <a:fld id="{39E104DB-5A84-4417-9505-9949D8449EC3}" type="datetimeFigureOut">
              <a:rPr lang="en-US" smtClean="0">
                <a:latin typeface="Arial" pitchFamily="34" charset="0"/>
              </a:rPr>
              <a:pPr/>
              <a:t>6/13/21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l">
              <a:defRPr sz="11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93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r">
              <a:defRPr sz="1100"/>
            </a:lvl1pPr>
          </a:lstStyle>
          <a:p>
            <a:fld id="{F82DAC55-62D0-4EAE-A230-0CCA3BD4BC39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35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l">
              <a:defRPr sz="1100">
                <a:latin typeface="Arial" pitchFamily="34" charset="0"/>
              </a:defRPr>
            </a:lvl1pPr>
          </a:lstStyle>
          <a:p>
            <a:r>
              <a:rPr lang="en-US" dirty="0"/>
              <a:t>Raytheon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3" y="5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/>
          <a:lstStyle>
            <a:lvl1pPr algn="r">
              <a:defRPr sz="1100">
                <a:latin typeface="Arial" pitchFamily="34" charset="0"/>
              </a:defRPr>
            </a:lvl1pPr>
          </a:lstStyle>
          <a:p>
            <a:fld id="{FC1312E8-DAE4-4DB4-9959-6EFE043C5908}" type="datetimeFigureOut">
              <a:rPr lang="en-US" smtClean="0"/>
              <a:pPr/>
              <a:t>6/13/21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92" tIns="48348" rIns="96692" bIns="483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6"/>
            <a:ext cx="5852160" cy="4320540"/>
          </a:xfrm>
          <a:prstGeom prst="rect">
            <a:avLst/>
          </a:prstGeom>
        </p:spPr>
        <p:txBody>
          <a:bodyPr vert="horz" lIns="96692" tIns="48348" rIns="96692" bIns="4834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l">
              <a:defRPr sz="11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3" y="9119480"/>
            <a:ext cx="3169920" cy="480060"/>
          </a:xfrm>
          <a:prstGeom prst="rect">
            <a:avLst/>
          </a:prstGeom>
        </p:spPr>
        <p:txBody>
          <a:bodyPr vert="horz" lIns="96692" tIns="48348" rIns="96692" bIns="48348" rtlCol="0" anchor="b"/>
          <a:lstStyle>
            <a:lvl1pPr algn="r">
              <a:defRPr sz="1100">
                <a:latin typeface="Arial" pitchFamily="34" charset="0"/>
              </a:defRPr>
            </a:lvl1pPr>
          </a:lstStyle>
          <a:p>
            <a:fld id="{B0D02AC4-1C81-4AB4-8D73-92191CCF54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02AC4-1C81-4AB4-8D73-92191CCF549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8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 txBox="1">
            <a:spLocks noGrp="1" noChangeArrowheads="1"/>
          </p:cNvSpPr>
          <p:nvPr/>
        </p:nvSpPr>
        <p:spPr bwMode="auto">
          <a:xfrm>
            <a:off x="3" y="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Presentation Title</a:t>
            </a:r>
          </a:p>
        </p:txBody>
      </p:sp>
      <p:sp>
        <p:nvSpPr>
          <p:cNvPr id="40963" name="Rectangle 5"/>
          <p:cNvSpPr txBox="1">
            <a:spLocks noGrp="1" noChangeArrowheads="1"/>
          </p:cNvSpPr>
          <p:nvPr/>
        </p:nvSpPr>
        <p:spPr bwMode="auto">
          <a:xfrm>
            <a:off x="4317809" y="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algn="r" defTabSz="995700"/>
            <a:fld id="{7D5F5DEE-91AA-4A12-93AF-57D21721B88A}" type="datetime4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June 13, 2021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4" name="Rectangle 6"/>
          <p:cNvSpPr txBox="1">
            <a:spLocks noGrp="1" noChangeArrowheads="1"/>
          </p:cNvSpPr>
          <p:nvPr/>
        </p:nvSpPr>
        <p:spPr bwMode="auto">
          <a:xfrm>
            <a:off x="3" y="940937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Speaker Name</a:t>
            </a: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4317809" y="940937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algn="r" defTabSz="995700"/>
            <a:fld id="{4F27740E-ADB6-4278-883B-44F4E72F9A50}" type="slidenum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2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175" y="741363"/>
            <a:ext cx="6597650" cy="3711575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86" y="4702999"/>
            <a:ext cx="6093490" cy="4456448"/>
          </a:xfrm>
          <a:noFill/>
          <a:ln w="9525"/>
        </p:spPr>
        <p:txBody>
          <a:bodyPr lIns="102379" tIns="50322" rIns="102379" bIns="50322"/>
          <a:lstStyle/>
          <a:p>
            <a:endParaRPr lang="en-US" sz="1000" b="1" dirty="0"/>
          </a:p>
          <a:p>
            <a:pPr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04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 txBox="1">
            <a:spLocks noGrp="1" noChangeArrowheads="1"/>
          </p:cNvSpPr>
          <p:nvPr/>
        </p:nvSpPr>
        <p:spPr bwMode="auto">
          <a:xfrm>
            <a:off x="3" y="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Presentation Title</a:t>
            </a:r>
          </a:p>
        </p:txBody>
      </p:sp>
      <p:sp>
        <p:nvSpPr>
          <p:cNvPr id="40963" name="Rectangle 5"/>
          <p:cNvSpPr txBox="1">
            <a:spLocks noGrp="1" noChangeArrowheads="1"/>
          </p:cNvSpPr>
          <p:nvPr/>
        </p:nvSpPr>
        <p:spPr bwMode="auto">
          <a:xfrm>
            <a:off x="4317809" y="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algn="r" defTabSz="995700"/>
            <a:fld id="{7D5F5DEE-91AA-4A12-93AF-57D21721B88A}" type="datetime4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June 13, 2021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4" name="Rectangle 6"/>
          <p:cNvSpPr txBox="1">
            <a:spLocks noGrp="1" noChangeArrowheads="1"/>
          </p:cNvSpPr>
          <p:nvPr/>
        </p:nvSpPr>
        <p:spPr bwMode="auto">
          <a:xfrm>
            <a:off x="3" y="940937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Speaker Name</a:t>
            </a: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4317809" y="940937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algn="r" defTabSz="995700"/>
            <a:fld id="{4F27740E-ADB6-4278-883B-44F4E72F9A50}" type="slidenum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4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175" y="741363"/>
            <a:ext cx="6597650" cy="3711575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86" y="4702999"/>
            <a:ext cx="6093490" cy="4456448"/>
          </a:xfrm>
          <a:noFill/>
          <a:ln w="9525"/>
        </p:spPr>
        <p:txBody>
          <a:bodyPr lIns="102379" tIns="50322" rIns="102379" bIns="50322"/>
          <a:lstStyle/>
          <a:p>
            <a:endParaRPr lang="en-US" sz="1000" b="1" dirty="0"/>
          </a:p>
          <a:p>
            <a:pPr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5605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 txBox="1">
            <a:spLocks noGrp="1" noChangeArrowheads="1"/>
          </p:cNvSpPr>
          <p:nvPr/>
        </p:nvSpPr>
        <p:spPr bwMode="auto">
          <a:xfrm>
            <a:off x="3" y="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Presentation Title</a:t>
            </a:r>
          </a:p>
        </p:txBody>
      </p:sp>
      <p:sp>
        <p:nvSpPr>
          <p:cNvPr id="40963" name="Rectangle 5"/>
          <p:cNvSpPr txBox="1">
            <a:spLocks noGrp="1" noChangeArrowheads="1"/>
          </p:cNvSpPr>
          <p:nvPr/>
        </p:nvSpPr>
        <p:spPr bwMode="auto">
          <a:xfrm>
            <a:off x="4317809" y="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algn="r" defTabSz="995700"/>
            <a:fld id="{7D5F5DEE-91AA-4A12-93AF-57D21721B88A}" type="datetime4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June 13, 2021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4" name="Rectangle 6"/>
          <p:cNvSpPr txBox="1">
            <a:spLocks noGrp="1" noChangeArrowheads="1"/>
          </p:cNvSpPr>
          <p:nvPr/>
        </p:nvSpPr>
        <p:spPr bwMode="auto">
          <a:xfrm>
            <a:off x="3" y="940937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Speaker Name</a:t>
            </a: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4317809" y="940937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algn="r" defTabSz="995700"/>
            <a:fld id="{4F27740E-ADB6-4278-883B-44F4E72F9A50}" type="slidenum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6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175" y="741363"/>
            <a:ext cx="6597650" cy="3711575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86" y="4702999"/>
            <a:ext cx="6093490" cy="4456448"/>
          </a:xfrm>
          <a:noFill/>
          <a:ln w="9525"/>
        </p:spPr>
        <p:txBody>
          <a:bodyPr lIns="102379" tIns="50322" rIns="102379" bIns="50322"/>
          <a:lstStyle/>
          <a:p>
            <a:endParaRPr lang="en-US" sz="1000" b="1" dirty="0"/>
          </a:p>
          <a:p>
            <a:pPr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1465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 txBox="1">
            <a:spLocks noGrp="1" noChangeArrowheads="1"/>
          </p:cNvSpPr>
          <p:nvPr/>
        </p:nvSpPr>
        <p:spPr bwMode="auto">
          <a:xfrm>
            <a:off x="3" y="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Presentation Title</a:t>
            </a:r>
          </a:p>
        </p:txBody>
      </p:sp>
      <p:sp>
        <p:nvSpPr>
          <p:cNvPr id="40963" name="Rectangle 5"/>
          <p:cNvSpPr txBox="1">
            <a:spLocks noGrp="1" noChangeArrowheads="1"/>
          </p:cNvSpPr>
          <p:nvPr/>
        </p:nvSpPr>
        <p:spPr bwMode="auto">
          <a:xfrm>
            <a:off x="4317809" y="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/>
          <a:lstStyle/>
          <a:p>
            <a:pPr algn="r" defTabSz="995700"/>
            <a:fld id="{7D5F5DEE-91AA-4A12-93AF-57D21721B88A}" type="datetime4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June 13, 2021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4" name="Rectangle 6"/>
          <p:cNvSpPr txBox="1">
            <a:spLocks noGrp="1" noChangeArrowheads="1"/>
          </p:cNvSpPr>
          <p:nvPr/>
        </p:nvSpPr>
        <p:spPr bwMode="auto">
          <a:xfrm>
            <a:off x="3" y="9409371"/>
            <a:ext cx="3301649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defTabSz="995700"/>
            <a:r>
              <a:rPr lang="en-US" sz="1000" b="1" dirty="0">
                <a:solidFill>
                  <a:prstClr val="black"/>
                </a:solidFill>
                <a:latin typeface="Calibri"/>
              </a:rPr>
              <a:t>Speaker Name</a:t>
            </a:r>
          </a:p>
        </p:txBody>
      </p:sp>
      <p:sp>
        <p:nvSpPr>
          <p:cNvPr id="40965" name="Rectangle 7"/>
          <p:cNvSpPr txBox="1">
            <a:spLocks noGrp="1" noChangeArrowheads="1"/>
          </p:cNvSpPr>
          <p:nvPr/>
        </p:nvSpPr>
        <p:spPr bwMode="auto">
          <a:xfrm>
            <a:off x="4317809" y="9409371"/>
            <a:ext cx="3301648" cy="49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9949" tIns="49973" rIns="99949" bIns="49973" anchor="b"/>
          <a:lstStyle/>
          <a:p>
            <a:pPr algn="r" defTabSz="995700"/>
            <a:fld id="{4F27740E-ADB6-4278-883B-44F4E72F9A50}" type="slidenum">
              <a:rPr lang="en-US" sz="1000" b="1">
                <a:solidFill>
                  <a:prstClr val="black"/>
                </a:solidFill>
                <a:latin typeface="Calibri"/>
              </a:rPr>
              <a:pPr algn="r" defTabSz="995700"/>
              <a:t>12</a:t>
            </a:fld>
            <a:endParaRPr lang="en-US" sz="1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1175" y="741363"/>
            <a:ext cx="6597650" cy="3711575"/>
          </a:xfrm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86" y="4702999"/>
            <a:ext cx="6093490" cy="4456448"/>
          </a:xfrm>
          <a:noFill/>
          <a:ln w="9525"/>
        </p:spPr>
        <p:txBody>
          <a:bodyPr lIns="102379" tIns="50322" rIns="102379" bIns="50322"/>
          <a:lstStyle/>
          <a:p>
            <a:endParaRPr lang="en-US" sz="1000" b="1" dirty="0"/>
          </a:p>
          <a:p>
            <a:pPr rtl="0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743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60720"/>
            <a:ext cx="8534400" cy="35909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8136" y="2408116"/>
            <a:ext cx="8229600" cy="430887"/>
          </a:xfrm>
          <a:prstGeom prst="rect">
            <a:avLst/>
          </a:prstGeom>
          <a:effectLst/>
        </p:spPr>
        <p:txBody>
          <a:bodyPr lIns="0" tIns="0" rIns="0" bIns="0">
            <a:spAutoFit/>
          </a:bodyPr>
          <a:lstStyle>
            <a:lvl1pPr algn="l">
              <a:defRPr sz="2800" b="1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65162" y="3377469"/>
            <a:ext cx="3966634" cy="430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800" b="1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Business or subtitle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65162" y="3709612"/>
            <a:ext cx="3966634" cy="47397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Presenter name and info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599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821531"/>
            <a:ext cx="85344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514350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1"/>
            <a:ext cx="7024688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4450" rIns="90487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499476" y="4973241"/>
            <a:ext cx="644525" cy="12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Page </a:t>
            </a:r>
            <a:fld id="{7EF49C1D-904A-4F23-8A49-AFDB3396C8CB}" type="slidenum">
              <a:rPr lang="en-US" altLang="en-US" sz="1000" smtClean="0">
                <a:solidFill>
                  <a:srgbClr val="000000"/>
                </a:solidFill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000" dirty="0">
              <a:solidFill>
                <a:srgbClr val="000000"/>
              </a:solidFill>
            </a:endParaRPr>
          </a:p>
        </p:txBody>
      </p:sp>
      <p:pic>
        <p:nvPicPr>
          <p:cNvPr id="11" name="Picture 9" descr="BBn Technologies_RGB_RB.jpg">
            <a:extLst>
              <a:ext uri="{FF2B5EF4-FFF2-40B4-BE49-F238E27FC236}">
                <a16:creationId xmlns:a16="http://schemas.microsoft.com/office/drawing/2014/main" id="{91E1BDDF-6DBB-9646-9006-DC263678AC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776" b="5648"/>
          <a:stretch/>
        </p:blipFill>
        <p:spPr bwMode="auto">
          <a:xfrm>
            <a:off x="7518679" y="-16728"/>
            <a:ext cx="1591428" cy="5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048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sldNum="0" hdr="0" ftr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5613" indent="-2238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10000"/>
        <a:buChar char="–"/>
        <a:defRPr>
          <a:solidFill>
            <a:schemeClr val="tx1"/>
          </a:solidFill>
          <a:latin typeface="+mn-lt"/>
        </a:defRPr>
      </a:lvl2pPr>
      <a:lvl3pPr marL="679450" indent="-20955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110000"/>
        <a:buChar char="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»"/>
        <a:defRPr>
          <a:solidFill>
            <a:srgbClr val="0000CC"/>
          </a:solidFill>
          <a:latin typeface="Frutiger 87ExtraBlackCn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9144000" cy="5143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BBn Technologies_RGB_RB.jpg">
            <a:extLst>
              <a:ext uri="{FF2B5EF4-FFF2-40B4-BE49-F238E27FC236}">
                <a16:creationId xmlns:a16="http://schemas.microsoft.com/office/drawing/2014/main" id="{F1541C92-6A62-3442-A882-CF058B8FEE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-4776" b="5648"/>
          <a:stretch/>
        </p:blipFill>
        <p:spPr bwMode="auto">
          <a:xfrm>
            <a:off x="7518679" y="-16728"/>
            <a:ext cx="1591428" cy="51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66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tiff"/><Relationship Id="rId5" Type="http://schemas.openxmlformats.org/officeDocument/2006/relationships/image" Target="../media/image18.png"/><Relationship Id="rId15" Type="http://schemas.openxmlformats.org/officeDocument/2006/relationships/hyperlink" Target="https://2021.igem.org/Engineering/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ynBioDex/Excel-to-SBO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nBioDex/pySBOL3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openpyxl.readthedocs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hyperlink" Target="https://github.com/SynBioDex/tyt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8136" y="2178609"/>
            <a:ext cx="8229600" cy="861774"/>
          </a:xfrm>
        </p:spPr>
        <p:txBody>
          <a:bodyPr/>
          <a:lstStyle/>
          <a:p>
            <a:r>
              <a:rPr lang="en-US" dirty="0"/>
              <a:t>Collaborative Sequence Design in the </a:t>
            </a:r>
            <a:r>
              <a:rPr lang="en-US" dirty="0" err="1"/>
              <a:t>iGEM</a:t>
            </a:r>
            <a:r>
              <a:rPr lang="en-US" dirty="0"/>
              <a:t> Engineering Committee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65162" y="3377469"/>
            <a:ext cx="3966634" cy="430887"/>
          </a:xfrm>
        </p:spPr>
        <p:txBody>
          <a:bodyPr/>
          <a:lstStyle/>
          <a:p>
            <a:r>
              <a:rPr lang="en-US" dirty="0"/>
              <a:t>Jacob Beal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565162" y="3804395"/>
            <a:ext cx="3966634" cy="473976"/>
          </a:xfrm>
          <a:noFill/>
        </p:spPr>
        <p:txBody>
          <a:bodyPr/>
          <a:lstStyle/>
          <a:p>
            <a:r>
              <a:rPr lang="en-US" dirty="0"/>
              <a:t>SEED: Software for Synthetic Biology Workflows</a:t>
            </a:r>
          </a:p>
          <a:p>
            <a:r>
              <a:rPr lang="en-US" dirty="0"/>
              <a:t>June, 2021</a:t>
            </a:r>
          </a:p>
        </p:txBody>
      </p:sp>
    </p:spTree>
    <p:extLst>
      <p:ext uri="{BB962C8B-B14F-4D97-AF65-F5344CB8AC3E}">
        <p14:creationId xmlns:p14="http://schemas.microsoft.com/office/powerpoint/2010/main" val="16678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1AE-B8E2-F445-B1EF-11FB204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Sequences from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5BF8-84F8-D542-83F5-C39A78F2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591" y="555773"/>
            <a:ext cx="1659268" cy="609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D01956-9C4B-7C48-A168-2AE566A53869}"/>
              </a:ext>
            </a:extLst>
          </p:cNvPr>
          <p:cNvGrpSpPr/>
          <p:nvPr/>
        </p:nvGrpSpPr>
        <p:grpSpPr>
          <a:xfrm>
            <a:off x="319314" y="3968819"/>
            <a:ext cx="8599719" cy="950342"/>
            <a:chOff x="319314" y="2176304"/>
            <a:chExt cx="8599719" cy="95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3FC747-1BDD-5F47-A3EE-C0E4F8FC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4" y="2200625"/>
              <a:ext cx="660788" cy="901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A83AD-FD98-1B4D-AC16-698F9EA3587C}"/>
                </a:ext>
              </a:extLst>
            </p:cNvPr>
            <p:cNvSpPr/>
            <p:nvPr/>
          </p:nvSpPr>
          <p:spPr bwMode="auto">
            <a:xfrm>
              <a:off x="1421755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Excel2SBOL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922D7-AF5D-8D47-93FB-C44B116ACDAA}"/>
                </a:ext>
              </a:extLst>
            </p:cNvPr>
            <p:cNvSpPr/>
            <p:nvPr/>
          </p:nvSpPr>
          <p:spPr bwMode="auto">
            <a:xfrm>
              <a:off x="4713557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Calculate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Sequences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31E70-1258-B14F-B31B-C75A23E9C1F8}"/>
                </a:ext>
              </a:extLst>
            </p:cNvPr>
            <p:cNvSpPr/>
            <p:nvPr/>
          </p:nvSpPr>
          <p:spPr bwMode="auto">
            <a:xfrm>
              <a:off x="3067656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Expand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CDs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C7749-008D-794B-834A-3B6A49A0C188}"/>
                </a:ext>
              </a:extLst>
            </p:cNvPr>
            <p:cNvSpPr/>
            <p:nvPr/>
          </p:nvSpPr>
          <p:spPr bwMode="auto">
            <a:xfrm>
              <a:off x="6359458" y="2422875"/>
              <a:ext cx="1283693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SBOL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Wingdings" pitchFamily="2" charset="2"/>
                </a:rPr>
                <a:t>FASTA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E3709-8033-EA44-84C4-65DAE9445811}"/>
                </a:ext>
              </a:extLst>
            </p:cNvPr>
            <p:cNvGrpSpPr/>
            <p:nvPr/>
          </p:nvGrpSpPr>
          <p:grpSpPr>
            <a:xfrm>
              <a:off x="7968691" y="2176304"/>
              <a:ext cx="950342" cy="950342"/>
              <a:chOff x="994958" y="2176304"/>
              <a:chExt cx="950342" cy="950342"/>
            </a:xfrm>
          </p:grpSpPr>
          <p:pic>
            <p:nvPicPr>
              <p:cNvPr id="1026" name="Picture 2" descr="Document Icon">
                <a:extLst>
                  <a:ext uri="{FF2B5EF4-FFF2-40B4-BE49-F238E27FC236}">
                    <a16:creationId xmlns:a16="http://schemas.microsoft.com/office/drawing/2014/main" id="{A6A19DF5-0F5E-E041-BCAD-AA5510AAD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958" y="2176304"/>
                <a:ext cx="950342" cy="95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5E055-1A39-7140-A3F6-48C80131476B}"/>
                  </a:ext>
                </a:extLst>
              </p:cNvPr>
              <p:cNvSpPr txBox="1"/>
              <p:nvPr/>
            </p:nvSpPr>
            <p:spPr>
              <a:xfrm>
                <a:off x="1153886" y="2506437"/>
                <a:ext cx="661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FASTA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6E4035-F7A8-604E-9B1C-C2FE9809533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 bwMode="auto">
            <a:xfrm>
              <a:off x="980102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386566-43AA-FB41-B1CA-D976759B556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5917805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427AA-4D75-C748-8913-888B4F36FBDB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 bwMode="auto">
            <a:xfrm>
              <a:off x="4271904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6D38D6-88ED-3A40-9438-B7610971DE7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 bwMode="auto">
            <a:xfrm>
              <a:off x="2626003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245B5B-0279-E349-B20B-C6AEC3763E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43151" y="2654093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579D35-9FB7-9046-8AE5-01648F66CDA7}"/>
              </a:ext>
            </a:extLst>
          </p:cNvPr>
          <p:cNvGrpSpPr/>
          <p:nvPr/>
        </p:nvGrpSpPr>
        <p:grpSpPr>
          <a:xfrm>
            <a:off x="372380" y="2052291"/>
            <a:ext cx="3728621" cy="627540"/>
            <a:chOff x="2849246" y="1937991"/>
            <a:chExt cx="3728621" cy="62754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4B7C0D-59A3-4142-BA60-8666865EDFE4}"/>
                </a:ext>
              </a:extLst>
            </p:cNvPr>
            <p:cNvGrpSpPr/>
            <p:nvPr/>
          </p:nvGrpSpPr>
          <p:grpSpPr>
            <a:xfrm>
              <a:off x="2849246" y="1937991"/>
              <a:ext cx="3728621" cy="627540"/>
              <a:chOff x="3784407" y="1927832"/>
              <a:chExt cx="3728621" cy="627540"/>
            </a:xfrm>
          </p:grpSpPr>
          <p:sp>
            <p:nvSpPr>
              <p:cNvPr id="20" name="Bent Arrow 19">
                <a:extLst>
                  <a:ext uri="{FF2B5EF4-FFF2-40B4-BE49-F238E27FC236}">
                    <a16:creationId xmlns:a16="http://schemas.microsoft.com/office/drawing/2014/main" id="{4C01660F-3CC8-2D42-B261-C12EAC4BDCD4}"/>
                  </a:ext>
                </a:extLst>
              </p:cNvPr>
              <p:cNvSpPr/>
              <p:nvPr/>
            </p:nvSpPr>
            <p:spPr bwMode="auto">
              <a:xfrm>
                <a:off x="4592275" y="1927832"/>
                <a:ext cx="399495" cy="476423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27ACD3-B4B5-B640-BF57-1A277B9BC629}"/>
                  </a:ext>
                </a:extLst>
              </p:cNvPr>
              <p:cNvSpPr/>
              <p:nvPr/>
            </p:nvSpPr>
            <p:spPr bwMode="auto">
              <a:xfrm>
                <a:off x="3888858" y="2183799"/>
                <a:ext cx="523528" cy="229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Spacer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AC6C75-DD28-5F44-83BB-294034DC4C2A}"/>
                  </a:ext>
                </a:extLst>
              </p:cNvPr>
              <p:cNvSpPr/>
              <p:nvPr/>
            </p:nvSpPr>
            <p:spPr bwMode="auto">
              <a:xfrm>
                <a:off x="5181745" y="2183799"/>
                <a:ext cx="523528" cy="229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5’UTR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31D76EA-ABC6-394A-95B2-7E30C439D3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84407" y="2416103"/>
                <a:ext cx="3728621" cy="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Pentagon 25">
                <a:extLst>
                  <a:ext uri="{FF2B5EF4-FFF2-40B4-BE49-F238E27FC236}">
                    <a16:creationId xmlns:a16="http://schemas.microsoft.com/office/drawing/2014/main" id="{36149036-4084-BD43-898C-CB07BB8DCB27}"/>
                  </a:ext>
                </a:extLst>
              </p:cNvPr>
              <p:cNvSpPr/>
              <p:nvPr/>
            </p:nvSpPr>
            <p:spPr bwMode="auto">
              <a:xfrm>
                <a:off x="5895249" y="2235383"/>
                <a:ext cx="822950" cy="319989"/>
              </a:xfrm>
              <a:prstGeom prst="homePlat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EBFP</a:t>
                </a:r>
              </a:p>
            </p:txBody>
          </p:sp>
          <p:sp>
            <p:nvSpPr>
              <p:cNvPr id="27" name="Left-Right-Up Arrow 26">
                <a:extLst>
                  <a:ext uri="{FF2B5EF4-FFF2-40B4-BE49-F238E27FC236}">
                    <a16:creationId xmlns:a16="http://schemas.microsoft.com/office/drawing/2014/main" id="{7A19857B-55F6-C04B-AFCF-63E2375B2377}"/>
                  </a:ext>
                </a:extLst>
              </p:cNvPr>
              <p:cNvSpPr/>
              <p:nvPr/>
            </p:nvSpPr>
            <p:spPr bwMode="auto">
              <a:xfrm rot="10800000">
                <a:off x="6899477" y="2061773"/>
                <a:ext cx="368558" cy="342482"/>
              </a:xfrm>
              <a:prstGeom prst="leftRightUpArrow">
                <a:avLst>
                  <a:gd name="adj1" fmla="val 50000"/>
                  <a:gd name="adj2" fmla="val 14817"/>
                  <a:gd name="adj3" fmla="val 0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EB38A75-DF88-8D41-924F-959E50E6CC52}"/>
                </a:ext>
              </a:extLst>
            </p:cNvPr>
            <p:cNvSpPr/>
            <p:nvPr/>
          </p:nvSpPr>
          <p:spPr>
            <a:xfrm>
              <a:off x="3673590" y="2162175"/>
              <a:ext cx="6479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J23101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348575-1D9D-2E4B-994D-7334A54DB722}"/>
              </a:ext>
            </a:extLst>
          </p:cNvPr>
          <p:cNvGrpSpPr/>
          <p:nvPr/>
        </p:nvGrpSpPr>
        <p:grpSpPr>
          <a:xfrm>
            <a:off x="5111773" y="2043703"/>
            <a:ext cx="3728621" cy="627540"/>
            <a:chOff x="2849246" y="1937991"/>
            <a:chExt cx="3728621" cy="62754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712D88-CB18-314E-8E38-50A5ED40C889}"/>
                </a:ext>
              </a:extLst>
            </p:cNvPr>
            <p:cNvGrpSpPr/>
            <p:nvPr/>
          </p:nvGrpSpPr>
          <p:grpSpPr>
            <a:xfrm>
              <a:off x="2849246" y="1937991"/>
              <a:ext cx="3728621" cy="627540"/>
              <a:chOff x="3784407" y="1927832"/>
              <a:chExt cx="3728621" cy="627540"/>
            </a:xfrm>
          </p:grpSpPr>
          <p:sp>
            <p:nvSpPr>
              <p:cNvPr id="33" name="Bent Arrow 32">
                <a:extLst>
                  <a:ext uri="{FF2B5EF4-FFF2-40B4-BE49-F238E27FC236}">
                    <a16:creationId xmlns:a16="http://schemas.microsoft.com/office/drawing/2014/main" id="{C8791C57-8A07-D542-926C-39F1F3597497}"/>
                  </a:ext>
                </a:extLst>
              </p:cNvPr>
              <p:cNvSpPr/>
              <p:nvPr/>
            </p:nvSpPr>
            <p:spPr bwMode="auto">
              <a:xfrm>
                <a:off x="4592275" y="1927832"/>
                <a:ext cx="399495" cy="476423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ACBACA-9AAB-084C-AC2F-F7002369F427}"/>
                  </a:ext>
                </a:extLst>
              </p:cNvPr>
              <p:cNvSpPr/>
              <p:nvPr/>
            </p:nvSpPr>
            <p:spPr bwMode="auto">
              <a:xfrm>
                <a:off x="3888858" y="2183799"/>
                <a:ext cx="523528" cy="229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Spacer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8B0B685-E421-084E-8F0D-C9DD8C26A338}"/>
                  </a:ext>
                </a:extLst>
              </p:cNvPr>
              <p:cNvSpPr/>
              <p:nvPr/>
            </p:nvSpPr>
            <p:spPr bwMode="auto">
              <a:xfrm>
                <a:off x="5181745" y="2183799"/>
                <a:ext cx="523528" cy="229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5’UTR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F27B76E-30D3-E84D-A57C-DD65442939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784407" y="2416103"/>
                <a:ext cx="3728621" cy="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Pentagon 36">
                <a:extLst>
                  <a:ext uri="{FF2B5EF4-FFF2-40B4-BE49-F238E27FC236}">
                    <a16:creationId xmlns:a16="http://schemas.microsoft.com/office/drawing/2014/main" id="{6CC30946-059B-8F41-8BA7-7EBCF0803CC9}"/>
                  </a:ext>
                </a:extLst>
              </p:cNvPr>
              <p:cNvSpPr/>
              <p:nvPr/>
            </p:nvSpPr>
            <p:spPr bwMode="auto">
              <a:xfrm>
                <a:off x="5895249" y="2235383"/>
                <a:ext cx="822950" cy="319989"/>
              </a:xfrm>
              <a:prstGeom prst="homePlat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EBFP</a:t>
                </a:r>
              </a:p>
            </p:txBody>
          </p:sp>
          <p:sp>
            <p:nvSpPr>
              <p:cNvPr id="38" name="Left-Right-Up Arrow 37">
                <a:extLst>
                  <a:ext uri="{FF2B5EF4-FFF2-40B4-BE49-F238E27FC236}">
                    <a16:creationId xmlns:a16="http://schemas.microsoft.com/office/drawing/2014/main" id="{54F05356-483D-344B-AACE-E9F5BAE3B36F}"/>
                  </a:ext>
                </a:extLst>
              </p:cNvPr>
              <p:cNvSpPr/>
              <p:nvPr/>
            </p:nvSpPr>
            <p:spPr bwMode="auto">
              <a:xfrm rot="10800000">
                <a:off x="6899477" y="2061773"/>
                <a:ext cx="368558" cy="342482"/>
              </a:xfrm>
              <a:prstGeom prst="leftRightUpArrow">
                <a:avLst>
                  <a:gd name="adj1" fmla="val 50000"/>
                  <a:gd name="adj2" fmla="val 14817"/>
                  <a:gd name="adj3" fmla="val 0"/>
                </a:avLst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230188" marR="0" indent="-2301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10000"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D12B77-DA85-9841-9796-BF935B62F72A}"/>
                </a:ext>
              </a:extLst>
            </p:cNvPr>
            <p:cNvSpPr/>
            <p:nvPr/>
          </p:nvSpPr>
          <p:spPr>
            <a:xfrm>
              <a:off x="3673590" y="2162175"/>
              <a:ext cx="64793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J23101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685F2-3C5D-8947-9F22-C5596BF939F3}"/>
              </a:ext>
            </a:extLst>
          </p:cNvPr>
          <p:cNvCxnSpPr>
            <a:cxnSpLocks/>
          </p:cNvCxnSpPr>
          <p:nvPr/>
        </p:nvCxnSpPr>
        <p:spPr bwMode="auto">
          <a:xfrm>
            <a:off x="4324158" y="2528714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0EDCB9-AD14-9142-A22B-C1311383ABA5}"/>
              </a:ext>
            </a:extLst>
          </p:cNvPr>
          <p:cNvCxnSpPr>
            <a:cxnSpLocks/>
          </p:cNvCxnSpPr>
          <p:nvPr/>
        </p:nvCxnSpPr>
        <p:spPr bwMode="auto">
          <a:xfrm>
            <a:off x="765696" y="2598384"/>
            <a:ext cx="0" cy="4438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285F4D-5764-AC42-A7D8-2B97E382AE8E}"/>
              </a:ext>
            </a:extLst>
          </p:cNvPr>
          <p:cNvCxnSpPr>
            <a:cxnSpLocks/>
          </p:cNvCxnSpPr>
          <p:nvPr/>
        </p:nvCxnSpPr>
        <p:spPr bwMode="auto">
          <a:xfrm>
            <a:off x="1397490" y="2611758"/>
            <a:ext cx="0" cy="7159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08EA77-7B93-254A-9311-00FB028DE779}"/>
              </a:ext>
            </a:extLst>
          </p:cNvPr>
          <p:cNvCxnSpPr>
            <a:cxnSpLocks/>
          </p:cNvCxnSpPr>
          <p:nvPr/>
        </p:nvCxnSpPr>
        <p:spPr bwMode="auto">
          <a:xfrm>
            <a:off x="2002651" y="2611758"/>
            <a:ext cx="0" cy="4438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966438-B2FF-9846-B38E-71108A52D3DF}"/>
              </a:ext>
            </a:extLst>
          </p:cNvPr>
          <p:cNvCxnSpPr>
            <a:cxnSpLocks/>
          </p:cNvCxnSpPr>
          <p:nvPr/>
        </p:nvCxnSpPr>
        <p:spPr bwMode="auto">
          <a:xfrm>
            <a:off x="2847510" y="2750784"/>
            <a:ext cx="0" cy="5664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EB0594-3D54-5543-A89D-ED2021F0B637}"/>
              </a:ext>
            </a:extLst>
          </p:cNvPr>
          <p:cNvCxnSpPr>
            <a:cxnSpLocks/>
          </p:cNvCxnSpPr>
          <p:nvPr/>
        </p:nvCxnSpPr>
        <p:spPr bwMode="auto">
          <a:xfrm>
            <a:off x="3665735" y="2611758"/>
            <a:ext cx="0" cy="44382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640FC82-B80D-EA41-81A3-9157A7DE49B8}"/>
              </a:ext>
            </a:extLst>
          </p:cNvPr>
          <p:cNvSpPr/>
          <p:nvPr/>
        </p:nvSpPr>
        <p:spPr>
          <a:xfrm>
            <a:off x="286992" y="3055584"/>
            <a:ext cx="1021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CCAGGA…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B2763A-F34C-144A-95BA-8F1E97894353}"/>
              </a:ext>
            </a:extLst>
          </p:cNvPr>
          <p:cNvSpPr/>
          <p:nvPr/>
        </p:nvSpPr>
        <p:spPr>
          <a:xfrm>
            <a:off x="1579743" y="3055584"/>
            <a:ext cx="1021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TACTAG…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B4B87C1-1149-AD40-AF4B-D1063C91C973}"/>
              </a:ext>
            </a:extLst>
          </p:cNvPr>
          <p:cNvSpPr/>
          <p:nvPr/>
        </p:nvSpPr>
        <p:spPr>
          <a:xfrm>
            <a:off x="3200825" y="3066070"/>
            <a:ext cx="1021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CCAGGC…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3C021D-DCB0-3E42-951D-07D760C024B8}"/>
              </a:ext>
            </a:extLst>
          </p:cNvPr>
          <p:cNvSpPr/>
          <p:nvPr/>
        </p:nvSpPr>
        <p:spPr>
          <a:xfrm>
            <a:off x="896934" y="3402751"/>
            <a:ext cx="1021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TTTACA…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8548C7-8830-DA4D-ABCC-D08B7FC90C78}"/>
              </a:ext>
            </a:extLst>
          </p:cNvPr>
          <p:cNvSpPr/>
          <p:nvPr/>
        </p:nvSpPr>
        <p:spPr>
          <a:xfrm>
            <a:off x="2518016" y="3413237"/>
            <a:ext cx="10219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ATGGTT…</a:t>
            </a:r>
            <a:endParaRPr lang="en-US" sz="11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FF2A63-D511-9341-9933-42A1730BB729}"/>
              </a:ext>
            </a:extLst>
          </p:cNvPr>
          <p:cNvSpPr/>
          <p:nvPr/>
        </p:nvSpPr>
        <p:spPr>
          <a:xfrm>
            <a:off x="5032142" y="3077470"/>
            <a:ext cx="39591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CCAGGATACATAGATTACCACAACTCCGAGCCCTT…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C46D10C-9F29-7D41-ACDA-13B1BAE79487}"/>
              </a:ext>
            </a:extLst>
          </p:cNvPr>
          <p:cNvGrpSpPr/>
          <p:nvPr/>
        </p:nvGrpSpPr>
        <p:grpSpPr>
          <a:xfrm>
            <a:off x="5145201" y="2693931"/>
            <a:ext cx="3628509" cy="421138"/>
            <a:chOff x="5109691" y="2693931"/>
            <a:chExt cx="3628509" cy="42113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6AD1C80-4B3C-C04C-A518-CD159A3779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23880" y="2858610"/>
              <a:ext cx="0" cy="25645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0433C659-41A4-0C42-BF7D-E0447A4BDDC4}"/>
                </a:ext>
              </a:extLst>
            </p:cNvPr>
            <p:cNvSpPr/>
            <p:nvPr/>
          </p:nvSpPr>
          <p:spPr bwMode="auto">
            <a:xfrm rot="5400000">
              <a:off x="6825859" y="977763"/>
              <a:ext cx="196174" cy="3628509"/>
            </a:xfrm>
            <a:prstGeom prst="rightBrace">
              <a:avLst/>
            </a:prstGeom>
            <a:noFill/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23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1AE-B8E2-F445-B1EF-11FB204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FASTA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5BF8-84F8-D542-83F5-C39A78F2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591" y="555773"/>
            <a:ext cx="1659268" cy="609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D01956-9C4B-7C48-A168-2AE566A53869}"/>
              </a:ext>
            </a:extLst>
          </p:cNvPr>
          <p:cNvGrpSpPr/>
          <p:nvPr/>
        </p:nvGrpSpPr>
        <p:grpSpPr>
          <a:xfrm>
            <a:off x="319314" y="3968819"/>
            <a:ext cx="8599719" cy="950342"/>
            <a:chOff x="319314" y="2176304"/>
            <a:chExt cx="8599719" cy="95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3FC747-1BDD-5F47-A3EE-C0E4F8FC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4" y="2200625"/>
              <a:ext cx="660788" cy="901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A83AD-FD98-1B4D-AC16-698F9EA3587C}"/>
                </a:ext>
              </a:extLst>
            </p:cNvPr>
            <p:cNvSpPr/>
            <p:nvPr/>
          </p:nvSpPr>
          <p:spPr bwMode="auto">
            <a:xfrm>
              <a:off x="1421755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Excel2SBOL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922D7-AF5D-8D47-93FB-C44B116ACDAA}"/>
                </a:ext>
              </a:extLst>
            </p:cNvPr>
            <p:cNvSpPr/>
            <p:nvPr/>
          </p:nvSpPr>
          <p:spPr bwMode="auto">
            <a:xfrm>
              <a:off x="4713557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Calculate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Sequences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31E70-1258-B14F-B31B-C75A23E9C1F8}"/>
                </a:ext>
              </a:extLst>
            </p:cNvPr>
            <p:cNvSpPr/>
            <p:nvPr/>
          </p:nvSpPr>
          <p:spPr bwMode="auto">
            <a:xfrm>
              <a:off x="3067656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Expand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CDs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C7749-008D-794B-834A-3B6A49A0C188}"/>
                </a:ext>
              </a:extLst>
            </p:cNvPr>
            <p:cNvSpPr/>
            <p:nvPr/>
          </p:nvSpPr>
          <p:spPr bwMode="auto">
            <a:xfrm>
              <a:off x="6359458" y="2422875"/>
              <a:ext cx="1283693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SBOL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Wingdings" pitchFamily="2" charset="2"/>
                </a:rPr>
                <a:t>FASTA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E3709-8033-EA44-84C4-65DAE9445811}"/>
                </a:ext>
              </a:extLst>
            </p:cNvPr>
            <p:cNvGrpSpPr/>
            <p:nvPr/>
          </p:nvGrpSpPr>
          <p:grpSpPr>
            <a:xfrm>
              <a:off x="7968691" y="2176304"/>
              <a:ext cx="950342" cy="950342"/>
              <a:chOff x="994958" y="2176304"/>
              <a:chExt cx="950342" cy="950342"/>
            </a:xfrm>
          </p:grpSpPr>
          <p:pic>
            <p:nvPicPr>
              <p:cNvPr id="1026" name="Picture 2" descr="Document Icon">
                <a:extLst>
                  <a:ext uri="{FF2B5EF4-FFF2-40B4-BE49-F238E27FC236}">
                    <a16:creationId xmlns:a16="http://schemas.microsoft.com/office/drawing/2014/main" id="{A6A19DF5-0F5E-E041-BCAD-AA5510AAD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958" y="2176304"/>
                <a:ext cx="950342" cy="95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5E055-1A39-7140-A3F6-48C80131476B}"/>
                  </a:ext>
                </a:extLst>
              </p:cNvPr>
              <p:cNvSpPr txBox="1"/>
              <p:nvPr/>
            </p:nvSpPr>
            <p:spPr>
              <a:xfrm>
                <a:off x="1153886" y="2506437"/>
                <a:ext cx="661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FASTA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6E4035-F7A8-604E-9B1C-C2FE9809533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 bwMode="auto">
            <a:xfrm>
              <a:off x="980102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386566-43AA-FB41-B1CA-D976759B556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5917805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427AA-4D75-C748-8913-888B4F36FBDB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 bwMode="auto">
            <a:xfrm>
              <a:off x="4271904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6D38D6-88ED-3A40-9438-B7610971DE7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 bwMode="auto">
            <a:xfrm>
              <a:off x="2626003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245B5B-0279-E349-B20B-C6AEC3763E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43151" y="2654093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72017F5-1CBD-6645-BE0F-5BDA1269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5" y="2178026"/>
            <a:ext cx="1659268" cy="6098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D1F126-B1A5-B243-BD0B-542AC662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676" y="2178026"/>
            <a:ext cx="1659268" cy="60989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CF2C69-7FC4-BB42-8697-01F2251D9CC7}"/>
              </a:ext>
            </a:extLst>
          </p:cNvPr>
          <p:cNvCxnSpPr>
            <a:cxnSpLocks/>
          </p:cNvCxnSpPr>
          <p:nvPr/>
        </p:nvCxnSpPr>
        <p:spPr bwMode="auto">
          <a:xfrm>
            <a:off x="2912609" y="2482973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09FA67-BCBE-A14A-8015-FDDECDCFBA25}"/>
              </a:ext>
            </a:extLst>
          </p:cNvPr>
          <p:cNvSpPr txBox="1"/>
          <p:nvPr/>
        </p:nvSpPr>
        <p:spPr>
          <a:xfrm>
            <a:off x="5168606" y="206261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</a:rPr>
              <a:t>2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EA92C7-6F51-FF40-9746-BAAF81394EE1}"/>
              </a:ext>
            </a:extLst>
          </p:cNvPr>
          <p:cNvSpPr txBox="1"/>
          <p:nvPr/>
        </p:nvSpPr>
        <p:spPr>
          <a:xfrm>
            <a:off x="2289409" y="205829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5"/>
                </a:solidFill>
              </a:rPr>
              <a:t>3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85F95-ECA7-244D-AEC8-BE446B8D911A}"/>
              </a:ext>
            </a:extLst>
          </p:cNvPr>
          <p:cNvGrpSpPr/>
          <p:nvPr/>
        </p:nvGrpSpPr>
        <p:grpSpPr>
          <a:xfrm>
            <a:off x="7626946" y="2005030"/>
            <a:ext cx="950342" cy="950342"/>
            <a:chOff x="994958" y="2176304"/>
            <a:chExt cx="950342" cy="950342"/>
          </a:xfrm>
        </p:grpSpPr>
        <p:pic>
          <p:nvPicPr>
            <p:cNvPr id="26" name="Picture 2" descr="Document Icon">
              <a:extLst>
                <a:ext uri="{FF2B5EF4-FFF2-40B4-BE49-F238E27FC236}">
                  <a16:creationId xmlns:a16="http://schemas.microsoft.com/office/drawing/2014/main" id="{C0CCF38D-E539-6648-BE6C-D773ECC24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DF5EEE-6634-C64E-BEE5-A803244E01F0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BFF2B-61F5-A340-AADB-0C4E284E70C1}"/>
              </a:ext>
            </a:extLst>
          </p:cNvPr>
          <p:cNvCxnSpPr>
            <a:cxnSpLocks/>
          </p:cNvCxnSpPr>
          <p:nvPr/>
        </p:nvCxnSpPr>
        <p:spPr bwMode="auto">
          <a:xfrm>
            <a:off x="5768441" y="2490125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7A4AA-2BA2-004E-AD15-0513F825613C}"/>
              </a:ext>
            </a:extLst>
          </p:cNvPr>
          <p:cNvCxnSpPr>
            <a:cxnSpLocks/>
          </p:cNvCxnSpPr>
          <p:nvPr/>
        </p:nvCxnSpPr>
        <p:spPr bwMode="auto">
          <a:xfrm>
            <a:off x="7195532" y="2482972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E1F48D-391E-F04E-A699-35C429319F5E}"/>
              </a:ext>
            </a:extLst>
          </p:cNvPr>
          <p:cNvGrpSpPr/>
          <p:nvPr/>
        </p:nvGrpSpPr>
        <p:grpSpPr>
          <a:xfrm>
            <a:off x="6218993" y="2014954"/>
            <a:ext cx="950342" cy="950342"/>
            <a:chOff x="994958" y="2176304"/>
            <a:chExt cx="950342" cy="950342"/>
          </a:xfrm>
        </p:grpSpPr>
        <p:pic>
          <p:nvPicPr>
            <p:cNvPr id="32" name="Picture 2" descr="Document Icon">
              <a:extLst>
                <a:ext uri="{FF2B5EF4-FFF2-40B4-BE49-F238E27FC236}">
                  <a16:creationId xmlns:a16="http://schemas.microsoft.com/office/drawing/2014/main" id="{21FEF85E-3122-0945-84DA-D523A38C2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40BE74-531A-A94C-AF7D-F915286EF07E}"/>
                </a:ext>
              </a:extLst>
            </p:cNvPr>
            <p:cNvSpPr txBox="1"/>
            <p:nvPr/>
          </p:nvSpPr>
          <p:spPr>
            <a:xfrm>
              <a:off x="1073987" y="250643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GenBank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96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F208-8A39-274C-9057-466D50CE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Collaboration-Focused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6AA6-59F9-054B-8187-F0F1DEE6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85861"/>
            <a:ext cx="8534400" cy="386697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dirty="0">
                <a:solidFill>
                  <a:schemeClr val="accent1"/>
                </a:solidFill>
                <a:sym typeface="Wingdings" pitchFamily="2" charset="2"/>
              </a:rPr>
              <a:t>Result: focus on collaborator discussions, not production of sequence files</a:t>
            </a:r>
            <a:endParaRPr lang="en-US" b="1" i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DB65-83A5-9D4A-81F2-C72FC6E0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14" y="1986642"/>
            <a:ext cx="660788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2A46B-9086-AE44-B822-BC523BDF7EF6}"/>
              </a:ext>
            </a:extLst>
          </p:cNvPr>
          <p:cNvSpPr/>
          <p:nvPr/>
        </p:nvSpPr>
        <p:spPr bwMode="auto">
          <a:xfrm>
            <a:off x="4164955" y="2057298"/>
            <a:ext cx="1204248" cy="760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to order pipeline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1569B-911B-724A-8A02-D1F5676251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723302" y="243749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A5DB7-27D8-DA4D-8A02-A28EDAF1B1E0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5369203" y="243749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339F9-EE5F-C14D-9E0E-6482796CAF4D}"/>
              </a:ext>
            </a:extLst>
          </p:cNvPr>
          <p:cNvGrpSpPr/>
          <p:nvPr/>
        </p:nvGrpSpPr>
        <p:grpSpPr>
          <a:xfrm>
            <a:off x="5675576" y="1962321"/>
            <a:ext cx="950342" cy="950342"/>
            <a:chOff x="994958" y="2176304"/>
            <a:chExt cx="950342" cy="950342"/>
          </a:xfrm>
        </p:grpSpPr>
        <p:pic>
          <p:nvPicPr>
            <p:cNvPr id="10" name="Picture 2" descr="Document Icon">
              <a:extLst>
                <a:ext uri="{FF2B5EF4-FFF2-40B4-BE49-F238E27FC236}">
                  <a16:creationId xmlns:a16="http://schemas.microsoft.com/office/drawing/2014/main" id="{2061B855-1058-D14F-9B77-FB8B5FFA0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926A49-658D-5441-9A2B-B7AAD869FC90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63FCF-8DF9-5341-9BE5-E6859D64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245" y="2488995"/>
            <a:ext cx="805668" cy="29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83A2FA-1B2B-8C43-9824-E01E5502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298" y="817436"/>
            <a:ext cx="757256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10B6D5-E059-694B-8FEE-AFB66C70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1034" y="1551133"/>
            <a:ext cx="822960" cy="822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75F7E8-E68C-B54B-8CF4-A6363F0D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83" y="3255937"/>
            <a:ext cx="867686" cy="822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2490B7-47F9-0641-B4F4-994E223A8A1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2" y="2637063"/>
            <a:ext cx="867686" cy="822960"/>
          </a:xfrm>
          <a:prstGeom prst="rect">
            <a:avLst/>
          </a:prstGeom>
        </p:spPr>
      </p:pic>
      <p:pic>
        <p:nvPicPr>
          <p:cNvPr id="2050" name="Picture 2" descr="Office Building Blue - Free vector graphic on Pixabay">
            <a:extLst>
              <a:ext uri="{FF2B5EF4-FFF2-40B4-BE49-F238E27FC236}">
                <a16:creationId xmlns:a16="http://schemas.microsoft.com/office/drawing/2014/main" id="{7C969A09-2E0B-7A49-A6C6-3C573912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51" y="1767933"/>
            <a:ext cx="1487655" cy="11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2C69A9-4B43-F742-9384-378FDAA4BD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489595" y="243749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EC2322-ABEB-4A4B-8AC6-0E1527B2A02D}"/>
              </a:ext>
            </a:extLst>
          </p:cNvPr>
          <p:cNvSpPr txBox="1"/>
          <p:nvPr/>
        </p:nvSpPr>
        <p:spPr>
          <a:xfrm>
            <a:off x="6563094" y="273004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DNA Synthesis Company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F40FC1-55C1-3141-9370-42978EAE8DE1}"/>
              </a:ext>
            </a:extLst>
          </p:cNvPr>
          <p:cNvCxnSpPr>
            <a:cxnSpLocks/>
          </p:cNvCxnSpPr>
          <p:nvPr/>
        </p:nvCxnSpPr>
        <p:spPr bwMode="auto">
          <a:xfrm>
            <a:off x="3389261" y="1642654"/>
            <a:ext cx="3647" cy="3439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090954-28E7-244C-8B97-B4DD7BDF4A4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 bwMode="auto">
          <a:xfrm>
            <a:off x="3392908" y="2888342"/>
            <a:ext cx="3018" cy="3675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5B5E8C-FF31-7340-81AA-2F3932AA78CB}"/>
              </a:ext>
            </a:extLst>
          </p:cNvPr>
          <p:cNvCxnSpPr>
            <a:cxnSpLocks/>
          </p:cNvCxnSpPr>
          <p:nvPr/>
        </p:nvCxnSpPr>
        <p:spPr bwMode="auto">
          <a:xfrm>
            <a:off x="2631251" y="2208892"/>
            <a:ext cx="407616" cy="1192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E70A985-AAD6-0943-A7F4-D8E9E0B53600}"/>
              </a:ext>
            </a:extLst>
          </p:cNvPr>
          <p:cNvCxnSpPr>
            <a:cxnSpLocks/>
            <a:stCxn id="26" idx="2"/>
            <a:endCxn id="46" idx="2"/>
          </p:cNvCxnSpPr>
          <p:nvPr/>
        </p:nvCxnSpPr>
        <p:spPr bwMode="auto">
          <a:xfrm rot="5400000">
            <a:off x="5559291" y="1382840"/>
            <a:ext cx="333327" cy="3581726"/>
          </a:xfrm>
          <a:prstGeom prst="curvedConnector3">
            <a:avLst>
              <a:gd name="adj1" fmla="val 168581"/>
            </a:avLst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8A643-33E8-8E49-8EE2-859BD00CBFD8}"/>
              </a:ext>
            </a:extLst>
          </p:cNvPr>
          <p:cNvSpPr/>
          <p:nvPr/>
        </p:nvSpPr>
        <p:spPr bwMode="auto">
          <a:xfrm>
            <a:off x="3823491" y="3072139"/>
            <a:ext cx="223199" cy="268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9B4E9-008B-B446-AD21-5E68708DDBE3}"/>
              </a:ext>
            </a:extLst>
          </p:cNvPr>
          <p:cNvSpPr txBox="1"/>
          <p:nvPr/>
        </p:nvSpPr>
        <p:spPr>
          <a:xfrm>
            <a:off x="4741762" y="355874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Manufacturability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73703-DBB2-4149-B5BC-3C890EB1BAAE}"/>
              </a:ext>
            </a:extLst>
          </p:cNvPr>
          <p:cNvSpPr txBox="1"/>
          <p:nvPr/>
        </p:nvSpPr>
        <p:spPr>
          <a:xfrm>
            <a:off x="4376843" y="1077496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Cycle time: &lt; 5 minutes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C293EA-35DC-354E-BBF7-E8C3CAC10BD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9051" y="2716750"/>
            <a:ext cx="454910" cy="1656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DCE027-C4B8-3A43-AD88-21B7AAF067EA}"/>
              </a:ext>
            </a:extLst>
          </p:cNvPr>
          <p:cNvGrpSpPr/>
          <p:nvPr/>
        </p:nvGrpSpPr>
        <p:grpSpPr>
          <a:xfrm>
            <a:off x="558799" y="718457"/>
            <a:ext cx="3538690" cy="3541485"/>
            <a:chOff x="558799" y="718457"/>
            <a:chExt cx="3538690" cy="35414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EC4D7D9-8D4F-EA40-8FE6-36A20488C3FA}"/>
                </a:ext>
              </a:extLst>
            </p:cNvPr>
            <p:cNvGrpSpPr/>
            <p:nvPr/>
          </p:nvGrpSpPr>
          <p:grpSpPr>
            <a:xfrm>
              <a:off x="667033" y="1228915"/>
              <a:ext cx="2350266" cy="2438501"/>
              <a:chOff x="667033" y="1228915"/>
              <a:chExt cx="2350266" cy="243850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4AA5B1D-D58B-CD45-9122-0370F2495519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 bwMode="auto">
              <a:xfrm flipH="1" flipV="1">
                <a:off x="1436190" y="2817687"/>
                <a:ext cx="358942" cy="230856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05325EF-5C91-F74C-B179-EC8CAA47A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033" y="2184875"/>
                <a:ext cx="769155" cy="769155"/>
              </a:xfrm>
              <a:prstGeom prst="rect">
                <a:avLst/>
              </a:prstGeom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DAB878-B5EA-2744-A76A-BA3F9E9B93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40634" y="2105273"/>
                <a:ext cx="354498" cy="219920"/>
              </a:xfrm>
              <a:prstGeom prst="straightConnector1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331862-94E8-924B-A2EF-B3B6E702A02A}"/>
                  </a:ext>
                </a:extLst>
              </p:cNvPr>
              <p:cNvCxnSpPr>
                <a:cxnSpLocks/>
                <a:stCxn id="16" idx="1"/>
                <a:endCxn id="14" idx="0"/>
              </p:cNvCxnSpPr>
              <p:nvPr/>
            </p:nvCxnSpPr>
            <p:spPr bwMode="auto">
              <a:xfrm rot="10800000" flipV="1">
                <a:off x="1051612" y="1228915"/>
                <a:ext cx="1965687" cy="955959"/>
              </a:xfrm>
              <a:prstGeom prst="curvedConnector2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265CE70-6AA7-7246-8920-E3536C220F38}"/>
                  </a:ext>
                </a:extLst>
              </p:cNvPr>
              <p:cNvCxnSpPr>
                <a:cxnSpLocks/>
                <a:stCxn id="14" idx="2"/>
                <a:endCxn id="20" idx="1"/>
              </p:cNvCxnSpPr>
              <p:nvPr/>
            </p:nvCxnSpPr>
            <p:spPr bwMode="auto">
              <a:xfrm rot="16200000" flipH="1">
                <a:off x="1650154" y="2355487"/>
                <a:ext cx="713387" cy="1910472"/>
              </a:xfrm>
              <a:prstGeom prst="curvedConnector2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C4DAFA1-9871-124A-9909-A83E1E10FE20}"/>
                </a:ext>
              </a:extLst>
            </p:cNvPr>
            <p:cNvSpPr/>
            <p:nvPr/>
          </p:nvSpPr>
          <p:spPr bwMode="auto">
            <a:xfrm>
              <a:off x="558799" y="718457"/>
              <a:ext cx="3538690" cy="354148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6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9171-10AC-4B47-AF30-4A9F29B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4A00-487D-6F47-8521-C3F8A398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tools + </a:t>
            </a:r>
            <a:r>
              <a:rPr lang="en-US" dirty="0" err="1"/>
              <a:t>pySBOL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simple scripting for design realization</a:t>
            </a:r>
          </a:p>
          <a:p>
            <a:pPr lvl="1"/>
            <a:r>
              <a:rPr lang="en-US" dirty="0">
                <a:sym typeface="Wingdings" pitchFamily="2" charset="2"/>
              </a:rPr>
              <a:t>Complex transformation broken into simple “utility” steps</a:t>
            </a:r>
            <a:endParaRPr lang="en-US" dirty="0"/>
          </a:p>
          <a:p>
            <a:r>
              <a:rPr lang="en-US" dirty="0" err="1"/>
              <a:t>iGEM’s</a:t>
            </a:r>
            <a:r>
              <a:rPr lang="en-US" dirty="0"/>
              <a:t> Engineering Committee has used this workflow for collaborative design &amp; ordering</a:t>
            </a:r>
          </a:p>
          <a:p>
            <a:r>
              <a:rPr lang="en-US" dirty="0"/>
              <a:t>Future steps:</a:t>
            </a:r>
          </a:p>
          <a:p>
            <a:pPr lvl="1"/>
            <a:r>
              <a:rPr lang="en-US" dirty="0"/>
              <a:t>Incorporation of design rule checking</a:t>
            </a:r>
          </a:p>
          <a:p>
            <a:pPr lvl="1"/>
            <a:r>
              <a:rPr lang="en-US" dirty="0"/>
              <a:t>Refinement under ongoing use</a:t>
            </a:r>
          </a:p>
          <a:p>
            <a:pPr lvl="1"/>
            <a:r>
              <a:rPr lang="en-US" dirty="0"/>
              <a:t>Collecting &amp; distributing utility scripts</a:t>
            </a:r>
          </a:p>
        </p:txBody>
      </p:sp>
    </p:spTree>
    <p:extLst>
      <p:ext uri="{BB962C8B-B14F-4D97-AF65-F5344CB8AC3E}">
        <p14:creationId xmlns:p14="http://schemas.microsoft.com/office/powerpoint/2010/main" val="406009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A3CD-73A2-534B-A862-1B8BE571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Acknowledgement: Design Collaborators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99397-151C-0E45-9C9F-E8512FEE8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99" b="31906"/>
          <a:stretch/>
        </p:blipFill>
        <p:spPr>
          <a:xfrm>
            <a:off x="1624426" y="1278161"/>
            <a:ext cx="1738709" cy="624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45237-E548-B340-BD1A-C6D46D55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39" y="2264579"/>
            <a:ext cx="2196094" cy="571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DA06F-D87F-654F-868C-A64CA451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98" y="1220955"/>
            <a:ext cx="2184125" cy="762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E2787-1335-FE4C-80FB-6B7F5181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185559"/>
            <a:ext cx="36068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8109EC-49D4-F04B-B86E-5F5440DA7C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514" y="3157170"/>
            <a:ext cx="2405290" cy="687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CED59-8436-714A-B233-20B7BDCE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9075" y="2143518"/>
            <a:ext cx="813707" cy="813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859AA5-9087-2F49-8DB5-C4698E3C1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1771" y="2118825"/>
            <a:ext cx="813707" cy="8137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03F1C0-5F48-0743-AE87-6895F4B40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722" y="3174655"/>
            <a:ext cx="2174972" cy="713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52D75-3EED-DB4B-8ED5-BDA8D4C7D9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7401" y="2092362"/>
            <a:ext cx="1613708" cy="864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BD6E6-3EA4-AC4B-92D0-C6BE9CF71F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1258" y="2119029"/>
            <a:ext cx="1762311" cy="926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26494-2D73-D643-BF74-F6F8F34382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8415" y="1141947"/>
            <a:ext cx="880674" cy="896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57295-83F8-7F44-AD4A-27D09AF4B1E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828" t="14594" r="7283" b="14314"/>
          <a:stretch/>
        </p:blipFill>
        <p:spPr>
          <a:xfrm>
            <a:off x="5634265" y="1239864"/>
            <a:ext cx="1998436" cy="713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C224A6-3EBC-A948-8089-AF9351D4DD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8518" y="1071333"/>
            <a:ext cx="1037772" cy="10377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21AC6-515B-E64C-A3C6-021DA1FF6A78}"/>
              </a:ext>
            </a:extLst>
          </p:cNvPr>
          <p:cNvSpPr txBox="1"/>
          <p:nvPr/>
        </p:nvSpPr>
        <p:spPr>
          <a:xfrm>
            <a:off x="895353" y="419379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about </a:t>
            </a:r>
            <a:r>
              <a:rPr lang="en-US" dirty="0" err="1"/>
              <a:t>iGEM</a:t>
            </a:r>
            <a:r>
              <a:rPr lang="en-US" dirty="0"/>
              <a:t> Engineering: </a:t>
            </a:r>
            <a:r>
              <a:rPr lang="en-US" dirty="0">
                <a:hlinkClick r:id="rId15"/>
              </a:rPr>
              <a:t>https://2021.igem.org/Engineering/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6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F208-8A39-274C-9057-466D50CE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Online Collaborative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DB65-83A5-9D4A-81F2-C72FC6E0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71" y="2218872"/>
            <a:ext cx="660788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2A46B-9086-AE44-B822-BC523BDF7EF6}"/>
              </a:ext>
            </a:extLst>
          </p:cNvPr>
          <p:cNvSpPr/>
          <p:nvPr/>
        </p:nvSpPr>
        <p:spPr bwMode="auto">
          <a:xfrm>
            <a:off x="3664212" y="2289528"/>
            <a:ext cx="1204248" cy="760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to order pipeline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1569B-911B-724A-8A02-D1F5676251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222559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A5DB7-27D8-DA4D-8A02-A28EDAF1B1E0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4868460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339F9-EE5F-C14D-9E0E-6482796CAF4D}"/>
              </a:ext>
            </a:extLst>
          </p:cNvPr>
          <p:cNvGrpSpPr/>
          <p:nvPr/>
        </p:nvGrpSpPr>
        <p:grpSpPr>
          <a:xfrm>
            <a:off x="5174833" y="2194551"/>
            <a:ext cx="950342" cy="950342"/>
            <a:chOff x="994958" y="2176304"/>
            <a:chExt cx="950342" cy="950342"/>
          </a:xfrm>
        </p:grpSpPr>
        <p:pic>
          <p:nvPicPr>
            <p:cNvPr id="10" name="Picture 2" descr="Document Icon">
              <a:extLst>
                <a:ext uri="{FF2B5EF4-FFF2-40B4-BE49-F238E27FC236}">
                  <a16:creationId xmlns:a16="http://schemas.microsoft.com/office/drawing/2014/main" id="{2061B855-1058-D14F-9B77-FB8B5FFA0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926A49-658D-5441-9A2B-B7AAD869FC90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63FCF-8DF9-5341-9BE5-E6859D64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502" y="2721225"/>
            <a:ext cx="805668" cy="29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83A2FA-1B2B-8C43-9824-E01E5502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555" y="1049666"/>
            <a:ext cx="757256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10B6D5-E059-694B-8FEE-AFB66C70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291" y="1783363"/>
            <a:ext cx="822960" cy="822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75F7E8-E68C-B54B-8CF4-A6363F0D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40" y="3488167"/>
            <a:ext cx="867686" cy="822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2490B7-47F9-0641-B4F4-994E223A8A1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89" y="2869293"/>
            <a:ext cx="867686" cy="822960"/>
          </a:xfrm>
          <a:prstGeom prst="rect">
            <a:avLst/>
          </a:prstGeom>
        </p:spPr>
      </p:pic>
      <p:pic>
        <p:nvPicPr>
          <p:cNvPr id="2050" name="Picture 2" descr="Office Building Blue - Free vector graphic on Pixabay">
            <a:extLst>
              <a:ext uri="{FF2B5EF4-FFF2-40B4-BE49-F238E27FC236}">
                <a16:creationId xmlns:a16="http://schemas.microsoft.com/office/drawing/2014/main" id="{7C969A09-2E0B-7A49-A6C6-3C573912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08" y="2000163"/>
            <a:ext cx="1487655" cy="11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2C69A9-4B43-F742-9384-378FDAA4BD32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8852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EC2322-ABEB-4A4B-8AC6-0E1527B2A02D}"/>
              </a:ext>
            </a:extLst>
          </p:cNvPr>
          <p:cNvSpPr txBox="1"/>
          <p:nvPr/>
        </p:nvSpPr>
        <p:spPr>
          <a:xfrm>
            <a:off x="6062351" y="296227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DNA Synthesis Company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F40FC1-55C1-3141-9370-42978EAE8DE1}"/>
              </a:ext>
            </a:extLst>
          </p:cNvPr>
          <p:cNvCxnSpPr>
            <a:cxnSpLocks/>
          </p:cNvCxnSpPr>
          <p:nvPr/>
        </p:nvCxnSpPr>
        <p:spPr bwMode="auto">
          <a:xfrm>
            <a:off x="2888518" y="1874884"/>
            <a:ext cx="3647" cy="3439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AA5B1D-D58B-CD45-9122-0370F24955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6860" y="2979260"/>
            <a:ext cx="454911" cy="1656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090954-28E7-244C-8B97-B4DD7BDF4A4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 bwMode="auto">
          <a:xfrm>
            <a:off x="2892165" y="3120572"/>
            <a:ext cx="3018" cy="3675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5B5E8C-FF31-7340-81AA-2F3932AA78CB}"/>
              </a:ext>
            </a:extLst>
          </p:cNvPr>
          <p:cNvCxnSpPr>
            <a:cxnSpLocks/>
          </p:cNvCxnSpPr>
          <p:nvPr/>
        </p:nvCxnSpPr>
        <p:spPr bwMode="auto">
          <a:xfrm>
            <a:off x="2130508" y="2441122"/>
            <a:ext cx="407616" cy="1192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E70A985-AAD6-0943-A7F4-D8E9E0B53600}"/>
              </a:ext>
            </a:extLst>
          </p:cNvPr>
          <p:cNvCxnSpPr>
            <a:cxnSpLocks/>
            <a:stCxn id="26" idx="2"/>
            <a:endCxn id="46" idx="2"/>
          </p:cNvCxnSpPr>
          <p:nvPr/>
        </p:nvCxnSpPr>
        <p:spPr bwMode="auto">
          <a:xfrm rot="5400000">
            <a:off x="5058548" y="1615070"/>
            <a:ext cx="333327" cy="3581726"/>
          </a:xfrm>
          <a:prstGeom prst="curvedConnector3">
            <a:avLst>
              <a:gd name="adj1" fmla="val 168581"/>
            </a:avLst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8A643-33E8-8E49-8EE2-859BD00CBFD8}"/>
              </a:ext>
            </a:extLst>
          </p:cNvPr>
          <p:cNvSpPr/>
          <p:nvPr/>
        </p:nvSpPr>
        <p:spPr bwMode="auto">
          <a:xfrm>
            <a:off x="3322748" y="3304369"/>
            <a:ext cx="223199" cy="268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9B4E9-008B-B446-AD21-5E68708DDBE3}"/>
              </a:ext>
            </a:extLst>
          </p:cNvPr>
          <p:cNvSpPr txBox="1"/>
          <p:nvPr/>
        </p:nvSpPr>
        <p:spPr>
          <a:xfrm>
            <a:off x="4241019" y="379097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Manufacturability issues</a:t>
            </a:r>
          </a:p>
        </p:txBody>
      </p:sp>
    </p:spTree>
    <p:extLst>
      <p:ext uri="{BB962C8B-B14F-4D97-AF65-F5344CB8AC3E}">
        <p14:creationId xmlns:p14="http://schemas.microsoft.com/office/powerpoint/2010/main" val="31482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57C8-6D26-1B4E-8CB4-C3A6D566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</a:t>
            </a:r>
            <a:r>
              <a:rPr lang="en-US" dirty="0" err="1"/>
              <a:t>iGEM</a:t>
            </a:r>
            <a:r>
              <a:rPr lang="en-US" dirty="0"/>
              <a:t> Engineering Committee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B07D-DC3F-4147-8230-B0F748FC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Committee Mission:</a:t>
            </a:r>
          </a:p>
          <a:p>
            <a:pPr lvl="1"/>
            <a:r>
              <a:rPr lang="en-US" dirty="0"/>
              <a:t>Educate </a:t>
            </a:r>
            <a:r>
              <a:rPr lang="en-US" dirty="0" err="1"/>
              <a:t>iGEM</a:t>
            </a:r>
            <a:r>
              <a:rPr lang="en-US" dirty="0"/>
              <a:t> teams on good synthetic biology engineering practices</a:t>
            </a:r>
          </a:p>
          <a:p>
            <a:pPr lvl="1"/>
            <a:r>
              <a:rPr lang="en-US" dirty="0"/>
              <a:t>Establish and disseminate strong foundations of widely accessible measurement and calibration protocols and standards</a:t>
            </a:r>
          </a:p>
          <a:p>
            <a:pPr lvl="1"/>
            <a:r>
              <a:rPr lang="en-US" dirty="0"/>
              <a:t>Cultivate community development of biological devices with well-understood and predictable behavior.</a:t>
            </a:r>
          </a:p>
          <a:p>
            <a:r>
              <a:rPr lang="en-US" dirty="0"/>
              <a:t>50+ members, 40 organizations, 18 countries, 5 continents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Several committee projects involve interlaboratory studies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Bottleneck: designing genetic constructs as a committee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2D023-6F38-6142-8C26-E3B1D6A5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82" y="569998"/>
            <a:ext cx="743897" cy="7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F208-8A39-274C-9057-466D50CE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DB65-83A5-9D4A-81F2-C72FC6E0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71" y="2218872"/>
            <a:ext cx="660788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2A46B-9086-AE44-B822-BC523BDF7EF6}"/>
              </a:ext>
            </a:extLst>
          </p:cNvPr>
          <p:cNvSpPr/>
          <p:nvPr/>
        </p:nvSpPr>
        <p:spPr bwMode="auto">
          <a:xfrm>
            <a:off x="3664212" y="2289528"/>
            <a:ext cx="1204248" cy="760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to order pipeline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1569B-911B-724A-8A02-D1F5676251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222559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A5DB7-27D8-DA4D-8A02-A28EDAF1B1E0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4868460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339F9-EE5F-C14D-9E0E-6482796CAF4D}"/>
              </a:ext>
            </a:extLst>
          </p:cNvPr>
          <p:cNvGrpSpPr/>
          <p:nvPr/>
        </p:nvGrpSpPr>
        <p:grpSpPr>
          <a:xfrm>
            <a:off x="5174833" y="2194551"/>
            <a:ext cx="950342" cy="950342"/>
            <a:chOff x="994958" y="2176304"/>
            <a:chExt cx="950342" cy="950342"/>
          </a:xfrm>
        </p:grpSpPr>
        <p:pic>
          <p:nvPicPr>
            <p:cNvPr id="10" name="Picture 2" descr="Document Icon">
              <a:extLst>
                <a:ext uri="{FF2B5EF4-FFF2-40B4-BE49-F238E27FC236}">
                  <a16:creationId xmlns:a16="http://schemas.microsoft.com/office/drawing/2014/main" id="{2061B855-1058-D14F-9B77-FB8B5FFA0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926A49-658D-5441-9A2B-B7AAD869FC90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63FCF-8DF9-5341-9BE5-E6859D64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502" y="2721225"/>
            <a:ext cx="805668" cy="29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83A2FA-1B2B-8C43-9824-E01E5502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555" y="1049666"/>
            <a:ext cx="757256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10B6D5-E059-694B-8FEE-AFB66C70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291" y="1783363"/>
            <a:ext cx="822960" cy="822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75F7E8-E68C-B54B-8CF4-A6363F0D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40" y="3488167"/>
            <a:ext cx="867686" cy="822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2490B7-47F9-0641-B4F4-994E223A8A1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89" y="2869293"/>
            <a:ext cx="867686" cy="822960"/>
          </a:xfrm>
          <a:prstGeom prst="rect">
            <a:avLst/>
          </a:prstGeom>
        </p:spPr>
      </p:pic>
      <p:pic>
        <p:nvPicPr>
          <p:cNvPr id="2050" name="Picture 2" descr="Office Building Blue - Free vector graphic on Pixabay">
            <a:extLst>
              <a:ext uri="{FF2B5EF4-FFF2-40B4-BE49-F238E27FC236}">
                <a16:creationId xmlns:a16="http://schemas.microsoft.com/office/drawing/2014/main" id="{7C969A09-2E0B-7A49-A6C6-3C573912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08" y="2000163"/>
            <a:ext cx="1487655" cy="11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2C69A9-4B43-F742-9384-378FDAA4BD32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8852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EC2322-ABEB-4A4B-8AC6-0E1527B2A02D}"/>
              </a:ext>
            </a:extLst>
          </p:cNvPr>
          <p:cNvSpPr txBox="1"/>
          <p:nvPr/>
        </p:nvSpPr>
        <p:spPr>
          <a:xfrm>
            <a:off x="6062351" y="296227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DNA Synthesis Company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F40FC1-55C1-3141-9370-42978EAE8DE1}"/>
              </a:ext>
            </a:extLst>
          </p:cNvPr>
          <p:cNvCxnSpPr>
            <a:cxnSpLocks/>
          </p:cNvCxnSpPr>
          <p:nvPr/>
        </p:nvCxnSpPr>
        <p:spPr bwMode="auto">
          <a:xfrm>
            <a:off x="2888518" y="1874884"/>
            <a:ext cx="3647" cy="3439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AA5B1D-D58B-CD45-9122-0370F24955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6860" y="2979260"/>
            <a:ext cx="454911" cy="1656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090954-28E7-244C-8B97-B4DD7BDF4A4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 bwMode="auto">
          <a:xfrm>
            <a:off x="2892165" y="3120572"/>
            <a:ext cx="3018" cy="3675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5B5E8C-FF31-7340-81AA-2F3932AA78CB}"/>
              </a:ext>
            </a:extLst>
          </p:cNvPr>
          <p:cNvCxnSpPr>
            <a:cxnSpLocks/>
          </p:cNvCxnSpPr>
          <p:nvPr/>
        </p:nvCxnSpPr>
        <p:spPr bwMode="auto">
          <a:xfrm>
            <a:off x="2130508" y="2441122"/>
            <a:ext cx="407616" cy="1192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E70A985-AAD6-0943-A7F4-D8E9E0B53600}"/>
              </a:ext>
            </a:extLst>
          </p:cNvPr>
          <p:cNvCxnSpPr>
            <a:cxnSpLocks/>
            <a:stCxn id="26" idx="2"/>
            <a:endCxn id="46" idx="2"/>
          </p:cNvCxnSpPr>
          <p:nvPr/>
        </p:nvCxnSpPr>
        <p:spPr bwMode="auto">
          <a:xfrm rot="5400000">
            <a:off x="5058548" y="1615070"/>
            <a:ext cx="333327" cy="3581726"/>
          </a:xfrm>
          <a:prstGeom prst="curvedConnector3">
            <a:avLst>
              <a:gd name="adj1" fmla="val 168581"/>
            </a:avLst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8A643-33E8-8E49-8EE2-859BD00CBFD8}"/>
              </a:ext>
            </a:extLst>
          </p:cNvPr>
          <p:cNvSpPr/>
          <p:nvPr/>
        </p:nvSpPr>
        <p:spPr bwMode="auto">
          <a:xfrm>
            <a:off x="3322748" y="3304369"/>
            <a:ext cx="223199" cy="268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9B4E9-008B-B446-AD21-5E68708DDBE3}"/>
              </a:ext>
            </a:extLst>
          </p:cNvPr>
          <p:cNvSpPr txBox="1"/>
          <p:nvPr/>
        </p:nvSpPr>
        <p:spPr>
          <a:xfrm>
            <a:off x="4241019" y="379097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Manufacturability issues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8FF0337-81D0-D949-A43E-0B88A321B0A2}"/>
              </a:ext>
            </a:extLst>
          </p:cNvPr>
          <p:cNvSpPr/>
          <p:nvPr/>
        </p:nvSpPr>
        <p:spPr bwMode="auto">
          <a:xfrm>
            <a:off x="1045029" y="950684"/>
            <a:ext cx="2489489" cy="35414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8F71E-F931-8940-B6CB-FC4B1EB9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0" y="834819"/>
            <a:ext cx="8686800" cy="22379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78F3B7-13FE-324A-903E-947C187850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44"/>
          <a:stretch/>
        </p:blipFill>
        <p:spPr>
          <a:xfrm>
            <a:off x="232230" y="3439672"/>
            <a:ext cx="8686800" cy="1650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1149E5-1A27-474E-A14A-780A234F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Design with Google Sheets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7DF8C9-7C5D-E74C-8F49-AFD88C42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55923"/>
            <a:ext cx="8534400" cy="3590925"/>
          </a:xfrm>
        </p:spPr>
        <p:txBody>
          <a:bodyPr/>
          <a:lstStyle/>
          <a:p>
            <a:r>
              <a:rPr lang="en-US" dirty="0"/>
              <a:t>Composite parts &amp; backbones for an experimental campaign: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Basic parts to be composited: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4A1-C444-4E4E-B2D8-23597E9763E2}"/>
              </a:ext>
            </a:extLst>
          </p:cNvPr>
          <p:cNvSpPr/>
          <p:nvPr/>
        </p:nvSpPr>
        <p:spPr>
          <a:xfrm>
            <a:off x="4383313" y="3115948"/>
            <a:ext cx="4630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Based on: </a:t>
            </a:r>
            <a:r>
              <a:rPr lang="en-US" sz="1400" dirty="0">
                <a:hlinkClick r:id="rId4"/>
              </a:rPr>
              <a:t>https://github.com/SynBioDex/Excel-to-SBOL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66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F208-8A39-274C-9057-466D50CE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Designs to Draft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DB65-83A5-9D4A-81F2-C72FC6E0E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71" y="2218872"/>
            <a:ext cx="660788" cy="901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72A46B-9086-AE44-B822-BC523BDF7EF6}"/>
              </a:ext>
            </a:extLst>
          </p:cNvPr>
          <p:cNvSpPr/>
          <p:nvPr/>
        </p:nvSpPr>
        <p:spPr bwMode="auto">
          <a:xfrm>
            <a:off x="3664212" y="2289528"/>
            <a:ext cx="1204248" cy="7603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Design to order pipeline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61569B-911B-724A-8A02-D1F56762518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222559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CA5DB7-27D8-DA4D-8A02-A28EDAF1B1E0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4868460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55339F9-EE5F-C14D-9E0E-6482796CAF4D}"/>
              </a:ext>
            </a:extLst>
          </p:cNvPr>
          <p:cNvGrpSpPr/>
          <p:nvPr/>
        </p:nvGrpSpPr>
        <p:grpSpPr>
          <a:xfrm>
            <a:off x="5174833" y="2194551"/>
            <a:ext cx="950342" cy="950342"/>
            <a:chOff x="994958" y="2176304"/>
            <a:chExt cx="950342" cy="950342"/>
          </a:xfrm>
        </p:grpSpPr>
        <p:pic>
          <p:nvPicPr>
            <p:cNvPr id="10" name="Picture 2" descr="Document Icon">
              <a:extLst>
                <a:ext uri="{FF2B5EF4-FFF2-40B4-BE49-F238E27FC236}">
                  <a16:creationId xmlns:a16="http://schemas.microsoft.com/office/drawing/2014/main" id="{2061B855-1058-D14F-9B77-FB8B5FFA0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926A49-658D-5441-9A2B-B7AAD869FC90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7763FCF-8DF9-5341-9BE5-E6859D64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502" y="2721225"/>
            <a:ext cx="805668" cy="296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83A2FA-1B2B-8C43-9824-E01E55022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6555" y="1049666"/>
            <a:ext cx="757256" cy="822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10B6D5-E059-694B-8FEE-AFB66C70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0291" y="1783363"/>
            <a:ext cx="822960" cy="8229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75F7E8-E68C-B54B-8CF4-A6363F0D6F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340" y="3488167"/>
            <a:ext cx="867686" cy="8229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2490B7-47F9-0641-B4F4-994E223A8A1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89" y="2869293"/>
            <a:ext cx="867686" cy="822960"/>
          </a:xfrm>
          <a:prstGeom prst="rect">
            <a:avLst/>
          </a:prstGeom>
        </p:spPr>
      </p:pic>
      <p:pic>
        <p:nvPicPr>
          <p:cNvPr id="2050" name="Picture 2" descr="Office Building Blue - Free vector graphic on Pixabay">
            <a:extLst>
              <a:ext uri="{FF2B5EF4-FFF2-40B4-BE49-F238E27FC236}">
                <a16:creationId xmlns:a16="http://schemas.microsoft.com/office/drawing/2014/main" id="{7C969A09-2E0B-7A49-A6C6-3C573912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08" y="2000163"/>
            <a:ext cx="1487655" cy="112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2C69A9-4B43-F742-9384-378FDAA4BD32}"/>
              </a:ext>
            </a:extLst>
          </p:cNvPr>
          <p:cNvCxnSpPr>
            <a:cxnSpLocks/>
          </p:cNvCxnSpPr>
          <p:nvPr/>
        </p:nvCxnSpPr>
        <p:spPr bwMode="auto">
          <a:xfrm flipV="1">
            <a:off x="5988852" y="2669722"/>
            <a:ext cx="441653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EC2322-ABEB-4A4B-8AC6-0E1527B2A02D}"/>
              </a:ext>
            </a:extLst>
          </p:cNvPr>
          <p:cNvSpPr txBox="1"/>
          <p:nvPr/>
        </p:nvSpPr>
        <p:spPr>
          <a:xfrm>
            <a:off x="6062351" y="296227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DNA Synthesis Company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F40FC1-55C1-3141-9370-42978EAE8DE1}"/>
              </a:ext>
            </a:extLst>
          </p:cNvPr>
          <p:cNvCxnSpPr>
            <a:cxnSpLocks/>
          </p:cNvCxnSpPr>
          <p:nvPr/>
        </p:nvCxnSpPr>
        <p:spPr bwMode="auto">
          <a:xfrm>
            <a:off x="2888518" y="1874884"/>
            <a:ext cx="3647" cy="3439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AA5B1D-D58B-CD45-9122-0370F2495519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6860" y="2979260"/>
            <a:ext cx="454911" cy="16563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090954-28E7-244C-8B97-B4DD7BDF4A4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 bwMode="auto">
          <a:xfrm>
            <a:off x="2892165" y="3120572"/>
            <a:ext cx="3018" cy="36759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5B5E8C-FF31-7340-81AA-2F3932AA78CB}"/>
              </a:ext>
            </a:extLst>
          </p:cNvPr>
          <p:cNvCxnSpPr>
            <a:cxnSpLocks/>
          </p:cNvCxnSpPr>
          <p:nvPr/>
        </p:nvCxnSpPr>
        <p:spPr bwMode="auto">
          <a:xfrm>
            <a:off x="2130508" y="2441122"/>
            <a:ext cx="407616" cy="119245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E70A985-AAD6-0943-A7F4-D8E9E0B53600}"/>
              </a:ext>
            </a:extLst>
          </p:cNvPr>
          <p:cNvCxnSpPr>
            <a:cxnSpLocks/>
            <a:stCxn id="26" idx="2"/>
            <a:endCxn id="46" idx="2"/>
          </p:cNvCxnSpPr>
          <p:nvPr/>
        </p:nvCxnSpPr>
        <p:spPr bwMode="auto">
          <a:xfrm rot="5400000">
            <a:off x="5058548" y="1615070"/>
            <a:ext cx="333327" cy="3581726"/>
          </a:xfrm>
          <a:prstGeom prst="curvedConnector3">
            <a:avLst>
              <a:gd name="adj1" fmla="val 168581"/>
            </a:avLst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A8A643-33E8-8E49-8EE2-859BD00CBFD8}"/>
              </a:ext>
            </a:extLst>
          </p:cNvPr>
          <p:cNvSpPr/>
          <p:nvPr/>
        </p:nvSpPr>
        <p:spPr bwMode="auto">
          <a:xfrm>
            <a:off x="3322748" y="3304369"/>
            <a:ext cx="223199" cy="26822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D9B4E9-008B-B446-AD21-5E68708DDBE3}"/>
              </a:ext>
            </a:extLst>
          </p:cNvPr>
          <p:cNvSpPr txBox="1"/>
          <p:nvPr/>
        </p:nvSpPr>
        <p:spPr>
          <a:xfrm>
            <a:off x="4241019" y="3790977"/>
            <a:ext cx="1821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</a:rPr>
              <a:t>Manufacturability issues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254DF4C-10A3-244D-83E3-492E27E4E48D}"/>
              </a:ext>
            </a:extLst>
          </p:cNvPr>
          <p:cNvSpPr/>
          <p:nvPr/>
        </p:nvSpPr>
        <p:spPr bwMode="auto">
          <a:xfrm>
            <a:off x="3399532" y="2000163"/>
            <a:ext cx="1709098" cy="135988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8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1AE-B8E2-F445-B1EF-11FB204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Chain of SBOL Scripts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C2268EA-6EC7-E340-8D1D-24E0A550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86835"/>
            <a:ext cx="8534400" cy="1241437"/>
          </a:xfrm>
        </p:spPr>
        <p:txBody>
          <a:bodyPr/>
          <a:lstStyle/>
          <a:p>
            <a:r>
              <a:rPr lang="en-US" dirty="0"/>
              <a:t>Implemented as Python scripts, with key packages:</a:t>
            </a:r>
          </a:p>
          <a:p>
            <a:pPr lvl="1"/>
            <a:r>
              <a:rPr lang="en-US" dirty="0" err="1"/>
              <a:t>openpyxl</a:t>
            </a:r>
            <a:r>
              <a:rPr lang="en-US" dirty="0"/>
              <a:t>	Excel reading		</a:t>
            </a:r>
            <a:r>
              <a:rPr lang="en-US" dirty="0">
                <a:hlinkClick r:id="rId2"/>
              </a:rPr>
              <a:t>https://openpyxl.readthedocs.io/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sbol3	SBOL python library		</a:t>
            </a:r>
            <a:r>
              <a:rPr lang="en-US" dirty="0">
                <a:hlinkClick r:id="rId3"/>
              </a:rPr>
              <a:t>https://github.com/SynBioDex/pySBOL3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tyto</a:t>
            </a:r>
            <a:r>
              <a:rPr lang="en-US" dirty="0"/>
              <a:t>		Bio-ontology terms		</a:t>
            </a:r>
            <a:r>
              <a:rPr lang="en-US" dirty="0">
                <a:hlinkClick r:id="rId4"/>
              </a:rPr>
              <a:t>https://github.com/SynBioDex/tyto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FC747-1BDD-5F47-A3EE-C0E4F8FC4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314" y="1757940"/>
            <a:ext cx="660788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E75BF8-84F8-D542-83F5-C39A78F26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591" y="555773"/>
            <a:ext cx="1659268" cy="6098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5A83AD-FD98-1B4D-AC16-698F9EA3587C}"/>
              </a:ext>
            </a:extLst>
          </p:cNvPr>
          <p:cNvSpPr/>
          <p:nvPr/>
        </p:nvSpPr>
        <p:spPr bwMode="auto">
          <a:xfrm>
            <a:off x="1421755" y="1980190"/>
            <a:ext cx="120424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Excel2SBOL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2922D7-AF5D-8D47-93FB-C44B116ACDAA}"/>
              </a:ext>
            </a:extLst>
          </p:cNvPr>
          <p:cNvSpPr/>
          <p:nvPr/>
        </p:nvSpPr>
        <p:spPr bwMode="auto">
          <a:xfrm>
            <a:off x="4713557" y="1980190"/>
            <a:ext cx="120424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Calculate 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Sequences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31E70-1258-B14F-B31B-C75A23E9C1F8}"/>
              </a:ext>
            </a:extLst>
          </p:cNvPr>
          <p:cNvSpPr/>
          <p:nvPr/>
        </p:nvSpPr>
        <p:spPr bwMode="auto">
          <a:xfrm>
            <a:off x="3067656" y="1980190"/>
            <a:ext cx="1204248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Expand 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CDs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C7749-008D-794B-834A-3B6A49A0C188}"/>
              </a:ext>
            </a:extLst>
          </p:cNvPr>
          <p:cNvSpPr/>
          <p:nvPr/>
        </p:nvSpPr>
        <p:spPr bwMode="auto">
          <a:xfrm>
            <a:off x="6359458" y="1980190"/>
            <a:ext cx="1283693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SBOL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sym typeface="Wingdings" pitchFamily="2" charset="2"/>
              </a:rPr>
              <a:t>FASTA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AE3709-8033-EA44-84C4-65DAE9445811}"/>
              </a:ext>
            </a:extLst>
          </p:cNvPr>
          <p:cNvGrpSpPr/>
          <p:nvPr/>
        </p:nvGrpSpPr>
        <p:grpSpPr>
          <a:xfrm>
            <a:off x="7968691" y="1733619"/>
            <a:ext cx="950342" cy="950342"/>
            <a:chOff x="994958" y="2176304"/>
            <a:chExt cx="950342" cy="950342"/>
          </a:xfrm>
        </p:grpSpPr>
        <p:pic>
          <p:nvPicPr>
            <p:cNvPr id="1026" name="Picture 2" descr="Document Icon">
              <a:extLst>
                <a:ext uri="{FF2B5EF4-FFF2-40B4-BE49-F238E27FC236}">
                  <a16:creationId xmlns:a16="http://schemas.microsoft.com/office/drawing/2014/main" id="{A6A19DF5-0F5E-E041-BCAD-AA5510AADB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958" y="2176304"/>
              <a:ext cx="950342" cy="950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45E055-1A39-7140-A3F6-48C80131476B}"/>
                </a:ext>
              </a:extLst>
            </p:cNvPr>
            <p:cNvSpPr txBox="1"/>
            <p:nvPr/>
          </p:nvSpPr>
          <p:spPr>
            <a:xfrm>
              <a:off x="1153886" y="2506437"/>
              <a:ext cx="6617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FASTA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6E4035-F7A8-604E-9B1C-C2FE9809533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 bwMode="auto">
          <a:xfrm>
            <a:off x="980102" y="2208790"/>
            <a:ext cx="44165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86566-43AA-FB41-B1CA-D976759B556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5917805" y="2208790"/>
            <a:ext cx="44165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427AA-4D75-C748-8913-888B4F36FBD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 bwMode="auto">
          <a:xfrm>
            <a:off x="4271904" y="2208790"/>
            <a:ext cx="44165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6D38D6-88ED-3A40-9438-B7610971DE7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2626003" y="2208790"/>
            <a:ext cx="44165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245B5B-0279-E349-B20B-C6AEC3763EBC}"/>
              </a:ext>
            </a:extLst>
          </p:cNvPr>
          <p:cNvCxnSpPr>
            <a:cxnSpLocks/>
          </p:cNvCxnSpPr>
          <p:nvPr/>
        </p:nvCxnSpPr>
        <p:spPr bwMode="auto">
          <a:xfrm>
            <a:off x="7643151" y="2211408"/>
            <a:ext cx="441653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7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D569660-8E31-054C-BDBF-6E23B2E0515D}"/>
              </a:ext>
            </a:extLst>
          </p:cNvPr>
          <p:cNvSpPr/>
          <p:nvPr/>
        </p:nvSpPr>
        <p:spPr bwMode="auto">
          <a:xfrm>
            <a:off x="4157269" y="1003177"/>
            <a:ext cx="1189608" cy="337351"/>
          </a:xfrm>
          <a:prstGeom prst="roundRect">
            <a:avLst>
              <a:gd name="adj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Pie 63">
            <a:extLst>
              <a:ext uri="{FF2B5EF4-FFF2-40B4-BE49-F238E27FC236}">
                <a16:creationId xmlns:a16="http://schemas.microsoft.com/office/drawing/2014/main" id="{88615DAE-FCED-2E43-8CB2-1A20519B1716}"/>
              </a:ext>
            </a:extLst>
          </p:cNvPr>
          <p:cNvSpPr/>
          <p:nvPr/>
        </p:nvSpPr>
        <p:spPr bwMode="auto">
          <a:xfrm>
            <a:off x="5034690" y="3576397"/>
            <a:ext cx="399240" cy="399240"/>
          </a:xfrm>
          <a:prstGeom prst="pie">
            <a:avLst>
              <a:gd name="adj1" fmla="val 10788932"/>
              <a:gd name="adj2" fmla="val 2157922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1A79A7-7907-5640-A06E-7B9F0C2981A2}"/>
              </a:ext>
            </a:extLst>
          </p:cNvPr>
          <p:cNvCxnSpPr>
            <a:cxnSpLocks/>
          </p:cNvCxnSpPr>
          <p:nvPr/>
        </p:nvCxnSpPr>
        <p:spPr bwMode="auto">
          <a:xfrm>
            <a:off x="5132472" y="996873"/>
            <a:ext cx="2421488" cy="141528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5AA151-06BA-6F4A-B2B9-8DABF4800F7B}"/>
              </a:ext>
            </a:extLst>
          </p:cNvPr>
          <p:cNvCxnSpPr>
            <a:cxnSpLocks/>
          </p:cNvCxnSpPr>
          <p:nvPr/>
        </p:nvCxnSpPr>
        <p:spPr bwMode="auto">
          <a:xfrm flipH="1">
            <a:off x="3767697" y="998325"/>
            <a:ext cx="584303" cy="1414638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F1DD2A63-C333-C04A-AA24-AF2E3C9788EF}"/>
              </a:ext>
            </a:extLst>
          </p:cNvPr>
          <p:cNvSpPr/>
          <p:nvPr/>
        </p:nvSpPr>
        <p:spPr bwMode="auto">
          <a:xfrm>
            <a:off x="4592275" y="1927832"/>
            <a:ext cx="399495" cy="476423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36CDF3-46CB-C24E-8CE1-D7D336C0D67D}"/>
              </a:ext>
            </a:extLst>
          </p:cNvPr>
          <p:cNvSpPr/>
          <p:nvPr/>
        </p:nvSpPr>
        <p:spPr bwMode="auto">
          <a:xfrm>
            <a:off x="3888858" y="2183799"/>
            <a:ext cx="523528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Spacer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EC845A-6C3C-E04F-ADB6-0DCD823A4FE0}"/>
              </a:ext>
            </a:extLst>
          </p:cNvPr>
          <p:cNvSpPr/>
          <p:nvPr/>
        </p:nvSpPr>
        <p:spPr bwMode="auto">
          <a:xfrm>
            <a:off x="5181745" y="2183799"/>
            <a:ext cx="523528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5’UTR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831AE-B8E2-F445-B1EF-11FB204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Combinatorial Derivations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5BF8-84F8-D542-83F5-C39A78F2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591" y="555773"/>
            <a:ext cx="1659268" cy="609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D01956-9C4B-7C48-A168-2AE566A53869}"/>
              </a:ext>
            </a:extLst>
          </p:cNvPr>
          <p:cNvGrpSpPr/>
          <p:nvPr/>
        </p:nvGrpSpPr>
        <p:grpSpPr>
          <a:xfrm>
            <a:off x="319314" y="3968819"/>
            <a:ext cx="8599719" cy="950342"/>
            <a:chOff x="319314" y="2176304"/>
            <a:chExt cx="8599719" cy="95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3FC747-1BDD-5F47-A3EE-C0E4F8FC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4" y="2200625"/>
              <a:ext cx="660788" cy="901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A83AD-FD98-1B4D-AC16-698F9EA3587C}"/>
                </a:ext>
              </a:extLst>
            </p:cNvPr>
            <p:cNvSpPr/>
            <p:nvPr/>
          </p:nvSpPr>
          <p:spPr bwMode="auto">
            <a:xfrm>
              <a:off x="1421755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Excel2SBOL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922D7-AF5D-8D47-93FB-C44B116ACDAA}"/>
                </a:ext>
              </a:extLst>
            </p:cNvPr>
            <p:cNvSpPr/>
            <p:nvPr/>
          </p:nvSpPr>
          <p:spPr bwMode="auto">
            <a:xfrm>
              <a:off x="4713557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Calculate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Sequences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31E70-1258-B14F-B31B-C75A23E9C1F8}"/>
                </a:ext>
              </a:extLst>
            </p:cNvPr>
            <p:cNvSpPr/>
            <p:nvPr/>
          </p:nvSpPr>
          <p:spPr bwMode="auto">
            <a:xfrm>
              <a:off x="3067656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Expand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CDs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C7749-008D-794B-834A-3B6A49A0C188}"/>
                </a:ext>
              </a:extLst>
            </p:cNvPr>
            <p:cNvSpPr/>
            <p:nvPr/>
          </p:nvSpPr>
          <p:spPr bwMode="auto">
            <a:xfrm>
              <a:off x="6359458" y="2422875"/>
              <a:ext cx="1283693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SBOL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Wingdings" pitchFamily="2" charset="2"/>
                </a:rPr>
                <a:t>FASTA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E3709-8033-EA44-84C4-65DAE9445811}"/>
                </a:ext>
              </a:extLst>
            </p:cNvPr>
            <p:cNvGrpSpPr/>
            <p:nvPr/>
          </p:nvGrpSpPr>
          <p:grpSpPr>
            <a:xfrm>
              <a:off x="7968691" y="2176304"/>
              <a:ext cx="950342" cy="950342"/>
              <a:chOff x="994958" y="2176304"/>
              <a:chExt cx="950342" cy="950342"/>
            </a:xfrm>
          </p:grpSpPr>
          <p:pic>
            <p:nvPicPr>
              <p:cNvPr id="1026" name="Picture 2" descr="Document Icon">
                <a:extLst>
                  <a:ext uri="{FF2B5EF4-FFF2-40B4-BE49-F238E27FC236}">
                    <a16:creationId xmlns:a16="http://schemas.microsoft.com/office/drawing/2014/main" id="{A6A19DF5-0F5E-E041-BCAD-AA5510AAD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958" y="2176304"/>
                <a:ext cx="950342" cy="95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5E055-1A39-7140-A3F6-48C80131476B}"/>
                  </a:ext>
                </a:extLst>
              </p:cNvPr>
              <p:cNvSpPr txBox="1"/>
              <p:nvPr/>
            </p:nvSpPr>
            <p:spPr>
              <a:xfrm>
                <a:off x="1153886" y="2506437"/>
                <a:ext cx="661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FASTA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6E4035-F7A8-604E-9B1C-C2FE9809533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 bwMode="auto">
            <a:xfrm>
              <a:off x="980102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386566-43AA-FB41-B1CA-D976759B556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5917805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427AA-4D75-C748-8913-888B4F36FBDB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 bwMode="auto">
            <a:xfrm>
              <a:off x="4271904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6D38D6-88ED-3A40-9438-B7610971DE7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 bwMode="auto">
            <a:xfrm>
              <a:off x="2626003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245B5B-0279-E349-B20B-C6AEC3763E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43151" y="2654093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1BA9B68-8666-2947-8E74-0B1B02AA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59" y="1793411"/>
            <a:ext cx="660788" cy="9017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64473-B2D0-FF44-A626-39D34C4BF62C}"/>
              </a:ext>
            </a:extLst>
          </p:cNvPr>
          <p:cNvCxnSpPr>
            <a:cxnSpLocks/>
          </p:cNvCxnSpPr>
          <p:nvPr/>
        </p:nvCxnSpPr>
        <p:spPr bwMode="auto">
          <a:xfrm>
            <a:off x="2832709" y="2270894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FB13CA-88A7-644F-8CE7-2AF3379894C5}"/>
              </a:ext>
            </a:extLst>
          </p:cNvPr>
          <p:cNvCxnSpPr>
            <a:cxnSpLocks/>
          </p:cNvCxnSpPr>
          <p:nvPr/>
        </p:nvCxnSpPr>
        <p:spPr bwMode="auto">
          <a:xfrm>
            <a:off x="3784407" y="2416103"/>
            <a:ext cx="372862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entagon 14">
            <a:extLst>
              <a:ext uri="{FF2B5EF4-FFF2-40B4-BE49-F238E27FC236}">
                <a16:creationId xmlns:a16="http://schemas.microsoft.com/office/drawing/2014/main" id="{7867AA8D-D850-4041-9295-70E3FC97D01D}"/>
              </a:ext>
            </a:extLst>
          </p:cNvPr>
          <p:cNvSpPr/>
          <p:nvPr/>
        </p:nvSpPr>
        <p:spPr bwMode="auto">
          <a:xfrm>
            <a:off x="5895249" y="2235383"/>
            <a:ext cx="822950" cy="319989"/>
          </a:xfrm>
          <a:prstGeom prst="homePlat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Left-Right-Up Arrow 29">
            <a:extLst>
              <a:ext uri="{FF2B5EF4-FFF2-40B4-BE49-F238E27FC236}">
                <a16:creationId xmlns:a16="http://schemas.microsoft.com/office/drawing/2014/main" id="{8E157A5E-37B4-534A-A3DB-4ABF237AFBE9}"/>
              </a:ext>
            </a:extLst>
          </p:cNvPr>
          <p:cNvSpPr/>
          <p:nvPr/>
        </p:nvSpPr>
        <p:spPr bwMode="auto">
          <a:xfrm rot="10800000">
            <a:off x="6899477" y="2061773"/>
            <a:ext cx="368558" cy="342482"/>
          </a:xfrm>
          <a:prstGeom prst="leftRightUpArrow">
            <a:avLst>
              <a:gd name="adj1" fmla="val 50000"/>
              <a:gd name="adj2" fmla="val 14817"/>
              <a:gd name="adj3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32781F-09B6-6D48-B8B3-2D782F7C818D}"/>
              </a:ext>
            </a:extLst>
          </p:cNvPr>
          <p:cNvSpPr txBox="1"/>
          <p:nvPr/>
        </p:nvSpPr>
        <p:spPr>
          <a:xfrm>
            <a:off x="6770208" y="239537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B0015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CA84C-8328-A243-8FB0-6FACCDE94548}"/>
              </a:ext>
            </a:extLst>
          </p:cNvPr>
          <p:cNvSpPr txBox="1"/>
          <p:nvPr/>
        </p:nvSpPr>
        <p:spPr>
          <a:xfrm>
            <a:off x="5937168" y="2589737"/>
            <a:ext cx="9883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EBFP </a:t>
            </a:r>
          </a:p>
          <a:p>
            <a:r>
              <a:rPr lang="en-US" sz="1200" dirty="0"/>
              <a:t>mTagBFP2 </a:t>
            </a:r>
          </a:p>
          <a:p>
            <a:r>
              <a:rPr lang="en-US" sz="1200" dirty="0" err="1"/>
              <a:t>mmilCFP</a:t>
            </a:r>
            <a:endParaRPr lang="en-US" sz="1200" dirty="0"/>
          </a:p>
          <a:p>
            <a:r>
              <a:rPr lang="en-US" sz="1200" dirty="0"/>
              <a:t>ECFP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D783B4-BCD7-9943-A5AF-4F9B9BCB5CCC}"/>
              </a:ext>
            </a:extLst>
          </p:cNvPr>
          <p:cNvSpPr txBox="1"/>
          <p:nvPr/>
        </p:nvSpPr>
        <p:spPr>
          <a:xfrm>
            <a:off x="4381847" y="2401257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J23101</a:t>
            </a:r>
          </a:p>
          <a:p>
            <a:r>
              <a:rPr lang="en-US" sz="1200" dirty="0"/>
              <a:t>J23106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B64955-41E4-FE4F-8488-6A95ACB20596}"/>
              </a:ext>
            </a:extLst>
          </p:cNvPr>
          <p:cNvSpPr/>
          <p:nvPr/>
        </p:nvSpPr>
        <p:spPr bwMode="auto">
          <a:xfrm>
            <a:off x="4403508" y="1247830"/>
            <a:ext cx="179889" cy="17988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0BA74D-594A-5B46-A40D-FC6CEC6E8B17}"/>
              </a:ext>
            </a:extLst>
          </p:cNvPr>
          <p:cNvSpPr/>
          <p:nvPr/>
        </p:nvSpPr>
        <p:spPr bwMode="auto">
          <a:xfrm>
            <a:off x="4366311" y="767539"/>
            <a:ext cx="766161" cy="2293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FPs small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716AFA-55B9-2441-AC4C-E0AD8CF50217}"/>
              </a:ext>
            </a:extLst>
          </p:cNvPr>
          <p:cNvSpPr/>
          <p:nvPr/>
        </p:nvSpPr>
        <p:spPr>
          <a:xfrm>
            <a:off x="4168664" y="1370093"/>
            <a:ext cx="1200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pOpen</a:t>
            </a:r>
            <a:r>
              <a:rPr lang="en-US" sz="1200" dirty="0"/>
              <a:t> v3 </a:t>
            </a:r>
            <a:r>
              <a:rPr lang="en-US" sz="1200" dirty="0" err="1"/>
              <a:t>BbsI</a:t>
            </a:r>
            <a:endParaRPr lang="en-US" sz="12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8BA559-1171-044E-BA7A-1E51FB664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4343216" y="2425618"/>
            <a:ext cx="46190" cy="74359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4B2533-3853-614D-BB69-BEDB89955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3535" y="2445624"/>
            <a:ext cx="818283" cy="73141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C4160D-0671-294A-9AB9-AD70E84AB421}"/>
              </a:ext>
            </a:extLst>
          </p:cNvPr>
          <p:cNvCxnSpPr>
            <a:cxnSpLocks/>
          </p:cNvCxnSpPr>
          <p:nvPr/>
        </p:nvCxnSpPr>
        <p:spPr bwMode="auto">
          <a:xfrm>
            <a:off x="5705529" y="2407317"/>
            <a:ext cx="167961" cy="137002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81525A1-C529-B145-BF75-EF72BB56FDA4}"/>
              </a:ext>
            </a:extLst>
          </p:cNvPr>
          <p:cNvCxnSpPr>
            <a:cxnSpLocks/>
          </p:cNvCxnSpPr>
          <p:nvPr/>
        </p:nvCxnSpPr>
        <p:spPr bwMode="auto">
          <a:xfrm flipH="1">
            <a:off x="4590853" y="2427323"/>
            <a:ext cx="597090" cy="135002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88E0C52-59F2-6A4F-AF9E-298F81A23C67}"/>
              </a:ext>
            </a:extLst>
          </p:cNvPr>
          <p:cNvSpPr/>
          <p:nvPr/>
        </p:nvSpPr>
        <p:spPr bwMode="auto">
          <a:xfrm>
            <a:off x="3767697" y="2944732"/>
            <a:ext cx="523528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95C085-B5CD-C84A-B511-0FF00CDE72C2}"/>
              </a:ext>
            </a:extLst>
          </p:cNvPr>
          <p:cNvSpPr/>
          <p:nvPr/>
        </p:nvSpPr>
        <p:spPr bwMode="auto">
          <a:xfrm>
            <a:off x="3118508" y="2944732"/>
            <a:ext cx="523528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326B48-C254-2940-8F8B-2CB35AD08EF6}"/>
              </a:ext>
            </a:extLst>
          </p:cNvPr>
          <p:cNvCxnSpPr>
            <a:cxnSpLocks/>
          </p:cNvCxnSpPr>
          <p:nvPr/>
        </p:nvCxnSpPr>
        <p:spPr bwMode="auto">
          <a:xfrm>
            <a:off x="3053535" y="3172184"/>
            <a:ext cx="128968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51C0080-160A-FA46-89C3-5581007E0586}"/>
              </a:ext>
            </a:extLst>
          </p:cNvPr>
          <p:cNvSpPr/>
          <p:nvPr/>
        </p:nvSpPr>
        <p:spPr bwMode="auto">
          <a:xfrm>
            <a:off x="5574097" y="3549894"/>
            <a:ext cx="254446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DD51441-2A24-BC48-9770-3980A8F19A9F}"/>
              </a:ext>
            </a:extLst>
          </p:cNvPr>
          <p:cNvSpPr/>
          <p:nvPr/>
        </p:nvSpPr>
        <p:spPr bwMode="auto">
          <a:xfrm>
            <a:off x="4655826" y="3549894"/>
            <a:ext cx="251207" cy="2293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30188" marR="0" indent="-2301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602F90-A16C-964E-B846-900CB2394877}"/>
              </a:ext>
            </a:extLst>
          </p:cNvPr>
          <p:cNvCxnSpPr>
            <a:cxnSpLocks/>
          </p:cNvCxnSpPr>
          <p:nvPr/>
        </p:nvCxnSpPr>
        <p:spPr bwMode="auto">
          <a:xfrm>
            <a:off x="4590853" y="3777346"/>
            <a:ext cx="1289681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2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31AE-B8E2-F445-B1EF-11FB204E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Combinatorial Derivations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75BF8-84F8-D542-83F5-C39A78F26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591" y="555773"/>
            <a:ext cx="1659268" cy="60989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D01956-9C4B-7C48-A168-2AE566A53869}"/>
              </a:ext>
            </a:extLst>
          </p:cNvPr>
          <p:cNvGrpSpPr/>
          <p:nvPr/>
        </p:nvGrpSpPr>
        <p:grpSpPr>
          <a:xfrm>
            <a:off x="319314" y="3968819"/>
            <a:ext cx="8599719" cy="950342"/>
            <a:chOff x="319314" y="2176304"/>
            <a:chExt cx="8599719" cy="95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3FC747-1BDD-5F47-A3EE-C0E4F8FC4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14" y="2200625"/>
              <a:ext cx="660788" cy="901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A83AD-FD98-1B4D-AC16-698F9EA3587C}"/>
                </a:ext>
              </a:extLst>
            </p:cNvPr>
            <p:cNvSpPr/>
            <p:nvPr/>
          </p:nvSpPr>
          <p:spPr bwMode="auto">
            <a:xfrm>
              <a:off x="1421755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Excel2SBOL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2922D7-AF5D-8D47-93FB-C44B116ACDAA}"/>
                </a:ext>
              </a:extLst>
            </p:cNvPr>
            <p:cNvSpPr/>
            <p:nvPr/>
          </p:nvSpPr>
          <p:spPr bwMode="auto">
            <a:xfrm>
              <a:off x="4713557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Calculate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Sequences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131E70-1258-B14F-B31B-C75A23E9C1F8}"/>
                </a:ext>
              </a:extLst>
            </p:cNvPr>
            <p:cNvSpPr/>
            <p:nvPr/>
          </p:nvSpPr>
          <p:spPr bwMode="auto">
            <a:xfrm>
              <a:off x="3067656" y="2422875"/>
              <a:ext cx="1204248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Expand </a:t>
              </a:r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CDs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C7749-008D-794B-834A-3B6A49A0C188}"/>
                </a:ext>
              </a:extLst>
            </p:cNvPr>
            <p:cNvSpPr/>
            <p:nvPr/>
          </p:nvSpPr>
          <p:spPr bwMode="auto">
            <a:xfrm>
              <a:off x="6359458" y="2422875"/>
              <a:ext cx="1283693" cy="4572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SBOL</a:t>
              </a: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sym typeface="Wingdings" pitchFamily="2" charset="2"/>
                </a:rPr>
                <a:t>FASTA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E3709-8033-EA44-84C4-65DAE9445811}"/>
                </a:ext>
              </a:extLst>
            </p:cNvPr>
            <p:cNvGrpSpPr/>
            <p:nvPr/>
          </p:nvGrpSpPr>
          <p:grpSpPr>
            <a:xfrm>
              <a:off x="7968691" y="2176304"/>
              <a:ext cx="950342" cy="950342"/>
              <a:chOff x="994958" y="2176304"/>
              <a:chExt cx="950342" cy="950342"/>
            </a:xfrm>
          </p:grpSpPr>
          <p:pic>
            <p:nvPicPr>
              <p:cNvPr id="1026" name="Picture 2" descr="Document Icon">
                <a:extLst>
                  <a:ext uri="{FF2B5EF4-FFF2-40B4-BE49-F238E27FC236}">
                    <a16:creationId xmlns:a16="http://schemas.microsoft.com/office/drawing/2014/main" id="{A6A19DF5-0F5E-E041-BCAD-AA5510AADB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958" y="2176304"/>
                <a:ext cx="950342" cy="950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5E055-1A39-7140-A3F6-48C80131476B}"/>
                  </a:ext>
                </a:extLst>
              </p:cNvPr>
              <p:cNvSpPr txBox="1"/>
              <p:nvPr/>
            </p:nvSpPr>
            <p:spPr>
              <a:xfrm>
                <a:off x="1153886" y="2506437"/>
                <a:ext cx="6617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FASTA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6E4035-F7A8-604E-9B1C-C2FE9809533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 bwMode="auto">
            <a:xfrm>
              <a:off x="980102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386566-43AA-FB41-B1CA-D976759B556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5917805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427AA-4D75-C748-8913-888B4F36FBDB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 bwMode="auto">
            <a:xfrm>
              <a:off x="4271904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6D38D6-88ED-3A40-9438-B7610971DE7D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 bwMode="auto">
            <a:xfrm>
              <a:off x="2626003" y="2651475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245B5B-0279-E349-B20B-C6AEC3763E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43151" y="2654093"/>
              <a:ext cx="441653" cy="0"/>
            </a:xfrm>
            <a:prstGeom prst="straightConnector1">
              <a:avLst/>
            </a:prstGeom>
            <a:ln w="3810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7FD2F-C581-C241-9ED1-632E96CCB0EB}"/>
              </a:ext>
            </a:extLst>
          </p:cNvPr>
          <p:cNvGrpSpPr/>
          <p:nvPr/>
        </p:nvGrpSpPr>
        <p:grpSpPr>
          <a:xfrm>
            <a:off x="375381" y="2052291"/>
            <a:ext cx="3728621" cy="627540"/>
            <a:chOff x="3784407" y="1927832"/>
            <a:chExt cx="3728621" cy="627540"/>
          </a:xfrm>
        </p:grpSpPr>
        <p:sp>
          <p:nvSpPr>
            <p:cNvPr id="18" name="Bent Arrow 17">
              <a:extLst>
                <a:ext uri="{FF2B5EF4-FFF2-40B4-BE49-F238E27FC236}">
                  <a16:creationId xmlns:a16="http://schemas.microsoft.com/office/drawing/2014/main" id="{6F3368A2-F352-9D4C-A645-46B0A063B3A4}"/>
                </a:ext>
              </a:extLst>
            </p:cNvPr>
            <p:cNvSpPr/>
            <p:nvPr/>
          </p:nvSpPr>
          <p:spPr bwMode="auto">
            <a:xfrm>
              <a:off x="4592275" y="1927832"/>
              <a:ext cx="399495" cy="476423"/>
            </a:xfrm>
            <a:prstGeom prst="ben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05122C-834D-8040-B4D8-31E645959650}"/>
                </a:ext>
              </a:extLst>
            </p:cNvPr>
            <p:cNvSpPr/>
            <p:nvPr/>
          </p:nvSpPr>
          <p:spPr bwMode="auto">
            <a:xfrm>
              <a:off x="3888858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1A55F5-86A8-C44A-8C82-FD64CAFEF669}"/>
                </a:ext>
              </a:extLst>
            </p:cNvPr>
            <p:cNvSpPr/>
            <p:nvPr/>
          </p:nvSpPr>
          <p:spPr bwMode="auto">
            <a:xfrm>
              <a:off x="5181745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5’UTR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689B2F-D327-CD48-B2A7-2BF9C43AFD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4407" y="2416103"/>
              <a:ext cx="372862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Pentagon 24">
              <a:extLst>
                <a:ext uri="{FF2B5EF4-FFF2-40B4-BE49-F238E27FC236}">
                  <a16:creationId xmlns:a16="http://schemas.microsoft.com/office/drawing/2014/main" id="{41728366-D167-544A-AC7E-CE2438EEA328}"/>
                </a:ext>
              </a:extLst>
            </p:cNvPr>
            <p:cNvSpPr/>
            <p:nvPr/>
          </p:nvSpPr>
          <p:spPr bwMode="auto">
            <a:xfrm>
              <a:off x="5895249" y="2235383"/>
              <a:ext cx="822950" cy="319989"/>
            </a:xfrm>
            <a:prstGeom prst="homeP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Left-Right-Up Arrow 25">
              <a:extLst>
                <a:ext uri="{FF2B5EF4-FFF2-40B4-BE49-F238E27FC236}">
                  <a16:creationId xmlns:a16="http://schemas.microsoft.com/office/drawing/2014/main" id="{99637398-5127-C747-9BBF-AA7D126A06D4}"/>
                </a:ext>
              </a:extLst>
            </p:cNvPr>
            <p:cNvSpPr/>
            <p:nvPr/>
          </p:nvSpPr>
          <p:spPr bwMode="auto">
            <a:xfrm rot="10800000">
              <a:off x="6899477" y="2061773"/>
              <a:ext cx="368558" cy="342482"/>
            </a:xfrm>
            <a:prstGeom prst="leftRightUpArrow">
              <a:avLst>
                <a:gd name="adj1" fmla="val 50000"/>
                <a:gd name="adj2" fmla="val 14817"/>
                <a:gd name="adj3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0B7150-02D8-454D-BE57-76E503065252}"/>
              </a:ext>
            </a:extLst>
          </p:cNvPr>
          <p:cNvCxnSpPr>
            <a:cxnSpLocks/>
          </p:cNvCxnSpPr>
          <p:nvPr/>
        </p:nvCxnSpPr>
        <p:spPr bwMode="auto">
          <a:xfrm>
            <a:off x="4324158" y="2528714"/>
            <a:ext cx="441653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C07950-2012-1D44-B021-BB13F8925C9B}"/>
              </a:ext>
            </a:extLst>
          </p:cNvPr>
          <p:cNvGrpSpPr/>
          <p:nvPr/>
        </p:nvGrpSpPr>
        <p:grpSpPr>
          <a:xfrm>
            <a:off x="5101634" y="1152131"/>
            <a:ext cx="3728621" cy="627540"/>
            <a:chOff x="3784407" y="1927832"/>
            <a:chExt cx="3728621" cy="627540"/>
          </a:xfrm>
        </p:grpSpPr>
        <p:sp>
          <p:nvSpPr>
            <p:cNvPr id="29" name="Bent Arrow 28">
              <a:extLst>
                <a:ext uri="{FF2B5EF4-FFF2-40B4-BE49-F238E27FC236}">
                  <a16:creationId xmlns:a16="http://schemas.microsoft.com/office/drawing/2014/main" id="{6814BB68-284B-404C-A1EB-A7A173C7ABCF}"/>
                </a:ext>
              </a:extLst>
            </p:cNvPr>
            <p:cNvSpPr/>
            <p:nvPr/>
          </p:nvSpPr>
          <p:spPr bwMode="auto">
            <a:xfrm>
              <a:off x="4592275" y="1927832"/>
              <a:ext cx="399495" cy="476423"/>
            </a:xfrm>
            <a:prstGeom prst="ben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848D2-2D7F-B247-AF05-0AB12393BD85}"/>
                </a:ext>
              </a:extLst>
            </p:cNvPr>
            <p:cNvSpPr/>
            <p:nvPr/>
          </p:nvSpPr>
          <p:spPr bwMode="auto">
            <a:xfrm>
              <a:off x="3888858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D5151B-6734-A14C-94BB-01BEEA531C43}"/>
                </a:ext>
              </a:extLst>
            </p:cNvPr>
            <p:cNvSpPr/>
            <p:nvPr/>
          </p:nvSpPr>
          <p:spPr bwMode="auto">
            <a:xfrm>
              <a:off x="5181745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5’UTR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3A82B9-E90C-484C-B811-B4867E670C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4407" y="2416103"/>
              <a:ext cx="372862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Pentagon 33">
              <a:extLst>
                <a:ext uri="{FF2B5EF4-FFF2-40B4-BE49-F238E27FC236}">
                  <a16:creationId xmlns:a16="http://schemas.microsoft.com/office/drawing/2014/main" id="{9EFBBC86-F20A-DA48-89DC-E20D951B980A}"/>
                </a:ext>
              </a:extLst>
            </p:cNvPr>
            <p:cNvSpPr/>
            <p:nvPr/>
          </p:nvSpPr>
          <p:spPr bwMode="auto">
            <a:xfrm>
              <a:off x="5895249" y="2235383"/>
              <a:ext cx="822950" cy="319989"/>
            </a:xfrm>
            <a:prstGeom prst="homePlat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EBFP</a:t>
              </a:r>
            </a:p>
          </p:txBody>
        </p:sp>
        <p:sp>
          <p:nvSpPr>
            <p:cNvPr id="35" name="Left-Right-Up Arrow 34">
              <a:extLst>
                <a:ext uri="{FF2B5EF4-FFF2-40B4-BE49-F238E27FC236}">
                  <a16:creationId xmlns:a16="http://schemas.microsoft.com/office/drawing/2014/main" id="{217BD805-5E39-024E-9235-59FFD1AE1A63}"/>
                </a:ext>
              </a:extLst>
            </p:cNvPr>
            <p:cNvSpPr/>
            <p:nvPr/>
          </p:nvSpPr>
          <p:spPr bwMode="auto">
            <a:xfrm rot="10800000">
              <a:off x="6899477" y="2061773"/>
              <a:ext cx="368558" cy="342482"/>
            </a:xfrm>
            <a:prstGeom prst="leftRightUpArrow">
              <a:avLst>
                <a:gd name="adj1" fmla="val 50000"/>
                <a:gd name="adj2" fmla="val 14817"/>
                <a:gd name="adj3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C5DF37-B0F3-A245-980E-12DF523549BC}"/>
              </a:ext>
            </a:extLst>
          </p:cNvPr>
          <p:cNvGrpSpPr/>
          <p:nvPr/>
        </p:nvGrpSpPr>
        <p:grpSpPr>
          <a:xfrm>
            <a:off x="5115548" y="1765948"/>
            <a:ext cx="3728621" cy="627540"/>
            <a:chOff x="3784407" y="1927832"/>
            <a:chExt cx="3728621" cy="627540"/>
          </a:xfrm>
        </p:grpSpPr>
        <p:sp>
          <p:nvSpPr>
            <p:cNvPr id="37" name="Bent Arrow 36">
              <a:extLst>
                <a:ext uri="{FF2B5EF4-FFF2-40B4-BE49-F238E27FC236}">
                  <a16:creationId xmlns:a16="http://schemas.microsoft.com/office/drawing/2014/main" id="{B7B56220-E50D-C346-9898-1D8D44F386F0}"/>
                </a:ext>
              </a:extLst>
            </p:cNvPr>
            <p:cNvSpPr/>
            <p:nvPr/>
          </p:nvSpPr>
          <p:spPr bwMode="auto">
            <a:xfrm>
              <a:off x="4592275" y="1927832"/>
              <a:ext cx="399495" cy="476423"/>
            </a:xfrm>
            <a:prstGeom prst="bentArrow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08445B2-51DC-1948-85C5-1E07ED2FEF4D}"/>
                </a:ext>
              </a:extLst>
            </p:cNvPr>
            <p:cNvSpPr/>
            <p:nvPr/>
          </p:nvSpPr>
          <p:spPr bwMode="auto">
            <a:xfrm>
              <a:off x="3888858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A0A09D7-EA45-AB4E-9A82-1D93EFD75935}"/>
                </a:ext>
              </a:extLst>
            </p:cNvPr>
            <p:cNvSpPr/>
            <p:nvPr/>
          </p:nvSpPr>
          <p:spPr bwMode="auto">
            <a:xfrm>
              <a:off x="5181745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5’UTR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477D5AB-4B82-F041-926C-E58059255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4407" y="2416103"/>
              <a:ext cx="372862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Pentagon 40">
              <a:extLst>
                <a:ext uri="{FF2B5EF4-FFF2-40B4-BE49-F238E27FC236}">
                  <a16:creationId xmlns:a16="http://schemas.microsoft.com/office/drawing/2014/main" id="{A1E757C3-08E2-F840-8078-4631D106742A}"/>
                </a:ext>
              </a:extLst>
            </p:cNvPr>
            <p:cNvSpPr/>
            <p:nvPr/>
          </p:nvSpPr>
          <p:spPr bwMode="auto">
            <a:xfrm>
              <a:off x="5895249" y="2235383"/>
              <a:ext cx="822950" cy="319989"/>
            </a:xfrm>
            <a:prstGeom prst="homePlat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EBFP</a:t>
              </a:r>
            </a:p>
          </p:txBody>
        </p:sp>
        <p:sp>
          <p:nvSpPr>
            <p:cNvPr id="42" name="Left-Right-Up Arrow 41">
              <a:extLst>
                <a:ext uri="{FF2B5EF4-FFF2-40B4-BE49-F238E27FC236}">
                  <a16:creationId xmlns:a16="http://schemas.microsoft.com/office/drawing/2014/main" id="{913BAF9E-D373-6946-9811-66749FDC4BDC}"/>
                </a:ext>
              </a:extLst>
            </p:cNvPr>
            <p:cNvSpPr/>
            <p:nvPr/>
          </p:nvSpPr>
          <p:spPr bwMode="auto">
            <a:xfrm rot="10800000">
              <a:off x="6899477" y="2061773"/>
              <a:ext cx="368558" cy="342482"/>
            </a:xfrm>
            <a:prstGeom prst="leftRightUpArrow">
              <a:avLst>
                <a:gd name="adj1" fmla="val 50000"/>
                <a:gd name="adj2" fmla="val 14817"/>
                <a:gd name="adj3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31BDA8-FDC7-284D-8AB3-197544DFDAA4}"/>
              </a:ext>
            </a:extLst>
          </p:cNvPr>
          <p:cNvGrpSpPr/>
          <p:nvPr/>
        </p:nvGrpSpPr>
        <p:grpSpPr>
          <a:xfrm>
            <a:off x="5098609" y="2387642"/>
            <a:ext cx="3728621" cy="627540"/>
            <a:chOff x="3784407" y="1927832"/>
            <a:chExt cx="3728621" cy="627540"/>
          </a:xfrm>
        </p:grpSpPr>
        <p:sp>
          <p:nvSpPr>
            <p:cNvPr id="44" name="Bent Arrow 43">
              <a:extLst>
                <a:ext uri="{FF2B5EF4-FFF2-40B4-BE49-F238E27FC236}">
                  <a16:creationId xmlns:a16="http://schemas.microsoft.com/office/drawing/2014/main" id="{4A4F5528-2FAF-A340-B40D-BE87DEDC7C22}"/>
                </a:ext>
              </a:extLst>
            </p:cNvPr>
            <p:cNvSpPr/>
            <p:nvPr/>
          </p:nvSpPr>
          <p:spPr bwMode="auto">
            <a:xfrm>
              <a:off x="4592275" y="1927832"/>
              <a:ext cx="399495" cy="476423"/>
            </a:xfrm>
            <a:prstGeom prst="bentArrow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0D021D-92F1-7440-8962-99D261BCA4F3}"/>
                </a:ext>
              </a:extLst>
            </p:cNvPr>
            <p:cNvSpPr/>
            <p:nvPr/>
          </p:nvSpPr>
          <p:spPr bwMode="auto">
            <a:xfrm>
              <a:off x="3888858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1BB82DC-78DF-8E4A-8EB5-CFDB736555D3}"/>
                </a:ext>
              </a:extLst>
            </p:cNvPr>
            <p:cNvSpPr/>
            <p:nvPr/>
          </p:nvSpPr>
          <p:spPr bwMode="auto">
            <a:xfrm>
              <a:off x="5181745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5’UTR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BC13A3A-185C-9F44-B680-899BBE6EC4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4407" y="2416103"/>
              <a:ext cx="372862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581FCCB3-85EE-A84B-8A8E-C3DA391F5546}"/>
                </a:ext>
              </a:extLst>
            </p:cNvPr>
            <p:cNvSpPr/>
            <p:nvPr/>
          </p:nvSpPr>
          <p:spPr bwMode="auto">
            <a:xfrm>
              <a:off x="5895249" y="2235383"/>
              <a:ext cx="822950" cy="319989"/>
            </a:xfrm>
            <a:prstGeom prst="homePlat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mTagBFP2</a:t>
              </a:r>
            </a:p>
          </p:txBody>
        </p:sp>
        <p:sp>
          <p:nvSpPr>
            <p:cNvPr id="49" name="Left-Right-Up Arrow 48">
              <a:extLst>
                <a:ext uri="{FF2B5EF4-FFF2-40B4-BE49-F238E27FC236}">
                  <a16:creationId xmlns:a16="http://schemas.microsoft.com/office/drawing/2014/main" id="{0F6D8510-9823-1043-8E4F-7BB0D2C35AB8}"/>
                </a:ext>
              </a:extLst>
            </p:cNvPr>
            <p:cNvSpPr/>
            <p:nvPr/>
          </p:nvSpPr>
          <p:spPr bwMode="auto">
            <a:xfrm rot="10800000">
              <a:off x="6899477" y="2061773"/>
              <a:ext cx="368558" cy="342482"/>
            </a:xfrm>
            <a:prstGeom prst="leftRightUpArrow">
              <a:avLst>
                <a:gd name="adj1" fmla="val 50000"/>
                <a:gd name="adj2" fmla="val 14817"/>
                <a:gd name="adj3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8E8501C-1F04-0449-AA8C-FEDCFFA90250}"/>
              </a:ext>
            </a:extLst>
          </p:cNvPr>
          <p:cNvGrpSpPr/>
          <p:nvPr/>
        </p:nvGrpSpPr>
        <p:grpSpPr>
          <a:xfrm>
            <a:off x="5112523" y="3001459"/>
            <a:ext cx="3728621" cy="627540"/>
            <a:chOff x="3784407" y="1927832"/>
            <a:chExt cx="3728621" cy="627540"/>
          </a:xfrm>
        </p:grpSpPr>
        <p:sp>
          <p:nvSpPr>
            <p:cNvPr id="51" name="Bent Arrow 50">
              <a:extLst>
                <a:ext uri="{FF2B5EF4-FFF2-40B4-BE49-F238E27FC236}">
                  <a16:creationId xmlns:a16="http://schemas.microsoft.com/office/drawing/2014/main" id="{C3668832-0C9C-C545-8B8B-8F3C41A1626A}"/>
                </a:ext>
              </a:extLst>
            </p:cNvPr>
            <p:cNvSpPr/>
            <p:nvPr/>
          </p:nvSpPr>
          <p:spPr bwMode="auto">
            <a:xfrm>
              <a:off x="4592275" y="1927832"/>
              <a:ext cx="399495" cy="476423"/>
            </a:xfrm>
            <a:prstGeom prst="bentArrow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FED6BB-CA3D-C343-8C69-E0E4214E5A0E}"/>
                </a:ext>
              </a:extLst>
            </p:cNvPr>
            <p:cNvSpPr/>
            <p:nvPr/>
          </p:nvSpPr>
          <p:spPr bwMode="auto">
            <a:xfrm>
              <a:off x="3888858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Spacer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AA3646-B73E-544A-8C24-D8A78D9E6E8E}"/>
                </a:ext>
              </a:extLst>
            </p:cNvPr>
            <p:cNvSpPr/>
            <p:nvPr/>
          </p:nvSpPr>
          <p:spPr bwMode="auto">
            <a:xfrm>
              <a:off x="5181745" y="2183799"/>
              <a:ext cx="523528" cy="229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5’UTR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8ABE6-9DFE-C447-B397-F4BAEA6787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4407" y="2416103"/>
              <a:ext cx="3728621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Pentagon 54">
              <a:extLst>
                <a:ext uri="{FF2B5EF4-FFF2-40B4-BE49-F238E27FC236}">
                  <a16:creationId xmlns:a16="http://schemas.microsoft.com/office/drawing/2014/main" id="{3C5647EC-96F0-6C43-9E95-F2FC069DC39C}"/>
                </a:ext>
              </a:extLst>
            </p:cNvPr>
            <p:cNvSpPr/>
            <p:nvPr/>
          </p:nvSpPr>
          <p:spPr bwMode="auto">
            <a:xfrm>
              <a:off x="5895249" y="2235383"/>
              <a:ext cx="822950" cy="319989"/>
            </a:xfrm>
            <a:prstGeom prst="homePlat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mTragBFP2</a:t>
              </a:r>
            </a:p>
          </p:txBody>
        </p:sp>
        <p:sp>
          <p:nvSpPr>
            <p:cNvPr id="56" name="Left-Right-Up Arrow 55">
              <a:extLst>
                <a:ext uri="{FF2B5EF4-FFF2-40B4-BE49-F238E27FC236}">
                  <a16:creationId xmlns:a16="http://schemas.microsoft.com/office/drawing/2014/main" id="{DD273F81-7335-2C49-9881-DAE13893C87B}"/>
                </a:ext>
              </a:extLst>
            </p:cNvPr>
            <p:cNvSpPr/>
            <p:nvPr/>
          </p:nvSpPr>
          <p:spPr bwMode="auto">
            <a:xfrm rot="10800000">
              <a:off x="6899477" y="2061773"/>
              <a:ext cx="368558" cy="342482"/>
            </a:xfrm>
            <a:prstGeom prst="leftRightUpArrow">
              <a:avLst>
                <a:gd name="adj1" fmla="val 50000"/>
                <a:gd name="adj2" fmla="val 14817"/>
                <a:gd name="adj3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0188" marR="0" indent="-230188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10000"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5BFB746-8A18-D440-AFCE-4876FE6DA0CB}"/>
              </a:ext>
            </a:extLst>
          </p:cNvPr>
          <p:cNvSpPr/>
          <p:nvPr/>
        </p:nvSpPr>
        <p:spPr>
          <a:xfrm>
            <a:off x="5925978" y="1376315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J23101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16BE8E-4635-944E-A8FB-CE9FF7D4F7D5}"/>
              </a:ext>
            </a:extLst>
          </p:cNvPr>
          <p:cNvSpPr/>
          <p:nvPr/>
        </p:nvSpPr>
        <p:spPr>
          <a:xfrm>
            <a:off x="5931631" y="2628311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J23101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A5BABD-DE52-0448-BAE0-0D6F904F68FE}"/>
              </a:ext>
            </a:extLst>
          </p:cNvPr>
          <p:cNvSpPr/>
          <p:nvPr/>
        </p:nvSpPr>
        <p:spPr>
          <a:xfrm>
            <a:off x="5932844" y="1956107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J23106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FDA36E-41B4-A04E-991D-258D9A482885}"/>
              </a:ext>
            </a:extLst>
          </p:cNvPr>
          <p:cNvSpPr/>
          <p:nvPr/>
        </p:nvSpPr>
        <p:spPr>
          <a:xfrm>
            <a:off x="5946713" y="3210691"/>
            <a:ext cx="6479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J23106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A1CD6-BE7D-5C42-B7B5-9CBF9E923AAF}"/>
              </a:ext>
            </a:extLst>
          </p:cNvPr>
          <p:cNvSpPr txBox="1"/>
          <p:nvPr/>
        </p:nvSpPr>
        <p:spPr>
          <a:xfrm rot="5400000">
            <a:off x="6850350" y="36696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9318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ayppt0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_rayppt0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  <a:no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t" anchorCtr="0" compatLnSpc="1">
        <a:prstTxWarp prst="textNoShape">
          <a:avLst/>
        </a:prstTxWarp>
        <a:spAutoFit/>
      </a:bodyPr>
      <a:lstStyle>
        <a:defPPr marL="230188" marR="0" indent="-2301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110000"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rayppt03 1">
        <a:dk1>
          <a:srgbClr val="000000"/>
        </a:dk1>
        <a:lt1>
          <a:srgbClr val="FFFFFF"/>
        </a:lt1>
        <a:dk2>
          <a:srgbClr val="000000"/>
        </a:dk2>
        <a:lt2>
          <a:srgbClr val="AC9F89"/>
        </a:lt2>
        <a:accent1>
          <a:srgbClr val="95A289"/>
        </a:accent1>
        <a:accent2>
          <a:srgbClr val="DAD9AD"/>
        </a:accent2>
        <a:accent3>
          <a:srgbClr val="FFFFFF"/>
        </a:accent3>
        <a:accent4>
          <a:srgbClr val="000000"/>
        </a:accent4>
        <a:accent5>
          <a:srgbClr val="C8CEC4"/>
        </a:accent5>
        <a:accent6>
          <a:srgbClr val="C5C49C"/>
        </a:accent6>
        <a:hlink>
          <a:srgbClr val="7C96A1"/>
        </a:hlink>
        <a:folHlink>
          <a:srgbClr val="CE112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674B69F4-C641-B145-BB5D-EB273F7A0E2E}" vid="{CCD3C364-ED23-7C4C-9FFF-902385DD3B10}"/>
    </a:ext>
  </a:extLst>
</a:theme>
</file>

<file path=ppt/theme/theme2.xml><?xml version="1.0" encoding="utf-8"?>
<a:theme xmlns:a="http://schemas.openxmlformats.org/drawingml/2006/main" name="Corp_External_Template2016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5B5B5"/>
        </a:solidFill>
        <a:ln w="12700" algn="ctr">
          <a:noFill/>
          <a:miter lim="800000"/>
          <a:headEnd/>
          <a:tailEnd/>
        </a:ln>
      </a:spPr>
      <a:bodyPr wrap="none" rtlCol="0" anchor="ctr"/>
      <a:lstStyle>
        <a:defPPr algn="ctr">
          <a:defRPr dirty="0" err="1" smtClean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674B69F4-C641-B145-BB5D-EB273F7A0E2E}" vid="{EBA07853-F248-5249-A6D6-27D1F35609D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1_rayppt03</Template>
  <TotalTime>807</TotalTime>
  <Words>466</Words>
  <Application>Microsoft Macintosh PowerPoint</Application>
  <PresentationFormat>On-screen Show (16:9)</PresentationFormat>
  <Paragraphs>156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Frutiger 87ExtraBlackCn</vt:lpstr>
      <vt:lpstr>Wingdings</vt:lpstr>
      <vt:lpstr>1_rayppt03</vt:lpstr>
      <vt:lpstr>Corp_External_Template2016_16x9</vt:lpstr>
      <vt:lpstr>Collaborative Sequence Design in the iGEM Engineering Committee</vt:lpstr>
      <vt:lpstr>Challenge: Online Collaborative Design</vt:lpstr>
      <vt:lpstr>Context: iGEM Engineering Committee</vt:lpstr>
      <vt:lpstr>Collaborative Design</vt:lpstr>
      <vt:lpstr>Construct Design with Google Sheets</vt:lpstr>
      <vt:lpstr>From Designs to Draft Orders</vt:lpstr>
      <vt:lpstr>Implementation: Chain of SBOL Scripts</vt:lpstr>
      <vt:lpstr>Extracting Combinatorial Derivations</vt:lpstr>
      <vt:lpstr>Expanding Combinatorial Derivations</vt:lpstr>
      <vt:lpstr>Calculating Sequences from Parts</vt:lpstr>
      <vt:lpstr>Export to FASTA</vt:lpstr>
      <vt:lpstr>Result: Collaboration-Focused Design</vt:lpstr>
      <vt:lpstr>Summary</vt:lpstr>
      <vt:lpstr>Acknowledgement: Design Collaborators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Sequence Design in the iGEM Engineering Committee</dc:title>
  <dc:subject>Event Name</dc:subject>
  <dc:creator>Jacob Beal</dc:creator>
  <cp:keywords>Raytheon</cp:keywords>
  <dc:description>Template: Mark Johnson, Silver Fox Productions
Formatting:
Event Date:
Event Location:
Audience Type: Internal</dc:description>
  <cp:lastModifiedBy>Jacob Beal</cp:lastModifiedBy>
  <cp:revision>79</cp:revision>
  <cp:lastPrinted>2016-06-30T23:18:54Z</cp:lastPrinted>
  <dcterms:created xsi:type="dcterms:W3CDTF">2021-06-13T11:20:07Z</dcterms:created>
  <dcterms:modified xsi:type="dcterms:W3CDTF">2021-06-14T00:47:13Z</dcterms:modified>
</cp:coreProperties>
</file>