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70" r:id="rId4"/>
    <p:sldId id="273" r:id="rId5"/>
    <p:sldId id="267" r:id="rId6"/>
    <p:sldId id="265" r:id="rId7"/>
    <p:sldId id="266" r:id="rId8"/>
    <p:sldId id="277" r:id="rId9"/>
    <p:sldId id="262" r:id="rId10"/>
    <p:sldId id="268" r:id="rId11"/>
    <p:sldId id="269" r:id="rId12"/>
    <p:sldId id="275" r:id="rId13"/>
    <p:sldId id="264" r:id="rId14"/>
    <p:sldId id="276" r:id="rId15"/>
    <p:sldId id="274" r:id="rId16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us Vitalis" initials="CV" lastIdx="1" clrIdx="0">
    <p:extLst>
      <p:ext uri="{19B8F6BF-5375-455C-9EA6-DF929625EA0E}">
        <p15:presenceInfo xmlns:p15="http://schemas.microsoft.com/office/powerpoint/2012/main" userId="ac9cfa325501f776" providerId="Windows Live"/>
      </p:ext>
    </p:extLst>
  </p:cmAuthor>
  <p:cmAuthor id="2" name="gonzalo vidal" initials="gv" lastIdx="2" clrIdx="1">
    <p:extLst>
      <p:ext uri="{19B8F6BF-5375-455C-9EA6-DF929625EA0E}">
        <p15:presenceInfo xmlns:p15="http://schemas.microsoft.com/office/powerpoint/2012/main" userId="ba5adc8fb746ca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D42A"/>
    <a:srgbClr val="00FF00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786E5-F8CF-0D46-BAD9-86B3A158E690}" v="97" dt="2021-06-17T19:07:45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245"/>
  </p:normalViewPr>
  <p:slideViewPr>
    <p:cSldViewPr snapToGrid="0">
      <p:cViewPr varScale="1">
        <p:scale>
          <a:sx n="211" d="100"/>
          <a:sy n="211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6DE04-33F7-8E43-BB75-A8FB2F545159}" type="datetimeFigureOut">
              <a:rPr lang="en-CL" smtClean="0"/>
              <a:t>30-06-21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9365-41D7-CB41-88FD-EB800147E591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2057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Hello, my name is Gonzalo Vidal and I will present Flapjack, a data management and analysis tool for genetic circuit characterization.</a:t>
            </a:r>
          </a:p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087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In the Log in page you can Register for free or Log in if you have an account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10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6274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In the Browse page you can browse data sorted by Study, Assay or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11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6308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In the View page you can Query , analyze and visualize data in multiple 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12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730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Flapjack is a data management and analysis tool for synthetic biology. It aims to complete the SBOL based open source DBTL lifecycle.</a:t>
            </a:r>
          </a:p>
          <a:p>
            <a:r>
              <a:rPr lang="en-CL" dirty="0"/>
              <a:t>Flapjack centers on connecting the Test and Learn stages collecting and storing experimental data to make it accesible and machine readable.</a:t>
            </a:r>
          </a:p>
          <a:p>
            <a:r>
              <a:rPr lang="en-CL" dirty="0"/>
              <a:t>The  software consist in a relational database and an analysis engine as back-end accesible through a user-friendly web app front-end or through a REST API.</a:t>
            </a:r>
          </a:p>
          <a:p>
            <a:r>
              <a:rPr lang="en-CL" dirty="0"/>
              <a:t>The frontend provides powerful querying, plotting and analysis tools.</a:t>
            </a:r>
          </a:p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2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967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Everything starts with a synthetic biologist getting experimental data.</a:t>
            </a:r>
          </a:p>
          <a:p>
            <a:r>
              <a:rPr lang="en-CL" dirty="0"/>
              <a:t>We have created a semi-automated pipeline that uses the plate reader output.</a:t>
            </a:r>
          </a:p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3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9561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L" dirty="0"/>
              <a:t>To create structured data from our raw data we need to provide some extra information.</a:t>
            </a:r>
          </a:p>
          <a:p>
            <a:r>
              <a:rPr lang="en-CL" dirty="0"/>
              <a:t>To do this we rename the sheet that contains tha data in the excel obtained from the plate reader.</a:t>
            </a:r>
          </a:p>
          <a:p>
            <a:r>
              <a:rPr lang="en-CL" dirty="0"/>
              <a:t>We also need to add the following sheets Media, Strains, DNA and Chemicals,</a:t>
            </a:r>
          </a:p>
          <a:p>
            <a:r>
              <a:rPr lang="en-CL" dirty="0"/>
              <a:t>We fill these sheets with the contents of our 96 well 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4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9583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The data is structured using Flapjack data objects, which are the following.</a:t>
            </a:r>
          </a:p>
          <a:p>
            <a:r>
              <a:rPr lang="en-CL" dirty="0"/>
              <a:t>Study correspond to a set of experiments or assays addresing a particular hypothesis, like paper or report.</a:t>
            </a:r>
          </a:p>
          <a:p>
            <a:r>
              <a:rPr lang="en-CL" dirty="0"/>
              <a:t>Assay correspond to a set of experimental measurements, including controls, replicates and different conditions.</a:t>
            </a:r>
          </a:p>
          <a:p>
            <a:r>
              <a:rPr lang="en-CL" dirty="0"/>
              <a:t>Sample correspond to the basic unit that is subject to measurement.</a:t>
            </a:r>
          </a:p>
          <a:p>
            <a:r>
              <a:rPr lang="en-CL" dirty="0"/>
              <a:t>In this regard a Sample can be a well on a 96 well plate, an Assay can be the whole 96 well plate and an study can be a set of 96-well pates.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5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4915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Measurement correspond to the value of the raw measurement recorded for a particular sample during an assay at a particular time.</a:t>
            </a:r>
          </a:p>
          <a:p>
            <a:r>
              <a:rPr lang="en-CL" dirty="0"/>
              <a:t>Vector is the set of DNAs encoding gentic circuits, where the individual DNA links to part composition and sequence using SynBioHub URIs.</a:t>
            </a:r>
          </a:p>
          <a:p>
            <a:r>
              <a:rPr lang="en-CL" dirty="0"/>
              <a:t>Media is the composition of the substrate that drives the genetic circuit.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6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2160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Strain is the chassis or model organism that host the genetic circuit.</a:t>
            </a:r>
          </a:p>
          <a:p>
            <a:r>
              <a:rPr lang="en-CL" dirty="0"/>
              <a:t>Supplement is any chemical added to the Media.</a:t>
            </a:r>
          </a:p>
          <a:p>
            <a:r>
              <a:rPr lang="en-CL" dirty="0"/>
              <a:t>Signal is the subject of measurements, for example a fluorescence channel with given filter bandwidhts.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7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19037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Here is the whole data model. We can appreciate how the high complexity data objects are composed by simplier ones.</a:t>
            </a:r>
          </a:p>
          <a:p>
            <a:r>
              <a:rPr lang="en-CL" dirty="0"/>
              <a:t>As an example we can have two plasmids each one corresponds to a DNA object, both compose the Vector and this Vector is transformed into a Strain.</a:t>
            </a:r>
          </a:p>
          <a:p>
            <a:r>
              <a:rPr lang="en-CL" dirty="0"/>
              <a:t>A fluorescent GFP Signal can be Measure on a Sample or well with a Media with a determined Supplement that may be a Chemical like IPTG.</a:t>
            </a:r>
          </a:p>
          <a:p>
            <a:r>
              <a:rPr lang="en-CL" dirty="0"/>
              <a:t>The whole 96 well plate is stored as Assay and a set of assays may be a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8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8056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L" dirty="0"/>
              <a:t>Flapjack has a web app  front-end build on React.</a:t>
            </a:r>
          </a:p>
          <a:p>
            <a:r>
              <a:rPr lang="en-CL" dirty="0"/>
              <a:t>Flapjack has 4 pages, Home, Browse, Log In, and when logged you will unlock the View Page.</a:t>
            </a:r>
          </a:p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89365-41D7-CB41-88FD-EB800147E591}" type="slidenum">
              <a:rPr lang="en-CL" smtClean="0"/>
              <a:t>9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6399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7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11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56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8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32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04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0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16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2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27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827D-2197-4209-ADDD-F65DC2132020}" type="datetimeFigureOut">
              <a:rPr lang="es-MX" smtClean="0"/>
              <a:t>30/06/21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DFF3-2C0D-47AA-951C-1CE84C2A02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7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113" userDrawn="1">
          <p15:clr>
            <a:srgbClr val="F26B43"/>
          </p15:clr>
        </p15:guide>
        <p15:guide id="3" orient="horz" pos="1928" userDrawn="1">
          <p15:clr>
            <a:srgbClr val="F26B43"/>
          </p15:clr>
        </p15:guide>
        <p15:guide id="4" pos="1701" userDrawn="1">
          <p15:clr>
            <a:srgbClr val="F26B43"/>
          </p15:clr>
        </p15:guide>
        <p15:guide id="5" pos="1927" userDrawn="1">
          <p15:clr>
            <a:srgbClr val="F26B43"/>
          </p15:clr>
        </p15:guide>
        <p15:guide id="6" pos="3402" userDrawn="1">
          <p15:clr>
            <a:srgbClr val="F26B43"/>
          </p15:clr>
        </p15:guide>
        <p15:guide id="7" orient="horz" pos="454" userDrawn="1">
          <p15:clr>
            <a:srgbClr val="F26B43"/>
          </p15:clr>
        </p15:guide>
        <p15:guide id="8" pos="964" userDrawn="1">
          <p15:clr>
            <a:srgbClr val="F26B43"/>
          </p15:clr>
        </p15:guide>
        <p15:guide id="9" orient="horz" pos="1191" userDrawn="1">
          <p15:clr>
            <a:srgbClr val="F26B43"/>
          </p15:clr>
        </p15:guide>
        <p15:guide id="10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FFFF">
                <a:alpha val="10000"/>
              </a:srgbClr>
            </a:gs>
            <a:gs pos="0">
              <a:srgbClr val="0000FF">
                <a:alpha val="10000"/>
              </a:srgbClr>
            </a:gs>
            <a:gs pos="50000">
              <a:srgbClr val="00FF00">
                <a:alpha val="10000"/>
              </a:srgbClr>
            </a:gs>
            <a:gs pos="75000">
              <a:srgbClr val="FFD42A">
                <a:alpha val="10000"/>
              </a:srgbClr>
            </a:gs>
            <a:gs pos="100000">
              <a:srgbClr val="FF0000">
                <a:alpha val="1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8AFDF-9587-4337-A329-D0D0A028FD13}"/>
              </a:ext>
            </a:extLst>
          </p:cNvPr>
          <p:cNvSpPr txBox="1"/>
          <p:nvPr/>
        </p:nvSpPr>
        <p:spPr>
          <a:xfrm>
            <a:off x="3059113" y="962519"/>
            <a:ext cx="2341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>
                <a:latin typeface="+mj-lt"/>
              </a:rPr>
              <a:t>Flapjack</a:t>
            </a:r>
          </a:p>
          <a:p>
            <a:pPr algn="ctr"/>
            <a:endParaRPr lang="en-US" sz="1100" i="1">
              <a:latin typeface="+mj-lt"/>
            </a:endParaRPr>
          </a:p>
          <a:p>
            <a:pPr algn="ctr"/>
            <a:r>
              <a:rPr lang="en-US" sz="1100" i="1"/>
              <a:t>A data management and analysis tool for genetic circuit characterization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046D960-13E9-4A9F-8D7E-E4D950C01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79387"/>
            <a:ext cx="1171575" cy="4576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89B06D0-BEA3-4F14-80A7-C893A9E45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438" y="182884"/>
            <a:ext cx="2273824" cy="28759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A60AB0-6A9B-4BB7-8226-77ADF117BCC6}"/>
              </a:ext>
            </a:extLst>
          </p:cNvPr>
          <p:cNvSpPr txBox="1"/>
          <p:nvPr/>
        </p:nvSpPr>
        <p:spPr>
          <a:xfrm>
            <a:off x="3147125" y="2442194"/>
            <a:ext cx="2340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/>
              <a:t>Presented at SEED by</a:t>
            </a:r>
            <a:r>
              <a:rPr lang="en-US" sz="1100" dirty="0"/>
              <a:t>:</a:t>
            </a:r>
          </a:p>
          <a:p>
            <a:r>
              <a:rPr lang="en-US" sz="1100" dirty="0"/>
              <a:t>Gonzalo Vidal and Carlos Vidal</a:t>
            </a:r>
            <a:endParaRPr lang="en-US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30141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2EEAD8-7B77-43D1-A01E-F443E9F59590}"/>
              </a:ext>
            </a:extLst>
          </p:cNvPr>
          <p:cNvSpPr txBox="1"/>
          <p:nvPr/>
        </p:nvSpPr>
        <p:spPr>
          <a:xfrm>
            <a:off x="358775" y="720725"/>
            <a:ext cx="50419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/>
              <a:t>To access Flapjack’s features and capabilities you have to either register or login to your existing account.</a:t>
            </a:r>
            <a:endParaRPr lang="es-MX"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10F97-B387-4913-8FB5-D645E429B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88" y="1223494"/>
            <a:ext cx="2340000" cy="1310631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1A374-3DDE-45DD-807B-23981856A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50" y="1223494"/>
            <a:ext cx="2340000" cy="1835639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45C74BF-7C76-4849-923D-460DACF18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20116"/>
              </p:ext>
            </p:extLst>
          </p:nvPr>
        </p:nvGraphicFramePr>
        <p:xfrm>
          <a:off x="357547" y="179388"/>
          <a:ext cx="50418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899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Getting started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pic>
        <p:nvPicPr>
          <p:cNvPr id="2" name="Graphic 1">
            <a:extLst>
              <a:ext uri="{FF2B5EF4-FFF2-40B4-BE49-F238E27FC236}">
                <a16:creationId xmlns:a16="http://schemas.microsoft.com/office/drawing/2014/main" id="{085CB054-0F45-4F58-BF2C-97A9EE395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AA79E-2101-4C29-8770-299A0B7D5738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7</a:t>
            </a:r>
            <a:endParaRPr lang="es-MX" sz="500"/>
          </a:p>
        </p:txBody>
      </p:sp>
    </p:spTree>
    <p:extLst>
      <p:ext uri="{BB962C8B-B14F-4D97-AF65-F5344CB8AC3E}">
        <p14:creationId xmlns:p14="http://schemas.microsoft.com/office/powerpoint/2010/main" val="175906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E523F4-AC83-49E4-B6CB-6A1AD68D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84673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Browse page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pic>
        <p:nvPicPr>
          <p:cNvPr id="2" name="Graphic 1">
            <a:extLst>
              <a:ext uri="{FF2B5EF4-FFF2-40B4-BE49-F238E27FC236}">
                <a16:creationId xmlns:a16="http://schemas.microsoft.com/office/drawing/2014/main" id="{64406BCE-0F21-4E8E-B781-340E7E403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01C05-B214-4638-83E3-B8B59CCB7697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8</a:t>
            </a:r>
            <a:endParaRPr lang="es-MX" sz="500"/>
          </a:p>
        </p:txBody>
      </p:sp>
      <p:pic>
        <p:nvPicPr>
          <p:cNvPr id="13" name="Vectors">
            <a:extLst>
              <a:ext uri="{FF2B5EF4-FFF2-40B4-BE49-F238E27FC236}">
                <a16:creationId xmlns:a16="http://schemas.microsoft.com/office/drawing/2014/main" id="{C2C6E899-86A6-40E5-B853-A54C865D7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5" y="720725"/>
            <a:ext cx="4490589" cy="2520000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7" name="Assays">
            <a:extLst>
              <a:ext uri="{FF2B5EF4-FFF2-40B4-BE49-F238E27FC236}">
                <a16:creationId xmlns:a16="http://schemas.microsoft.com/office/drawing/2014/main" id="{445990B4-AD16-481E-872D-034394983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15" y="720725"/>
            <a:ext cx="4490589" cy="2520000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9" name="Studies">
            <a:extLst>
              <a:ext uri="{FF2B5EF4-FFF2-40B4-BE49-F238E27FC236}">
                <a16:creationId xmlns:a16="http://schemas.microsoft.com/office/drawing/2014/main" id="{70431954-109F-4BA6-ACF2-C13FC2A7D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15" y="720725"/>
            <a:ext cx="4490589" cy="2520000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0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E523F4-AC83-49E4-B6CB-6A1AD68D3FEF}"/>
              </a:ext>
            </a:extLst>
          </p:cNvPr>
          <p:cNvGraphicFramePr>
            <a:graphicFrameLocks noGrp="1"/>
          </p:cNvGraphicFramePr>
          <p:nvPr/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View page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pic>
        <p:nvPicPr>
          <p:cNvPr id="2" name="Graphic 1">
            <a:extLst>
              <a:ext uri="{FF2B5EF4-FFF2-40B4-BE49-F238E27FC236}">
                <a16:creationId xmlns:a16="http://schemas.microsoft.com/office/drawing/2014/main" id="{D38367D1-27F2-485A-9A3B-98ADA8732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46CA5-177B-482B-9A8F-B3C5384F8C2D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9</a:t>
            </a:r>
            <a:endParaRPr lang="es-MX" sz="500"/>
          </a:p>
        </p:txBody>
      </p:sp>
      <p:pic>
        <p:nvPicPr>
          <p:cNvPr id="11" name="View">
            <a:extLst>
              <a:ext uri="{FF2B5EF4-FFF2-40B4-BE49-F238E27FC236}">
                <a16:creationId xmlns:a16="http://schemas.microsoft.com/office/drawing/2014/main" id="{FBF34ABF-6F94-4A17-97EE-5EE1A0558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57" y="720088"/>
            <a:ext cx="4490589" cy="2520000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60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74229-2C45-4DFD-B936-04302AB90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54652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Flapjack API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0D0D62C-511E-4734-8307-835A6D48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73" y="1195269"/>
            <a:ext cx="2171656" cy="2410078"/>
          </a:xfrm>
          <a:prstGeom prst="rect">
            <a:avLst/>
          </a:prstGeom>
          <a:ln w="500" cap="flat">
            <a:prstDash val="solid"/>
            <a:miter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96438C4-BAB0-4E9F-9349-71764496B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FCE6A5-E6EE-4407-812E-928C89FAC73D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13</a:t>
            </a:r>
            <a:endParaRPr lang="es-MX" sz="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0CEDF-FB38-134F-BC25-2F1282EA0581}"/>
              </a:ext>
            </a:extLst>
          </p:cNvPr>
          <p:cNvSpPr/>
          <p:nvPr/>
        </p:nvSpPr>
        <p:spPr>
          <a:xfrm>
            <a:off x="357546" y="720725"/>
            <a:ext cx="50431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L" sz="1100" dirty="0"/>
              <a:t>https://colab.research.google.com/drive/1pP4lE1oNLhxGBCX4rqp3Dx6M6i2LICee?usp=sharing</a:t>
            </a:r>
          </a:p>
        </p:txBody>
      </p:sp>
    </p:spTree>
    <p:extLst>
      <p:ext uri="{BB962C8B-B14F-4D97-AF65-F5344CB8AC3E}">
        <p14:creationId xmlns:p14="http://schemas.microsoft.com/office/powerpoint/2010/main" val="137941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74229-2C45-4DFD-B936-04302AB90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24746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 noProof="0">
                          <a:solidFill>
                            <a:schemeClr val="tx1"/>
                          </a:solidFill>
                          <a:latin typeface="+mj-lt"/>
                        </a:rPr>
                        <a:t>Wrap up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pic>
        <p:nvPicPr>
          <p:cNvPr id="13" name="Graphic 12">
            <a:extLst>
              <a:ext uri="{FF2B5EF4-FFF2-40B4-BE49-F238E27FC236}">
                <a16:creationId xmlns:a16="http://schemas.microsoft.com/office/drawing/2014/main" id="{8421A931-6F3B-42FC-8020-0A3636ABB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48" y="2727034"/>
            <a:ext cx="155874" cy="15587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E9FB455-F9B1-4E57-BD49-255BB1F7F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547" y="2897273"/>
            <a:ext cx="180000" cy="1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81A48B-7D52-49BB-9AE6-BE3E34B51853}"/>
              </a:ext>
            </a:extLst>
          </p:cNvPr>
          <p:cNvSpPr txBox="1"/>
          <p:nvPr/>
        </p:nvSpPr>
        <p:spPr>
          <a:xfrm>
            <a:off x="599268" y="2713321"/>
            <a:ext cx="210107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MX" sz="1100"/>
              <a:t>github.com/</a:t>
            </a:r>
            <a:r>
              <a:rPr lang="es-MX" sz="1100" err="1"/>
              <a:t>SynBioUC</a:t>
            </a:r>
            <a:r>
              <a:rPr lang="es-MX" sz="1100"/>
              <a:t>/</a:t>
            </a:r>
            <a:r>
              <a:rPr lang="es-MX" sz="1100" err="1"/>
              <a:t>flapjack</a:t>
            </a:r>
            <a:endParaRPr lang="es-MX" sz="1100"/>
          </a:p>
          <a:p>
            <a:pPr algn="l"/>
            <a:r>
              <a:rPr lang="es-MX" sz="1100" err="1"/>
              <a:t>Contact</a:t>
            </a:r>
            <a:r>
              <a:rPr lang="es-MX" sz="1100"/>
              <a:t>: trudge@uc.cl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653DAD-D66B-894D-90F8-B299D5B270FD}"/>
              </a:ext>
            </a:extLst>
          </p:cNvPr>
          <p:cNvSpPr/>
          <p:nvPr/>
        </p:nvSpPr>
        <p:spPr>
          <a:xfrm>
            <a:off x="364214" y="2452223"/>
            <a:ext cx="504312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CL" sz="1100" b="1"/>
              <a:t>Acknowledge</a:t>
            </a:r>
            <a:r>
              <a:rPr lang="en-CL" sz="1100"/>
              <a:t> Anillo ANID PIA-ACT 192015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2EA5CE4-D56E-4052-BB4B-09E2D54ED5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70656-6310-4CF0-81D1-6C6F924B950E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15</a:t>
            </a:r>
            <a:endParaRPr lang="es-MX" sz="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87E0C-D8D8-934F-A66D-872A3A399073}"/>
              </a:ext>
            </a:extLst>
          </p:cNvPr>
          <p:cNvSpPr/>
          <p:nvPr/>
        </p:nvSpPr>
        <p:spPr>
          <a:xfrm>
            <a:off x="357547" y="729481"/>
            <a:ext cx="5040000" cy="27084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CL" sz="1100" b="1" dirty="0"/>
              <a:t>Flap</a:t>
            </a:r>
            <a:r>
              <a:rPr lang="es-ES" sz="1100" b="1" dirty="0"/>
              <a:t>j</a:t>
            </a:r>
            <a:r>
              <a:rPr lang="en-CL" sz="1100" b="1" dirty="0"/>
              <a:t>ack </a:t>
            </a:r>
            <a:r>
              <a:rPr lang="en-CL" sz="1100" dirty="0"/>
              <a:t>is a data manag</a:t>
            </a:r>
            <a:r>
              <a:rPr lang="en-US" sz="1100" dirty="0"/>
              <a:t>e</a:t>
            </a:r>
            <a:r>
              <a:rPr lang="en-CL" sz="1100" dirty="0"/>
              <a:t>ment (data storage, sharing, visualization, interface) </a:t>
            </a:r>
            <a:r>
              <a:rPr lang="en-US" sz="1100" dirty="0"/>
              <a:t>and analysis (characterization) tool </a:t>
            </a:r>
            <a:r>
              <a:rPr lang="es-ES" sz="1100" dirty="0" err="1"/>
              <a:t>for</a:t>
            </a:r>
            <a:r>
              <a:rPr lang="es-ES" sz="1100" dirty="0"/>
              <a:t> </a:t>
            </a:r>
            <a:r>
              <a:rPr lang="es-ES" sz="1100" dirty="0" err="1"/>
              <a:t>synthetic</a:t>
            </a:r>
            <a:r>
              <a:rPr lang="es-ES" sz="1100" dirty="0"/>
              <a:t> </a:t>
            </a:r>
            <a:r>
              <a:rPr lang="es-ES" sz="1100" dirty="0" err="1"/>
              <a:t>biologists</a:t>
            </a:r>
            <a:r>
              <a:rPr lang="es-ES" sz="1100" dirty="0"/>
              <a:t>. </a:t>
            </a:r>
            <a:r>
              <a:rPr lang="es-ES" sz="1100" dirty="0" err="1"/>
              <a:t>It</a:t>
            </a:r>
            <a:r>
              <a:rPr lang="es-ES" sz="1100" dirty="0"/>
              <a:t> </a:t>
            </a:r>
            <a:r>
              <a:rPr lang="es-ES" sz="1100" dirty="0" err="1"/>
              <a:t>structures</a:t>
            </a:r>
            <a:r>
              <a:rPr lang="es-ES" sz="1100" dirty="0"/>
              <a:t> </a:t>
            </a:r>
            <a:r>
              <a:rPr lang="es-ES" sz="1100" dirty="0" err="1"/>
              <a:t>your</a:t>
            </a:r>
            <a:r>
              <a:rPr lang="es-ES" sz="1100" dirty="0"/>
              <a:t> data to be machine </a:t>
            </a:r>
            <a:r>
              <a:rPr lang="es-ES" sz="1100" dirty="0" err="1"/>
              <a:t>readable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</a:t>
            </a:r>
            <a:r>
              <a:rPr lang="es-ES" sz="1100" dirty="0" err="1"/>
              <a:t>automation</a:t>
            </a:r>
            <a:r>
              <a:rPr lang="es-ES" sz="1100" dirty="0"/>
              <a:t> and to </a:t>
            </a:r>
            <a:r>
              <a:rPr lang="es-ES" sz="1100" dirty="0" err="1"/>
              <a:t>feed</a:t>
            </a:r>
            <a:r>
              <a:rPr lang="es-ES" sz="1100" dirty="0"/>
              <a:t> AI/ML </a:t>
            </a:r>
            <a:r>
              <a:rPr lang="es-ES" sz="1100" dirty="0" err="1"/>
              <a:t>workflows</a:t>
            </a:r>
            <a:r>
              <a:rPr lang="es-ES" sz="1100" dirty="0"/>
              <a:t>.</a:t>
            </a:r>
            <a:endParaRPr lang="en-CL" sz="1100" dirty="0"/>
          </a:p>
          <a:p>
            <a:endParaRPr lang="en-CL" sz="1100" dirty="0"/>
          </a:p>
          <a:p>
            <a:r>
              <a:rPr lang="en-CL" sz="1100" dirty="0"/>
              <a:t>Flapjack enhance colaboration and reproducibility.</a:t>
            </a:r>
          </a:p>
          <a:p>
            <a:endParaRPr lang="en-CL" sz="1100" dirty="0"/>
          </a:p>
          <a:p>
            <a:r>
              <a:rPr lang="en-CL" sz="1100" dirty="0"/>
              <a:t>Create SBOL3 file with experimental data.</a:t>
            </a:r>
          </a:p>
          <a:p>
            <a:endParaRPr lang="en-CL" sz="1100" dirty="0"/>
          </a:p>
          <a:p>
            <a:r>
              <a:rPr lang="en-CL" sz="1100" dirty="0"/>
              <a:t>Help in iGEM data management and embedded visualization.</a:t>
            </a:r>
          </a:p>
          <a:p>
            <a:endParaRPr lang="en-CL" sz="1100" dirty="0"/>
          </a:p>
          <a:p>
            <a:endParaRPr lang="en-CL" sz="1100" dirty="0"/>
          </a:p>
          <a:p>
            <a:endParaRPr lang="en-CL" sz="1100" dirty="0"/>
          </a:p>
          <a:p>
            <a:endParaRPr lang="en-CL" sz="1100" dirty="0"/>
          </a:p>
          <a:p>
            <a:endParaRPr lang="en-CL" sz="1100" dirty="0"/>
          </a:p>
          <a:p>
            <a:endParaRPr lang="en-CL" sz="1100" dirty="0"/>
          </a:p>
          <a:p>
            <a:endParaRPr lang="en-CL" sz="1100" dirty="0"/>
          </a:p>
        </p:txBody>
      </p:sp>
    </p:spTree>
    <p:extLst>
      <p:ext uri="{BB962C8B-B14F-4D97-AF65-F5344CB8AC3E}">
        <p14:creationId xmlns:p14="http://schemas.microsoft.com/office/powerpoint/2010/main" val="278065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74229-2C45-4DFD-B936-04302AB90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64236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solidFill>
                            <a:schemeClr val="tx1"/>
                          </a:solidFill>
                          <a:latin typeface="+mj-lt"/>
                        </a:rPr>
                        <a:t>Contributors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20E567A-4DB5-4B0F-B246-571276B8ACFC}"/>
              </a:ext>
            </a:extLst>
          </p:cNvPr>
          <p:cNvSpPr txBox="1"/>
          <p:nvPr/>
        </p:nvSpPr>
        <p:spPr>
          <a:xfrm>
            <a:off x="357547" y="723667"/>
            <a:ext cx="5043128" cy="2337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MX" sz="1100" dirty="0"/>
              <a:t>Guillermo A. Yáñez Feliú</a:t>
            </a:r>
            <a:r>
              <a:rPr lang="es-MX" sz="1100" baseline="30000" dirty="0"/>
              <a:t>1</a:t>
            </a:r>
            <a:r>
              <a:rPr lang="es-MX" sz="1100" dirty="0"/>
              <a:t>, Benjamín Earle Gómez</a:t>
            </a:r>
            <a:r>
              <a:rPr lang="es-MX" sz="1100" baseline="30000" dirty="0"/>
              <a:t>2</a:t>
            </a:r>
            <a:r>
              <a:rPr lang="es-MX" sz="1100" dirty="0"/>
              <a:t>, Verner Codeceo Berrocal</a:t>
            </a:r>
            <a:r>
              <a:rPr lang="es-MX" sz="1100" baseline="30000" dirty="0"/>
              <a:t>2</a:t>
            </a:r>
            <a:r>
              <a:rPr lang="es-MX" sz="1100" dirty="0"/>
              <a:t>, Macarena A. Muñoz Silva</a:t>
            </a:r>
            <a:r>
              <a:rPr lang="es-MX" sz="1100" baseline="30000" dirty="0"/>
              <a:t>2</a:t>
            </a:r>
            <a:r>
              <a:rPr lang="es-MX" sz="1100" dirty="0"/>
              <a:t>, Isaac N. Nuñez</a:t>
            </a:r>
            <a:r>
              <a:rPr lang="es-MX" sz="1100" baseline="30000" dirty="0"/>
              <a:t>1</a:t>
            </a:r>
            <a:r>
              <a:rPr lang="es-MX" sz="1100" dirty="0"/>
              <a:t>, Tamara M. Matute</a:t>
            </a:r>
            <a:r>
              <a:rPr lang="es-MX" sz="1100" baseline="30000" dirty="0"/>
              <a:t>1</a:t>
            </a:r>
            <a:r>
              <a:rPr lang="es-MX" sz="1100" dirty="0"/>
              <a:t>, Anibal A. Arce Medina</a:t>
            </a:r>
            <a:r>
              <a:rPr lang="es-MX" sz="1100" baseline="30000" dirty="0"/>
              <a:t>3</a:t>
            </a:r>
            <a:r>
              <a:rPr lang="es-MX" sz="1100" dirty="0"/>
              <a:t>, Gonzalo Vidal</a:t>
            </a:r>
            <a:r>
              <a:rPr lang="es-MX" sz="1100" baseline="30000" dirty="0"/>
              <a:t>2</a:t>
            </a:r>
            <a:r>
              <a:rPr lang="es-MX" sz="1100" dirty="0"/>
              <a:t>, Carlos Vidal Céspedes</a:t>
            </a:r>
            <a:r>
              <a:rPr lang="es-MX" sz="1100" baseline="30000" dirty="0"/>
              <a:t>2</a:t>
            </a:r>
            <a:r>
              <a:rPr lang="es-MX" sz="1100" dirty="0"/>
              <a:t>, Jonathan Dahlin</a:t>
            </a:r>
            <a:r>
              <a:rPr lang="es-MX" sz="1100" baseline="30000" dirty="0"/>
              <a:t>4</a:t>
            </a:r>
            <a:r>
              <a:rPr lang="es-MX" sz="1100" dirty="0"/>
              <a:t>, Fernán Federici</a:t>
            </a:r>
            <a:r>
              <a:rPr lang="es-MX" sz="1100" baseline="30000" dirty="0"/>
              <a:t>2,3</a:t>
            </a:r>
            <a:r>
              <a:rPr lang="es-MX" sz="1100" dirty="0"/>
              <a:t>, Timothy J. Rudge</a:t>
            </a:r>
            <a:r>
              <a:rPr lang="es-MX" sz="1100" baseline="30000" dirty="0"/>
              <a:t>1,2</a:t>
            </a:r>
          </a:p>
          <a:p>
            <a:endParaRPr lang="es-MX" sz="1100" baseline="30000" dirty="0"/>
          </a:p>
          <a:p>
            <a:r>
              <a:rPr lang="es-MX" sz="1100" baseline="30000" dirty="0"/>
              <a:t>1</a:t>
            </a:r>
            <a:r>
              <a:rPr lang="es-MX" sz="1100" dirty="0"/>
              <a:t>Department of Chemical and Bioprocess Engineering, School of Engineering, Pontificia Universidad Católica de Chile, Santiago, Chile</a:t>
            </a:r>
          </a:p>
          <a:p>
            <a:r>
              <a:rPr lang="es-MX" sz="1100" baseline="30000" dirty="0"/>
              <a:t>2</a:t>
            </a:r>
            <a:r>
              <a:rPr lang="es-MX" sz="1100" dirty="0"/>
              <a:t>Institute for Biological and Medical Engineering, Schools of Engineering, Biology and Medicine, Pontificia Universidad Católica de Chile, Santiago, Chile</a:t>
            </a:r>
          </a:p>
          <a:p>
            <a:r>
              <a:rPr lang="es-MX" sz="1100" baseline="30000" dirty="0"/>
              <a:t>3</a:t>
            </a:r>
            <a:r>
              <a:rPr lang="es-MX" sz="1100" dirty="0"/>
              <a:t>Department of Genetics and Molecular Biology, School of Biology, Pontificia Universidad Católica de Chile, Santiago, Chile</a:t>
            </a:r>
          </a:p>
          <a:p>
            <a:r>
              <a:rPr lang="es-MX" sz="1100" baseline="30000" dirty="0"/>
              <a:t>4</a:t>
            </a:r>
            <a:r>
              <a:rPr lang="es-MX" sz="1100" dirty="0"/>
              <a:t>The Novo Nordisk Foundation Center for Biosustainability, Technical University of Denmark, Kongens Lyngby, Denmark</a:t>
            </a:r>
          </a:p>
          <a:p>
            <a:r>
              <a:rPr lang="es-MX" sz="1100" baseline="30000" dirty="0"/>
              <a:t>5</a:t>
            </a:r>
            <a:r>
              <a:rPr lang="es-MX" sz="1100" dirty="0"/>
              <a:t>Faculty of Science, Universidad de Chile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4384DC0-1014-43E1-8BA9-BA6B22EBC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C91DB-8648-4B64-BB9E-E01DA4A74253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14</a:t>
            </a:r>
            <a:endParaRPr lang="es-MX" sz="500"/>
          </a:p>
        </p:txBody>
      </p:sp>
    </p:spTree>
    <p:extLst>
      <p:ext uri="{BB962C8B-B14F-4D97-AF65-F5344CB8AC3E}">
        <p14:creationId xmlns:p14="http://schemas.microsoft.com/office/powerpoint/2010/main" val="2048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E544375-5641-4956-9D4A-DFC4A29DB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8A3DA3-D161-4AE3-AE97-9CE53AC1F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89366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98A3A1-72C1-463F-B43B-92ACFDB7D96C}"/>
              </a:ext>
            </a:extLst>
          </p:cNvPr>
          <p:cNvSpPr txBox="1"/>
          <p:nvPr/>
        </p:nvSpPr>
        <p:spPr>
          <a:xfrm>
            <a:off x="358776" y="720725"/>
            <a:ext cx="2520949" cy="2144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100"/>
              </a:spcBef>
            </a:pPr>
            <a:r>
              <a:rPr lang="en-US" sz="1100" dirty="0"/>
              <a:t>Flapjack is a data management and analysis tool for synthetic biology, aimed to complete the SBOL based open-source </a:t>
            </a:r>
            <a:r>
              <a:rPr lang="en-US" sz="1100" i="1" dirty="0"/>
              <a:t>Design, Build, Test, Learn</a:t>
            </a:r>
            <a:r>
              <a:rPr lang="en-US" sz="1100" dirty="0"/>
              <a:t> workflow, helping to analyze data in a more visual and user-friendly way.</a:t>
            </a:r>
          </a:p>
          <a:p>
            <a:pPr>
              <a:spcBef>
                <a:spcPts val="1100"/>
              </a:spcBef>
            </a:pPr>
            <a:r>
              <a:rPr lang="en-US" sz="1100" dirty="0"/>
              <a:t>The system consist of a web app with a back-end data registry and analysis engine, accessible as a REST API.</a:t>
            </a:r>
          </a:p>
          <a:p>
            <a:pPr>
              <a:spcBef>
                <a:spcPts val="1100"/>
              </a:spcBef>
            </a:pPr>
            <a:r>
              <a:rPr lang="en-US" sz="1100" dirty="0"/>
              <a:t>The frontend provides powerful querying, plotting, and analysis tools.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45BF4-AB44-4863-8045-BAD84EEF9B92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1</a:t>
            </a:r>
            <a:endParaRPr lang="es-MX" sz="5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55646BC-CC8B-466B-9DF9-004F51D0B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9113" y="7223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4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E523F4-AC83-49E4-B6CB-6A1AD68D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66098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Uploading data: Plate reader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F2E5E6-EE4D-4220-9B61-2D11F365E728}"/>
              </a:ext>
            </a:extLst>
          </p:cNvPr>
          <p:cNvSpPr txBox="1"/>
          <p:nvPr/>
        </p:nvSpPr>
        <p:spPr>
          <a:xfrm>
            <a:off x="357547" y="720725"/>
            <a:ext cx="504312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/>
              <a:t>Flapjack allows you to upload data obtained directly from a plate reader, after little adjustment.</a:t>
            </a:r>
            <a:endParaRPr lang="es-MX"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AA2A0-891C-45E7-81BE-BA99BA5A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5" y="1197559"/>
            <a:ext cx="5040000" cy="2293846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340D547-48B3-4FDD-AC2C-D98F1984F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F2C54-B448-4B61-A9CE-356F9C2E1616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10</a:t>
            </a:r>
            <a:endParaRPr lang="es-MX" sz="500"/>
          </a:p>
        </p:txBody>
      </p:sp>
    </p:spTree>
    <p:extLst>
      <p:ext uri="{BB962C8B-B14F-4D97-AF65-F5344CB8AC3E}">
        <p14:creationId xmlns:p14="http://schemas.microsoft.com/office/powerpoint/2010/main" val="284828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E523F4-AC83-49E4-B6CB-6A1AD68D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2180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Preparing the file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36182C-BA21-4B5A-B445-BCC08E6132F9}"/>
              </a:ext>
            </a:extLst>
          </p:cNvPr>
          <p:cNvSpPr txBox="1"/>
          <p:nvPr/>
        </p:nvSpPr>
        <p:spPr>
          <a:xfrm>
            <a:off x="358775" y="720725"/>
            <a:ext cx="2341563" cy="987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algn="l">
              <a:spcBef>
                <a:spcPts val="1100"/>
              </a:spcBef>
              <a:buAutoNum type="arabicPeriod"/>
            </a:pPr>
            <a:r>
              <a:rPr lang="en-US" sz="1100"/>
              <a:t>Rename the sheet that contains the data obtained from the plate reader.</a:t>
            </a:r>
          </a:p>
          <a:p>
            <a:pPr marL="228600" indent="-228600" algn="l">
              <a:spcBef>
                <a:spcPts val="1100"/>
              </a:spcBef>
              <a:buAutoNum type="arabicPeriod"/>
            </a:pPr>
            <a:r>
              <a:rPr lang="en-US" sz="1100"/>
              <a:t>Add the following sheets: Media, Strains, DNA, Chemicals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4FADE-5334-4B76-8E14-D7389399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12" y="1434151"/>
            <a:ext cx="2341563" cy="185893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4FA46-C618-4F94-B2B7-472EF32F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" y="2049469"/>
            <a:ext cx="5040000" cy="1011231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6C9EBC07-3FAB-4F50-84DB-FE2057BB9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488D8-57CF-4B95-8B30-425BC283B0DF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11</a:t>
            </a:r>
            <a:endParaRPr lang="es-MX" sz="500"/>
          </a:p>
        </p:txBody>
      </p:sp>
    </p:spTree>
    <p:extLst>
      <p:ext uri="{BB962C8B-B14F-4D97-AF65-F5344CB8AC3E}">
        <p14:creationId xmlns:p14="http://schemas.microsoft.com/office/powerpoint/2010/main" val="32915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ED2BF9-9875-438D-9D34-2E07E8CBE9BB}"/>
              </a:ext>
            </a:extLst>
          </p:cNvPr>
          <p:cNvSpPr/>
          <p:nvPr/>
        </p:nvSpPr>
        <p:spPr>
          <a:xfrm>
            <a:off x="538774" y="846725"/>
            <a:ext cx="4861895" cy="540000"/>
          </a:xfrm>
          <a:prstGeom prst="roundRect">
            <a:avLst>
              <a:gd name="adj" fmla="val 8467"/>
            </a:avLst>
          </a:prstGeom>
          <a:solidFill>
            <a:schemeClr val="bg1"/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100">
                <a:solidFill>
                  <a:schemeClr val="tx1"/>
                </a:solidFill>
              </a:rPr>
              <a:t>A project, for example paper or report, that corresponds to a certain question a researcher wants to address.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36E09-7B18-49AC-83AC-6A1E4602AAA9}"/>
              </a:ext>
            </a:extLst>
          </p:cNvPr>
          <p:cNvSpPr/>
          <p:nvPr/>
        </p:nvSpPr>
        <p:spPr>
          <a:xfrm>
            <a:off x="358775" y="720725"/>
            <a:ext cx="1171575" cy="252000"/>
          </a:xfrm>
          <a:prstGeom prst="roundRect">
            <a:avLst>
              <a:gd name="adj" fmla="val 151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91467E-5EF0-45AD-A83A-D619E0AAA592}"/>
              </a:ext>
            </a:extLst>
          </p:cNvPr>
          <p:cNvSpPr/>
          <p:nvPr/>
        </p:nvSpPr>
        <p:spPr>
          <a:xfrm>
            <a:off x="538774" y="2519133"/>
            <a:ext cx="4861895" cy="540000"/>
          </a:xfrm>
          <a:prstGeom prst="roundRect">
            <a:avLst>
              <a:gd name="adj" fmla="val 8467"/>
            </a:avLst>
          </a:prstGeom>
          <a:solidFill>
            <a:schemeClr val="bg1"/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100">
                <a:solidFill>
                  <a:schemeClr val="tx1"/>
                </a:solidFill>
              </a:rPr>
              <a:t>Corresponds to the basic unit that is subject to measurement, for example a colony or a well in a microplate.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B6DCEC9-02DC-4EC3-9BE0-50E7DF5D948D}"/>
              </a:ext>
            </a:extLst>
          </p:cNvPr>
          <p:cNvSpPr/>
          <p:nvPr/>
        </p:nvSpPr>
        <p:spPr>
          <a:xfrm>
            <a:off x="358775" y="2393133"/>
            <a:ext cx="1171575" cy="252000"/>
          </a:xfrm>
          <a:prstGeom prst="roundRect">
            <a:avLst>
              <a:gd name="adj" fmla="val 151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CED24C-FD0C-4D17-9830-D8434B6DC25F}"/>
              </a:ext>
            </a:extLst>
          </p:cNvPr>
          <p:cNvSpPr/>
          <p:nvPr/>
        </p:nvSpPr>
        <p:spPr>
          <a:xfrm>
            <a:off x="538775" y="1682929"/>
            <a:ext cx="4861895" cy="540000"/>
          </a:xfrm>
          <a:prstGeom prst="roundRect">
            <a:avLst>
              <a:gd name="adj" fmla="val 8467"/>
            </a:avLst>
          </a:prstGeom>
          <a:solidFill>
            <a:schemeClr val="bg1"/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100">
                <a:solidFill>
                  <a:schemeClr val="tx1"/>
                </a:solidFill>
              </a:rPr>
              <a:t>Measurement experiments, including replicates and varying experimental conditions, performed to explore different aspects of the study.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0BC53AF-8405-45A1-9045-5202BFD5DF96}"/>
              </a:ext>
            </a:extLst>
          </p:cNvPr>
          <p:cNvSpPr/>
          <p:nvPr/>
        </p:nvSpPr>
        <p:spPr>
          <a:xfrm>
            <a:off x="358775" y="1562797"/>
            <a:ext cx="1171575" cy="252000"/>
          </a:xfrm>
          <a:prstGeom prst="roundRect">
            <a:avLst>
              <a:gd name="adj" fmla="val 151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Assay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92C5CA-3198-48D5-A59F-D8D89CCF6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99174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objects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pic>
        <p:nvPicPr>
          <p:cNvPr id="2" name="Graphic 1">
            <a:extLst>
              <a:ext uri="{FF2B5EF4-FFF2-40B4-BE49-F238E27FC236}">
                <a16:creationId xmlns:a16="http://schemas.microsoft.com/office/drawing/2014/main" id="{4AD842F2-3910-4E51-A3C6-C8E47C26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D7E5EE-1510-43F2-9728-EDFDE87BFEFA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2</a:t>
            </a:r>
            <a:endParaRPr lang="es-MX" sz="500"/>
          </a:p>
        </p:txBody>
      </p:sp>
    </p:spTree>
    <p:extLst>
      <p:ext uri="{BB962C8B-B14F-4D97-AF65-F5344CB8AC3E}">
        <p14:creationId xmlns:p14="http://schemas.microsoft.com/office/powerpoint/2010/main" val="335306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ED2BF9-9875-438D-9D34-2E07E8CBE9BB}"/>
              </a:ext>
            </a:extLst>
          </p:cNvPr>
          <p:cNvSpPr/>
          <p:nvPr/>
        </p:nvSpPr>
        <p:spPr>
          <a:xfrm>
            <a:off x="538774" y="846725"/>
            <a:ext cx="4861895" cy="540000"/>
          </a:xfrm>
          <a:prstGeom prst="roundRect">
            <a:avLst>
              <a:gd name="adj" fmla="val 8467"/>
            </a:avLst>
          </a:prstGeom>
          <a:solidFill>
            <a:schemeClr val="bg1"/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100">
                <a:solidFill>
                  <a:schemeClr val="tx1"/>
                </a:solidFill>
              </a:rPr>
              <a:t>The value of the raw measurement recorded for a particular sample during an assay at a particular time.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36E09-7B18-49AC-83AC-6A1E4602AAA9}"/>
              </a:ext>
            </a:extLst>
          </p:cNvPr>
          <p:cNvSpPr/>
          <p:nvPr/>
        </p:nvSpPr>
        <p:spPr>
          <a:xfrm>
            <a:off x="358775" y="720725"/>
            <a:ext cx="1171575" cy="252000"/>
          </a:xfrm>
          <a:prstGeom prst="roundRect">
            <a:avLst>
              <a:gd name="adj" fmla="val 151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91467E-5EF0-45AD-A83A-D619E0AAA592}"/>
              </a:ext>
            </a:extLst>
          </p:cNvPr>
          <p:cNvSpPr/>
          <p:nvPr/>
        </p:nvSpPr>
        <p:spPr>
          <a:xfrm>
            <a:off x="538774" y="2519133"/>
            <a:ext cx="4861895" cy="540000"/>
          </a:xfrm>
          <a:prstGeom prst="roundRect">
            <a:avLst>
              <a:gd name="adj" fmla="val 8467"/>
            </a:avLst>
          </a:prstGeom>
          <a:solidFill>
            <a:schemeClr val="bg1"/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100">
                <a:solidFill>
                  <a:schemeClr val="tx1"/>
                </a:solidFill>
              </a:rPr>
              <a:t>Composition of the substrate which drives the genetic circuit, media in the case of live cell assays, or extract for cell-free experiments.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B6DCEC9-02DC-4EC3-9BE0-50E7DF5D948D}"/>
              </a:ext>
            </a:extLst>
          </p:cNvPr>
          <p:cNvSpPr/>
          <p:nvPr/>
        </p:nvSpPr>
        <p:spPr>
          <a:xfrm>
            <a:off x="358775" y="2393133"/>
            <a:ext cx="1171575" cy="252000"/>
          </a:xfrm>
          <a:prstGeom prst="roundRect">
            <a:avLst>
              <a:gd name="adj" fmla="val 151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Media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CED24C-FD0C-4D17-9830-D8434B6DC25F}"/>
              </a:ext>
            </a:extLst>
          </p:cNvPr>
          <p:cNvSpPr/>
          <p:nvPr/>
        </p:nvSpPr>
        <p:spPr>
          <a:xfrm>
            <a:off x="538775" y="1682929"/>
            <a:ext cx="4861895" cy="540000"/>
          </a:xfrm>
          <a:prstGeom prst="roundRect">
            <a:avLst>
              <a:gd name="adj" fmla="val 8467"/>
            </a:avLst>
          </a:prstGeom>
          <a:solidFill>
            <a:schemeClr val="bg1"/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100">
                <a:solidFill>
                  <a:schemeClr val="tx1"/>
                </a:solidFill>
              </a:rPr>
              <a:t>Describes the synthetic DNAs encoding a genetic circuit, including links to part composition and sequence via the corresponding SBOL URIs.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0BC53AF-8405-45A1-9045-5202BFD5DF96}"/>
              </a:ext>
            </a:extLst>
          </p:cNvPr>
          <p:cNvSpPr/>
          <p:nvPr/>
        </p:nvSpPr>
        <p:spPr>
          <a:xfrm>
            <a:off x="358775" y="1562797"/>
            <a:ext cx="1171575" cy="252000"/>
          </a:xfrm>
          <a:prstGeom prst="roundRect">
            <a:avLst>
              <a:gd name="adj" fmla="val 151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Vector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6B51E9-BDE5-4CDA-A6EB-D794FA5BD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34003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objects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CC760A92-0F4C-43DC-88F1-1258033C9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D3C00-BC55-47CE-B753-5E8F8B018FD5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3</a:t>
            </a:r>
            <a:endParaRPr lang="es-MX" sz="500"/>
          </a:p>
        </p:txBody>
      </p:sp>
    </p:spTree>
    <p:extLst>
      <p:ext uri="{BB962C8B-B14F-4D97-AF65-F5344CB8AC3E}">
        <p14:creationId xmlns:p14="http://schemas.microsoft.com/office/powerpoint/2010/main" val="263690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ED2BF9-9875-438D-9D34-2E07E8CBE9BB}"/>
              </a:ext>
            </a:extLst>
          </p:cNvPr>
          <p:cNvSpPr/>
          <p:nvPr/>
        </p:nvSpPr>
        <p:spPr>
          <a:xfrm>
            <a:off x="538774" y="846726"/>
            <a:ext cx="4861895" cy="369332"/>
          </a:xfrm>
          <a:prstGeom prst="roundRect">
            <a:avLst>
              <a:gd name="adj" fmla="val 8467"/>
            </a:avLst>
          </a:prstGeom>
          <a:solidFill>
            <a:schemeClr val="bg1"/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100">
                <a:solidFill>
                  <a:schemeClr val="tx1"/>
                </a:solidFill>
              </a:rPr>
              <a:t>The chassis organism, if any, hosting the genetic circuit.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36E09-7B18-49AC-83AC-6A1E4602AAA9}"/>
              </a:ext>
            </a:extLst>
          </p:cNvPr>
          <p:cNvSpPr/>
          <p:nvPr/>
        </p:nvSpPr>
        <p:spPr>
          <a:xfrm>
            <a:off x="358775" y="720725"/>
            <a:ext cx="1171575" cy="252000"/>
          </a:xfrm>
          <a:prstGeom prst="roundRect">
            <a:avLst>
              <a:gd name="adj" fmla="val 151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Strain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91467E-5EF0-45AD-A83A-D619E0AAA592}"/>
              </a:ext>
            </a:extLst>
          </p:cNvPr>
          <p:cNvSpPr/>
          <p:nvPr/>
        </p:nvSpPr>
        <p:spPr>
          <a:xfrm>
            <a:off x="538774" y="2347337"/>
            <a:ext cx="4861895" cy="540000"/>
          </a:xfrm>
          <a:prstGeom prst="roundRect">
            <a:avLst>
              <a:gd name="adj" fmla="val 8467"/>
            </a:avLst>
          </a:prstGeom>
          <a:solidFill>
            <a:schemeClr val="bg1"/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100">
                <a:solidFill>
                  <a:schemeClr val="tx1"/>
                </a:solidFill>
              </a:rPr>
              <a:t>The subject of measurements, for example a fluorescence channel with given filter bandwidths.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B6DCEC9-02DC-4EC3-9BE0-50E7DF5D948D}"/>
              </a:ext>
            </a:extLst>
          </p:cNvPr>
          <p:cNvSpPr/>
          <p:nvPr/>
        </p:nvSpPr>
        <p:spPr>
          <a:xfrm>
            <a:off x="358775" y="2221337"/>
            <a:ext cx="1171575" cy="252000"/>
          </a:xfrm>
          <a:prstGeom prst="roundRect">
            <a:avLst>
              <a:gd name="adj" fmla="val 151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Signal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CED24C-FD0C-4D17-9830-D8434B6DC25F}"/>
              </a:ext>
            </a:extLst>
          </p:cNvPr>
          <p:cNvSpPr/>
          <p:nvPr/>
        </p:nvSpPr>
        <p:spPr>
          <a:xfrm>
            <a:off x="538775" y="1512262"/>
            <a:ext cx="4861895" cy="540000"/>
          </a:xfrm>
          <a:prstGeom prst="roundRect">
            <a:avLst>
              <a:gd name="adj" fmla="val 8467"/>
            </a:avLst>
          </a:prstGeom>
          <a:solidFill>
            <a:schemeClr val="bg1"/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100">
                <a:solidFill>
                  <a:schemeClr val="tx1"/>
                </a:solidFill>
              </a:rPr>
              <a:t>Any supplementary chemicals that interact with components of the genetic circuit.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0BC53AF-8405-45A1-9045-5202BFD5DF96}"/>
              </a:ext>
            </a:extLst>
          </p:cNvPr>
          <p:cNvSpPr/>
          <p:nvPr/>
        </p:nvSpPr>
        <p:spPr>
          <a:xfrm>
            <a:off x="358775" y="1385133"/>
            <a:ext cx="1171575" cy="252000"/>
          </a:xfrm>
          <a:prstGeom prst="roundRect">
            <a:avLst>
              <a:gd name="adj" fmla="val 151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Supplement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19794E-103B-4595-9BA6-D8226798C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63611"/>
              </p:ext>
            </p:extLst>
          </p:nvPr>
        </p:nvGraphicFramePr>
        <p:xfrm>
          <a:off x="357547" y="179388"/>
          <a:ext cx="50431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1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objects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2B95B276-00DD-4F3B-A8D7-CD45B1A41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DDD6B-D717-4F38-934D-C145CA49CBFF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4</a:t>
            </a:r>
            <a:endParaRPr lang="es-MX" sz="500"/>
          </a:p>
        </p:txBody>
      </p:sp>
    </p:spTree>
    <p:extLst>
      <p:ext uri="{BB962C8B-B14F-4D97-AF65-F5344CB8AC3E}">
        <p14:creationId xmlns:p14="http://schemas.microsoft.com/office/powerpoint/2010/main" val="60528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A7E5274-9F6B-46A1-8F8A-6C326317E700}"/>
              </a:ext>
            </a:extLst>
          </p:cNvPr>
          <p:cNvGrpSpPr/>
          <p:nvPr/>
        </p:nvGrpSpPr>
        <p:grpSpPr>
          <a:xfrm>
            <a:off x="358775" y="1252555"/>
            <a:ext cx="718187" cy="644453"/>
            <a:chOff x="358775" y="1009722"/>
            <a:chExt cx="718187" cy="64445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D1E234D0-EF8A-4385-BB0D-78B4260A1EAF}"/>
                </a:ext>
              </a:extLst>
            </p:cNvPr>
            <p:cNvSpPr/>
            <p:nvPr/>
          </p:nvSpPr>
          <p:spPr>
            <a:xfrm>
              <a:off x="358775" y="1009722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Study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3E10E5-2BAC-4FE9-876A-459EF55A810B}"/>
                </a:ext>
              </a:extLst>
            </p:cNvPr>
            <p:cNvSpPr/>
            <p:nvPr/>
          </p:nvSpPr>
          <p:spPr>
            <a:xfrm>
              <a:off x="358775" y="1132417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74FE8750-150E-40F6-9FCF-95E94FA84D3A}"/>
                </a:ext>
              </a:extLst>
            </p:cNvPr>
            <p:cNvSpPr/>
            <p:nvPr/>
          </p:nvSpPr>
          <p:spPr>
            <a:xfrm>
              <a:off x="358775" y="1255112"/>
              <a:ext cx="718187" cy="399063"/>
            </a:xfrm>
            <a:prstGeom prst="round2SameRect">
              <a:avLst>
                <a:gd name="adj1" fmla="val 0"/>
                <a:gd name="adj2" fmla="val 657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 </a:t>
              </a:r>
              <a:r>
                <a:rPr lang="en-US" sz="500">
                  <a:solidFill>
                    <a:schemeClr val="tx1"/>
                  </a:solidFill>
                </a:rPr>
                <a:t>owner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name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description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DOI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public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CB39A2-4D54-4C17-A6A9-4AF4F165A6A1}"/>
              </a:ext>
            </a:extLst>
          </p:cNvPr>
          <p:cNvGrpSpPr/>
          <p:nvPr/>
        </p:nvGrpSpPr>
        <p:grpSpPr>
          <a:xfrm>
            <a:off x="1439704" y="1252555"/>
            <a:ext cx="718187" cy="644453"/>
            <a:chOff x="1439704" y="1009722"/>
            <a:chExt cx="718187" cy="64445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DC8202DA-291A-42EF-8292-A0064A40466A}"/>
                </a:ext>
              </a:extLst>
            </p:cNvPr>
            <p:cNvSpPr/>
            <p:nvPr/>
          </p:nvSpPr>
          <p:spPr>
            <a:xfrm>
              <a:off x="1439704" y="1009722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Assay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3D0386-B870-414A-A956-78AEB25D90F5}"/>
                </a:ext>
              </a:extLst>
            </p:cNvPr>
            <p:cNvSpPr/>
            <p:nvPr/>
          </p:nvSpPr>
          <p:spPr>
            <a:xfrm>
              <a:off x="1439704" y="1132417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D768C57F-865A-400A-914B-1DE739C54E12}"/>
                </a:ext>
              </a:extLst>
            </p:cNvPr>
            <p:cNvSpPr/>
            <p:nvPr/>
          </p:nvSpPr>
          <p:spPr>
            <a:xfrm>
              <a:off x="1439704" y="1255112"/>
              <a:ext cx="718187" cy="399063"/>
            </a:xfrm>
            <a:prstGeom prst="round2SameRect">
              <a:avLst>
                <a:gd name="adj1" fmla="val 0"/>
                <a:gd name="adj2" fmla="val 657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 </a:t>
              </a:r>
              <a:r>
                <a:rPr lang="en-US" sz="500">
                  <a:solidFill>
                    <a:schemeClr val="tx1"/>
                  </a:solidFill>
                </a:rPr>
                <a:t>study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name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machine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description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temperature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A70A39-AC63-450F-9682-56E377A64ECB}"/>
              </a:ext>
            </a:extLst>
          </p:cNvPr>
          <p:cNvGrpSpPr/>
          <p:nvPr/>
        </p:nvGrpSpPr>
        <p:grpSpPr>
          <a:xfrm>
            <a:off x="2520633" y="1252555"/>
            <a:ext cx="718187" cy="803203"/>
            <a:chOff x="2520633" y="1009722"/>
            <a:chExt cx="718187" cy="80320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13727653-2D91-4A2F-8DC0-B92AD25EB7B1}"/>
                </a:ext>
              </a:extLst>
            </p:cNvPr>
            <p:cNvSpPr/>
            <p:nvPr/>
          </p:nvSpPr>
          <p:spPr>
            <a:xfrm>
              <a:off x="2520633" y="1009722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Sample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A8B577-1C0B-4A40-9A36-F3771D1180CC}"/>
                </a:ext>
              </a:extLst>
            </p:cNvPr>
            <p:cNvSpPr/>
            <p:nvPr/>
          </p:nvSpPr>
          <p:spPr>
            <a:xfrm>
              <a:off x="2520633" y="1132417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B08AA8E5-80FC-47E1-9955-5B4204EB59B3}"/>
                </a:ext>
              </a:extLst>
            </p:cNvPr>
            <p:cNvSpPr/>
            <p:nvPr/>
          </p:nvSpPr>
          <p:spPr>
            <a:xfrm>
              <a:off x="2520633" y="1255112"/>
              <a:ext cx="718187" cy="557813"/>
            </a:xfrm>
            <a:prstGeom prst="round2SameRect">
              <a:avLst>
                <a:gd name="adj1" fmla="val 0"/>
                <a:gd name="adj2" fmla="val 42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 </a:t>
              </a:r>
              <a:r>
                <a:rPr lang="en-US" sz="500">
                  <a:solidFill>
                    <a:schemeClr val="tx1"/>
                  </a:solidFill>
                </a:rPr>
                <a:t>assay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media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strain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vector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supplements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row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column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31B581-294B-4DE1-84B3-445D32F50459}"/>
              </a:ext>
            </a:extLst>
          </p:cNvPr>
          <p:cNvGrpSpPr/>
          <p:nvPr/>
        </p:nvGrpSpPr>
        <p:grpSpPr>
          <a:xfrm>
            <a:off x="3601562" y="179388"/>
            <a:ext cx="718187" cy="492053"/>
            <a:chOff x="3601562" y="56693"/>
            <a:chExt cx="718187" cy="49205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43ADF8C1-BAAF-4DF2-B059-82CEF8C6AA25}"/>
                </a:ext>
              </a:extLst>
            </p:cNvPr>
            <p:cNvSpPr/>
            <p:nvPr/>
          </p:nvSpPr>
          <p:spPr>
            <a:xfrm>
              <a:off x="3601562" y="56693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Media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DD698E-66E1-4738-B247-77DEBCA16621}"/>
                </a:ext>
              </a:extLst>
            </p:cNvPr>
            <p:cNvSpPr/>
            <p:nvPr/>
          </p:nvSpPr>
          <p:spPr>
            <a:xfrm>
              <a:off x="3601562" y="179388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C0F7E015-5CFF-4947-ABAB-456E5C0C1039}"/>
                </a:ext>
              </a:extLst>
            </p:cNvPr>
            <p:cNvSpPr/>
            <p:nvPr/>
          </p:nvSpPr>
          <p:spPr>
            <a:xfrm>
              <a:off x="3601562" y="302084"/>
              <a:ext cx="718187" cy="246662"/>
            </a:xfrm>
            <a:prstGeom prst="round2SameRect">
              <a:avLst>
                <a:gd name="adj1" fmla="val 0"/>
                <a:gd name="adj2" fmla="val 97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 </a:t>
              </a:r>
              <a:r>
                <a:rPr lang="en-US" sz="500">
                  <a:solidFill>
                    <a:schemeClr val="tx1"/>
                  </a:solidFill>
                </a:rPr>
                <a:t>owner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name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description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9FF549-03AE-418C-914D-B0C7F034008B}"/>
              </a:ext>
            </a:extLst>
          </p:cNvPr>
          <p:cNvGrpSpPr/>
          <p:nvPr/>
        </p:nvGrpSpPr>
        <p:grpSpPr>
          <a:xfrm>
            <a:off x="3601562" y="715972"/>
            <a:ext cx="718187" cy="492053"/>
            <a:chOff x="3601562" y="682168"/>
            <a:chExt cx="718187" cy="49205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AAF61BB5-DC49-4E25-954E-52AD5515713B}"/>
                </a:ext>
              </a:extLst>
            </p:cNvPr>
            <p:cNvSpPr/>
            <p:nvPr/>
          </p:nvSpPr>
          <p:spPr>
            <a:xfrm>
              <a:off x="3601562" y="682168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Strain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A49E8B-1C5C-44BC-84AB-158F41AAF6C2}"/>
                </a:ext>
              </a:extLst>
            </p:cNvPr>
            <p:cNvSpPr/>
            <p:nvPr/>
          </p:nvSpPr>
          <p:spPr>
            <a:xfrm>
              <a:off x="3601562" y="804863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3B188ACD-9FFA-4254-8905-592AF084C843}"/>
                </a:ext>
              </a:extLst>
            </p:cNvPr>
            <p:cNvSpPr/>
            <p:nvPr/>
          </p:nvSpPr>
          <p:spPr>
            <a:xfrm>
              <a:off x="3601562" y="927559"/>
              <a:ext cx="718187" cy="246662"/>
            </a:xfrm>
            <a:prstGeom prst="round2SameRect">
              <a:avLst>
                <a:gd name="adj1" fmla="val 0"/>
                <a:gd name="adj2" fmla="val 97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 </a:t>
              </a:r>
              <a:r>
                <a:rPr lang="en-US" sz="500">
                  <a:solidFill>
                    <a:schemeClr val="tx1"/>
                  </a:solidFill>
                </a:rPr>
                <a:t>owner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name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description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49BD46-A560-44E8-B6E0-E369549A0BE7}"/>
              </a:ext>
            </a:extLst>
          </p:cNvPr>
          <p:cNvGrpSpPr/>
          <p:nvPr/>
        </p:nvGrpSpPr>
        <p:grpSpPr>
          <a:xfrm>
            <a:off x="3601562" y="1252555"/>
            <a:ext cx="718187" cy="583213"/>
            <a:chOff x="3601562" y="1255112"/>
            <a:chExt cx="718187" cy="58321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79955FF1-069B-4E3C-B419-D3852D7314E7}"/>
                </a:ext>
              </a:extLst>
            </p:cNvPr>
            <p:cNvSpPr/>
            <p:nvPr/>
          </p:nvSpPr>
          <p:spPr>
            <a:xfrm>
              <a:off x="3601562" y="1255112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Measurement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F9765E-B015-4C0A-9748-BF106A61EEA5}"/>
                </a:ext>
              </a:extLst>
            </p:cNvPr>
            <p:cNvSpPr/>
            <p:nvPr/>
          </p:nvSpPr>
          <p:spPr>
            <a:xfrm>
              <a:off x="3601562" y="1377807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68D0D07C-1342-4146-9B3B-BE49BF65B18D}"/>
                </a:ext>
              </a:extLst>
            </p:cNvPr>
            <p:cNvSpPr/>
            <p:nvPr/>
          </p:nvSpPr>
          <p:spPr>
            <a:xfrm>
              <a:off x="3601562" y="1500502"/>
              <a:ext cx="718187" cy="337823"/>
            </a:xfrm>
            <a:prstGeom prst="round2SameRect">
              <a:avLst>
                <a:gd name="adj1" fmla="val 0"/>
                <a:gd name="adj2" fmla="val 751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</a:t>
              </a:r>
              <a:r>
                <a:rPr lang="en-US" sz="500">
                  <a:solidFill>
                    <a:schemeClr val="tx1"/>
                  </a:solidFill>
                </a:rPr>
                <a:t> sample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signal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value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time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21E18B-020B-4807-B7E5-A4D452ACA7C9}"/>
              </a:ext>
            </a:extLst>
          </p:cNvPr>
          <p:cNvGrpSpPr/>
          <p:nvPr/>
        </p:nvGrpSpPr>
        <p:grpSpPr>
          <a:xfrm>
            <a:off x="3601562" y="1880298"/>
            <a:ext cx="718187" cy="644453"/>
            <a:chOff x="3601562" y="1913467"/>
            <a:chExt cx="718187" cy="64445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D508DAB2-37F4-4CE5-BD38-01DBFEC1A7B7}"/>
                </a:ext>
              </a:extLst>
            </p:cNvPr>
            <p:cNvSpPr/>
            <p:nvPr/>
          </p:nvSpPr>
          <p:spPr>
            <a:xfrm>
              <a:off x="3601562" y="1913467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Supplement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F2E8E8-E3E3-41B2-A309-CD38C8E1BCC0}"/>
                </a:ext>
              </a:extLst>
            </p:cNvPr>
            <p:cNvSpPr/>
            <p:nvPr/>
          </p:nvSpPr>
          <p:spPr>
            <a:xfrm>
              <a:off x="3601562" y="2036162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E539EAA8-1936-4366-8937-38D840A62FC7}"/>
                </a:ext>
              </a:extLst>
            </p:cNvPr>
            <p:cNvSpPr/>
            <p:nvPr/>
          </p:nvSpPr>
          <p:spPr>
            <a:xfrm>
              <a:off x="3601562" y="2158857"/>
              <a:ext cx="718187" cy="399063"/>
            </a:xfrm>
            <a:prstGeom prst="round2SameRect">
              <a:avLst>
                <a:gd name="adj1" fmla="val 0"/>
                <a:gd name="adj2" fmla="val 657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 </a:t>
              </a:r>
              <a:r>
                <a:rPr lang="en-US" sz="500">
                  <a:solidFill>
                    <a:schemeClr val="tx1"/>
                  </a:solidFill>
                </a:rPr>
                <a:t>samples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owner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chemical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name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concentration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1D6396-E112-426B-9D62-650C4C6D5480}"/>
              </a:ext>
            </a:extLst>
          </p:cNvPr>
          <p:cNvGrpSpPr/>
          <p:nvPr/>
        </p:nvGrpSpPr>
        <p:grpSpPr>
          <a:xfrm>
            <a:off x="3601562" y="2569282"/>
            <a:ext cx="718187" cy="492053"/>
            <a:chOff x="3601562" y="2647085"/>
            <a:chExt cx="718187" cy="49205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E99C65EB-C0AB-42D4-8045-4DABF4F69448}"/>
                </a:ext>
              </a:extLst>
            </p:cNvPr>
            <p:cNvSpPr/>
            <p:nvPr/>
          </p:nvSpPr>
          <p:spPr>
            <a:xfrm>
              <a:off x="3601562" y="2647085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Vector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56486F-5B87-4B01-9618-4895B9BD19AA}"/>
                </a:ext>
              </a:extLst>
            </p:cNvPr>
            <p:cNvSpPr/>
            <p:nvPr/>
          </p:nvSpPr>
          <p:spPr>
            <a:xfrm>
              <a:off x="3601562" y="2769780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9D938433-D333-4233-AA71-B0609153E76B}"/>
                </a:ext>
              </a:extLst>
            </p:cNvPr>
            <p:cNvSpPr/>
            <p:nvPr/>
          </p:nvSpPr>
          <p:spPr>
            <a:xfrm>
              <a:off x="3601562" y="2892476"/>
              <a:ext cx="718187" cy="246662"/>
            </a:xfrm>
            <a:prstGeom prst="round2SameRect">
              <a:avLst>
                <a:gd name="adj1" fmla="val 0"/>
                <a:gd name="adj2" fmla="val 915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 </a:t>
              </a:r>
              <a:r>
                <a:rPr lang="en-US" sz="500" err="1">
                  <a:solidFill>
                    <a:schemeClr val="tx1"/>
                  </a:solidFill>
                </a:rPr>
                <a:t>dnas</a:t>
              </a:r>
              <a:endParaRPr lang="en-US" sz="500">
                <a:solidFill>
                  <a:schemeClr val="tx1"/>
                </a:solidFill>
              </a:endParaRPr>
            </a:p>
            <a:p>
              <a:r>
                <a:rPr lang="en-US" sz="500">
                  <a:solidFill>
                    <a:schemeClr val="tx1"/>
                  </a:solidFill>
                </a:rPr>
                <a:t>       owner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name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F3F7A0-3B7D-400A-8581-6EA166FCC44B}"/>
              </a:ext>
            </a:extLst>
          </p:cNvPr>
          <p:cNvGrpSpPr/>
          <p:nvPr/>
        </p:nvGrpSpPr>
        <p:grpSpPr>
          <a:xfrm>
            <a:off x="4682489" y="1252555"/>
            <a:ext cx="718187" cy="583213"/>
            <a:chOff x="4682489" y="1009722"/>
            <a:chExt cx="718187" cy="58321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00C8E8B3-68D7-431C-9981-5185C5DB4007}"/>
                </a:ext>
              </a:extLst>
            </p:cNvPr>
            <p:cNvSpPr/>
            <p:nvPr/>
          </p:nvSpPr>
          <p:spPr>
            <a:xfrm>
              <a:off x="4682489" y="1009722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Signal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AE686DE-6C9F-42F1-BC33-DB3A066EB3EF}"/>
                </a:ext>
              </a:extLst>
            </p:cNvPr>
            <p:cNvSpPr/>
            <p:nvPr/>
          </p:nvSpPr>
          <p:spPr>
            <a:xfrm>
              <a:off x="4682489" y="1132417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00224607-DE01-4D88-9751-4BDCCE241964}"/>
                </a:ext>
              </a:extLst>
            </p:cNvPr>
            <p:cNvSpPr/>
            <p:nvPr/>
          </p:nvSpPr>
          <p:spPr>
            <a:xfrm>
              <a:off x="4682489" y="1255112"/>
              <a:ext cx="718187" cy="337823"/>
            </a:xfrm>
            <a:prstGeom prst="round2SameRect">
              <a:avLst>
                <a:gd name="adj1" fmla="val 0"/>
                <a:gd name="adj2" fmla="val 751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</a:t>
              </a:r>
              <a:r>
                <a:rPr lang="en-US" sz="500">
                  <a:solidFill>
                    <a:schemeClr val="tx1"/>
                  </a:solidFill>
                </a:rPr>
                <a:t> owner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name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description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color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A9046A2-C7D2-4BF8-B1EF-95F592063A9B}"/>
              </a:ext>
            </a:extLst>
          </p:cNvPr>
          <p:cNvGrpSpPr/>
          <p:nvPr/>
        </p:nvGrpSpPr>
        <p:grpSpPr>
          <a:xfrm>
            <a:off x="4682489" y="1865338"/>
            <a:ext cx="718187" cy="583213"/>
            <a:chOff x="4682489" y="1974707"/>
            <a:chExt cx="718187" cy="58321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B81D9F9E-B956-47C6-A35E-C6E418A29EA3}"/>
                </a:ext>
              </a:extLst>
            </p:cNvPr>
            <p:cNvSpPr/>
            <p:nvPr/>
          </p:nvSpPr>
          <p:spPr>
            <a:xfrm>
              <a:off x="4682489" y="1974707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Chemical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5AED3E-62D0-43A1-8033-49D4F80D9428}"/>
                </a:ext>
              </a:extLst>
            </p:cNvPr>
            <p:cNvSpPr/>
            <p:nvPr/>
          </p:nvSpPr>
          <p:spPr>
            <a:xfrm>
              <a:off x="4682489" y="2097402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29CB5000-ABFA-4F6A-B522-FBD2C4387192}"/>
                </a:ext>
              </a:extLst>
            </p:cNvPr>
            <p:cNvSpPr/>
            <p:nvPr/>
          </p:nvSpPr>
          <p:spPr>
            <a:xfrm>
              <a:off x="4682489" y="2220097"/>
              <a:ext cx="718187" cy="337823"/>
            </a:xfrm>
            <a:prstGeom prst="round2SameRect">
              <a:avLst>
                <a:gd name="adj1" fmla="val 0"/>
                <a:gd name="adj2" fmla="val 751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</a:t>
              </a:r>
              <a:r>
                <a:rPr lang="en-US" sz="500">
                  <a:solidFill>
                    <a:schemeClr val="tx1"/>
                  </a:solidFill>
                </a:rPr>
                <a:t> owner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name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description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</a:t>
              </a:r>
              <a:r>
                <a:rPr lang="en-US" sz="500" err="1">
                  <a:solidFill>
                    <a:schemeClr val="tx1"/>
                  </a:solidFill>
                </a:rPr>
                <a:t>pubchemid</a:t>
              </a:r>
              <a:endParaRPr 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BB0D21-423F-4C34-A14A-FF62B08C0AD0}"/>
              </a:ext>
            </a:extLst>
          </p:cNvPr>
          <p:cNvGrpSpPr/>
          <p:nvPr/>
        </p:nvGrpSpPr>
        <p:grpSpPr>
          <a:xfrm>
            <a:off x="4682489" y="2478122"/>
            <a:ext cx="718187" cy="583213"/>
            <a:chOff x="4682489" y="2597007"/>
            <a:chExt cx="718187" cy="583213"/>
          </a:xfr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grpSpPr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F513A5BE-FFB2-446A-A1C4-C084CD0285F3}"/>
                </a:ext>
              </a:extLst>
            </p:cNvPr>
            <p:cNvSpPr/>
            <p:nvPr/>
          </p:nvSpPr>
          <p:spPr>
            <a:xfrm>
              <a:off x="4682489" y="2597007"/>
              <a:ext cx="718187" cy="122695"/>
            </a:xfrm>
            <a:prstGeom prst="round2SameRect">
              <a:avLst>
                <a:gd name="adj1" fmla="val 20117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/>
                <a:t>DNA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A6D2CE-1945-4CD1-81D9-9BFDB76EDFB0}"/>
                </a:ext>
              </a:extLst>
            </p:cNvPr>
            <p:cNvSpPr/>
            <p:nvPr/>
          </p:nvSpPr>
          <p:spPr>
            <a:xfrm>
              <a:off x="4682489" y="2719702"/>
              <a:ext cx="718187" cy="122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PK: </a:t>
              </a:r>
              <a:r>
                <a:rPr lang="en-US" sz="5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449FB3B6-8733-4178-B279-C19B26A2471C}"/>
                </a:ext>
              </a:extLst>
            </p:cNvPr>
            <p:cNvSpPr/>
            <p:nvPr/>
          </p:nvSpPr>
          <p:spPr>
            <a:xfrm>
              <a:off x="4682489" y="2842397"/>
              <a:ext cx="718187" cy="337823"/>
            </a:xfrm>
            <a:prstGeom prst="round2SameRect">
              <a:avLst>
                <a:gd name="adj1" fmla="val 0"/>
                <a:gd name="adj2" fmla="val 751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b="1">
                  <a:solidFill>
                    <a:schemeClr val="tx1"/>
                  </a:solidFill>
                </a:rPr>
                <a:t>FK:</a:t>
              </a:r>
              <a:r>
                <a:rPr lang="en-US" sz="500">
                  <a:solidFill>
                    <a:schemeClr val="tx1"/>
                  </a:solidFill>
                </a:rPr>
                <a:t> vectors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owner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name</a:t>
              </a:r>
            </a:p>
            <a:p>
              <a:r>
                <a:rPr lang="en-US" sz="500">
                  <a:solidFill>
                    <a:schemeClr val="tx1"/>
                  </a:solidFill>
                </a:rPr>
                <a:t>       </a:t>
              </a:r>
              <a:r>
                <a:rPr lang="en-US" sz="500" err="1">
                  <a:solidFill>
                    <a:schemeClr val="tx1"/>
                  </a:solidFill>
                </a:rPr>
                <a:t>sboluri</a:t>
              </a:r>
              <a:endParaRPr lang="en-US" sz="500">
                <a:solidFill>
                  <a:schemeClr val="tx1"/>
                </a:solidFill>
              </a:endParaRPr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E288880-E78B-4921-AD6E-E6B919BFFD46}"/>
              </a:ext>
            </a:extLst>
          </p:cNvPr>
          <p:cNvSpPr/>
          <p:nvPr/>
        </p:nvSpPr>
        <p:spPr>
          <a:xfrm>
            <a:off x="1079500" y="1438267"/>
            <a:ext cx="358775" cy="97082"/>
          </a:xfrm>
          <a:custGeom>
            <a:avLst/>
            <a:gdLst>
              <a:gd name="connsiteX0" fmla="*/ 0 w 363537"/>
              <a:gd name="connsiteY0" fmla="*/ 0 h 104914"/>
              <a:gd name="connsiteX1" fmla="*/ 215900 w 363537"/>
              <a:gd name="connsiteY1" fmla="*/ 39687 h 104914"/>
              <a:gd name="connsiteX2" fmla="*/ 273050 w 363537"/>
              <a:gd name="connsiteY2" fmla="*/ 100012 h 104914"/>
              <a:gd name="connsiteX3" fmla="*/ 363537 w 363537"/>
              <a:gd name="connsiteY3" fmla="*/ 101600 h 104914"/>
              <a:gd name="connsiteX0" fmla="*/ 0 w 363537"/>
              <a:gd name="connsiteY0" fmla="*/ 0 h 104914"/>
              <a:gd name="connsiteX1" fmla="*/ 273050 w 363537"/>
              <a:gd name="connsiteY1" fmla="*/ 100012 h 104914"/>
              <a:gd name="connsiteX2" fmla="*/ 363537 w 363537"/>
              <a:gd name="connsiteY2" fmla="*/ 101600 h 104914"/>
              <a:gd name="connsiteX0" fmla="*/ 0 w 363537"/>
              <a:gd name="connsiteY0" fmla="*/ 0 h 101600"/>
              <a:gd name="connsiteX1" fmla="*/ 363537 w 363537"/>
              <a:gd name="connsiteY1" fmla="*/ 101600 h 101600"/>
              <a:gd name="connsiteX0" fmla="*/ 0 w 363537"/>
              <a:gd name="connsiteY0" fmla="*/ 12 h 101612"/>
              <a:gd name="connsiteX1" fmla="*/ 363537 w 363537"/>
              <a:gd name="connsiteY1" fmla="*/ 101612 h 101612"/>
              <a:gd name="connsiteX0" fmla="*/ 0 w 298450"/>
              <a:gd name="connsiteY0" fmla="*/ 19 h 77806"/>
              <a:gd name="connsiteX1" fmla="*/ 298450 w 298450"/>
              <a:gd name="connsiteY1" fmla="*/ 77806 h 77806"/>
              <a:gd name="connsiteX0" fmla="*/ 0 w 358775"/>
              <a:gd name="connsiteY0" fmla="*/ 12 h 96849"/>
              <a:gd name="connsiteX1" fmla="*/ 358775 w 358775"/>
              <a:gd name="connsiteY1" fmla="*/ 96849 h 96849"/>
              <a:gd name="connsiteX0" fmla="*/ 0 w 358775"/>
              <a:gd name="connsiteY0" fmla="*/ 0 h 96837"/>
              <a:gd name="connsiteX1" fmla="*/ 358775 w 358775"/>
              <a:gd name="connsiteY1" fmla="*/ 96837 h 96837"/>
              <a:gd name="connsiteX0" fmla="*/ 0 w 358775"/>
              <a:gd name="connsiteY0" fmla="*/ 0 h 96837"/>
              <a:gd name="connsiteX1" fmla="*/ 358775 w 358775"/>
              <a:gd name="connsiteY1" fmla="*/ 96837 h 96837"/>
              <a:gd name="connsiteX0" fmla="*/ 0 w 358775"/>
              <a:gd name="connsiteY0" fmla="*/ 0 h 97083"/>
              <a:gd name="connsiteX1" fmla="*/ 358775 w 358775"/>
              <a:gd name="connsiteY1" fmla="*/ 96837 h 97083"/>
              <a:gd name="connsiteX0" fmla="*/ 0 w 358775"/>
              <a:gd name="connsiteY0" fmla="*/ 0 h 97083"/>
              <a:gd name="connsiteX1" fmla="*/ 358775 w 358775"/>
              <a:gd name="connsiteY1" fmla="*/ 96837 h 97083"/>
              <a:gd name="connsiteX0" fmla="*/ 0 w 358775"/>
              <a:gd name="connsiteY0" fmla="*/ 122 h 97188"/>
              <a:gd name="connsiteX1" fmla="*/ 358775 w 358775"/>
              <a:gd name="connsiteY1" fmla="*/ 96959 h 97188"/>
              <a:gd name="connsiteX0" fmla="*/ 0 w 358775"/>
              <a:gd name="connsiteY0" fmla="*/ 122 h 97188"/>
              <a:gd name="connsiteX1" fmla="*/ 358775 w 358775"/>
              <a:gd name="connsiteY1" fmla="*/ 96959 h 97188"/>
              <a:gd name="connsiteX0" fmla="*/ 0 w 358775"/>
              <a:gd name="connsiteY0" fmla="*/ 9 h 97082"/>
              <a:gd name="connsiteX1" fmla="*/ 358775 w 358775"/>
              <a:gd name="connsiteY1" fmla="*/ 96846 h 9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775" h="97082">
                <a:moveTo>
                  <a:pt x="0" y="9"/>
                </a:moveTo>
                <a:cubicBezTo>
                  <a:pt x="189442" y="-1050"/>
                  <a:pt x="132820" y="102666"/>
                  <a:pt x="358775" y="96846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9C34927-94CF-415A-BFB4-4EBDF074420F}"/>
              </a:ext>
            </a:extLst>
          </p:cNvPr>
          <p:cNvSpPr/>
          <p:nvPr/>
        </p:nvSpPr>
        <p:spPr>
          <a:xfrm>
            <a:off x="2157891" y="1438267"/>
            <a:ext cx="358775" cy="97082"/>
          </a:xfrm>
          <a:custGeom>
            <a:avLst/>
            <a:gdLst>
              <a:gd name="connsiteX0" fmla="*/ 0 w 363537"/>
              <a:gd name="connsiteY0" fmla="*/ 0 h 104914"/>
              <a:gd name="connsiteX1" fmla="*/ 215900 w 363537"/>
              <a:gd name="connsiteY1" fmla="*/ 39687 h 104914"/>
              <a:gd name="connsiteX2" fmla="*/ 273050 w 363537"/>
              <a:gd name="connsiteY2" fmla="*/ 100012 h 104914"/>
              <a:gd name="connsiteX3" fmla="*/ 363537 w 363537"/>
              <a:gd name="connsiteY3" fmla="*/ 101600 h 104914"/>
              <a:gd name="connsiteX0" fmla="*/ 0 w 363537"/>
              <a:gd name="connsiteY0" fmla="*/ 0 h 104914"/>
              <a:gd name="connsiteX1" fmla="*/ 273050 w 363537"/>
              <a:gd name="connsiteY1" fmla="*/ 100012 h 104914"/>
              <a:gd name="connsiteX2" fmla="*/ 363537 w 363537"/>
              <a:gd name="connsiteY2" fmla="*/ 101600 h 104914"/>
              <a:gd name="connsiteX0" fmla="*/ 0 w 363537"/>
              <a:gd name="connsiteY0" fmla="*/ 0 h 101600"/>
              <a:gd name="connsiteX1" fmla="*/ 363537 w 363537"/>
              <a:gd name="connsiteY1" fmla="*/ 101600 h 101600"/>
              <a:gd name="connsiteX0" fmla="*/ 0 w 363537"/>
              <a:gd name="connsiteY0" fmla="*/ 12 h 101612"/>
              <a:gd name="connsiteX1" fmla="*/ 363537 w 363537"/>
              <a:gd name="connsiteY1" fmla="*/ 101612 h 101612"/>
              <a:gd name="connsiteX0" fmla="*/ 0 w 298450"/>
              <a:gd name="connsiteY0" fmla="*/ 19 h 77806"/>
              <a:gd name="connsiteX1" fmla="*/ 298450 w 298450"/>
              <a:gd name="connsiteY1" fmla="*/ 77806 h 77806"/>
              <a:gd name="connsiteX0" fmla="*/ 0 w 358775"/>
              <a:gd name="connsiteY0" fmla="*/ 12 h 96849"/>
              <a:gd name="connsiteX1" fmla="*/ 358775 w 358775"/>
              <a:gd name="connsiteY1" fmla="*/ 96849 h 96849"/>
              <a:gd name="connsiteX0" fmla="*/ 0 w 358775"/>
              <a:gd name="connsiteY0" fmla="*/ 0 h 96837"/>
              <a:gd name="connsiteX1" fmla="*/ 358775 w 358775"/>
              <a:gd name="connsiteY1" fmla="*/ 96837 h 96837"/>
              <a:gd name="connsiteX0" fmla="*/ 0 w 358775"/>
              <a:gd name="connsiteY0" fmla="*/ 0 h 96837"/>
              <a:gd name="connsiteX1" fmla="*/ 358775 w 358775"/>
              <a:gd name="connsiteY1" fmla="*/ 96837 h 96837"/>
              <a:gd name="connsiteX0" fmla="*/ 0 w 358775"/>
              <a:gd name="connsiteY0" fmla="*/ 0 h 97083"/>
              <a:gd name="connsiteX1" fmla="*/ 358775 w 358775"/>
              <a:gd name="connsiteY1" fmla="*/ 96837 h 97083"/>
              <a:gd name="connsiteX0" fmla="*/ 0 w 358775"/>
              <a:gd name="connsiteY0" fmla="*/ 0 h 97083"/>
              <a:gd name="connsiteX1" fmla="*/ 358775 w 358775"/>
              <a:gd name="connsiteY1" fmla="*/ 96837 h 97083"/>
              <a:gd name="connsiteX0" fmla="*/ 0 w 358775"/>
              <a:gd name="connsiteY0" fmla="*/ 122 h 97188"/>
              <a:gd name="connsiteX1" fmla="*/ 358775 w 358775"/>
              <a:gd name="connsiteY1" fmla="*/ 96959 h 97188"/>
              <a:gd name="connsiteX0" fmla="*/ 0 w 358775"/>
              <a:gd name="connsiteY0" fmla="*/ 122 h 97188"/>
              <a:gd name="connsiteX1" fmla="*/ 358775 w 358775"/>
              <a:gd name="connsiteY1" fmla="*/ 96959 h 97188"/>
              <a:gd name="connsiteX0" fmla="*/ 0 w 358775"/>
              <a:gd name="connsiteY0" fmla="*/ 9 h 97082"/>
              <a:gd name="connsiteX1" fmla="*/ 358775 w 358775"/>
              <a:gd name="connsiteY1" fmla="*/ 96846 h 9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775" h="97082">
                <a:moveTo>
                  <a:pt x="0" y="9"/>
                </a:moveTo>
                <a:cubicBezTo>
                  <a:pt x="189442" y="-1050"/>
                  <a:pt x="132820" y="102666"/>
                  <a:pt x="358775" y="96846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DBE8139A-F001-4DD9-AE78-F2C242DCD253}"/>
              </a:ext>
            </a:extLst>
          </p:cNvPr>
          <p:cNvSpPr/>
          <p:nvPr/>
        </p:nvSpPr>
        <p:spPr>
          <a:xfrm>
            <a:off x="3230523" y="365834"/>
            <a:ext cx="363600" cy="1244600"/>
          </a:xfrm>
          <a:custGeom>
            <a:avLst/>
            <a:gdLst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134" h="1244600">
                <a:moveTo>
                  <a:pt x="347134" y="0"/>
                </a:moveTo>
                <a:cubicBezTo>
                  <a:pt x="75847" y="2116"/>
                  <a:pt x="214136" y="1244071"/>
                  <a:pt x="0" y="1244600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12B37C1-B94F-4D81-B6FD-B8FC68C8A594}"/>
              </a:ext>
            </a:extLst>
          </p:cNvPr>
          <p:cNvSpPr/>
          <p:nvPr/>
        </p:nvSpPr>
        <p:spPr>
          <a:xfrm>
            <a:off x="4316350" y="1435100"/>
            <a:ext cx="363600" cy="186267"/>
          </a:xfrm>
          <a:custGeom>
            <a:avLst/>
            <a:gdLst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800100"/>
              <a:gd name="connsiteX1" fmla="*/ 0 w 347134"/>
              <a:gd name="connsiteY1" fmla="*/ 800100 h 800100"/>
              <a:gd name="connsiteX0" fmla="*/ 347134 w 347134"/>
              <a:gd name="connsiteY0" fmla="*/ 0 h 171450"/>
              <a:gd name="connsiteX1" fmla="*/ 0 w 347134"/>
              <a:gd name="connsiteY1" fmla="*/ 171450 h 171450"/>
              <a:gd name="connsiteX0" fmla="*/ 347134 w 347134"/>
              <a:gd name="connsiteY0" fmla="*/ 0 h 186267"/>
              <a:gd name="connsiteX1" fmla="*/ 0 w 347134"/>
              <a:gd name="connsiteY1" fmla="*/ 186267 h 1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134" h="186267">
                <a:moveTo>
                  <a:pt x="347134" y="0"/>
                </a:moveTo>
                <a:cubicBezTo>
                  <a:pt x="75847" y="2116"/>
                  <a:pt x="214136" y="185738"/>
                  <a:pt x="0" y="186267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D2DF9931-6500-4C88-9FD6-AE1F356A2D7C}"/>
              </a:ext>
            </a:extLst>
          </p:cNvPr>
          <p:cNvSpPr/>
          <p:nvPr/>
        </p:nvSpPr>
        <p:spPr>
          <a:xfrm>
            <a:off x="4320355" y="2049381"/>
            <a:ext cx="363600" cy="262467"/>
          </a:xfrm>
          <a:custGeom>
            <a:avLst/>
            <a:gdLst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800100"/>
              <a:gd name="connsiteX1" fmla="*/ 0 w 347134"/>
              <a:gd name="connsiteY1" fmla="*/ 800100 h 800100"/>
              <a:gd name="connsiteX0" fmla="*/ 347134 w 347134"/>
              <a:gd name="connsiteY0" fmla="*/ 0 h 171450"/>
              <a:gd name="connsiteX1" fmla="*/ 0 w 347134"/>
              <a:gd name="connsiteY1" fmla="*/ 171450 h 171450"/>
              <a:gd name="connsiteX0" fmla="*/ 347134 w 347134"/>
              <a:gd name="connsiteY0" fmla="*/ 0 h 186267"/>
              <a:gd name="connsiteX1" fmla="*/ 0 w 347134"/>
              <a:gd name="connsiteY1" fmla="*/ 186267 h 186267"/>
              <a:gd name="connsiteX0" fmla="*/ 355600 w 355600"/>
              <a:gd name="connsiteY0" fmla="*/ 0 h 260350"/>
              <a:gd name="connsiteX1" fmla="*/ 0 w 355600"/>
              <a:gd name="connsiteY1" fmla="*/ 260350 h 260350"/>
              <a:gd name="connsiteX0" fmla="*/ 366184 w 366184"/>
              <a:gd name="connsiteY0" fmla="*/ 0 h 262467"/>
              <a:gd name="connsiteX1" fmla="*/ 0 w 366184"/>
              <a:gd name="connsiteY1" fmla="*/ 262467 h 262467"/>
              <a:gd name="connsiteX0" fmla="*/ 366184 w 366184"/>
              <a:gd name="connsiteY0" fmla="*/ 0 h 262467"/>
              <a:gd name="connsiteX1" fmla="*/ 0 w 366184"/>
              <a:gd name="connsiteY1" fmla="*/ 262467 h 262467"/>
              <a:gd name="connsiteX0" fmla="*/ 364067 w 364067"/>
              <a:gd name="connsiteY0" fmla="*/ 0 h 262467"/>
              <a:gd name="connsiteX1" fmla="*/ 0 w 364067"/>
              <a:gd name="connsiteY1" fmla="*/ 262467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067" h="262467">
                <a:moveTo>
                  <a:pt x="364067" y="0"/>
                </a:moveTo>
                <a:cubicBezTo>
                  <a:pt x="92780" y="2116"/>
                  <a:pt x="214136" y="261938"/>
                  <a:pt x="0" y="262467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0EEF3E9-2CEC-4847-9676-7E39796D8A2F}"/>
              </a:ext>
            </a:extLst>
          </p:cNvPr>
          <p:cNvSpPr/>
          <p:nvPr/>
        </p:nvSpPr>
        <p:spPr>
          <a:xfrm>
            <a:off x="4320116" y="2661462"/>
            <a:ext cx="363600" cy="184151"/>
          </a:xfrm>
          <a:custGeom>
            <a:avLst/>
            <a:gdLst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800100"/>
              <a:gd name="connsiteX1" fmla="*/ 0 w 347134"/>
              <a:gd name="connsiteY1" fmla="*/ 800100 h 800100"/>
              <a:gd name="connsiteX0" fmla="*/ 347134 w 347134"/>
              <a:gd name="connsiteY0" fmla="*/ 0 h 171450"/>
              <a:gd name="connsiteX1" fmla="*/ 0 w 347134"/>
              <a:gd name="connsiteY1" fmla="*/ 171450 h 171450"/>
              <a:gd name="connsiteX0" fmla="*/ 347134 w 347134"/>
              <a:gd name="connsiteY0" fmla="*/ 0 h 186267"/>
              <a:gd name="connsiteX1" fmla="*/ 0 w 347134"/>
              <a:gd name="connsiteY1" fmla="*/ 186267 h 186267"/>
              <a:gd name="connsiteX0" fmla="*/ 359834 w 359834"/>
              <a:gd name="connsiteY0" fmla="*/ 0 h 186267"/>
              <a:gd name="connsiteX1" fmla="*/ 0 w 359834"/>
              <a:gd name="connsiteY1" fmla="*/ 186267 h 186267"/>
              <a:gd name="connsiteX0" fmla="*/ 364067 w 364067"/>
              <a:gd name="connsiteY0" fmla="*/ 0 h 184151"/>
              <a:gd name="connsiteX1" fmla="*/ 0 w 364067"/>
              <a:gd name="connsiteY1" fmla="*/ 184151 h 18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067" h="184151">
                <a:moveTo>
                  <a:pt x="364067" y="0"/>
                </a:moveTo>
                <a:cubicBezTo>
                  <a:pt x="92780" y="2116"/>
                  <a:pt x="214136" y="183622"/>
                  <a:pt x="0" y="184151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1C4AE74-550E-4313-BC06-32DE5D481507}"/>
              </a:ext>
            </a:extLst>
          </p:cNvPr>
          <p:cNvSpPr/>
          <p:nvPr/>
        </p:nvSpPr>
        <p:spPr>
          <a:xfrm>
            <a:off x="3230523" y="889644"/>
            <a:ext cx="363600" cy="766233"/>
          </a:xfrm>
          <a:custGeom>
            <a:avLst/>
            <a:gdLst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34434 w 334434"/>
              <a:gd name="connsiteY0" fmla="*/ 0 h 1054100"/>
              <a:gd name="connsiteX1" fmla="*/ 0 w 334434"/>
              <a:gd name="connsiteY1" fmla="*/ 1054100 h 1054100"/>
              <a:gd name="connsiteX0" fmla="*/ 334434 w 334434"/>
              <a:gd name="connsiteY0" fmla="*/ 0 h 867833"/>
              <a:gd name="connsiteX1" fmla="*/ 0 w 334434"/>
              <a:gd name="connsiteY1" fmla="*/ 867833 h 867833"/>
              <a:gd name="connsiteX0" fmla="*/ 330201 w 330201"/>
              <a:gd name="connsiteY0" fmla="*/ 0 h 766233"/>
              <a:gd name="connsiteX1" fmla="*/ 0 w 330201"/>
              <a:gd name="connsiteY1" fmla="*/ 766233 h 76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1" h="766233">
                <a:moveTo>
                  <a:pt x="330201" y="0"/>
                </a:moveTo>
                <a:cubicBezTo>
                  <a:pt x="58914" y="2116"/>
                  <a:pt x="214136" y="765704"/>
                  <a:pt x="0" y="766233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EB09962-8632-467C-BF9A-904C10E0D9ED}"/>
              </a:ext>
            </a:extLst>
          </p:cNvPr>
          <p:cNvSpPr/>
          <p:nvPr/>
        </p:nvSpPr>
        <p:spPr>
          <a:xfrm>
            <a:off x="3230523" y="1427206"/>
            <a:ext cx="363600" cy="334433"/>
          </a:xfrm>
          <a:custGeom>
            <a:avLst/>
            <a:gdLst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34434 w 334434"/>
              <a:gd name="connsiteY0" fmla="*/ 0 h 1054100"/>
              <a:gd name="connsiteX1" fmla="*/ 0 w 334434"/>
              <a:gd name="connsiteY1" fmla="*/ 1054100 h 1054100"/>
              <a:gd name="connsiteX0" fmla="*/ 334434 w 334434"/>
              <a:gd name="connsiteY0" fmla="*/ 0 h 867833"/>
              <a:gd name="connsiteX1" fmla="*/ 0 w 334434"/>
              <a:gd name="connsiteY1" fmla="*/ 867833 h 867833"/>
              <a:gd name="connsiteX0" fmla="*/ 334434 w 334434"/>
              <a:gd name="connsiteY0" fmla="*/ 0 h 537633"/>
              <a:gd name="connsiteX1" fmla="*/ 0 w 334434"/>
              <a:gd name="connsiteY1" fmla="*/ 537633 h 537633"/>
              <a:gd name="connsiteX0" fmla="*/ 351368 w 351368"/>
              <a:gd name="connsiteY0" fmla="*/ 0 h 334433"/>
              <a:gd name="connsiteX1" fmla="*/ 0 w 351368"/>
              <a:gd name="connsiteY1" fmla="*/ 334433 h 33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1368" h="334433">
                <a:moveTo>
                  <a:pt x="351368" y="0"/>
                </a:moveTo>
                <a:cubicBezTo>
                  <a:pt x="80081" y="2116"/>
                  <a:pt x="214136" y="333904"/>
                  <a:pt x="0" y="334433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diamond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C42F9F49-570C-4B3B-A473-847B22DA38E7}"/>
              </a:ext>
            </a:extLst>
          </p:cNvPr>
          <p:cNvSpPr/>
          <p:nvPr/>
        </p:nvSpPr>
        <p:spPr>
          <a:xfrm>
            <a:off x="3230523" y="1857306"/>
            <a:ext cx="363600" cy="190518"/>
          </a:xfrm>
          <a:custGeom>
            <a:avLst/>
            <a:gdLst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34434 w 334434"/>
              <a:gd name="connsiteY0" fmla="*/ 0 h 1054100"/>
              <a:gd name="connsiteX1" fmla="*/ 0 w 334434"/>
              <a:gd name="connsiteY1" fmla="*/ 1054100 h 1054100"/>
              <a:gd name="connsiteX0" fmla="*/ 334434 w 334434"/>
              <a:gd name="connsiteY0" fmla="*/ 0 h 867833"/>
              <a:gd name="connsiteX1" fmla="*/ 0 w 334434"/>
              <a:gd name="connsiteY1" fmla="*/ 867833 h 867833"/>
              <a:gd name="connsiteX0" fmla="*/ 321734 w 321734"/>
              <a:gd name="connsiteY0" fmla="*/ 0 h 321733"/>
              <a:gd name="connsiteX1" fmla="*/ 0 w 321734"/>
              <a:gd name="connsiteY1" fmla="*/ 321733 h 321733"/>
              <a:gd name="connsiteX0" fmla="*/ 321734 w 321734"/>
              <a:gd name="connsiteY0" fmla="*/ 190501 h 190518"/>
              <a:gd name="connsiteX1" fmla="*/ 0 w 321734"/>
              <a:gd name="connsiteY1" fmla="*/ 1 h 19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734" h="190518">
                <a:moveTo>
                  <a:pt x="321734" y="190501"/>
                </a:moveTo>
                <a:cubicBezTo>
                  <a:pt x="50447" y="192617"/>
                  <a:pt x="214136" y="-528"/>
                  <a:pt x="0" y="1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AD679A25-CEA7-4138-B8BE-B77177A06E20}"/>
              </a:ext>
            </a:extLst>
          </p:cNvPr>
          <p:cNvSpPr/>
          <p:nvPr/>
        </p:nvSpPr>
        <p:spPr>
          <a:xfrm>
            <a:off x="3230523" y="2004523"/>
            <a:ext cx="363600" cy="745072"/>
          </a:xfrm>
          <a:custGeom>
            <a:avLst/>
            <a:gdLst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47134 w 347134"/>
              <a:gd name="connsiteY0" fmla="*/ 0 h 1244600"/>
              <a:gd name="connsiteX1" fmla="*/ 0 w 347134"/>
              <a:gd name="connsiteY1" fmla="*/ 1244600 h 1244600"/>
              <a:gd name="connsiteX0" fmla="*/ 334434 w 334434"/>
              <a:gd name="connsiteY0" fmla="*/ 0 h 1054100"/>
              <a:gd name="connsiteX1" fmla="*/ 0 w 334434"/>
              <a:gd name="connsiteY1" fmla="*/ 1054100 h 1054100"/>
              <a:gd name="connsiteX0" fmla="*/ 334434 w 334434"/>
              <a:gd name="connsiteY0" fmla="*/ 0 h 867833"/>
              <a:gd name="connsiteX1" fmla="*/ 0 w 334434"/>
              <a:gd name="connsiteY1" fmla="*/ 867833 h 867833"/>
              <a:gd name="connsiteX0" fmla="*/ 351368 w 351368"/>
              <a:gd name="connsiteY0" fmla="*/ 42338 h 42410"/>
              <a:gd name="connsiteX1" fmla="*/ 0 w 351368"/>
              <a:gd name="connsiteY1" fmla="*/ 5 h 42410"/>
              <a:gd name="connsiteX0" fmla="*/ 355601 w 355601"/>
              <a:gd name="connsiteY0" fmla="*/ 990600 h 990603"/>
              <a:gd name="connsiteX1" fmla="*/ 0 w 355601"/>
              <a:gd name="connsiteY1" fmla="*/ 0 h 990603"/>
              <a:gd name="connsiteX0" fmla="*/ 342901 w 342901"/>
              <a:gd name="connsiteY0" fmla="*/ 745068 h 745072"/>
              <a:gd name="connsiteX1" fmla="*/ 0 w 342901"/>
              <a:gd name="connsiteY1" fmla="*/ 1 h 74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1" h="745072">
                <a:moveTo>
                  <a:pt x="342901" y="745068"/>
                </a:moveTo>
                <a:cubicBezTo>
                  <a:pt x="71614" y="747184"/>
                  <a:pt x="214136" y="-528"/>
                  <a:pt x="0" y="1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B2847A2B-F74C-494A-993B-CC31D6216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3444D6A2-9664-45CF-8144-F925B1A17CC8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5</a:t>
            </a:r>
            <a:endParaRPr lang="es-MX" sz="50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8B529DB-5EDF-954D-BDB8-531A196CE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28834"/>
              </p:ext>
            </p:extLst>
          </p:nvPr>
        </p:nvGraphicFramePr>
        <p:xfrm>
          <a:off x="357547" y="179388"/>
          <a:ext cx="234279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791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model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11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57A965-1B11-4F33-9215-CC3B0D14E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34627"/>
              </p:ext>
            </p:extLst>
          </p:nvPr>
        </p:nvGraphicFramePr>
        <p:xfrm>
          <a:off x="357547" y="179388"/>
          <a:ext cx="50431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127">
                  <a:extLst>
                    <a:ext uri="{9D8B030D-6E8A-4147-A177-3AD203B41FA5}">
                      <a16:colId xmlns:a16="http://schemas.microsoft.com/office/drawing/2014/main" val="2106447298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Flapjack front-end</a:t>
                      </a:r>
                      <a:endParaRPr lang="es-MX" sz="1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46605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7540D80F-D661-44F3-866F-DB97ECB4D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675" y="720725"/>
            <a:ext cx="5040000" cy="3557520"/>
          </a:xfrm>
          <a:prstGeom prst="rect">
            <a:avLst/>
          </a:prstGeom>
          <a:effectLst>
            <a:outerShdw blurRad="2032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FE828CD-032F-49BA-ADB4-A33AAB788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9221" y="179388"/>
            <a:ext cx="211453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128EA-963F-4992-876C-1BA6077607A1}"/>
              </a:ext>
            </a:extLst>
          </p:cNvPr>
          <p:cNvSpPr txBox="1"/>
          <p:nvPr/>
        </p:nvSpPr>
        <p:spPr>
          <a:xfrm>
            <a:off x="5241609" y="314388"/>
            <a:ext cx="79375" cy="135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00"/>
              <a:t>6</a:t>
            </a:r>
            <a:endParaRPr lang="es-MX" sz="500"/>
          </a:p>
        </p:txBody>
      </p:sp>
    </p:spTree>
    <p:extLst>
      <p:ext uri="{BB962C8B-B14F-4D97-AF65-F5344CB8AC3E}">
        <p14:creationId xmlns:p14="http://schemas.microsoft.com/office/powerpoint/2010/main" val="397948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talis Palette">
      <a:dk1>
        <a:srgbClr val="000000"/>
      </a:dk1>
      <a:lt1>
        <a:srgbClr val="FFFFFF"/>
      </a:lt1>
      <a:dk2>
        <a:srgbClr val="262626"/>
      </a:dk2>
      <a:lt2>
        <a:srgbClr val="D8D8D8"/>
      </a:lt2>
      <a:accent1>
        <a:srgbClr val="0078D7"/>
      </a:accent1>
      <a:accent2>
        <a:srgbClr val="E74856"/>
      </a:accent2>
      <a:accent3>
        <a:srgbClr val="6B69D6"/>
      </a:accent3>
      <a:accent4>
        <a:srgbClr val="FFB900"/>
      </a:accent4>
      <a:accent5>
        <a:srgbClr val="0099BC"/>
      </a:accent5>
      <a:accent6>
        <a:srgbClr val="00CC6A"/>
      </a:accent6>
      <a:hlink>
        <a:srgbClr val="1020D0"/>
      </a:hlink>
      <a:folHlink>
        <a:srgbClr val="600090"/>
      </a:folHlink>
    </a:clrScheme>
    <a:fontScheme name="Modern">
      <a:majorFont>
        <a:latin typeface="Avenir Next"/>
        <a:ea typeface=""/>
        <a:cs typeface="Times New Roman"/>
      </a:majorFont>
      <a:minorFont>
        <a:latin typeface="Helvetica Neue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1353</Words>
  <Application>Microsoft Macintosh PowerPoint</Application>
  <PresentationFormat>Custom</PresentationFormat>
  <Paragraphs>193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Carolus Vitalis</dc:creator>
  <cp:lastModifiedBy>Gonzalo Andrés Vidal Peña</cp:lastModifiedBy>
  <cp:revision>3</cp:revision>
  <dcterms:created xsi:type="dcterms:W3CDTF">2020-10-01T01:11:51Z</dcterms:created>
  <dcterms:modified xsi:type="dcterms:W3CDTF">2021-07-01T02:40:47Z</dcterms:modified>
</cp:coreProperties>
</file>