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2653A0-DB81-470A-BE17-FF33426D99C4}" type="datetimeFigureOut">
              <a:rPr lang="en-US" smtClean="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FA4E1-5622-4F87-9D57-C5680411323C}" type="slidenum">
              <a:rPr lang="en-US" smtClean="0"/>
              <a:t>‹#›</a:t>
            </a:fld>
            <a:endParaRPr lang="en-US"/>
          </a:p>
        </p:txBody>
      </p:sp>
    </p:spTree>
    <p:extLst>
      <p:ext uri="{BB962C8B-B14F-4D97-AF65-F5344CB8AC3E}">
        <p14:creationId xmlns:p14="http://schemas.microsoft.com/office/powerpoint/2010/main" val="2536897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2653A0-DB81-470A-BE17-FF33426D99C4}" type="datetimeFigureOut">
              <a:rPr lang="en-US" smtClean="0"/>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8FA4E1-5622-4F87-9D57-C5680411323C}" type="slidenum">
              <a:rPr lang="en-US" smtClean="0"/>
              <a:t>‹#›</a:t>
            </a:fld>
            <a:endParaRPr lang="en-US"/>
          </a:p>
        </p:txBody>
      </p:sp>
    </p:spTree>
    <p:extLst>
      <p:ext uri="{BB962C8B-B14F-4D97-AF65-F5344CB8AC3E}">
        <p14:creationId xmlns:p14="http://schemas.microsoft.com/office/powerpoint/2010/main" val="1351873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2653A0-DB81-470A-BE17-FF33426D99C4}" type="datetimeFigureOut">
              <a:rPr lang="en-US" smtClean="0"/>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8FA4E1-5622-4F87-9D57-C5680411323C}" type="slidenum">
              <a:rPr lang="en-US" smtClean="0"/>
              <a:t>‹#›</a:t>
            </a:fld>
            <a:endParaRPr lang="en-US"/>
          </a:p>
        </p:txBody>
      </p:sp>
    </p:spTree>
    <p:extLst>
      <p:ext uri="{BB962C8B-B14F-4D97-AF65-F5344CB8AC3E}">
        <p14:creationId xmlns:p14="http://schemas.microsoft.com/office/powerpoint/2010/main" val="2546037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2653A0-DB81-470A-BE17-FF33426D99C4}" type="datetimeFigureOut">
              <a:rPr lang="en-US" smtClean="0"/>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8FA4E1-5622-4F87-9D57-C5680411323C}"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76659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2653A0-DB81-470A-BE17-FF33426D99C4}" type="datetimeFigureOut">
              <a:rPr lang="en-US" smtClean="0"/>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8FA4E1-5622-4F87-9D57-C5680411323C}" type="slidenum">
              <a:rPr lang="en-US" smtClean="0"/>
              <a:t>‹#›</a:t>
            </a:fld>
            <a:endParaRPr lang="en-US"/>
          </a:p>
        </p:txBody>
      </p:sp>
    </p:spTree>
    <p:extLst>
      <p:ext uri="{BB962C8B-B14F-4D97-AF65-F5344CB8AC3E}">
        <p14:creationId xmlns:p14="http://schemas.microsoft.com/office/powerpoint/2010/main" val="112826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2653A0-DB81-470A-BE17-FF33426D99C4}" type="datetimeFigureOut">
              <a:rPr lang="en-US" smtClean="0"/>
              <a:t>8/18/2022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8FA4E1-5622-4F87-9D57-C5680411323C}" type="slidenum">
              <a:rPr lang="en-US" smtClean="0"/>
              <a:t>‹#›</a:t>
            </a:fld>
            <a:endParaRPr lang="en-US"/>
          </a:p>
        </p:txBody>
      </p:sp>
    </p:spTree>
    <p:extLst>
      <p:ext uri="{BB962C8B-B14F-4D97-AF65-F5344CB8AC3E}">
        <p14:creationId xmlns:p14="http://schemas.microsoft.com/office/powerpoint/2010/main" val="1341718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2653A0-DB81-470A-BE17-FF33426D99C4}" type="datetimeFigureOut">
              <a:rPr lang="en-US" smtClean="0"/>
              <a:t>8/18/2022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8FA4E1-5622-4F87-9D57-C5680411323C}" type="slidenum">
              <a:rPr lang="en-US" smtClean="0"/>
              <a:t>‹#›</a:t>
            </a:fld>
            <a:endParaRPr lang="en-US"/>
          </a:p>
        </p:txBody>
      </p:sp>
    </p:spTree>
    <p:extLst>
      <p:ext uri="{BB962C8B-B14F-4D97-AF65-F5344CB8AC3E}">
        <p14:creationId xmlns:p14="http://schemas.microsoft.com/office/powerpoint/2010/main" val="59346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2653A0-DB81-470A-BE17-FF33426D99C4}" type="datetimeFigureOut">
              <a:rPr lang="en-US" smtClean="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FA4E1-5622-4F87-9D57-C5680411323C}" type="slidenum">
              <a:rPr lang="en-US" smtClean="0"/>
              <a:t>‹#›</a:t>
            </a:fld>
            <a:endParaRPr lang="en-US"/>
          </a:p>
        </p:txBody>
      </p:sp>
    </p:spTree>
    <p:extLst>
      <p:ext uri="{BB962C8B-B14F-4D97-AF65-F5344CB8AC3E}">
        <p14:creationId xmlns:p14="http://schemas.microsoft.com/office/powerpoint/2010/main" val="976058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2653A0-DB81-470A-BE17-FF33426D99C4}" type="datetimeFigureOut">
              <a:rPr lang="en-US" smtClean="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FA4E1-5622-4F87-9D57-C5680411323C}" type="slidenum">
              <a:rPr lang="en-US" smtClean="0"/>
              <a:t>‹#›</a:t>
            </a:fld>
            <a:endParaRPr lang="en-US"/>
          </a:p>
        </p:txBody>
      </p:sp>
    </p:spTree>
    <p:extLst>
      <p:ext uri="{BB962C8B-B14F-4D97-AF65-F5344CB8AC3E}">
        <p14:creationId xmlns:p14="http://schemas.microsoft.com/office/powerpoint/2010/main" val="3042072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2653A0-DB81-470A-BE17-FF33426D99C4}" type="datetimeFigureOut">
              <a:rPr lang="en-US" smtClean="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FA4E1-5622-4F87-9D57-C5680411323C}" type="slidenum">
              <a:rPr lang="en-US" smtClean="0"/>
              <a:t>‹#›</a:t>
            </a:fld>
            <a:endParaRPr lang="en-US"/>
          </a:p>
        </p:txBody>
      </p:sp>
    </p:spTree>
    <p:extLst>
      <p:ext uri="{BB962C8B-B14F-4D97-AF65-F5344CB8AC3E}">
        <p14:creationId xmlns:p14="http://schemas.microsoft.com/office/powerpoint/2010/main" val="614831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2653A0-DB81-470A-BE17-FF33426D99C4}" type="datetimeFigureOut">
              <a:rPr lang="en-US" smtClean="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FA4E1-5622-4F87-9D57-C5680411323C}" type="slidenum">
              <a:rPr lang="en-US" smtClean="0"/>
              <a:t>‹#›</a:t>
            </a:fld>
            <a:endParaRPr lang="en-US"/>
          </a:p>
        </p:txBody>
      </p:sp>
    </p:spTree>
    <p:extLst>
      <p:ext uri="{BB962C8B-B14F-4D97-AF65-F5344CB8AC3E}">
        <p14:creationId xmlns:p14="http://schemas.microsoft.com/office/powerpoint/2010/main" val="2699429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2653A0-DB81-470A-BE17-FF33426D99C4}" type="datetimeFigureOut">
              <a:rPr lang="en-US" smtClean="0"/>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8FA4E1-5622-4F87-9D57-C5680411323C}" type="slidenum">
              <a:rPr lang="en-US" smtClean="0"/>
              <a:t>‹#›</a:t>
            </a:fld>
            <a:endParaRPr lang="en-US"/>
          </a:p>
        </p:txBody>
      </p:sp>
    </p:spTree>
    <p:extLst>
      <p:ext uri="{BB962C8B-B14F-4D97-AF65-F5344CB8AC3E}">
        <p14:creationId xmlns:p14="http://schemas.microsoft.com/office/powerpoint/2010/main" val="2247707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2653A0-DB81-470A-BE17-FF33426D99C4}" type="datetimeFigureOut">
              <a:rPr lang="en-US" smtClean="0"/>
              <a:t>8/18/2022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8FA4E1-5622-4F87-9D57-C5680411323C}" type="slidenum">
              <a:rPr lang="en-US" smtClean="0"/>
              <a:t>‹#›</a:t>
            </a:fld>
            <a:endParaRPr lang="en-US"/>
          </a:p>
        </p:txBody>
      </p:sp>
    </p:spTree>
    <p:extLst>
      <p:ext uri="{BB962C8B-B14F-4D97-AF65-F5344CB8AC3E}">
        <p14:creationId xmlns:p14="http://schemas.microsoft.com/office/powerpoint/2010/main" val="1221986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2653A0-DB81-470A-BE17-FF33426D99C4}" type="datetimeFigureOut">
              <a:rPr lang="en-US" smtClean="0"/>
              <a:t>8/18/2022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8FA4E1-5622-4F87-9D57-C5680411323C}" type="slidenum">
              <a:rPr lang="en-US" smtClean="0"/>
              <a:t>‹#›</a:t>
            </a:fld>
            <a:endParaRPr lang="en-US"/>
          </a:p>
        </p:txBody>
      </p:sp>
    </p:spTree>
    <p:extLst>
      <p:ext uri="{BB962C8B-B14F-4D97-AF65-F5344CB8AC3E}">
        <p14:creationId xmlns:p14="http://schemas.microsoft.com/office/powerpoint/2010/main" val="653950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2653A0-DB81-470A-BE17-FF33426D99C4}" type="datetimeFigureOut">
              <a:rPr lang="en-US" smtClean="0"/>
              <a:t>8/18/2022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8FA4E1-5622-4F87-9D57-C5680411323C}" type="slidenum">
              <a:rPr lang="en-US" smtClean="0"/>
              <a:t>‹#›</a:t>
            </a:fld>
            <a:endParaRPr lang="en-US"/>
          </a:p>
        </p:txBody>
      </p:sp>
    </p:spTree>
    <p:extLst>
      <p:ext uri="{BB962C8B-B14F-4D97-AF65-F5344CB8AC3E}">
        <p14:creationId xmlns:p14="http://schemas.microsoft.com/office/powerpoint/2010/main" val="1180038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2653A0-DB81-470A-BE17-FF33426D99C4}" type="datetimeFigureOut">
              <a:rPr lang="en-US" smtClean="0"/>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8FA4E1-5622-4F87-9D57-C5680411323C}" type="slidenum">
              <a:rPr lang="en-US" smtClean="0"/>
              <a:t>‹#›</a:t>
            </a:fld>
            <a:endParaRPr lang="en-US"/>
          </a:p>
        </p:txBody>
      </p:sp>
    </p:spTree>
    <p:extLst>
      <p:ext uri="{BB962C8B-B14F-4D97-AF65-F5344CB8AC3E}">
        <p14:creationId xmlns:p14="http://schemas.microsoft.com/office/powerpoint/2010/main" val="2795502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2653A0-DB81-470A-BE17-FF33426D99C4}" type="datetimeFigureOut">
              <a:rPr lang="en-US" smtClean="0"/>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8FA4E1-5622-4F87-9D57-C5680411323C}" type="slidenum">
              <a:rPr lang="en-US" smtClean="0"/>
              <a:t>‹#›</a:t>
            </a:fld>
            <a:endParaRPr lang="en-US"/>
          </a:p>
        </p:txBody>
      </p:sp>
    </p:spTree>
    <p:extLst>
      <p:ext uri="{BB962C8B-B14F-4D97-AF65-F5344CB8AC3E}">
        <p14:creationId xmlns:p14="http://schemas.microsoft.com/office/powerpoint/2010/main" val="2268653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42653A0-DB81-470A-BE17-FF33426D99C4}" type="datetimeFigureOut">
              <a:rPr lang="en-US" smtClean="0"/>
              <a:t>8/18/2022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A8FA4E1-5622-4F87-9D57-C5680411323C}" type="slidenum">
              <a:rPr lang="en-US" smtClean="0"/>
              <a:t>‹#›</a:t>
            </a:fld>
            <a:endParaRPr lang="en-US"/>
          </a:p>
        </p:txBody>
      </p:sp>
    </p:spTree>
    <p:extLst>
      <p:ext uri="{BB962C8B-B14F-4D97-AF65-F5344CB8AC3E}">
        <p14:creationId xmlns:p14="http://schemas.microsoft.com/office/powerpoint/2010/main" val="425868397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1837CB0-4F29-4E03-BEC4-55C6733B9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108105-4EB4-499F-A0D2-6B99E6DD9D24}"/>
              </a:ext>
            </a:extLst>
          </p:cNvPr>
          <p:cNvSpPr>
            <a:spLocks noGrp="1"/>
          </p:cNvSpPr>
          <p:nvPr>
            <p:ph type="ctrTitle"/>
          </p:nvPr>
        </p:nvSpPr>
        <p:spPr>
          <a:xfrm>
            <a:off x="6435091" y="28576"/>
            <a:ext cx="5080634" cy="3495674"/>
          </a:xfrm>
        </p:spPr>
        <p:txBody>
          <a:bodyPr>
            <a:normAutofit/>
          </a:bodyPr>
          <a:lstStyle/>
          <a:p>
            <a:r>
              <a:rPr lang="en-US" dirty="0" err="1">
                <a:solidFill>
                  <a:srgbClr val="FFFFFF"/>
                </a:solidFill>
              </a:rPr>
              <a:t>Udapeople</a:t>
            </a:r>
            <a:endParaRPr lang="en-US" dirty="0">
              <a:solidFill>
                <a:srgbClr val="FFFFFF"/>
              </a:solidFill>
            </a:endParaRPr>
          </a:p>
        </p:txBody>
      </p:sp>
      <p:sp>
        <p:nvSpPr>
          <p:cNvPr id="3" name="Subtitle 2">
            <a:extLst>
              <a:ext uri="{FF2B5EF4-FFF2-40B4-BE49-F238E27FC236}">
                <a16:creationId xmlns:a16="http://schemas.microsoft.com/office/drawing/2014/main" id="{92EACC5D-1B9B-4A52-8581-21DBD77A19A3}"/>
              </a:ext>
            </a:extLst>
          </p:cNvPr>
          <p:cNvSpPr>
            <a:spLocks noGrp="1"/>
          </p:cNvSpPr>
          <p:nvPr>
            <p:ph type="subTitle" idx="1"/>
          </p:nvPr>
        </p:nvSpPr>
        <p:spPr>
          <a:xfrm>
            <a:off x="6435091" y="3558906"/>
            <a:ext cx="5147308" cy="1809750"/>
          </a:xfrm>
        </p:spPr>
        <p:txBody>
          <a:bodyPr>
            <a:normAutofit/>
          </a:bodyPr>
          <a:lstStyle/>
          <a:p>
            <a:r>
              <a:rPr lang="en-US" sz="2800" b="1" dirty="0">
                <a:solidFill>
                  <a:srgbClr val="FFFFFF"/>
                </a:solidFill>
              </a:rPr>
              <a:t>CI/CD Benefits</a:t>
            </a:r>
          </a:p>
        </p:txBody>
      </p:sp>
      <p:sp>
        <p:nvSpPr>
          <p:cNvPr id="16" name="Rectangle 12">
            <a:extLst>
              <a:ext uri="{FF2B5EF4-FFF2-40B4-BE49-F238E27FC236}">
                <a16:creationId xmlns:a16="http://schemas.microsoft.com/office/drawing/2014/main" id="{F0771D68-E8BF-4D31-ADBB-CE99B19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522922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con&#10;&#10;Description automatically generated">
            <a:extLst>
              <a:ext uri="{FF2B5EF4-FFF2-40B4-BE49-F238E27FC236}">
                <a16:creationId xmlns:a16="http://schemas.microsoft.com/office/drawing/2014/main" id="{A10D179C-F0DB-46BC-A3AA-A1500602D5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857" y="1209333"/>
            <a:ext cx="4450460" cy="4439333"/>
          </a:xfrm>
          <a:prstGeom prst="rect">
            <a:avLst/>
          </a:prstGeom>
        </p:spPr>
      </p:pic>
      <p:sp>
        <p:nvSpPr>
          <p:cNvPr id="15" name="Rectangle 14">
            <a:extLst>
              <a:ext uri="{FF2B5EF4-FFF2-40B4-BE49-F238E27FC236}">
                <a16:creationId xmlns:a16="http://schemas.microsoft.com/office/drawing/2014/main" id="{7D4DBD54-1DE0-451E-9FDE-4116146F1C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5109182"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067729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C158B-6784-4C2A-ABE3-A6DD9C807BE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C94B82A5-D059-4001-8C0B-6E4C8FDB44D6}"/>
              </a:ext>
            </a:extLst>
          </p:cNvPr>
          <p:cNvSpPr>
            <a:spLocks noGrp="1"/>
          </p:cNvSpPr>
          <p:nvPr>
            <p:ph idx="1"/>
          </p:nvPr>
        </p:nvSpPr>
        <p:spPr/>
        <p:txBody>
          <a:bodyPr>
            <a:normAutofit/>
          </a:bodyPr>
          <a:lstStyle/>
          <a:p>
            <a:r>
              <a:rPr lang="en-US" sz="2400" dirty="0"/>
              <a:t>What does CI/CD mean?</a:t>
            </a:r>
          </a:p>
          <a:p>
            <a:r>
              <a:rPr lang="en-US" sz="2400" dirty="0"/>
              <a:t>Which problems do we currently face?</a:t>
            </a:r>
          </a:p>
          <a:p>
            <a:r>
              <a:rPr lang="en-US" sz="2400" dirty="0"/>
              <a:t>How could DevOps principles help us? </a:t>
            </a:r>
          </a:p>
          <a:p>
            <a:r>
              <a:rPr lang="en-US" sz="2400" dirty="0"/>
              <a:t>What obstacles will we have to overcome?</a:t>
            </a:r>
          </a:p>
        </p:txBody>
      </p:sp>
    </p:spTree>
    <p:extLst>
      <p:ext uri="{BB962C8B-B14F-4D97-AF65-F5344CB8AC3E}">
        <p14:creationId xmlns:p14="http://schemas.microsoft.com/office/powerpoint/2010/main" val="1020990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2701D-9AE7-4C55-9B24-B54533DEA198}"/>
              </a:ext>
            </a:extLst>
          </p:cNvPr>
          <p:cNvSpPr>
            <a:spLocks noGrp="1"/>
          </p:cNvSpPr>
          <p:nvPr>
            <p:ph type="title"/>
          </p:nvPr>
        </p:nvSpPr>
        <p:spPr/>
        <p:txBody>
          <a:bodyPr/>
          <a:lstStyle/>
          <a:p>
            <a:r>
              <a:rPr lang="en-US" sz="3600" dirty="0"/>
              <a:t>What does CI/CD mean?</a:t>
            </a:r>
            <a:br>
              <a:rPr lang="en-US" sz="3600" dirty="0"/>
            </a:br>
            <a:endParaRPr lang="en-US" dirty="0"/>
          </a:p>
        </p:txBody>
      </p:sp>
      <p:sp>
        <p:nvSpPr>
          <p:cNvPr id="3" name="Content Placeholder 2">
            <a:extLst>
              <a:ext uri="{FF2B5EF4-FFF2-40B4-BE49-F238E27FC236}">
                <a16:creationId xmlns:a16="http://schemas.microsoft.com/office/drawing/2014/main" id="{B9A04A5A-8345-4619-A3CD-A2FD18B9F7BA}"/>
              </a:ext>
            </a:extLst>
          </p:cNvPr>
          <p:cNvSpPr>
            <a:spLocks noGrp="1"/>
          </p:cNvSpPr>
          <p:nvPr>
            <p:ph idx="1"/>
          </p:nvPr>
        </p:nvSpPr>
        <p:spPr>
          <a:xfrm>
            <a:off x="913795" y="1657350"/>
            <a:ext cx="10353762" cy="4133850"/>
          </a:xfrm>
        </p:spPr>
        <p:txBody>
          <a:bodyPr>
            <a:normAutofit fontScale="92500" lnSpcReduction="20000"/>
          </a:bodyPr>
          <a:lstStyle/>
          <a:p>
            <a:r>
              <a:rPr lang="en-US" dirty="0"/>
              <a:t>CI/CD consists of three major concepts:</a:t>
            </a:r>
          </a:p>
          <a:p>
            <a:pPr lvl="1"/>
            <a:r>
              <a:rPr lang="en-US" dirty="0"/>
              <a:t>Continuous Integration</a:t>
            </a:r>
          </a:p>
          <a:p>
            <a:pPr lvl="2"/>
            <a:r>
              <a:rPr lang="en-US" dirty="0"/>
              <a:t>Continuous integration is the term used to describe the process of often merging developer branches with the main branch. CI prioritizes test automation and ultimately produces a high-quality, deployable artifact.</a:t>
            </a:r>
          </a:p>
          <a:p>
            <a:pPr lvl="2"/>
            <a:endParaRPr lang="en-US" dirty="0"/>
          </a:p>
          <a:p>
            <a:pPr lvl="1"/>
            <a:r>
              <a:rPr lang="en-US" dirty="0"/>
              <a:t>Continuous Delivery</a:t>
            </a:r>
          </a:p>
          <a:p>
            <a:pPr lvl="2"/>
            <a:r>
              <a:rPr lang="en-US" dirty="0"/>
              <a:t>Continuous delivery ensures that updates to software products can be delivered quickly to clients in an automated manner and at any time.</a:t>
            </a:r>
          </a:p>
          <a:p>
            <a:pPr lvl="2"/>
            <a:endParaRPr lang="en-US" dirty="0"/>
          </a:p>
          <a:p>
            <a:pPr lvl="1"/>
            <a:r>
              <a:rPr lang="en-US" dirty="0"/>
              <a:t>Continuous Deployment</a:t>
            </a:r>
          </a:p>
          <a:p>
            <a:pPr lvl="2"/>
            <a:r>
              <a:rPr lang="en-US" dirty="0"/>
              <a:t>Continuous Deployment is an extension of Continuous Delivery that permits regular automatic deployments with no human involvement. Infrastructure Provisioning, Smoke Testing, Production Deployments, and automated Rollbacks are typical Continuous Deployment processes.</a:t>
            </a:r>
          </a:p>
        </p:txBody>
      </p:sp>
    </p:spTree>
    <p:extLst>
      <p:ext uri="{BB962C8B-B14F-4D97-AF65-F5344CB8AC3E}">
        <p14:creationId xmlns:p14="http://schemas.microsoft.com/office/powerpoint/2010/main" val="2517668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D3833-C041-4CAB-B020-7399EDB1B662}"/>
              </a:ext>
            </a:extLst>
          </p:cNvPr>
          <p:cNvSpPr>
            <a:spLocks noGrp="1"/>
          </p:cNvSpPr>
          <p:nvPr>
            <p:ph type="title"/>
          </p:nvPr>
        </p:nvSpPr>
        <p:spPr/>
        <p:txBody>
          <a:bodyPr>
            <a:normAutofit fontScale="90000"/>
          </a:bodyPr>
          <a:lstStyle/>
          <a:p>
            <a:r>
              <a:rPr lang="en-US" sz="3600" dirty="0"/>
              <a:t>Which problems do we currently face?</a:t>
            </a:r>
            <a:br>
              <a:rPr lang="en-US" sz="3600" dirty="0"/>
            </a:br>
            <a:endParaRPr lang="en-US" dirty="0"/>
          </a:p>
        </p:txBody>
      </p:sp>
      <p:sp>
        <p:nvSpPr>
          <p:cNvPr id="3" name="Content Placeholder 2">
            <a:extLst>
              <a:ext uri="{FF2B5EF4-FFF2-40B4-BE49-F238E27FC236}">
                <a16:creationId xmlns:a16="http://schemas.microsoft.com/office/drawing/2014/main" id="{91BC033D-2B9E-49D3-850E-F7E9768DB05F}"/>
              </a:ext>
            </a:extLst>
          </p:cNvPr>
          <p:cNvSpPr>
            <a:spLocks noGrp="1"/>
          </p:cNvSpPr>
          <p:nvPr>
            <p:ph idx="1"/>
          </p:nvPr>
        </p:nvSpPr>
        <p:spPr>
          <a:xfrm>
            <a:off x="913795" y="1935921"/>
            <a:ext cx="10353762" cy="4141029"/>
          </a:xfrm>
        </p:spPr>
        <p:txBody>
          <a:bodyPr>
            <a:normAutofit/>
          </a:bodyPr>
          <a:lstStyle/>
          <a:p>
            <a:r>
              <a:rPr lang="en-US" dirty="0"/>
              <a:t>Our manual release method is prone to mistakes and consistently causes production deployments to be delayed.</a:t>
            </a:r>
          </a:p>
          <a:p>
            <a:r>
              <a:rPr lang="en-US" dirty="0"/>
              <a:t>Since we no longer have time for quality analysis, this frequently results in poor software.</a:t>
            </a:r>
          </a:p>
          <a:p>
            <a:r>
              <a:rPr lang="en-US" dirty="0"/>
              <a:t>Deployments can be quite complicated. Only a select few professionals who have spent countless hours carefully crafting helper </a:t>
            </a:r>
            <a:r>
              <a:rPr lang="en-US" dirty="0" err="1"/>
              <a:t>programmes</a:t>
            </a:r>
            <a:r>
              <a:rPr lang="en-US" dirty="0"/>
              <a:t> can comprehend the entire procedure. There are no rollback methods or smoke testing.</a:t>
            </a:r>
          </a:p>
          <a:p>
            <a:r>
              <a:rPr lang="en-US" dirty="0"/>
              <a:t>We get late feedback from the business department which prevents us from creating flexible solutions </a:t>
            </a:r>
          </a:p>
        </p:txBody>
      </p:sp>
    </p:spTree>
    <p:extLst>
      <p:ext uri="{BB962C8B-B14F-4D97-AF65-F5344CB8AC3E}">
        <p14:creationId xmlns:p14="http://schemas.microsoft.com/office/powerpoint/2010/main" val="2080173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BAD88-EDD8-4DED-B40A-864D57A75C3E}"/>
              </a:ext>
            </a:extLst>
          </p:cNvPr>
          <p:cNvSpPr>
            <a:spLocks noGrp="1"/>
          </p:cNvSpPr>
          <p:nvPr>
            <p:ph type="title"/>
          </p:nvPr>
        </p:nvSpPr>
        <p:spPr/>
        <p:txBody>
          <a:bodyPr>
            <a:normAutofit fontScale="90000"/>
          </a:bodyPr>
          <a:lstStyle/>
          <a:p>
            <a:r>
              <a:rPr lang="en-US" sz="3600" dirty="0"/>
              <a:t>How could DevOps principles help us? </a:t>
            </a:r>
            <a:br>
              <a:rPr lang="en-US" sz="3600" dirty="0"/>
            </a:br>
            <a:endParaRPr lang="en-US" dirty="0"/>
          </a:p>
        </p:txBody>
      </p:sp>
      <p:sp>
        <p:nvSpPr>
          <p:cNvPr id="3" name="Content Placeholder 2">
            <a:extLst>
              <a:ext uri="{FF2B5EF4-FFF2-40B4-BE49-F238E27FC236}">
                <a16:creationId xmlns:a16="http://schemas.microsoft.com/office/drawing/2014/main" id="{8443FC0F-094B-454F-A5FA-3ECA2CFFE3EC}"/>
              </a:ext>
            </a:extLst>
          </p:cNvPr>
          <p:cNvSpPr>
            <a:spLocks noGrp="1"/>
          </p:cNvSpPr>
          <p:nvPr>
            <p:ph idx="1"/>
          </p:nvPr>
        </p:nvSpPr>
        <p:spPr/>
        <p:txBody>
          <a:bodyPr>
            <a:normAutofit fontScale="77500" lnSpcReduction="20000"/>
          </a:bodyPr>
          <a:lstStyle/>
          <a:p>
            <a:pPr marL="0" indent="0">
              <a:buNone/>
            </a:pPr>
            <a:r>
              <a:rPr lang="en-US" dirty="0"/>
              <a:t>Problem1:</a:t>
            </a:r>
          </a:p>
          <a:p>
            <a:pPr marL="0" indent="0">
              <a:buNone/>
            </a:pPr>
            <a:r>
              <a:rPr lang="en-US" dirty="0"/>
              <a:t>Poor software quality with a manual deployment method that is prone to errors</a:t>
            </a:r>
          </a:p>
          <a:p>
            <a:pPr marL="0" indent="0">
              <a:buNone/>
            </a:pPr>
            <a:endParaRPr lang="en-US" dirty="0"/>
          </a:p>
          <a:p>
            <a:pPr marL="0" indent="0">
              <a:buNone/>
            </a:pPr>
            <a:r>
              <a:rPr lang="en-US" dirty="0"/>
              <a:t>Solution:</a:t>
            </a:r>
          </a:p>
          <a:p>
            <a:pPr marL="0" indent="0">
              <a:buNone/>
            </a:pPr>
            <a:r>
              <a:rPr lang="en-US" dirty="0"/>
              <a:t>Implement Continuous Integration by automating artifact storage, code analysis, testing, and compilation. And automate infrastructure creation</a:t>
            </a:r>
          </a:p>
          <a:p>
            <a:pPr marL="0" indent="0">
              <a:buNone/>
            </a:pPr>
            <a:endParaRPr lang="en-US" dirty="0"/>
          </a:p>
          <a:p>
            <a:pPr marL="0" indent="0">
              <a:buNone/>
            </a:pPr>
            <a:r>
              <a:rPr lang="en-US" dirty="0"/>
              <a:t>Benefits: </a:t>
            </a:r>
          </a:p>
          <a:p>
            <a:pPr marL="0" indent="0">
              <a:buNone/>
            </a:pPr>
            <a:r>
              <a:rPr lang="en-US" dirty="0"/>
              <a:t>Reduce complexity and risk when performing manual troubleshooting.</a:t>
            </a:r>
          </a:p>
          <a:p>
            <a:pPr marL="0" indent="0">
              <a:buNone/>
            </a:pPr>
            <a:r>
              <a:rPr lang="en-US" dirty="0"/>
              <a:t>Reduced human error and quicker deployments result in cost savings.</a:t>
            </a:r>
          </a:p>
        </p:txBody>
      </p:sp>
    </p:spTree>
    <p:extLst>
      <p:ext uri="{BB962C8B-B14F-4D97-AF65-F5344CB8AC3E}">
        <p14:creationId xmlns:p14="http://schemas.microsoft.com/office/powerpoint/2010/main" val="290539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37DF-6B55-49A3-94D8-F7D1A49236A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D24A0F-DD9F-49FF-85C3-661B37B52574}"/>
              </a:ext>
            </a:extLst>
          </p:cNvPr>
          <p:cNvSpPr>
            <a:spLocks noGrp="1"/>
          </p:cNvSpPr>
          <p:nvPr>
            <p:ph idx="1"/>
          </p:nvPr>
        </p:nvSpPr>
        <p:spPr/>
        <p:txBody>
          <a:bodyPr>
            <a:normAutofit fontScale="85000" lnSpcReduction="10000"/>
          </a:bodyPr>
          <a:lstStyle/>
          <a:p>
            <a:pPr marL="0" indent="0">
              <a:buNone/>
            </a:pPr>
            <a:r>
              <a:rPr lang="en-US" dirty="0"/>
              <a:t>Problem2:</a:t>
            </a:r>
          </a:p>
          <a:p>
            <a:pPr marL="0" indent="0">
              <a:buNone/>
            </a:pPr>
            <a:r>
              <a:rPr lang="en-US" dirty="0"/>
              <a:t>Handmade automation and complex deployments are frequently unsuccessful. Lack of rollback methods and smoke tests.</a:t>
            </a:r>
          </a:p>
          <a:p>
            <a:pPr marL="0" indent="0">
              <a:buNone/>
            </a:pPr>
            <a:r>
              <a:rPr lang="en-US" dirty="0"/>
              <a:t>Solution:</a:t>
            </a:r>
          </a:p>
          <a:p>
            <a:pPr marL="0" indent="0">
              <a:buNone/>
            </a:pPr>
            <a:r>
              <a:rPr lang="en-US" dirty="0"/>
              <a:t>Automate the manual deployment procedures used now for rollbacks and smoke tests. And automated infrastructure provisioning</a:t>
            </a:r>
          </a:p>
          <a:p>
            <a:pPr marL="0" indent="0">
              <a:buNone/>
            </a:pPr>
            <a:r>
              <a:rPr lang="en-US" dirty="0"/>
              <a:t>Benefits:</a:t>
            </a:r>
          </a:p>
          <a:p>
            <a:pPr marL="0" indent="0">
              <a:buNone/>
            </a:pPr>
            <a:r>
              <a:rPr lang="en-US" dirty="0"/>
              <a:t>The source code contains the facts, not the opinions of a single or few specialists. This means that across the entire automation process, regressions and breaking changes in code as well as infrastructure deployments may be detected and fixed considerably more quickly.</a:t>
            </a:r>
          </a:p>
        </p:txBody>
      </p:sp>
    </p:spTree>
    <p:extLst>
      <p:ext uri="{BB962C8B-B14F-4D97-AF65-F5344CB8AC3E}">
        <p14:creationId xmlns:p14="http://schemas.microsoft.com/office/powerpoint/2010/main" val="544500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5FBBD-6AA0-4E16-B418-2AF0EBAC1C02}"/>
              </a:ext>
            </a:extLst>
          </p:cNvPr>
          <p:cNvSpPr>
            <a:spLocks noGrp="1"/>
          </p:cNvSpPr>
          <p:nvPr>
            <p:ph type="title"/>
          </p:nvPr>
        </p:nvSpPr>
        <p:spPr/>
        <p:txBody>
          <a:bodyPr>
            <a:normAutofit fontScale="90000"/>
          </a:bodyPr>
          <a:lstStyle/>
          <a:p>
            <a:r>
              <a:rPr lang="en-US" sz="3600" dirty="0"/>
              <a:t>What obstacles will we have to overcome?</a:t>
            </a:r>
            <a:br>
              <a:rPr lang="en-US" sz="3600" dirty="0"/>
            </a:br>
            <a:endParaRPr lang="en-US" dirty="0"/>
          </a:p>
        </p:txBody>
      </p:sp>
      <p:sp>
        <p:nvSpPr>
          <p:cNvPr id="3" name="Content Placeholder 2">
            <a:extLst>
              <a:ext uri="{FF2B5EF4-FFF2-40B4-BE49-F238E27FC236}">
                <a16:creationId xmlns:a16="http://schemas.microsoft.com/office/drawing/2014/main" id="{648A36D1-D17B-4DB3-AA2E-C83A46E50682}"/>
              </a:ext>
            </a:extLst>
          </p:cNvPr>
          <p:cNvSpPr>
            <a:spLocks noGrp="1"/>
          </p:cNvSpPr>
          <p:nvPr>
            <p:ph idx="1"/>
          </p:nvPr>
        </p:nvSpPr>
        <p:spPr>
          <a:xfrm>
            <a:off x="913795" y="1935921"/>
            <a:ext cx="10353762" cy="4160079"/>
          </a:xfrm>
        </p:spPr>
        <p:txBody>
          <a:bodyPr/>
          <a:lstStyle/>
          <a:p>
            <a:r>
              <a:rPr lang="en-US" dirty="0"/>
              <a:t>There is a significant upfront expense and learning involved in establishing CI/CD. When compared to existing best </a:t>
            </a:r>
            <a:r>
              <a:rPr lang="en-US" dirty="0" err="1"/>
              <a:t>practises</a:t>
            </a:r>
            <a:r>
              <a:rPr lang="en-US" dirty="0"/>
              <a:t>, this may initially appear daunting.</a:t>
            </a:r>
          </a:p>
          <a:p>
            <a:endParaRPr lang="en-US" dirty="0"/>
          </a:p>
          <a:p>
            <a:r>
              <a:rPr lang="en-US" dirty="0"/>
              <a:t>Delivering CI/CD pipelines is a continual process that involves ongoing support, maintenance, and continuous development and improvement.</a:t>
            </a:r>
          </a:p>
          <a:p>
            <a:endParaRPr lang="en-US" dirty="0"/>
          </a:p>
          <a:p>
            <a:r>
              <a:rPr lang="en-US" dirty="0"/>
              <a:t>Despite some difficulties, CI/CD will enhance overall business operations and significantly cut expenses in the long term.</a:t>
            </a:r>
          </a:p>
        </p:txBody>
      </p:sp>
    </p:spTree>
    <p:extLst>
      <p:ext uri="{BB962C8B-B14F-4D97-AF65-F5344CB8AC3E}">
        <p14:creationId xmlns:p14="http://schemas.microsoft.com/office/powerpoint/2010/main" val="11920854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46</TotalTime>
  <Words>475</Words>
  <Application>Microsoft Office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Bookman Old Style</vt:lpstr>
      <vt:lpstr>Rockwell</vt:lpstr>
      <vt:lpstr>Damask</vt:lpstr>
      <vt:lpstr>Udapeople</vt:lpstr>
      <vt:lpstr>Overview</vt:lpstr>
      <vt:lpstr>What does CI/CD mean? </vt:lpstr>
      <vt:lpstr>Which problems do we currently face? </vt:lpstr>
      <vt:lpstr>How could DevOps principles help us?  </vt:lpstr>
      <vt:lpstr>PowerPoint Presentation</vt:lpstr>
      <vt:lpstr>What obstacles will we have to overcome?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Udapeople</dc:title>
  <dc:creator>Omar Elsherif</dc:creator>
  <cp:lastModifiedBy>Omar Elsherif</cp:lastModifiedBy>
  <cp:revision>6</cp:revision>
  <dcterms:created xsi:type="dcterms:W3CDTF">2022-08-18T15:57:10Z</dcterms:created>
  <dcterms:modified xsi:type="dcterms:W3CDTF">2022-08-18T16:43:38Z</dcterms:modified>
</cp:coreProperties>
</file>