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9" r:id="rId3"/>
    <p:sldId id="257" r:id="rId4"/>
    <p:sldId id="262" r:id="rId5"/>
    <p:sldId id="260" r:id="rId6"/>
    <p:sldId id="264" r:id="rId7"/>
    <p:sldId id="270" r:id="rId8"/>
    <p:sldId id="263" r:id="rId9"/>
    <p:sldId id="265" r:id="rId10"/>
    <p:sldId id="269" r:id="rId11"/>
    <p:sldId id="266" r:id="rId12"/>
    <p:sldId id="267" r:id="rId13"/>
    <p:sldId id="27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969" autoAdjust="0"/>
  </p:normalViewPr>
  <p:slideViewPr>
    <p:cSldViewPr snapToGrid="0">
      <p:cViewPr>
        <p:scale>
          <a:sx n="66" d="100"/>
          <a:sy n="66"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69089A-E515-414C-876C-BBA1A62A0AF7}" type="datetimeFigureOut">
              <a:rPr lang="en-US" smtClean="0"/>
              <a:t>3/6/2016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9D2C0-1025-497E-8A8D-DE36D2331D9B}" type="slidenum">
              <a:rPr lang="en-US" smtClean="0"/>
              <a:t>‹#›</a:t>
            </a:fld>
            <a:endParaRPr lang="en-US"/>
          </a:p>
        </p:txBody>
      </p:sp>
    </p:spTree>
    <p:extLst>
      <p:ext uri="{BB962C8B-B14F-4D97-AF65-F5344CB8AC3E}">
        <p14:creationId xmlns:p14="http://schemas.microsoft.com/office/powerpoint/2010/main" val="252999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omputerhope.com/jargon/h/hardware.ht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www.computerhope.com/jargon/o/os.htm" TargetMode="External"/><Relationship Id="rId4" Type="http://schemas.openxmlformats.org/officeDocument/2006/relationships/hyperlink" Target="http://www.computerhope.com/beep.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ebopedia.com/TERM/P/program.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webopedia.com/TERM/E/event.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Boot is short for bootstrap, a  reference to the old adage, "Pull yourself up by the bootstraps," which  means to start something from the very beginning.</a:t>
            </a:r>
            <a:endParaRPr lang="en-US" dirty="0"/>
          </a:p>
        </p:txBody>
      </p:sp>
      <p:sp>
        <p:nvSpPr>
          <p:cNvPr id="4" name="Slide Number Placeholder 3"/>
          <p:cNvSpPr>
            <a:spLocks noGrp="1"/>
          </p:cNvSpPr>
          <p:nvPr>
            <p:ph type="sldNum" sz="quarter" idx="10"/>
          </p:nvPr>
        </p:nvSpPr>
        <p:spPr/>
        <p:txBody>
          <a:bodyPr/>
          <a:lstStyle/>
          <a:p>
            <a:fld id="{D609D2C0-1025-497E-8A8D-DE36D2331D9B}" type="slidenum">
              <a:rPr lang="en-US" smtClean="0"/>
              <a:t>1</a:t>
            </a:fld>
            <a:endParaRPr lang="en-US"/>
          </a:p>
        </p:txBody>
      </p:sp>
    </p:spTree>
    <p:extLst>
      <p:ext uri="{BB962C8B-B14F-4D97-AF65-F5344CB8AC3E}">
        <p14:creationId xmlns:p14="http://schemas.microsoft.com/office/powerpoint/2010/main" val="1436319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a:t>
            </a:r>
            <a:r>
              <a:rPr lang="en-US" b="1" baseline="0" dirty="0" smtClean="0"/>
              <a:t> activate the PSU (power supply)</a:t>
            </a:r>
          </a:p>
          <a:p>
            <a:r>
              <a:rPr lang="en-US" b="1" baseline="0" dirty="0" smtClean="0"/>
              <a:t>2- </a:t>
            </a:r>
            <a:r>
              <a:rPr lang="en-US" b="1" dirty="0" smtClean="0"/>
              <a:t>0 means no current or no power</a:t>
            </a:r>
          </a:p>
          <a:p>
            <a:r>
              <a:rPr lang="en-US" b="1" dirty="0" smtClean="0"/>
              <a:t>   1 means current or power </a:t>
            </a:r>
          </a:p>
          <a:p>
            <a:r>
              <a:rPr lang="en-US" b="1" dirty="0" smtClean="0"/>
              <a:t>3-</a:t>
            </a:r>
            <a:r>
              <a:rPr lang="en-US" b="1" baseline="0" dirty="0" smtClean="0"/>
              <a:t> PSU send </a:t>
            </a:r>
            <a:r>
              <a:rPr lang="en-US" b="1" baseline="0" dirty="0" err="1" smtClean="0"/>
              <a:t>power_good</a:t>
            </a:r>
            <a:r>
              <a:rPr lang="en-US" b="1" baseline="0" dirty="0" smtClean="0"/>
              <a:t> signal to the BIOS </a:t>
            </a:r>
          </a:p>
          <a:p>
            <a:r>
              <a:rPr lang="en-US" b="1" baseline="0" dirty="0" smtClean="0"/>
              <a:t>And that is the first thing the BIOS dose, it checks that the power works correctly </a:t>
            </a:r>
          </a:p>
          <a:p>
            <a:r>
              <a:rPr lang="en-US" b="1" baseline="0" dirty="0" smtClean="0"/>
              <a:t>4- start supplying power to the rest of the system </a:t>
            </a:r>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D609D2C0-1025-497E-8A8D-DE36D2331D9B}" type="slidenum">
              <a:rPr lang="en-US" smtClean="0"/>
              <a:t>3</a:t>
            </a:fld>
            <a:endParaRPr lang="en-US"/>
          </a:p>
        </p:txBody>
      </p:sp>
    </p:spTree>
    <p:extLst>
      <p:ext uri="{BB962C8B-B14F-4D97-AF65-F5344CB8AC3E}">
        <p14:creationId xmlns:p14="http://schemas.microsoft.com/office/powerpoint/2010/main" val="383686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BIOS</a:t>
            </a:r>
            <a:r>
              <a:rPr lang="en-US" sz="1200" b="0" i="0" kern="1200" dirty="0" smtClean="0">
                <a:solidFill>
                  <a:schemeClr val="tx1"/>
                </a:solidFill>
                <a:effectLst/>
                <a:latin typeface="+mn-lt"/>
                <a:ea typeface="+mn-ea"/>
                <a:cs typeface="+mn-cs"/>
              </a:rPr>
              <a:t>  is</a:t>
            </a:r>
            <a:r>
              <a:rPr lang="en-US" sz="1200" b="0" i="0" kern="1200" baseline="0" dirty="0" smtClean="0">
                <a:solidFill>
                  <a:schemeClr val="tx1"/>
                </a:solidFill>
                <a:effectLst/>
                <a:latin typeface="+mn-lt"/>
                <a:ea typeface="+mn-ea"/>
                <a:cs typeface="+mn-cs"/>
              </a:rPr>
              <a:t> ROM chip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four main functions of a PC BIOS</a:t>
            </a:r>
          </a:p>
          <a:p>
            <a:r>
              <a:rPr lang="en-US" sz="1200" b="1" i="0" kern="1200" dirty="0" smtClean="0">
                <a:solidFill>
                  <a:schemeClr val="tx1"/>
                </a:solidFill>
                <a:effectLst/>
                <a:latin typeface="+mn-lt"/>
                <a:ea typeface="+mn-ea"/>
                <a:cs typeface="+mn-cs"/>
              </a:rPr>
              <a:t>POST - </a:t>
            </a:r>
            <a:r>
              <a:rPr lang="en-US" sz="1200" b="0" i="0" kern="1200" dirty="0" smtClean="0">
                <a:solidFill>
                  <a:schemeClr val="tx1"/>
                </a:solidFill>
                <a:effectLst/>
                <a:latin typeface="+mn-lt"/>
                <a:ea typeface="+mn-ea"/>
                <a:cs typeface="+mn-cs"/>
              </a:rPr>
              <a:t>Test the computer </a:t>
            </a:r>
            <a:r>
              <a:rPr lang="en-US" sz="1200" b="0" i="0" u="none" strike="noStrike" kern="1200" dirty="0" smtClean="0">
                <a:solidFill>
                  <a:schemeClr val="tx1"/>
                </a:solidFill>
                <a:effectLst/>
                <a:latin typeface="+mn-lt"/>
                <a:ea typeface="+mn-ea"/>
                <a:cs typeface="+mn-cs"/>
                <a:hlinkClick r:id="rId3"/>
              </a:rPr>
              <a:t>hardware</a:t>
            </a:r>
            <a:r>
              <a:rPr lang="en-US" sz="1200" b="0" i="0" kern="1200" dirty="0" smtClean="0">
                <a:solidFill>
                  <a:schemeClr val="tx1"/>
                </a:solidFill>
                <a:effectLst/>
                <a:latin typeface="+mn-lt"/>
                <a:ea typeface="+mn-ea"/>
                <a:cs typeface="+mn-cs"/>
              </a:rPr>
              <a:t> and make sure no errors exist before loading the operating system. Additional information on the POST can be found on our </a:t>
            </a:r>
            <a:r>
              <a:rPr lang="en-US" sz="1200" b="0" i="0" u="none" strike="noStrike" kern="1200" dirty="0" smtClean="0">
                <a:solidFill>
                  <a:schemeClr val="tx1"/>
                </a:solidFill>
                <a:effectLst/>
                <a:latin typeface="+mn-lt"/>
                <a:ea typeface="+mn-ea"/>
                <a:cs typeface="+mn-cs"/>
                <a:hlinkClick r:id="rId4"/>
              </a:rPr>
              <a:t>POST and Beep Codes page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Bootstrap Loader - </a:t>
            </a:r>
            <a:r>
              <a:rPr lang="en-US" sz="1200" b="0" i="0" kern="1200" dirty="0" smtClean="0">
                <a:solidFill>
                  <a:schemeClr val="tx1"/>
                </a:solidFill>
                <a:effectLst/>
                <a:latin typeface="+mn-lt"/>
                <a:ea typeface="+mn-ea"/>
                <a:cs typeface="+mn-cs"/>
              </a:rPr>
              <a:t>Locate the </a:t>
            </a:r>
            <a:r>
              <a:rPr lang="en-US" sz="1200" b="0" i="0" u="none" strike="noStrike" kern="1200" dirty="0" smtClean="0">
                <a:solidFill>
                  <a:schemeClr val="tx1"/>
                </a:solidFill>
                <a:effectLst/>
                <a:latin typeface="+mn-lt"/>
                <a:ea typeface="+mn-ea"/>
                <a:cs typeface="+mn-cs"/>
                <a:hlinkClick r:id="rId5"/>
              </a:rPr>
              <a:t>operating system</a:t>
            </a:r>
            <a:r>
              <a:rPr lang="en-US" sz="1200" b="0" i="0" kern="1200" dirty="0" smtClean="0">
                <a:solidFill>
                  <a:schemeClr val="tx1"/>
                </a:solidFill>
                <a:effectLst/>
                <a:latin typeface="+mn-lt"/>
                <a:ea typeface="+mn-ea"/>
                <a:cs typeface="+mn-cs"/>
              </a:rPr>
              <a:t>. If a capable operating system is located, the BIOS will pass control to it.</a:t>
            </a:r>
          </a:p>
          <a:p>
            <a:r>
              <a:rPr lang="en-US" sz="1200" b="1" i="0" kern="1200" dirty="0" smtClean="0">
                <a:solidFill>
                  <a:schemeClr val="tx1"/>
                </a:solidFill>
                <a:effectLst/>
                <a:latin typeface="+mn-lt"/>
                <a:ea typeface="+mn-ea"/>
                <a:cs typeface="+mn-cs"/>
              </a:rPr>
              <a:t>BIOS drivers - </a:t>
            </a:r>
            <a:r>
              <a:rPr lang="en-US" sz="1200" b="0" i="0" kern="1200" dirty="0" smtClean="0">
                <a:solidFill>
                  <a:schemeClr val="tx1"/>
                </a:solidFill>
                <a:effectLst/>
                <a:latin typeface="+mn-lt"/>
                <a:ea typeface="+mn-ea"/>
                <a:cs typeface="+mn-cs"/>
              </a:rPr>
              <a:t>Low level drivers that give the computer basic operational control over your computer's hardware.</a:t>
            </a:r>
          </a:p>
          <a:p>
            <a:r>
              <a:rPr lang="en-US" sz="1200" b="1" i="0" kern="1200" dirty="0" smtClean="0">
                <a:solidFill>
                  <a:schemeClr val="tx1"/>
                </a:solidFill>
                <a:effectLst/>
                <a:latin typeface="+mn-lt"/>
                <a:ea typeface="+mn-ea"/>
                <a:cs typeface="+mn-cs"/>
              </a:rPr>
              <a:t>BIOS or CMOS Setup - </a:t>
            </a:r>
            <a:r>
              <a:rPr lang="en-US" sz="1200" b="0" i="0" kern="1200" dirty="0" smtClean="0">
                <a:solidFill>
                  <a:schemeClr val="tx1"/>
                </a:solidFill>
                <a:effectLst/>
                <a:latin typeface="+mn-lt"/>
                <a:ea typeface="+mn-ea"/>
                <a:cs typeface="+mn-cs"/>
              </a:rPr>
              <a:t>Configuration program that allows you to configure hardware settings including system settings such as computer passwords, time, and date.</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BIOS then needs to find an OS. Based on the boot order that you set in the BIOS Setup, the BIOS will execute Interrupt (INT) 0x19 to attempt to find a bootable device.</a:t>
            </a:r>
            <a:endParaRPr lang="en-US" dirty="0"/>
          </a:p>
        </p:txBody>
      </p:sp>
      <p:sp>
        <p:nvSpPr>
          <p:cNvPr id="4" name="Slide Number Placeholder 3"/>
          <p:cNvSpPr>
            <a:spLocks noGrp="1"/>
          </p:cNvSpPr>
          <p:nvPr>
            <p:ph type="sldNum" sz="quarter" idx="10"/>
          </p:nvPr>
        </p:nvSpPr>
        <p:spPr/>
        <p:txBody>
          <a:bodyPr/>
          <a:lstStyle/>
          <a:p>
            <a:fld id="{D609D2C0-1025-497E-8A8D-DE36D2331D9B}" type="slidenum">
              <a:rPr lang="en-US" smtClean="0"/>
              <a:t>4</a:t>
            </a:fld>
            <a:endParaRPr lang="en-US"/>
          </a:p>
        </p:txBody>
      </p:sp>
    </p:spTree>
    <p:extLst>
      <p:ext uri="{BB962C8B-B14F-4D97-AF65-F5344CB8AC3E}">
        <p14:creationId xmlns:p14="http://schemas.microsoft.com/office/powerpoint/2010/main" val="2139243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BIOS POST</a:t>
            </a:r>
          </a:p>
          <a:p>
            <a:r>
              <a:rPr lang="en-US" sz="1200" b="0" i="0" kern="1200" dirty="0" smtClean="0">
                <a:solidFill>
                  <a:schemeClr val="tx1"/>
                </a:solidFill>
                <a:effectLst/>
                <a:latin typeface="+mn-lt"/>
                <a:ea typeface="+mn-ea"/>
                <a:cs typeface="+mn-cs"/>
              </a:rPr>
              <a:t>When the BIOS </a:t>
            </a:r>
            <a:r>
              <a:rPr lang="en-US" sz="1200" b="0" i="0" kern="1200" dirty="0" err="1" smtClean="0">
                <a:solidFill>
                  <a:schemeClr val="tx1"/>
                </a:solidFill>
                <a:effectLst/>
                <a:latin typeface="+mn-lt"/>
                <a:ea typeface="+mn-ea"/>
                <a:cs typeface="+mn-cs"/>
              </a:rPr>
              <a:t>recieves</a:t>
            </a:r>
            <a:r>
              <a:rPr lang="en-US" sz="1200" b="0" i="0" kern="1200" dirty="0" smtClean="0">
                <a:solidFill>
                  <a:schemeClr val="tx1"/>
                </a:solidFill>
                <a:effectLst/>
                <a:latin typeface="+mn-lt"/>
                <a:ea typeface="+mn-ea"/>
                <a:cs typeface="+mn-cs"/>
              </a:rPr>
              <a:t> this "</a:t>
            </a:r>
            <a:r>
              <a:rPr lang="en-US" sz="1200" b="0" i="0" kern="1200" dirty="0" err="1" smtClean="0">
                <a:solidFill>
                  <a:schemeClr val="tx1"/>
                </a:solidFill>
                <a:effectLst/>
                <a:latin typeface="+mn-lt"/>
                <a:ea typeface="+mn-ea"/>
                <a:cs typeface="+mn-cs"/>
              </a:rPr>
              <a:t>power_good</a:t>
            </a:r>
            <a:r>
              <a:rPr lang="en-US" sz="1200" b="0" i="0" kern="1200" dirty="0" smtClean="0">
                <a:solidFill>
                  <a:schemeClr val="tx1"/>
                </a:solidFill>
                <a:effectLst/>
                <a:latin typeface="+mn-lt"/>
                <a:ea typeface="+mn-ea"/>
                <a:cs typeface="+mn-cs"/>
              </a:rPr>
              <a:t>" signal, the BIOS begins initializing a process called POST (Power On Self Test). The POST then tests to insure there is good amount of power being supplied, the devices installed (such as keyboard, mouse, USB, serial ports, etc.), and insures the memory is good (By testing for memory corruption).</a:t>
            </a:r>
          </a:p>
          <a:p>
            <a:r>
              <a:rPr lang="en-US" sz="1200" b="0" i="0" kern="1200" dirty="0" smtClean="0">
                <a:solidFill>
                  <a:schemeClr val="tx1"/>
                </a:solidFill>
                <a:effectLst/>
                <a:latin typeface="+mn-lt"/>
                <a:ea typeface="+mn-ea"/>
                <a:cs typeface="+mn-cs"/>
              </a:rPr>
              <a:t>The POST then gives control to the BIOS. The POST loads the BIOS at the end of memory (Might be 0xFFFFF0) and puts a jump instruction at the first byte in memory.</a:t>
            </a:r>
          </a:p>
          <a:p>
            <a:r>
              <a:rPr lang="en-US" sz="1200" b="0" i="0" kern="1200" dirty="0" smtClean="0">
                <a:solidFill>
                  <a:schemeClr val="tx1"/>
                </a:solidFill>
                <a:effectLst/>
                <a:latin typeface="+mn-lt"/>
                <a:ea typeface="+mn-ea"/>
                <a:cs typeface="+mn-cs"/>
              </a:rPr>
              <a:t>The processors Instruction Pointer (CS:IP) is set to 0, and the processor takes control.</a:t>
            </a:r>
          </a:p>
          <a:p>
            <a:r>
              <a:rPr lang="en-US" sz="1200" b="0" i="0" kern="1200" dirty="0" smtClean="0">
                <a:solidFill>
                  <a:schemeClr val="tx1"/>
                </a:solidFill>
                <a:effectLst/>
                <a:latin typeface="+mn-lt"/>
                <a:ea typeface="+mn-ea"/>
                <a:cs typeface="+mn-cs"/>
              </a:rPr>
              <a:t>What does this mean? The processor starts executing instructions at address 0x0. In this case, it is the jump instruction placed by the POST. This jump instruction jumps to 0xFFFFF0 (or wherever the BIOS was loaded), and the processor starts executing the BIOS.</a:t>
            </a:r>
          </a:p>
          <a:p>
            <a:r>
              <a:rPr lang="en-US" sz="1200" b="0" i="0" kern="1200" dirty="0" smtClean="0">
                <a:solidFill>
                  <a:schemeClr val="tx1"/>
                </a:solidFill>
                <a:effectLst/>
                <a:latin typeface="+mn-lt"/>
                <a:ea typeface="+mn-ea"/>
                <a:cs typeface="+mn-cs"/>
              </a:rPr>
              <a:t>The BIOS takes control...</a:t>
            </a:r>
          </a:p>
          <a:p>
            <a:endParaRPr lang="en-US" b="1" dirty="0"/>
          </a:p>
        </p:txBody>
      </p:sp>
      <p:sp>
        <p:nvSpPr>
          <p:cNvPr id="4" name="Slide Number Placeholder 3"/>
          <p:cNvSpPr>
            <a:spLocks noGrp="1"/>
          </p:cNvSpPr>
          <p:nvPr>
            <p:ph type="sldNum" sz="quarter" idx="10"/>
          </p:nvPr>
        </p:nvSpPr>
        <p:spPr/>
        <p:txBody>
          <a:bodyPr/>
          <a:lstStyle/>
          <a:p>
            <a:fld id="{D609D2C0-1025-497E-8A8D-DE36D2331D9B}" type="slidenum">
              <a:rPr lang="en-US" smtClean="0"/>
              <a:t>5</a:t>
            </a:fld>
            <a:endParaRPr lang="en-US"/>
          </a:p>
        </p:txBody>
      </p:sp>
    </p:spTree>
    <p:extLst>
      <p:ext uri="{BB962C8B-B14F-4D97-AF65-F5344CB8AC3E}">
        <p14:creationId xmlns:p14="http://schemas.microsoft.com/office/powerpoint/2010/main" val="438706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many</a:t>
            </a:r>
            <a:r>
              <a:rPr lang="en-US" baseline="0" dirty="0" smtClean="0"/>
              <a:t> things that the BIOS dose is creating </a:t>
            </a:r>
            <a:r>
              <a:rPr lang="en-US" sz="1200" b="0" i="0" kern="1200" dirty="0" smtClean="0">
                <a:solidFill>
                  <a:schemeClr val="tx1"/>
                </a:solidFill>
                <a:effectLst/>
                <a:latin typeface="+mn-lt"/>
                <a:ea typeface="+mn-ea"/>
                <a:cs typeface="+mn-cs"/>
              </a:rPr>
              <a:t>It creates an Interrupt Vector Table (IVT), and provides some basic interrupt services, does some more tests to insure there is no hardware problems. The BIOS also supplies a Setup utility.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interrupt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 signal informing a </a:t>
            </a:r>
            <a:r>
              <a:rPr lang="en-US" sz="1200" b="0" i="0" u="none" strike="noStrike" kern="1200" dirty="0" smtClean="0">
                <a:solidFill>
                  <a:schemeClr val="tx1"/>
                </a:solidFill>
                <a:effectLst/>
                <a:latin typeface="+mn-lt"/>
                <a:ea typeface="+mn-ea"/>
                <a:cs typeface="+mn-cs"/>
                <a:hlinkClick r:id="rId3"/>
              </a:rPr>
              <a:t>program</a:t>
            </a:r>
            <a:r>
              <a:rPr lang="en-US" sz="1200" b="0" i="0" kern="1200" dirty="0" smtClean="0">
                <a:solidFill>
                  <a:schemeClr val="tx1"/>
                </a:solidFill>
                <a:effectLst/>
                <a:latin typeface="+mn-lt"/>
                <a:ea typeface="+mn-ea"/>
                <a:cs typeface="+mn-cs"/>
              </a:rPr>
              <a:t> that an </a:t>
            </a:r>
            <a:r>
              <a:rPr lang="en-US" sz="1200" b="0" i="0" u="none" strike="noStrike" kern="1200" dirty="0" smtClean="0">
                <a:solidFill>
                  <a:schemeClr val="tx1"/>
                </a:solidFill>
                <a:effectLst/>
                <a:latin typeface="+mn-lt"/>
                <a:ea typeface="+mn-ea"/>
                <a:cs typeface="+mn-cs"/>
                <a:hlinkClick r:id="rId4"/>
              </a:rPr>
              <a:t>event </a:t>
            </a:r>
            <a:r>
              <a:rPr lang="en-US" sz="1200" b="0" i="0" kern="1200" dirty="0" smtClean="0">
                <a:solidFill>
                  <a:schemeClr val="tx1"/>
                </a:solidFill>
                <a:effectLst/>
                <a:latin typeface="+mn-lt"/>
                <a:ea typeface="+mn-ea"/>
                <a:cs typeface="+mn-cs"/>
              </a:rPr>
              <a:t>has occurred. When a program receives an interrupt signal, it takes a specified action (which can be to ignore the signal). Interrupt signals can cause a program to suspend itself temporarily to service the interrupt.</a:t>
            </a:r>
          </a:p>
          <a:p>
            <a:r>
              <a:rPr lang="en-US" sz="1200" b="0" i="0" kern="1200" dirty="0" smtClean="0">
                <a:solidFill>
                  <a:schemeClr val="tx1"/>
                </a:solidFill>
                <a:effectLst/>
                <a:latin typeface="+mn-lt"/>
                <a:ea typeface="+mn-ea"/>
                <a:cs typeface="+mn-cs"/>
              </a:rPr>
              <a:t>A signal that stalls everything</a:t>
            </a:r>
            <a:r>
              <a:rPr lang="en-US" sz="1200" b="0" i="0" kern="1200" baseline="0" dirty="0" smtClean="0">
                <a:solidFill>
                  <a:schemeClr val="tx1"/>
                </a:solidFill>
                <a:effectLst/>
                <a:latin typeface="+mn-lt"/>
                <a:ea typeface="+mn-ea"/>
                <a:cs typeface="+mn-cs"/>
              </a:rPr>
              <a:t> else until it is </a:t>
            </a:r>
            <a:r>
              <a:rPr lang="en-US" sz="1200" b="0" i="0" kern="1200" baseline="0" dirty="0" err="1" smtClean="0">
                <a:solidFill>
                  <a:schemeClr val="tx1"/>
                </a:solidFill>
                <a:effectLst/>
                <a:latin typeface="+mn-lt"/>
                <a:ea typeface="+mn-ea"/>
                <a:cs typeface="+mn-cs"/>
              </a:rPr>
              <a:t>complet</a:t>
            </a:r>
            <a:r>
              <a:rPr lang="en-US" sz="1200" b="0" i="0" kern="1200" baseline="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609D2C0-1025-497E-8A8D-DE36D2331D9B}" type="slidenum">
              <a:rPr lang="en-US" smtClean="0"/>
              <a:t>8</a:t>
            </a:fld>
            <a:endParaRPr lang="en-US"/>
          </a:p>
        </p:txBody>
      </p:sp>
    </p:spTree>
    <p:extLst>
      <p:ext uri="{BB962C8B-B14F-4D97-AF65-F5344CB8AC3E}">
        <p14:creationId xmlns:p14="http://schemas.microsoft.com/office/powerpoint/2010/main" val="4164172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UEFI is the advanced version of legacy mode(BIOS) which is faster to resume the windows/Linux from hibernate and take less time to start. All 64-bit versions of computers running Windows with a logo from the Windows Certification Program will use UEFI in place of BIOS.</a:t>
            </a:r>
          </a:p>
          <a:p>
            <a:pPr marL="0" indent="0" algn="just">
              <a:buNone/>
            </a:pP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D609D2C0-1025-497E-8A8D-DE36D2331D9B}" type="slidenum">
              <a:rPr lang="en-US" smtClean="0"/>
              <a:t>11</a:t>
            </a:fld>
            <a:endParaRPr lang="en-US"/>
          </a:p>
        </p:txBody>
      </p:sp>
    </p:spTree>
    <p:extLst>
      <p:ext uri="{BB962C8B-B14F-4D97-AF65-F5344CB8AC3E}">
        <p14:creationId xmlns:p14="http://schemas.microsoft.com/office/powerpoint/2010/main" val="3052489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09D2C0-1025-497E-8A8D-DE36D2331D9B}" type="slidenum">
              <a:rPr lang="en-US" smtClean="0"/>
              <a:t>13</a:t>
            </a:fld>
            <a:endParaRPr lang="en-US"/>
          </a:p>
        </p:txBody>
      </p:sp>
    </p:spTree>
    <p:extLst>
      <p:ext uri="{BB962C8B-B14F-4D97-AF65-F5344CB8AC3E}">
        <p14:creationId xmlns:p14="http://schemas.microsoft.com/office/powerpoint/2010/main" val="2501515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0FA057-4934-49F3-9C4F-903E60602D46}"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78BE6-B679-424C-BB14-11507F795559}" type="slidenum">
              <a:rPr lang="en-US" smtClean="0"/>
              <a:t>‹#›</a:t>
            </a:fld>
            <a:endParaRPr lang="en-US"/>
          </a:p>
        </p:txBody>
      </p:sp>
    </p:spTree>
    <p:extLst>
      <p:ext uri="{BB962C8B-B14F-4D97-AF65-F5344CB8AC3E}">
        <p14:creationId xmlns:p14="http://schemas.microsoft.com/office/powerpoint/2010/main" val="28528899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FA057-4934-49F3-9C4F-903E60602D46}"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78BE6-B679-424C-BB14-11507F795559}" type="slidenum">
              <a:rPr lang="en-US" smtClean="0"/>
              <a:t>‹#›</a:t>
            </a:fld>
            <a:endParaRPr lang="en-US"/>
          </a:p>
        </p:txBody>
      </p:sp>
    </p:spTree>
    <p:extLst>
      <p:ext uri="{BB962C8B-B14F-4D97-AF65-F5344CB8AC3E}">
        <p14:creationId xmlns:p14="http://schemas.microsoft.com/office/powerpoint/2010/main" val="249237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FA057-4934-49F3-9C4F-903E60602D46}"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78BE6-B679-424C-BB14-11507F795559}" type="slidenum">
              <a:rPr lang="en-US" smtClean="0"/>
              <a:t>‹#›</a:t>
            </a:fld>
            <a:endParaRPr lang="en-US"/>
          </a:p>
        </p:txBody>
      </p:sp>
    </p:spTree>
    <p:extLst>
      <p:ext uri="{BB962C8B-B14F-4D97-AF65-F5344CB8AC3E}">
        <p14:creationId xmlns:p14="http://schemas.microsoft.com/office/powerpoint/2010/main" val="285941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FA057-4934-49F3-9C4F-903E60602D46}"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78BE6-B679-424C-BB14-11507F795559}" type="slidenum">
              <a:rPr lang="en-US" smtClean="0"/>
              <a:t>‹#›</a:t>
            </a:fld>
            <a:endParaRPr lang="en-US"/>
          </a:p>
        </p:txBody>
      </p:sp>
    </p:spTree>
    <p:extLst>
      <p:ext uri="{BB962C8B-B14F-4D97-AF65-F5344CB8AC3E}">
        <p14:creationId xmlns:p14="http://schemas.microsoft.com/office/powerpoint/2010/main" val="269240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0FA057-4934-49F3-9C4F-903E60602D46}"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78BE6-B679-424C-BB14-11507F795559}" type="slidenum">
              <a:rPr lang="en-US" smtClean="0"/>
              <a:t>‹#›</a:t>
            </a:fld>
            <a:endParaRPr lang="en-US"/>
          </a:p>
        </p:txBody>
      </p:sp>
    </p:spTree>
    <p:extLst>
      <p:ext uri="{BB962C8B-B14F-4D97-AF65-F5344CB8AC3E}">
        <p14:creationId xmlns:p14="http://schemas.microsoft.com/office/powerpoint/2010/main" val="265984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0FA057-4934-49F3-9C4F-903E60602D46}"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78BE6-B679-424C-BB14-11507F795559}" type="slidenum">
              <a:rPr lang="en-US" smtClean="0"/>
              <a:t>‹#›</a:t>
            </a:fld>
            <a:endParaRPr lang="en-US"/>
          </a:p>
        </p:txBody>
      </p:sp>
    </p:spTree>
    <p:extLst>
      <p:ext uri="{BB962C8B-B14F-4D97-AF65-F5344CB8AC3E}">
        <p14:creationId xmlns:p14="http://schemas.microsoft.com/office/powerpoint/2010/main" val="38321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0FA057-4934-49F3-9C4F-903E60602D46}" type="datetimeFigureOut">
              <a:rPr lang="en-US" smtClean="0"/>
              <a:t>3/6/2016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A78BE6-B679-424C-BB14-11507F795559}" type="slidenum">
              <a:rPr lang="en-US" smtClean="0"/>
              <a:t>‹#›</a:t>
            </a:fld>
            <a:endParaRPr lang="en-US"/>
          </a:p>
        </p:txBody>
      </p:sp>
    </p:spTree>
    <p:extLst>
      <p:ext uri="{BB962C8B-B14F-4D97-AF65-F5344CB8AC3E}">
        <p14:creationId xmlns:p14="http://schemas.microsoft.com/office/powerpoint/2010/main" val="2835498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0FA057-4934-49F3-9C4F-903E60602D46}" type="datetimeFigureOut">
              <a:rPr lang="en-US" smtClean="0"/>
              <a:t>3/6/2016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A78BE6-B679-424C-BB14-11507F795559}" type="slidenum">
              <a:rPr lang="en-US" smtClean="0"/>
              <a:t>‹#›</a:t>
            </a:fld>
            <a:endParaRPr lang="en-US"/>
          </a:p>
        </p:txBody>
      </p:sp>
    </p:spTree>
    <p:extLst>
      <p:ext uri="{BB962C8B-B14F-4D97-AF65-F5344CB8AC3E}">
        <p14:creationId xmlns:p14="http://schemas.microsoft.com/office/powerpoint/2010/main" val="401739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FA057-4934-49F3-9C4F-903E60602D46}" type="datetimeFigureOut">
              <a:rPr lang="en-US" smtClean="0"/>
              <a:t>3/6/2016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A78BE6-B679-424C-BB14-11507F795559}" type="slidenum">
              <a:rPr lang="en-US" smtClean="0"/>
              <a:t>‹#›</a:t>
            </a:fld>
            <a:endParaRPr lang="en-US"/>
          </a:p>
        </p:txBody>
      </p:sp>
    </p:spTree>
    <p:extLst>
      <p:ext uri="{BB962C8B-B14F-4D97-AF65-F5344CB8AC3E}">
        <p14:creationId xmlns:p14="http://schemas.microsoft.com/office/powerpoint/2010/main" val="40717749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0FA057-4934-49F3-9C4F-903E60602D46}"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78BE6-B679-424C-BB14-11507F795559}" type="slidenum">
              <a:rPr lang="en-US" smtClean="0"/>
              <a:t>‹#›</a:t>
            </a:fld>
            <a:endParaRPr lang="en-US"/>
          </a:p>
        </p:txBody>
      </p:sp>
    </p:spTree>
    <p:extLst>
      <p:ext uri="{BB962C8B-B14F-4D97-AF65-F5344CB8AC3E}">
        <p14:creationId xmlns:p14="http://schemas.microsoft.com/office/powerpoint/2010/main" val="344181188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0FA057-4934-49F3-9C4F-903E60602D46}"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78BE6-B679-424C-BB14-11507F795559}" type="slidenum">
              <a:rPr lang="en-US" smtClean="0"/>
              <a:t>‹#›</a:t>
            </a:fld>
            <a:endParaRPr lang="en-US"/>
          </a:p>
        </p:txBody>
      </p:sp>
    </p:spTree>
    <p:extLst>
      <p:ext uri="{BB962C8B-B14F-4D97-AF65-F5344CB8AC3E}">
        <p14:creationId xmlns:p14="http://schemas.microsoft.com/office/powerpoint/2010/main" val="102366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FA057-4934-49F3-9C4F-903E60602D46}" type="datetimeFigureOut">
              <a:rPr lang="en-US" smtClean="0"/>
              <a:t>3/6/2016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78BE6-B679-424C-BB14-11507F795559}" type="slidenum">
              <a:rPr lang="en-US" smtClean="0"/>
              <a:t>‹#›</a:t>
            </a:fld>
            <a:endParaRPr lang="en-US"/>
          </a:p>
        </p:txBody>
      </p:sp>
    </p:spTree>
    <p:extLst>
      <p:ext uri="{BB962C8B-B14F-4D97-AF65-F5344CB8AC3E}">
        <p14:creationId xmlns:p14="http://schemas.microsoft.com/office/powerpoint/2010/main" val="283786577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mHB0Z-HUauo" TargetMode="External"/><Relationship Id="rId2" Type="http://schemas.openxmlformats.org/officeDocument/2006/relationships/hyperlink" Target="http://www.makeuseof.com/tag/why-does-my-motherboard-have-a-battery/" TargetMode="External"/><Relationship Id="rId1" Type="http://schemas.openxmlformats.org/officeDocument/2006/relationships/slideLayout" Target="../slideLayouts/slideLayout2.xml"/><Relationship Id="rId6" Type="http://schemas.openxmlformats.org/officeDocument/2006/relationships/hyperlink" Target="https://www.youtube.com/playlist?list=PLfciLKR3SgqNJKKIKUliWoNBBH1VHL3AP" TargetMode="External"/><Relationship Id="rId5" Type="http://schemas.openxmlformats.org/officeDocument/2006/relationships/hyperlink" Target="https://0xax.gitbooks.io/linux-insides/content/Booting/index.html" TargetMode="External"/><Relationship Id="rId4" Type="http://schemas.openxmlformats.org/officeDocument/2006/relationships/hyperlink" Target="https://www.youtube.com/watch?v=SlzwMKcCoM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r>
              <a:rPr lang="en-US" dirty="0" smtClean="0">
                <a:solidFill>
                  <a:srgbClr val="FF0000"/>
                </a:solidFill>
              </a:rPr>
              <a:t>Booting </a:t>
            </a:r>
            <a:r>
              <a:rPr lang="en-US" dirty="0" smtClean="0"/>
              <a:t>Process </a:t>
            </a:r>
            <a:endParaRPr lang="en-US" dirty="0"/>
          </a:p>
        </p:txBody>
      </p:sp>
      <p:sp>
        <p:nvSpPr>
          <p:cNvPr id="3" name="Subtitle 2"/>
          <p:cNvSpPr>
            <a:spLocks noGrp="1"/>
          </p:cNvSpPr>
          <p:nvPr>
            <p:ph type="subTitle" idx="1"/>
          </p:nvPr>
        </p:nvSpPr>
        <p:spPr/>
        <p:txBody>
          <a:bodyPr/>
          <a:lstStyle/>
          <a:p>
            <a:r>
              <a:rPr lang="en-US" b="1" dirty="0" smtClean="0"/>
              <a:t>Operating System</a:t>
            </a:r>
          </a:p>
          <a:p>
            <a:r>
              <a:rPr lang="en-US" b="1" dirty="0" smtClean="0"/>
              <a:t>7 - March – 2016</a:t>
            </a:r>
          </a:p>
          <a:p>
            <a:endParaRPr lang="en-US" b="1" dirty="0"/>
          </a:p>
        </p:txBody>
      </p:sp>
    </p:spTree>
    <p:extLst>
      <p:ext uri="{BB962C8B-B14F-4D97-AF65-F5344CB8AC3E}">
        <p14:creationId xmlns:p14="http://schemas.microsoft.com/office/powerpoint/2010/main" val="2962221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CMOS</a:t>
            </a:r>
            <a:r>
              <a:rPr lang="en-US" dirty="0" smtClean="0"/>
              <a:t> Setup</a:t>
            </a:r>
            <a:endParaRPr lang="en-US" dirty="0"/>
          </a:p>
        </p:txBody>
      </p:sp>
      <p:pic>
        <p:nvPicPr>
          <p:cNvPr id="11266" name="Picture 2" descr="http://www.fhshh.com/upload/f/bc/fbccdb7760f81f5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3172" y="1690688"/>
            <a:ext cx="9125656" cy="5133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3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Unified Extensible Firmware </a:t>
            </a:r>
            <a:r>
              <a:rPr lang="en-US" b="1" dirty="0" smtClean="0"/>
              <a:t>Interface “</a:t>
            </a:r>
            <a:r>
              <a:rPr lang="en-US" b="1" dirty="0" smtClean="0">
                <a:solidFill>
                  <a:srgbClr val="FF0000"/>
                </a:solidFill>
              </a:rPr>
              <a:t>UEFI</a:t>
            </a:r>
            <a:r>
              <a:rPr lang="en-US" b="1" dirty="0" smtClean="0"/>
              <a:t>”</a:t>
            </a:r>
            <a:endParaRPr lang="en-US" dirty="0"/>
          </a:p>
        </p:txBody>
      </p:sp>
      <p:pic>
        <p:nvPicPr>
          <p:cNvPr id="9220" name="Picture 4" descr="https://upload.wikimedia.org/wikipedia/commons/thumb/d/df/Uefi_logo.svg/180px-Uefi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5405" y="2499065"/>
            <a:ext cx="2500538" cy="288951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www.legitreviews.com/images/reviews/2191/z87x-ud3h-uefi-bios-1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959" y="1505325"/>
            <a:ext cx="8157029" cy="458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718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Why Does My Motherboard Have A </a:t>
            </a:r>
            <a:r>
              <a:rPr lang="en-US" b="1" dirty="0">
                <a:solidFill>
                  <a:srgbClr val="FF0000"/>
                </a:solidFill>
              </a:rPr>
              <a:t>Battery</a:t>
            </a:r>
            <a:r>
              <a:rPr lang="en-US" b="1" dirty="0" smtClean="0"/>
              <a:t>?</a:t>
            </a:r>
            <a:endParaRPr lang="en-US" dirty="0"/>
          </a:p>
        </p:txBody>
      </p:sp>
      <p:pic>
        <p:nvPicPr>
          <p:cNvPr id="10242" name="Picture 2" descr="why does motherboard have batter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3485" y="1690688"/>
            <a:ext cx="6409418" cy="428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664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Report   </a:t>
            </a:r>
            <a:r>
              <a:rPr lang="en-US" b="1" dirty="0" smtClean="0">
                <a:solidFill>
                  <a:schemeClr val="accent1"/>
                </a:solidFill>
              </a:rPr>
              <a:t>“the shell”</a:t>
            </a:r>
            <a:r>
              <a:rPr lang="en-US" b="1" dirty="0" smtClean="0">
                <a:solidFill>
                  <a:srgbClr val="FF0000"/>
                </a:solidFill>
              </a:rPr>
              <a:t> </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smtClean="0"/>
          </a:p>
          <a:p>
            <a:r>
              <a:rPr lang="en-US" dirty="0" smtClean="0">
                <a:solidFill>
                  <a:schemeClr val="accent1"/>
                </a:solidFill>
              </a:rPr>
              <a:t>The shell </a:t>
            </a:r>
            <a:r>
              <a:rPr lang="en-US" dirty="0"/>
              <a:t>is a program that takes your commands from the keyboard and gives them to the operating system to perform. In the old days, it was the only user interface available on a </a:t>
            </a:r>
            <a:r>
              <a:rPr lang="en-US" dirty="0" smtClean="0"/>
              <a:t>Unix and Linux </a:t>
            </a:r>
            <a:r>
              <a:rPr lang="en-US" dirty="0"/>
              <a:t>computer. Nowadays, we have </a:t>
            </a:r>
            <a:r>
              <a:rPr lang="en-US" i="1" dirty="0"/>
              <a:t>graphical user interfaces (</a:t>
            </a:r>
            <a:r>
              <a:rPr lang="en-US" b="1" i="1" dirty="0"/>
              <a:t>GUIs</a:t>
            </a:r>
            <a:r>
              <a:rPr lang="en-US" i="1" dirty="0"/>
              <a:t>)</a:t>
            </a:r>
            <a:r>
              <a:rPr lang="en-US" dirty="0"/>
              <a:t> in addition to </a:t>
            </a:r>
            <a:r>
              <a:rPr lang="en-US" i="1" dirty="0"/>
              <a:t>command line interfaces (</a:t>
            </a:r>
            <a:r>
              <a:rPr lang="en-US" b="1" i="1" dirty="0"/>
              <a:t>CLIs</a:t>
            </a:r>
            <a:r>
              <a:rPr lang="en-US" i="1" dirty="0"/>
              <a:t>)</a:t>
            </a:r>
            <a:r>
              <a:rPr lang="en-US" dirty="0"/>
              <a:t> such as the shell</a:t>
            </a:r>
            <a:r>
              <a:rPr lang="en-US" dirty="0" smtClean="0"/>
              <a:t>.</a:t>
            </a:r>
          </a:p>
          <a:p>
            <a:endParaRPr lang="en-US" dirty="0"/>
          </a:p>
          <a:p>
            <a:pPr marL="914400" lvl="2" indent="0" algn="ctr">
              <a:buNone/>
            </a:pPr>
            <a:r>
              <a:rPr lang="en-US" sz="4800" b="1" dirty="0" smtClean="0"/>
              <a:t>omar.shaaban@live.co.uk</a:t>
            </a:r>
            <a:endParaRPr lang="en-US" sz="4800" b="1" dirty="0"/>
          </a:p>
        </p:txBody>
      </p:sp>
    </p:spTree>
    <p:extLst>
      <p:ext uri="{BB962C8B-B14F-4D97-AF65-F5344CB8AC3E}">
        <p14:creationId xmlns:p14="http://schemas.microsoft.com/office/powerpoint/2010/main" val="1956416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hlinkClick r:id="rId2"/>
              </a:rPr>
              <a:t>http://www.brokenthorn.com/Resources/OSDevIndex.html</a:t>
            </a:r>
          </a:p>
          <a:p>
            <a:r>
              <a:rPr lang="en-US" dirty="0" smtClean="0">
                <a:hlinkClick r:id="rId2"/>
              </a:rPr>
              <a:t>http://www.makeuseof.com/tag/why-does-my-motherboard-have-a-battery/</a:t>
            </a:r>
            <a:endParaRPr lang="en-US" dirty="0" smtClean="0"/>
          </a:p>
          <a:p>
            <a:r>
              <a:rPr lang="en-US" dirty="0" smtClean="0">
                <a:hlinkClick r:id="rId3"/>
              </a:rPr>
              <a:t>https://www.youtube.com/watch?v=mHB0Z-HUauo</a:t>
            </a:r>
            <a:endParaRPr lang="en-US" dirty="0" smtClean="0"/>
          </a:p>
          <a:p>
            <a:r>
              <a:rPr lang="en-US" dirty="0" smtClean="0">
                <a:hlinkClick r:id="rId4"/>
              </a:rPr>
              <a:t>https://www.youtube.com/watch?v=SlzwMKcCoMI</a:t>
            </a:r>
            <a:endParaRPr lang="en-US" dirty="0" smtClean="0"/>
          </a:p>
          <a:p>
            <a:r>
              <a:rPr lang="en-US" dirty="0" smtClean="0">
                <a:hlinkClick r:id="rId5"/>
              </a:rPr>
              <a:t>https://0xax.gitbooks.io/linux-insides/content/Booting/index.html</a:t>
            </a:r>
            <a:endParaRPr lang="en-US" dirty="0" smtClean="0"/>
          </a:p>
          <a:p>
            <a:r>
              <a:rPr lang="en-US" dirty="0" smtClean="0">
                <a:hlinkClick r:id="rId6"/>
              </a:rPr>
              <a:t>https://www.youtube.com/playlist?list=PLfciLKR3SgqNJKKIKUliWoNBBH1VHL3AP</a:t>
            </a:r>
            <a:endParaRPr lang="en-US" dirty="0" smtClean="0"/>
          </a:p>
          <a:p>
            <a:endParaRPr lang="en-US" dirty="0" smtClean="0"/>
          </a:p>
          <a:p>
            <a:endParaRPr lang="en-US" dirty="0"/>
          </a:p>
        </p:txBody>
      </p:sp>
    </p:spTree>
    <p:extLst>
      <p:ext uri="{BB962C8B-B14F-4D97-AF65-F5344CB8AC3E}">
        <p14:creationId xmlns:p14="http://schemas.microsoft.com/office/powerpoint/2010/main" val="3321270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BOOT</a:t>
            </a:r>
            <a:endParaRPr lang="en-US" dirty="0">
              <a:solidFill>
                <a:srgbClr val="FF0000"/>
              </a:solidFill>
            </a:endParaRPr>
          </a:p>
        </p:txBody>
      </p:sp>
      <p:sp>
        <p:nvSpPr>
          <p:cNvPr id="3" name="Content Placeholder 2"/>
          <p:cNvSpPr>
            <a:spLocks noGrp="1"/>
          </p:cNvSpPr>
          <p:nvPr>
            <p:ph idx="1"/>
          </p:nvPr>
        </p:nvSpPr>
        <p:spPr>
          <a:xfrm>
            <a:off x="838200" y="1825625"/>
            <a:ext cx="7493000" cy="4351338"/>
          </a:xfrm>
        </p:spPr>
        <p:txBody>
          <a:bodyPr>
            <a:normAutofit/>
          </a:bodyPr>
          <a:lstStyle/>
          <a:p>
            <a:pPr algn="just"/>
            <a:r>
              <a:rPr lang="en-US" dirty="0"/>
              <a:t>Boot is short for bootstrap, a  reference to the old adage, "Pull yourself up by the bootstraps," which  means to start something from the very beginning.</a:t>
            </a:r>
          </a:p>
        </p:txBody>
      </p:sp>
      <p:pic>
        <p:nvPicPr>
          <p:cNvPr id="4" name="Picture 3"/>
          <p:cNvPicPr>
            <a:picLocks noChangeAspect="1"/>
          </p:cNvPicPr>
          <p:nvPr/>
        </p:nvPicPr>
        <p:blipFill>
          <a:blip r:embed="rId2"/>
          <a:stretch>
            <a:fillRect/>
          </a:stretch>
        </p:blipFill>
        <p:spPr>
          <a:xfrm>
            <a:off x="8598808" y="1690688"/>
            <a:ext cx="3238500" cy="3810000"/>
          </a:xfrm>
          <a:prstGeom prst="rect">
            <a:avLst/>
          </a:prstGeom>
        </p:spPr>
      </p:pic>
    </p:spTree>
    <p:extLst>
      <p:ext uri="{BB962C8B-B14F-4D97-AF65-F5344CB8AC3E}">
        <p14:creationId xmlns:p14="http://schemas.microsoft.com/office/powerpoint/2010/main" val="282095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Pressing the </a:t>
            </a:r>
            <a:r>
              <a:rPr lang="en-US" dirty="0" smtClean="0">
                <a:solidFill>
                  <a:srgbClr val="FF0000"/>
                </a:solidFill>
              </a:rPr>
              <a:t>power </a:t>
            </a:r>
            <a:r>
              <a:rPr lang="en-US" dirty="0" smtClean="0"/>
              <a:t>button!</a:t>
            </a:r>
            <a:endParaRPr lang="en-US" dirty="0"/>
          </a:p>
        </p:txBody>
      </p:sp>
      <p:pic>
        <p:nvPicPr>
          <p:cNvPr id="1026" name="Picture 2" descr="http://www.molex.com/training/ee_power/images/cover.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58127" y="1690688"/>
            <a:ext cx="5856382" cy="45982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32509" y="1690688"/>
            <a:ext cx="393469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18752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Input Output System “</a:t>
            </a:r>
            <a:r>
              <a:rPr lang="en-US" dirty="0" smtClean="0">
                <a:solidFill>
                  <a:srgbClr val="FF0000"/>
                </a:solidFill>
              </a:rPr>
              <a:t>BIOS</a:t>
            </a:r>
            <a:r>
              <a:rPr lang="en-US" dirty="0" smtClean="0"/>
              <a:t>”</a:t>
            </a:r>
            <a:endParaRPr lang="en-US" dirty="0"/>
          </a:p>
        </p:txBody>
      </p:sp>
      <p:pic>
        <p:nvPicPr>
          <p:cNvPr id="2050" name="Picture 2" descr="http://www.hermann-uwe.de/files/images/bios_chip_plcc_socket.jp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195108" y="1690688"/>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39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BIOS </a:t>
            </a:r>
            <a:r>
              <a:rPr lang="en-US" dirty="0" smtClean="0">
                <a:solidFill>
                  <a:srgbClr val="FF0000"/>
                </a:solidFill>
              </a:rPr>
              <a:t>POST</a:t>
            </a:r>
            <a:r>
              <a:rPr lang="en-US" dirty="0" smtClean="0"/>
              <a:t>  “power on self test”</a:t>
            </a:r>
            <a:endParaRPr lang="en-US" dirty="0"/>
          </a:p>
        </p:txBody>
      </p:sp>
      <p:pic>
        <p:nvPicPr>
          <p:cNvPr id="3074" name="Picture 2" descr="http://cdn2.pcadvisor.co.uk/cmsdata/features/3491045/Bios-which-key.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18941" y="1524397"/>
            <a:ext cx="8056248" cy="51641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2.justanswer.com/uploads/space143/2010-08-19_015907_MBSpk.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826614" y="2228716"/>
            <a:ext cx="5153819" cy="343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221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solidFill>
                  <a:srgbClr val="FF0000"/>
                </a:solidFill>
              </a:rPr>
              <a:t>POINTER</a:t>
            </a:r>
            <a:r>
              <a:rPr lang="en-US" dirty="0" smtClean="0"/>
              <a:t> !!?</a:t>
            </a:r>
            <a:endParaRPr lang="en-US" dirty="0"/>
          </a:p>
        </p:txBody>
      </p:sp>
      <p:pic>
        <p:nvPicPr>
          <p:cNvPr id="4098" name="Picture 2" descr="http://microchip.wdfiles.com/local--files/tls2101:data-pointers/Pointer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7763" y="1864859"/>
            <a:ext cx="9179817" cy="3888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885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Pointer </a:t>
            </a:r>
            <a:r>
              <a:rPr lang="en-US" dirty="0" smtClean="0">
                <a:solidFill>
                  <a:srgbClr val="FF0000"/>
                </a:solidFill>
              </a:rPr>
              <a:t>IP</a:t>
            </a:r>
            <a:endParaRPr lang="en-US" dirty="0">
              <a:solidFill>
                <a:srgbClr val="FF0000"/>
              </a:solidFill>
            </a:endParaRPr>
          </a:p>
        </p:txBody>
      </p:sp>
      <p:pic>
        <p:nvPicPr>
          <p:cNvPr id="12290" name="Picture 2" descr="http://images.slideplayer.com/5/1508816/slides/slide_21.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291" t="14169" r="18436" b="19670"/>
          <a:stretch/>
        </p:blipFill>
        <p:spPr bwMode="auto">
          <a:xfrm>
            <a:off x="3214914" y="1690688"/>
            <a:ext cx="6255657" cy="4614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696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an OS “</a:t>
            </a:r>
            <a:r>
              <a:rPr lang="en-US" dirty="0" smtClean="0">
                <a:solidFill>
                  <a:srgbClr val="FF0000"/>
                </a:solidFill>
              </a:rPr>
              <a:t>INT 0x19</a:t>
            </a:r>
            <a:r>
              <a:rPr lang="en-US" dirty="0" smtClean="0"/>
              <a:t>”</a:t>
            </a:r>
            <a:endParaRPr lang="en-US" dirty="0"/>
          </a:p>
        </p:txBody>
      </p:sp>
      <p:pic>
        <p:nvPicPr>
          <p:cNvPr id="7170" name="Picture 2" descr="http://i.stack.imgur.com/pTcnR.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586741" y="1690688"/>
            <a:ext cx="11018518" cy="466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258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429909"/>
            <a:ext cx="10515600" cy="1325563"/>
          </a:xfrm>
        </p:spPr>
        <p:txBody>
          <a:bodyPr>
            <a:normAutofit/>
          </a:bodyPr>
          <a:lstStyle/>
          <a:p>
            <a:r>
              <a:rPr lang="en-US" sz="3600" dirty="0" smtClean="0">
                <a:solidFill>
                  <a:schemeClr val="accent1">
                    <a:lumMod val="75000"/>
                  </a:schemeClr>
                </a:solidFill>
              </a:rPr>
              <a:t>BOOTLOADER is the code that resides at the </a:t>
            </a:r>
            <a:r>
              <a:rPr lang="en-US" sz="3600" dirty="0" smtClean="0">
                <a:solidFill>
                  <a:srgbClr val="FFC000"/>
                </a:solidFill>
              </a:rPr>
              <a:t>MBR</a:t>
            </a:r>
            <a:endParaRPr lang="en-US" sz="3600" dirty="0">
              <a:solidFill>
                <a:srgbClr val="FFC000"/>
              </a:solidFill>
            </a:endParaRPr>
          </a:p>
        </p:txBody>
      </p:sp>
      <p:pic>
        <p:nvPicPr>
          <p:cNvPr id="8194" name="Picture 2" descr="http://www.brokenthorn.com/Resources/images/platter%5b1%5d.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287706" y="923335"/>
            <a:ext cx="4653922" cy="46226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1879600"/>
            <a:ext cx="5803900" cy="1200329"/>
          </a:xfrm>
          <a:prstGeom prst="rect">
            <a:avLst/>
          </a:prstGeom>
          <a:noFill/>
        </p:spPr>
        <p:txBody>
          <a:bodyPr wrap="square" rtlCol="0">
            <a:spAutoFit/>
          </a:bodyPr>
          <a:lstStyle/>
          <a:p>
            <a:r>
              <a:rPr lang="en-US" dirty="0">
                <a:solidFill>
                  <a:srgbClr val="000000"/>
                </a:solidFill>
                <a:latin typeface="Verdana" panose="020B0604030504040204" pitchFamily="34" charset="0"/>
              </a:rPr>
              <a:t>A "</a:t>
            </a:r>
            <a:r>
              <a:rPr lang="en-US" b="1" dirty="0">
                <a:solidFill>
                  <a:schemeClr val="accent2"/>
                </a:solidFill>
                <a:latin typeface="Verdana" panose="020B0604030504040204" pitchFamily="34" charset="0"/>
              </a:rPr>
              <a:t>Sector</a:t>
            </a:r>
            <a:r>
              <a:rPr lang="en-US" dirty="0">
                <a:solidFill>
                  <a:srgbClr val="000000"/>
                </a:solidFill>
                <a:latin typeface="Verdana" panose="020B0604030504040204" pitchFamily="34" charset="0"/>
              </a:rPr>
              <a:t>" simply represents a </a:t>
            </a:r>
            <a:r>
              <a:rPr lang="en-US" dirty="0" err="1">
                <a:solidFill>
                  <a:srgbClr val="000000"/>
                </a:solidFill>
                <a:latin typeface="Verdana" panose="020B0604030504040204" pitchFamily="34" charset="0"/>
              </a:rPr>
              <a:t>goupe</a:t>
            </a:r>
            <a:r>
              <a:rPr lang="en-US" dirty="0">
                <a:solidFill>
                  <a:srgbClr val="000000"/>
                </a:solidFill>
                <a:latin typeface="Verdana" panose="020B0604030504040204" pitchFamily="34" charset="0"/>
              </a:rPr>
              <a:t> of 512 bytes. So, Sector 1 represents the first 512 bytes of a disk.</a:t>
            </a:r>
            <a:r>
              <a:rPr lang="en-US" dirty="0" smtClean="0"/>
              <a:t/>
            </a:r>
            <a:br>
              <a:rPr lang="en-US" dirty="0" smtClean="0"/>
            </a:br>
            <a:endParaRPr lang="en-US" dirty="0"/>
          </a:p>
        </p:txBody>
      </p:sp>
      <p:sp>
        <p:nvSpPr>
          <p:cNvPr id="5" name="Rectangle 4"/>
          <p:cNvSpPr/>
          <p:nvPr/>
        </p:nvSpPr>
        <p:spPr>
          <a:xfrm>
            <a:off x="381000" y="4251905"/>
            <a:ext cx="6096000" cy="1477328"/>
          </a:xfrm>
          <a:prstGeom prst="rect">
            <a:avLst/>
          </a:prstGeom>
        </p:spPr>
        <p:txBody>
          <a:bodyPr>
            <a:spAutoFit/>
          </a:bodyPr>
          <a:lstStyle/>
          <a:p>
            <a:pPr algn="just"/>
            <a:r>
              <a:rPr lang="en-US" b="0" i="0" dirty="0" smtClean="0">
                <a:solidFill>
                  <a:srgbClr val="000000"/>
                </a:solidFill>
                <a:effectLst/>
                <a:latin typeface="Verdana" panose="020B0604030504040204" pitchFamily="34" charset="0"/>
              </a:rPr>
              <a:t>If the disk is bootable, </a:t>
            </a:r>
            <a:r>
              <a:rPr lang="en-US" b="1" i="0" dirty="0" smtClean="0">
                <a:solidFill>
                  <a:srgbClr val="000000"/>
                </a:solidFill>
                <a:effectLst/>
                <a:latin typeface="Verdana" panose="020B0604030504040204" pitchFamily="34" charset="0"/>
              </a:rPr>
              <a:t>Then the </a:t>
            </a:r>
            <a:r>
              <a:rPr lang="en-US" b="1" i="0" dirty="0" err="1" smtClean="0">
                <a:solidFill>
                  <a:srgbClr val="000000"/>
                </a:solidFill>
                <a:effectLst/>
                <a:latin typeface="Verdana" panose="020B0604030504040204" pitchFamily="34" charset="0"/>
              </a:rPr>
              <a:t>bootsector</a:t>
            </a:r>
            <a:r>
              <a:rPr lang="en-US" b="1" i="0" dirty="0" smtClean="0">
                <a:solidFill>
                  <a:srgbClr val="000000"/>
                </a:solidFill>
                <a:effectLst/>
                <a:latin typeface="Verdana" panose="020B0604030504040204" pitchFamily="34" charset="0"/>
              </a:rPr>
              <a:t> will be loaded at 0x7C00</a:t>
            </a:r>
            <a:r>
              <a:rPr lang="en-US" b="0" i="0" dirty="0" smtClean="0">
                <a:solidFill>
                  <a:srgbClr val="000000"/>
                </a:solidFill>
                <a:effectLst/>
                <a:latin typeface="Verdana" panose="020B0604030504040204" pitchFamily="34" charset="0"/>
              </a:rPr>
              <a:t>, and INT 0x19 will jump to it, </a:t>
            </a:r>
            <a:r>
              <a:rPr lang="en-US" b="0" i="0" dirty="0" err="1" smtClean="0">
                <a:solidFill>
                  <a:srgbClr val="000000"/>
                </a:solidFill>
                <a:effectLst/>
                <a:latin typeface="Verdana" panose="020B0604030504040204" pitchFamily="34" charset="0"/>
              </a:rPr>
              <a:t>therby</a:t>
            </a:r>
            <a:r>
              <a:rPr lang="en-US" b="0" i="0" dirty="0" smtClean="0">
                <a:solidFill>
                  <a:srgbClr val="000000"/>
                </a:solidFill>
                <a:effectLst/>
                <a:latin typeface="Verdana" panose="020B0604030504040204" pitchFamily="34" charset="0"/>
              </a:rPr>
              <a:t> giving control to the </a:t>
            </a:r>
            <a:r>
              <a:rPr lang="en-US" b="0" i="0" dirty="0" err="1" smtClean="0">
                <a:solidFill>
                  <a:srgbClr val="000000"/>
                </a:solidFill>
                <a:effectLst/>
                <a:latin typeface="Verdana" panose="020B0604030504040204" pitchFamily="34" charset="0"/>
              </a:rPr>
              <a:t>bootloader</a:t>
            </a:r>
            <a:endParaRPr lang="en-US" b="0" i="0" dirty="0" smtClean="0">
              <a:solidFill>
                <a:srgbClr val="000000"/>
              </a:solidFill>
              <a:effectLst/>
              <a:latin typeface="Verdana" panose="020B0604030504040204" pitchFamily="34" charset="0"/>
            </a:endParaRPr>
          </a:p>
          <a:p>
            <a:pPr algn="just"/>
            <a:endParaRPr lang="en-US" dirty="0">
              <a:solidFill>
                <a:srgbClr val="000000"/>
              </a:solidFill>
              <a:latin typeface="Verdana" panose="020B0604030504040204" pitchFamily="34" charset="0"/>
            </a:endParaRPr>
          </a:p>
          <a:p>
            <a:pPr algn="just"/>
            <a:r>
              <a:rPr lang="en-US" dirty="0" smtClean="0">
                <a:solidFill>
                  <a:srgbClr val="000000"/>
                </a:solidFill>
                <a:latin typeface="Verdana" panose="020B0604030504040204" pitchFamily="34" charset="0"/>
              </a:rPr>
              <a:t>Then the </a:t>
            </a:r>
            <a:r>
              <a:rPr lang="en-US" dirty="0" err="1" smtClean="0">
                <a:solidFill>
                  <a:srgbClr val="000000"/>
                </a:solidFill>
                <a:latin typeface="Verdana" panose="020B0604030504040204" pitchFamily="34" charset="0"/>
              </a:rPr>
              <a:t>bootloader</a:t>
            </a:r>
            <a:r>
              <a:rPr lang="en-US" dirty="0" smtClean="0">
                <a:solidFill>
                  <a:srgbClr val="000000"/>
                </a:solidFill>
                <a:latin typeface="Verdana" panose="020B0604030504040204" pitchFamily="34" charset="0"/>
              </a:rPr>
              <a:t> loads the OS </a:t>
            </a:r>
            <a:r>
              <a:rPr lang="en-US" b="1" dirty="0" smtClean="0">
                <a:solidFill>
                  <a:schemeClr val="accent2"/>
                </a:solidFill>
                <a:latin typeface="Verdana" panose="020B0604030504040204" pitchFamily="34" charset="0"/>
              </a:rPr>
              <a:t>kernel</a:t>
            </a:r>
            <a:endParaRPr lang="en-US" b="1" dirty="0">
              <a:solidFill>
                <a:schemeClr val="accent2"/>
              </a:solidFill>
            </a:endParaRPr>
          </a:p>
        </p:txBody>
      </p:sp>
      <p:sp>
        <p:nvSpPr>
          <p:cNvPr id="6" name="Rectangle 5"/>
          <p:cNvSpPr/>
          <p:nvPr/>
        </p:nvSpPr>
        <p:spPr>
          <a:xfrm>
            <a:off x="381000" y="3079929"/>
            <a:ext cx="6096000" cy="923330"/>
          </a:xfrm>
          <a:prstGeom prst="rect">
            <a:avLst/>
          </a:prstGeom>
        </p:spPr>
        <p:txBody>
          <a:bodyPr>
            <a:spAutoFit/>
          </a:bodyPr>
          <a:lstStyle/>
          <a:p>
            <a:r>
              <a:rPr lang="en-US" dirty="0">
                <a:solidFill>
                  <a:srgbClr val="000000"/>
                </a:solidFill>
                <a:latin typeface="Verdana" panose="020B0604030504040204" pitchFamily="34" charset="0"/>
              </a:rPr>
              <a:t>A device is </a:t>
            </a:r>
            <a:r>
              <a:rPr lang="en-US" b="1" dirty="0">
                <a:solidFill>
                  <a:srgbClr val="000000"/>
                </a:solidFill>
                <a:latin typeface="Verdana" panose="020B0604030504040204" pitchFamily="34" charset="0"/>
              </a:rPr>
              <a:t>bootable</a:t>
            </a:r>
            <a:r>
              <a:rPr lang="en-US" dirty="0">
                <a:solidFill>
                  <a:srgbClr val="000000"/>
                </a:solidFill>
                <a:latin typeface="Verdana" panose="020B0604030504040204" pitchFamily="34" charset="0"/>
              </a:rPr>
              <a:t> if it carries a boot </a:t>
            </a:r>
            <a:r>
              <a:rPr lang="en-US" dirty="0" smtClean="0">
                <a:solidFill>
                  <a:srgbClr val="000000"/>
                </a:solidFill>
                <a:latin typeface="Verdana" panose="020B0604030504040204" pitchFamily="34" charset="0"/>
              </a:rPr>
              <a:t>sector “</a:t>
            </a:r>
            <a:r>
              <a:rPr lang="en-US" b="1" dirty="0" smtClean="0">
                <a:solidFill>
                  <a:schemeClr val="accent2"/>
                </a:solidFill>
                <a:latin typeface="Verdana" panose="020B0604030504040204" pitchFamily="34" charset="0"/>
              </a:rPr>
              <a:t>MBR</a:t>
            </a:r>
            <a:r>
              <a:rPr lang="en-US" dirty="0" smtClean="0">
                <a:solidFill>
                  <a:srgbClr val="000000"/>
                </a:solidFill>
                <a:latin typeface="Verdana" panose="020B0604030504040204" pitchFamily="34" charset="0"/>
              </a:rPr>
              <a:t>” </a:t>
            </a:r>
            <a:r>
              <a:rPr lang="en-US" dirty="0">
                <a:solidFill>
                  <a:srgbClr val="000000"/>
                </a:solidFill>
                <a:latin typeface="Verdana" panose="020B0604030504040204" pitchFamily="34" charset="0"/>
              </a:rPr>
              <a:t>with the byte sequence 0x55, 0xAA in bytes 511 and 512 respectively</a:t>
            </a:r>
          </a:p>
        </p:txBody>
      </p:sp>
      <p:sp>
        <p:nvSpPr>
          <p:cNvPr id="8" name="Title 1"/>
          <p:cNvSpPr txBox="1">
            <a:spLocks/>
          </p:cNvSpPr>
          <p:nvPr/>
        </p:nvSpPr>
        <p:spPr>
          <a:xfrm>
            <a:off x="105229" y="1058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FF0000"/>
                </a:solidFill>
              </a:rPr>
              <a:t>Master Boot Record </a:t>
            </a:r>
            <a:r>
              <a:rPr lang="en-US" dirty="0" smtClean="0"/>
              <a:t>“MBR”</a:t>
            </a:r>
            <a:endParaRPr lang="en-US" dirty="0"/>
          </a:p>
        </p:txBody>
      </p:sp>
    </p:spTree>
    <p:extLst>
      <p:ext uri="{BB962C8B-B14F-4D97-AF65-F5344CB8AC3E}">
        <p14:creationId xmlns:p14="http://schemas.microsoft.com/office/powerpoint/2010/main" val="3459629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1496</TotalTime>
  <Words>553</Words>
  <Application>Microsoft Office PowerPoint</Application>
  <PresentationFormat>Widescreen</PresentationFormat>
  <Paragraphs>67</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Verdana</vt:lpstr>
      <vt:lpstr>Office Theme</vt:lpstr>
      <vt:lpstr>The Booting Process </vt:lpstr>
      <vt:lpstr>BOOT</vt:lpstr>
      <vt:lpstr>Pressing the power button!</vt:lpstr>
      <vt:lpstr>Basic Input Output System “BIOS”</vt:lpstr>
      <vt:lpstr>BIOS POST  “power on self test”</vt:lpstr>
      <vt:lpstr>What is POINTER !!?</vt:lpstr>
      <vt:lpstr>Instruction Pointer IP</vt:lpstr>
      <vt:lpstr>Finding an OS “INT 0x19”</vt:lpstr>
      <vt:lpstr>BOOTLOADER is the code that resides at the MBR</vt:lpstr>
      <vt:lpstr>CMOS Setup</vt:lpstr>
      <vt:lpstr> Unified Extensible Firmware Interface “UEFI”</vt:lpstr>
      <vt:lpstr>Why Does My Motherboard Have A Battery?</vt:lpstr>
      <vt:lpstr>Report   “the shell”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Booting Process</dc:title>
  <dc:creator>Omar Shaaban</dc:creator>
  <cp:lastModifiedBy>Omar Shaaban</cp:lastModifiedBy>
  <cp:revision>69</cp:revision>
  <dcterms:created xsi:type="dcterms:W3CDTF">2016-03-06T12:43:54Z</dcterms:created>
  <dcterms:modified xsi:type="dcterms:W3CDTF">2016-03-07T13:40:06Z</dcterms:modified>
</cp:coreProperties>
</file>