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2" r:id="rId2"/>
    <p:sldId id="256" r:id="rId3"/>
    <p:sldId id="271" r:id="rId4"/>
    <p:sldId id="258" r:id="rId5"/>
    <p:sldId id="259" r:id="rId6"/>
    <p:sldId id="260" r:id="rId7"/>
    <p:sldId id="261" r:id="rId8"/>
    <p:sldId id="267" r:id="rId9"/>
    <p:sldId id="265" r:id="rId10"/>
    <p:sldId id="266" r:id="rId11"/>
    <p:sldId id="262" r:id="rId12"/>
    <p:sldId id="263" r:id="rId13"/>
    <p:sldId id="273" r:id="rId14"/>
    <p:sldId id="270" r:id="rId15"/>
    <p:sldId id="268" r:id="rId16"/>
    <p:sldId id="269"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79" autoAdjust="0"/>
    <p:restoredTop sz="93357" autoAdjust="0"/>
  </p:normalViewPr>
  <p:slideViewPr>
    <p:cSldViewPr snapToGrid="0">
      <p:cViewPr varScale="1">
        <p:scale>
          <a:sx n="69" d="100"/>
          <a:sy n="69" d="100"/>
        </p:scale>
        <p:origin x="11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5818B-5AA1-4D8A-AA5F-185096EE4972}" type="datetimeFigureOut">
              <a:rPr lang="en-US" smtClean="0"/>
              <a:t>3/18/2016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65770-B700-4F6A-9BE1-5E3461AF0BCE}" type="slidenum">
              <a:rPr lang="en-US" smtClean="0"/>
              <a:t>‹#›</a:t>
            </a:fld>
            <a:endParaRPr lang="en-US"/>
          </a:p>
        </p:txBody>
      </p:sp>
    </p:spTree>
    <p:extLst>
      <p:ext uri="{BB962C8B-B14F-4D97-AF65-F5344CB8AC3E}">
        <p14:creationId xmlns:p14="http://schemas.microsoft.com/office/powerpoint/2010/main" val="255220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E65770-B700-4F6A-9BE1-5E3461AF0BCE}" type="slidenum">
              <a:rPr lang="en-US" smtClean="0"/>
              <a:t>2</a:t>
            </a:fld>
            <a:endParaRPr lang="en-US"/>
          </a:p>
        </p:txBody>
      </p:sp>
    </p:spTree>
    <p:extLst>
      <p:ext uri="{BB962C8B-B14F-4D97-AF65-F5344CB8AC3E}">
        <p14:creationId xmlns:p14="http://schemas.microsoft.com/office/powerpoint/2010/main" val="126012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smtClean="0"/>
              <a:t>Computer operating systems provide different levels of access to resources.</a:t>
            </a:r>
          </a:p>
          <a:p>
            <a:r>
              <a:rPr lang="en-US" b="1" u="none" dirty="0" smtClean="0"/>
              <a:t>A protection ring is one of two or more hierarchical levels or layers of </a:t>
            </a:r>
            <a:r>
              <a:rPr lang="en-US" b="1" u="none" dirty="0" smtClean="0">
                <a:solidFill>
                  <a:schemeClr val="accent1"/>
                </a:solidFill>
              </a:rPr>
              <a:t>privilege </a:t>
            </a:r>
            <a:r>
              <a:rPr lang="en-US" b="1" u="none" dirty="0" smtClean="0"/>
              <a:t>within the architecture of a computer system.  </a:t>
            </a:r>
            <a:br>
              <a:rPr lang="en-US" b="1" u="none" dirty="0" smtClean="0"/>
            </a:br>
            <a:r>
              <a:rPr lang="en-US" b="1" u="none" dirty="0" smtClean="0"/>
              <a:t/>
            </a:r>
            <a:br>
              <a:rPr lang="en-US" b="1" u="none" dirty="0" smtClean="0"/>
            </a:br>
            <a:r>
              <a:rPr lang="en-US" sz="1800" b="1" dirty="0" smtClean="0"/>
              <a:t>In any modern operating system, the CPU is actually spending time in two very distinct modes:</a:t>
            </a:r>
          </a:p>
          <a:p>
            <a:r>
              <a:rPr lang="en-US" sz="1200" b="1" kern="1200" dirty="0" smtClean="0">
                <a:solidFill>
                  <a:schemeClr val="tx1"/>
                </a:solidFill>
                <a:effectLst/>
                <a:latin typeface="+mn-lt"/>
                <a:ea typeface="+mn-ea"/>
                <a:cs typeface="+mn-cs"/>
              </a:rPr>
              <a:t>1.Kernel Mode</a:t>
            </a:r>
            <a:endParaRPr lang="en-US" b="1" dirty="0" smtClean="0"/>
          </a:p>
          <a:p>
            <a:r>
              <a:rPr lang="en-US" b="1" dirty="0" smtClean="0"/>
              <a:t>In Kernel mode, the executing code has complete and unrestricted access to the underlying hardware. It can execute any CPU instruction and reference any memory address. Kernel mode is generally reserved for the lowest-level, most trusted functions of the operating system. Crashes in kernel mode are catastrophic; they will halt the entire PC.</a:t>
            </a:r>
          </a:p>
          <a:p>
            <a:r>
              <a:rPr lang="en-US" sz="1200" b="1" kern="1200" dirty="0" smtClean="0">
                <a:solidFill>
                  <a:schemeClr val="tx1"/>
                </a:solidFill>
                <a:effectLst/>
                <a:latin typeface="+mn-lt"/>
                <a:ea typeface="+mn-ea"/>
                <a:cs typeface="+mn-cs"/>
              </a:rPr>
              <a:t>2. User Mode</a:t>
            </a:r>
            <a:endParaRPr lang="en-US" b="1" dirty="0" smtClean="0"/>
          </a:p>
          <a:p>
            <a:r>
              <a:rPr lang="en-US" b="1" dirty="0" smtClean="0"/>
              <a:t>In User mode, the executing code has no ability to directly access hardware or reference memory. Code running in user mode must delegate to system APIs to access hardware or memory. Due to the protection afforded by this sort of isolation, crashes in user mode are always recoverable. Most of the code running on your computer will execute in user mode.</a:t>
            </a:r>
          </a:p>
          <a:p>
            <a:endParaRPr lang="en-US" u="none" dirty="0"/>
          </a:p>
        </p:txBody>
      </p:sp>
      <p:sp>
        <p:nvSpPr>
          <p:cNvPr id="4" name="Slide Number Placeholder 3"/>
          <p:cNvSpPr>
            <a:spLocks noGrp="1"/>
          </p:cNvSpPr>
          <p:nvPr>
            <p:ph type="sldNum" sz="quarter" idx="10"/>
          </p:nvPr>
        </p:nvSpPr>
        <p:spPr/>
        <p:txBody>
          <a:bodyPr/>
          <a:lstStyle/>
          <a:p>
            <a:fld id="{BCE65770-B700-4F6A-9BE1-5E3461AF0BCE}" type="slidenum">
              <a:rPr lang="en-US" smtClean="0"/>
              <a:t>4</a:t>
            </a:fld>
            <a:endParaRPr lang="en-US"/>
          </a:p>
        </p:txBody>
      </p:sp>
    </p:spTree>
    <p:extLst>
      <p:ext uri="{BB962C8B-B14F-4D97-AF65-F5344CB8AC3E}">
        <p14:creationId xmlns:p14="http://schemas.microsoft.com/office/powerpoint/2010/main" val="89470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are a couple of important things to note. As you know, the CPU fetches data and instructions from memory. The Memory Controller is responsible for calculating the exact RAM chip and memory cell that it resides in. Because of this, </a:t>
            </a:r>
            <a:r>
              <a:rPr lang="en-US" sz="1200" b="1" i="0" kern="1200" dirty="0" smtClean="0">
                <a:solidFill>
                  <a:schemeClr val="tx1"/>
                </a:solidFill>
                <a:effectLst/>
                <a:latin typeface="+mn-lt"/>
                <a:ea typeface="+mn-ea"/>
                <a:cs typeface="+mn-cs"/>
              </a:rPr>
              <a:t>The CPU communicates with the Memory Controller.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Also, notice the "I/O Devices". They are connected to the system bus. </a:t>
            </a:r>
            <a:r>
              <a:rPr lang="en-US" sz="1200" b="1" i="0" kern="1200" dirty="0" smtClean="0">
                <a:solidFill>
                  <a:schemeClr val="tx1"/>
                </a:solidFill>
                <a:effectLst/>
                <a:latin typeface="+mn-lt"/>
                <a:ea typeface="+mn-ea"/>
                <a:cs typeface="+mn-cs"/>
              </a:rPr>
              <a:t>All I/O Ports are mapped to a given memory location. This allows us to use the IN and OUT instructions.</a:t>
            </a:r>
            <a:endParaRPr lang="en-US" sz="1200" b="0" i="0" kern="1200" dirty="0" smtClean="0">
              <a:solidFill>
                <a:schemeClr val="tx1"/>
              </a:solidFill>
              <a:effectLst/>
              <a:latin typeface="+mn-lt"/>
              <a:ea typeface="+mn-ea"/>
              <a:cs typeface="+mn-cs"/>
            </a:endParaRPr>
          </a:p>
          <a:p>
            <a:endParaRPr lang="en-US" dirty="0" smtClean="0"/>
          </a:p>
          <a:p>
            <a:r>
              <a:rPr lang="en-US" dirty="0" smtClean="0"/>
              <a:t>Controllers: </a:t>
            </a:r>
          </a:p>
          <a:p>
            <a:r>
              <a:rPr lang="en-US" sz="1200" b="0" i="0" kern="1200" dirty="0" smtClean="0">
                <a:solidFill>
                  <a:schemeClr val="tx1"/>
                </a:solidFill>
                <a:effectLst/>
                <a:latin typeface="+mn-lt"/>
                <a:ea typeface="+mn-ea"/>
                <a:cs typeface="+mn-cs"/>
              </a:rPr>
              <a:t>A Controller provides basic hardware control functionality. </a:t>
            </a:r>
            <a:r>
              <a:rPr lang="en-US" sz="1200" b="1" i="0" kern="1200" dirty="0" smtClean="0">
                <a:solidFill>
                  <a:schemeClr val="tx1"/>
                </a:solidFill>
                <a:effectLst/>
                <a:latin typeface="+mn-lt"/>
                <a:ea typeface="+mn-ea"/>
                <a:cs typeface="+mn-cs"/>
              </a:rPr>
              <a:t>It also provides the basic interface between hardware and software.</a:t>
            </a:r>
            <a:r>
              <a:rPr lang="en-US" sz="1200" b="0" i="0" kern="1200" dirty="0" smtClean="0">
                <a:solidFill>
                  <a:schemeClr val="tx1"/>
                </a:solidFill>
                <a:effectLst/>
                <a:latin typeface="+mn-lt"/>
                <a:ea typeface="+mn-ea"/>
                <a:cs typeface="+mn-cs"/>
              </a:rPr>
              <a:t> This is important to us. Remember that in protected mode, we will </a:t>
            </a:r>
            <a:r>
              <a:rPr lang="en-US" sz="1200" b="1" i="0" kern="1200" dirty="0" smtClean="0">
                <a:solidFill>
                  <a:schemeClr val="tx1"/>
                </a:solidFill>
                <a:effectLst/>
                <a:latin typeface="+mn-lt"/>
                <a:ea typeface="+mn-ea"/>
                <a:cs typeface="+mn-cs"/>
              </a:rPr>
              <a:t>not have *any* interrupts available to us</a:t>
            </a:r>
            <a:r>
              <a:rPr lang="en-US" sz="1200" b="0" i="0" kern="1200" dirty="0" smtClean="0">
                <a:solidFill>
                  <a:schemeClr val="tx1"/>
                </a:solidFill>
                <a:effectLst/>
                <a:latin typeface="+mn-lt"/>
                <a:ea typeface="+mn-ea"/>
                <a:cs typeface="+mn-cs"/>
              </a:rPr>
              <a:t>. In the bootloader, we used several interrupts to communicate with the hardware. </a:t>
            </a:r>
            <a:r>
              <a:rPr lang="en-US" sz="1200" b="1" i="0" kern="1200" dirty="0" smtClean="0">
                <a:solidFill>
                  <a:schemeClr val="tx1"/>
                </a:solidFill>
                <a:effectLst/>
                <a:latin typeface="+mn-lt"/>
                <a:ea typeface="+mn-ea"/>
                <a:cs typeface="+mn-cs"/>
              </a:rPr>
              <a:t>Using these interrupts in protected mode will cause a Triple Fault.</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Software Ports</a:t>
            </a:r>
          </a:p>
          <a:p>
            <a:r>
              <a:rPr lang="en-US" sz="1200" b="0" i="0" kern="1200" dirty="0" smtClean="0">
                <a:solidFill>
                  <a:schemeClr val="tx1"/>
                </a:solidFill>
                <a:effectLst/>
                <a:latin typeface="+mn-lt"/>
                <a:ea typeface="+mn-ea"/>
                <a:cs typeface="+mn-cs"/>
              </a:rPr>
              <a:t>THIS will be very important to us. This is our interface to the hardware. A </a:t>
            </a:r>
            <a:r>
              <a:rPr lang="en-US" sz="1200" b="1" i="0" kern="1200" dirty="0" smtClean="0">
                <a:solidFill>
                  <a:schemeClr val="tx1"/>
                </a:solidFill>
                <a:effectLst/>
                <a:latin typeface="+mn-lt"/>
                <a:ea typeface="+mn-ea"/>
                <a:cs typeface="+mn-cs"/>
              </a:rPr>
              <a:t>Software Port</a:t>
            </a:r>
            <a:r>
              <a:rPr lang="en-US" sz="1200" b="0" i="0" kern="1200" dirty="0" smtClean="0">
                <a:solidFill>
                  <a:schemeClr val="tx1"/>
                </a:solidFill>
                <a:effectLst/>
                <a:latin typeface="+mn-lt"/>
                <a:ea typeface="+mn-ea"/>
                <a:cs typeface="+mn-cs"/>
              </a:rPr>
              <a:t> is a number. </a:t>
            </a:r>
            <a:r>
              <a:rPr lang="en-US" sz="1200" b="0" i="0" kern="1200" dirty="0" err="1" smtClean="0">
                <a:solidFill>
                  <a:schemeClr val="tx1"/>
                </a:solidFill>
                <a:effectLst/>
                <a:latin typeface="+mn-lt"/>
                <a:ea typeface="+mn-ea"/>
                <a:cs typeface="+mn-cs"/>
              </a:rPr>
              <a:t>Thats</a:t>
            </a:r>
            <a:r>
              <a:rPr lang="en-US" sz="1200" b="0" i="0" kern="1200" dirty="0" smtClean="0">
                <a:solidFill>
                  <a:schemeClr val="tx1"/>
                </a:solidFill>
                <a:effectLst/>
                <a:latin typeface="+mn-lt"/>
                <a:ea typeface="+mn-ea"/>
                <a:cs typeface="+mn-cs"/>
              </a:rPr>
              <a:t> it. This number represents a hardware controller... Kind of.</a:t>
            </a:r>
            <a:endParaRPr lang="en-US" dirty="0"/>
          </a:p>
        </p:txBody>
      </p:sp>
      <p:sp>
        <p:nvSpPr>
          <p:cNvPr id="4" name="Slide Number Placeholder 3"/>
          <p:cNvSpPr>
            <a:spLocks noGrp="1"/>
          </p:cNvSpPr>
          <p:nvPr>
            <p:ph type="sldNum" sz="quarter" idx="10"/>
          </p:nvPr>
        </p:nvSpPr>
        <p:spPr/>
        <p:txBody>
          <a:bodyPr/>
          <a:lstStyle/>
          <a:p>
            <a:fld id="{BCE65770-B700-4F6A-9BE1-5E3461AF0BCE}" type="slidenum">
              <a:rPr lang="en-US" smtClean="0"/>
              <a:t>6</a:t>
            </a:fld>
            <a:endParaRPr lang="en-US"/>
          </a:p>
        </p:txBody>
      </p:sp>
    </p:spTree>
    <p:extLst>
      <p:ext uri="{BB962C8B-B14F-4D97-AF65-F5344CB8AC3E}">
        <p14:creationId xmlns:p14="http://schemas.microsoft.com/office/powerpoint/2010/main" val="7993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Instruction Pointer (IP) register stores the current offset address of the currently executing instruction. Remember: </a:t>
            </a:r>
            <a:r>
              <a:rPr lang="en-US" b="1" dirty="0" smtClean="0"/>
              <a:t>This is an offset address, *Not* an absolute address!</a:t>
            </a:r>
            <a:r>
              <a:rPr lang="en-US" dirty="0" smtClean="0"/>
              <a:t> The Instruction Pointer (IP) is sometimes also called the Program Counter (PC). </a:t>
            </a:r>
          </a:p>
          <a:p>
            <a:r>
              <a:rPr lang="en-US" dirty="0" smtClean="0"/>
              <a:t>On 32 bit machines, IP is 32 bits in size and uses the name </a:t>
            </a:r>
            <a:r>
              <a:rPr lang="en-US" b="1" dirty="0" smtClean="0"/>
              <a:t>EIP</a:t>
            </a:r>
            <a:r>
              <a:rPr lang="en-US" dirty="0" smtClean="0"/>
              <a:t>. </a:t>
            </a:r>
          </a:p>
          <a:p>
            <a:r>
              <a:rPr lang="en-US" dirty="0" smtClean="0"/>
              <a:t>On 64 bit machines, IP is 64 bits in size, and uses the name </a:t>
            </a:r>
            <a:r>
              <a:rPr lang="en-US" b="1" dirty="0" smtClean="0"/>
              <a:t>RIP</a:t>
            </a:r>
            <a:r>
              <a:rPr lang="en-US" dirty="0" smtClean="0"/>
              <a:t>. </a:t>
            </a:r>
          </a:p>
          <a:p>
            <a:endParaRPr lang="en-US" dirty="0"/>
          </a:p>
        </p:txBody>
      </p:sp>
      <p:sp>
        <p:nvSpPr>
          <p:cNvPr id="4" name="Slide Number Placeholder 3"/>
          <p:cNvSpPr>
            <a:spLocks noGrp="1"/>
          </p:cNvSpPr>
          <p:nvPr>
            <p:ph type="sldNum" sz="quarter" idx="10"/>
          </p:nvPr>
        </p:nvSpPr>
        <p:spPr/>
        <p:txBody>
          <a:bodyPr/>
          <a:lstStyle/>
          <a:p>
            <a:fld id="{BCE65770-B700-4F6A-9BE1-5E3461AF0BCE}" type="slidenum">
              <a:rPr lang="en-US" smtClean="0"/>
              <a:t>7</a:t>
            </a:fld>
            <a:endParaRPr lang="en-US"/>
          </a:p>
        </p:txBody>
      </p:sp>
    </p:spTree>
    <p:extLst>
      <p:ext uri="{BB962C8B-B14F-4D97-AF65-F5344CB8AC3E}">
        <p14:creationId xmlns:p14="http://schemas.microsoft.com/office/powerpoint/2010/main" val="269469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Instruction Pointer (IP) register stores the current offset address of the currently executing instruction. Remember: </a:t>
            </a:r>
            <a:r>
              <a:rPr lang="en-US" b="1" dirty="0" smtClean="0"/>
              <a:t>This is an offset address, *Not* an absolute address!</a:t>
            </a:r>
            <a:r>
              <a:rPr lang="en-US" dirty="0" smtClean="0"/>
              <a:t> The Instruction Pointer (IP) is sometimes also called the Program Counter (PC). </a:t>
            </a:r>
          </a:p>
          <a:p>
            <a:r>
              <a:rPr lang="en-US" dirty="0" smtClean="0"/>
              <a:t>On 32 bit machines, IP is 32 bits in size and uses the name </a:t>
            </a:r>
            <a:r>
              <a:rPr lang="en-US" b="1" dirty="0" smtClean="0"/>
              <a:t>EIP</a:t>
            </a:r>
            <a:r>
              <a:rPr lang="en-US" dirty="0" smtClean="0"/>
              <a:t>. </a:t>
            </a:r>
          </a:p>
          <a:p>
            <a:r>
              <a:rPr lang="en-US" dirty="0" smtClean="0"/>
              <a:t>On 64 bit machines, IP is 64 bits in size, and uses the name </a:t>
            </a:r>
            <a:r>
              <a:rPr lang="en-US" b="1" dirty="0" smtClean="0"/>
              <a:t>RIP</a:t>
            </a:r>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E65770-B700-4F6A-9BE1-5E3461AF0BCE}" type="slidenum">
              <a:rPr lang="en-US" smtClean="0"/>
              <a:t>8</a:t>
            </a:fld>
            <a:endParaRPr lang="en-US"/>
          </a:p>
        </p:txBody>
      </p:sp>
    </p:spTree>
    <p:extLst>
      <p:ext uri="{BB962C8B-B14F-4D97-AF65-F5344CB8AC3E}">
        <p14:creationId xmlns:p14="http://schemas.microsoft.com/office/powerpoint/2010/main" val="153670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 </a:t>
            </a:r>
            <a:r>
              <a:rPr lang="en-US" sz="1200" b="0" i="0" kern="1200" dirty="0" smtClean="0">
                <a:solidFill>
                  <a:schemeClr val="tx1"/>
                </a:solidFill>
                <a:effectLst/>
                <a:latin typeface="+mn-lt"/>
                <a:ea typeface="+mn-ea"/>
                <a:cs typeface="+mn-cs"/>
              </a:rPr>
              <a:t>It is possible to remap all of the above devices to use different regions of memory. This is what the BIOS POST does to map the devices to the table above.</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E65770-B700-4F6A-9BE1-5E3461AF0BCE}" type="slidenum">
              <a:rPr lang="en-US" smtClean="0"/>
              <a:t>11</a:t>
            </a:fld>
            <a:endParaRPr lang="en-US"/>
          </a:p>
        </p:txBody>
      </p:sp>
    </p:spTree>
    <p:extLst>
      <p:ext uri="{BB962C8B-B14F-4D97-AF65-F5344CB8AC3E}">
        <p14:creationId xmlns:p14="http://schemas.microsoft.com/office/powerpoint/2010/main" val="3697431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values can be written wither</a:t>
            </a:r>
            <a:r>
              <a:rPr lang="en-US" baseline="0" dirty="0" smtClean="0"/>
              <a:t> </a:t>
            </a:r>
            <a:r>
              <a:rPr lang="en-US" dirty="0" smtClean="0"/>
              <a:t>0x64 or 64h  , and it stands for hexadecimal </a:t>
            </a:r>
          </a:p>
          <a:p>
            <a:endParaRPr lang="en-US" dirty="0" smtClean="0"/>
          </a:p>
          <a:p>
            <a:r>
              <a:rPr lang="en-US" dirty="0" smtClean="0"/>
              <a:t>n an </a:t>
            </a:r>
            <a:r>
              <a:rPr lang="en-US" b="1" dirty="0" smtClean="0"/>
              <a:t>IN</a:t>
            </a:r>
            <a:r>
              <a:rPr lang="en-US" dirty="0" smtClean="0"/>
              <a:t> instruction, the processor places the port address--like 0x64--into the Address Bus, and sets the I/O DEVICE line in the control bus, followed by the READ line. The device that has been assigned to 0x60 by the ROM BIOS-- In this case, the Status Register in the keyboard Controller, knows its a read operation because the READ line is set. So, it copies data from some location inside the keyboard registers onto the Data Bus, resets the READ and I/O DEVICE lines on the control bus, and sets the READY line. Now, the processor has the data from the Data Bus that was read. </a:t>
            </a:r>
          </a:p>
          <a:p>
            <a:r>
              <a:rPr lang="en-US" dirty="0" smtClean="0"/>
              <a:t>An </a:t>
            </a:r>
            <a:r>
              <a:rPr lang="en-US" b="1" dirty="0" smtClean="0"/>
              <a:t>OUT</a:t>
            </a:r>
            <a:r>
              <a:rPr lang="en-US" dirty="0" smtClean="0"/>
              <a:t> instruction is </a:t>
            </a:r>
            <a:r>
              <a:rPr lang="en-US" dirty="0" err="1" smtClean="0"/>
              <a:t>simular</a:t>
            </a:r>
            <a:r>
              <a:rPr lang="en-US" dirty="0" smtClean="0"/>
              <a:t>. The processor copies the byte to be written into the Data Bus (Zero extending it to the Data Bus Width). Then, it sets the WRITE and I/O DEVICE lines on the control bus. It then copies the port address--lets say--0x60, into the Address Bus. </a:t>
            </a:r>
            <a:r>
              <a:rPr lang="en-US" b="1" dirty="0" smtClean="0"/>
              <a:t>Because the I/O DEVICE Line is set, it is a signal that tells all controllers to watch the address bus. If the number on the address bus </a:t>
            </a:r>
            <a:r>
              <a:rPr lang="en-US" b="1" dirty="0" err="1" smtClean="0"/>
              <a:t>currosponds</a:t>
            </a:r>
            <a:r>
              <a:rPr lang="en-US" b="1" dirty="0" smtClean="0"/>
              <a:t> with there assigned number, the device acts on that data.</a:t>
            </a:r>
            <a:r>
              <a:rPr lang="en-US" dirty="0" smtClean="0"/>
              <a:t> In our case--The Keyboard Controller. The Keyboard controller knows its a WRITE operation because the WRITE line is set in the control bus. So, it copies the value on the data bus into its Control Register--which was assigned port address 0x60. The Keyboard Controller the resets the WRITE and I/O DEVICE line, sets the READY line on the control bus, and the processor is back in control. </a:t>
            </a:r>
          </a:p>
          <a:p>
            <a:r>
              <a:rPr lang="en-US" b="1" dirty="0" smtClean="0"/>
              <a:t>Port mapping and Port I/O are very important. It is our only way of </a:t>
            </a:r>
            <a:r>
              <a:rPr lang="en-US" b="1" dirty="0" err="1" smtClean="0"/>
              <a:t>cummunicating</a:t>
            </a:r>
            <a:r>
              <a:rPr lang="en-US" b="1" dirty="0" smtClean="0"/>
              <a:t> with hardware in protected mode. Remember: Interrupts are not </a:t>
            </a:r>
            <a:r>
              <a:rPr lang="en-US" b="1" dirty="0" err="1" smtClean="0"/>
              <a:t>avilable</a:t>
            </a:r>
            <a:r>
              <a:rPr lang="en-US" b="1" dirty="0" smtClean="0"/>
              <a:t> until we write them. To write them, along with any hardware routine--such as input and output, requires us to write drivers. All of this requires direct hardware access. If you </a:t>
            </a:r>
            <a:r>
              <a:rPr lang="en-US" b="1" dirty="0" err="1" smtClean="0"/>
              <a:t>dont</a:t>
            </a:r>
            <a:r>
              <a:rPr lang="en-US" b="1" dirty="0" smtClean="0"/>
              <a:t> feel </a:t>
            </a:r>
            <a:r>
              <a:rPr lang="en-US" b="1" dirty="0" err="1" smtClean="0"/>
              <a:t>confortable</a:t>
            </a:r>
            <a:r>
              <a:rPr lang="en-US" b="1" dirty="0" smtClean="0"/>
              <a:t> with this, practice a little first, and reread this section. If you have any questions, let me know.</a:t>
            </a:r>
            <a:r>
              <a:rPr lang="en-US" dirty="0" smtClean="0"/>
              <a:t> </a:t>
            </a:r>
          </a:p>
          <a:p>
            <a:endParaRPr lang="en-US" dirty="0"/>
          </a:p>
        </p:txBody>
      </p:sp>
      <p:sp>
        <p:nvSpPr>
          <p:cNvPr id="4" name="Slide Number Placeholder 3"/>
          <p:cNvSpPr>
            <a:spLocks noGrp="1"/>
          </p:cNvSpPr>
          <p:nvPr>
            <p:ph type="sldNum" sz="quarter" idx="10"/>
          </p:nvPr>
        </p:nvSpPr>
        <p:spPr/>
        <p:txBody>
          <a:bodyPr/>
          <a:lstStyle/>
          <a:p>
            <a:fld id="{BCE65770-B700-4F6A-9BE1-5E3461AF0BCE}" type="slidenum">
              <a:rPr lang="en-US" smtClean="0"/>
              <a:t>12</a:t>
            </a:fld>
            <a:endParaRPr lang="en-US"/>
          </a:p>
        </p:txBody>
      </p:sp>
    </p:spTree>
    <p:extLst>
      <p:ext uri="{BB962C8B-B14F-4D97-AF65-F5344CB8AC3E}">
        <p14:creationId xmlns:p14="http://schemas.microsoft.com/office/powerpoint/2010/main" val="287889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kernel to talk to external hardware it needs to have a driver will be represented by a kernel module , and it must be</a:t>
            </a:r>
            <a:r>
              <a:rPr lang="en-US" baseline="0" dirty="0" smtClean="0"/>
              <a:t> installed on the system to be used by the system</a:t>
            </a:r>
            <a:endParaRPr lang="en-US" dirty="0"/>
          </a:p>
        </p:txBody>
      </p:sp>
      <p:sp>
        <p:nvSpPr>
          <p:cNvPr id="4" name="Slide Number Placeholder 3"/>
          <p:cNvSpPr>
            <a:spLocks noGrp="1"/>
          </p:cNvSpPr>
          <p:nvPr>
            <p:ph type="sldNum" sz="quarter" idx="10"/>
          </p:nvPr>
        </p:nvSpPr>
        <p:spPr/>
        <p:txBody>
          <a:bodyPr/>
          <a:lstStyle/>
          <a:p>
            <a:fld id="{BCE65770-B700-4F6A-9BE1-5E3461AF0BCE}" type="slidenum">
              <a:rPr lang="en-US" smtClean="0"/>
              <a:t>13</a:t>
            </a:fld>
            <a:endParaRPr lang="en-US"/>
          </a:p>
        </p:txBody>
      </p:sp>
    </p:spTree>
    <p:extLst>
      <p:ext uri="{BB962C8B-B14F-4D97-AF65-F5344CB8AC3E}">
        <p14:creationId xmlns:p14="http://schemas.microsoft.com/office/powerpoint/2010/main" val="86858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E65770-B700-4F6A-9BE1-5E3461AF0BCE}" type="slidenum">
              <a:rPr lang="en-US" smtClean="0"/>
              <a:t>16</a:t>
            </a:fld>
            <a:endParaRPr lang="en-US"/>
          </a:p>
        </p:txBody>
      </p:sp>
    </p:spTree>
    <p:extLst>
      <p:ext uri="{BB962C8B-B14F-4D97-AF65-F5344CB8AC3E}">
        <p14:creationId xmlns:p14="http://schemas.microsoft.com/office/powerpoint/2010/main" val="32903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6EC8F2-E4C7-4F72-8D9C-8A542BF3654A}"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821B1-DCB9-4F48-8EC1-E84EE125A651}" type="slidenum">
              <a:rPr lang="en-US" smtClean="0"/>
              <a:t>‹#›</a:t>
            </a:fld>
            <a:endParaRPr lang="en-US"/>
          </a:p>
        </p:txBody>
      </p:sp>
    </p:spTree>
    <p:extLst>
      <p:ext uri="{BB962C8B-B14F-4D97-AF65-F5344CB8AC3E}">
        <p14:creationId xmlns:p14="http://schemas.microsoft.com/office/powerpoint/2010/main" val="212831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EC8F2-E4C7-4F72-8D9C-8A542BF3654A}"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821B1-DCB9-4F48-8EC1-E84EE125A651}" type="slidenum">
              <a:rPr lang="en-US" smtClean="0"/>
              <a:t>‹#›</a:t>
            </a:fld>
            <a:endParaRPr lang="en-US"/>
          </a:p>
        </p:txBody>
      </p:sp>
    </p:spTree>
    <p:extLst>
      <p:ext uri="{BB962C8B-B14F-4D97-AF65-F5344CB8AC3E}">
        <p14:creationId xmlns:p14="http://schemas.microsoft.com/office/powerpoint/2010/main" val="315847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EC8F2-E4C7-4F72-8D9C-8A542BF3654A}"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821B1-DCB9-4F48-8EC1-E84EE125A651}" type="slidenum">
              <a:rPr lang="en-US" smtClean="0"/>
              <a:t>‹#›</a:t>
            </a:fld>
            <a:endParaRPr lang="en-US"/>
          </a:p>
        </p:txBody>
      </p:sp>
    </p:spTree>
    <p:extLst>
      <p:ext uri="{BB962C8B-B14F-4D97-AF65-F5344CB8AC3E}">
        <p14:creationId xmlns:p14="http://schemas.microsoft.com/office/powerpoint/2010/main" val="109825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6EC8F2-E4C7-4F72-8D9C-8A542BF3654A}"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821B1-DCB9-4F48-8EC1-E84EE125A651}" type="slidenum">
              <a:rPr lang="en-US" smtClean="0"/>
              <a:t>‹#›</a:t>
            </a:fld>
            <a:endParaRPr lang="en-US"/>
          </a:p>
        </p:txBody>
      </p:sp>
    </p:spTree>
    <p:extLst>
      <p:ext uri="{BB962C8B-B14F-4D97-AF65-F5344CB8AC3E}">
        <p14:creationId xmlns:p14="http://schemas.microsoft.com/office/powerpoint/2010/main" val="10599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EC8F2-E4C7-4F72-8D9C-8A542BF3654A}"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821B1-DCB9-4F48-8EC1-E84EE125A651}" type="slidenum">
              <a:rPr lang="en-US" smtClean="0"/>
              <a:t>‹#›</a:t>
            </a:fld>
            <a:endParaRPr lang="en-US"/>
          </a:p>
        </p:txBody>
      </p:sp>
    </p:spTree>
    <p:extLst>
      <p:ext uri="{BB962C8B-B14F-4D97-AF65-F5344CB8AC3E}">
        <p14:creationId xmlns:p14="http://schemas.microsoft.com/office/powerpoint/2010/main" val="3947217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6EC8F2-E4C7-4F72-8D9C-8A542BF3654A}"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821B1-DCB9-4F48-8EC1-E84EE125A651}" type="slidenum">
              <a:rPr lang="en-US" smtClean="0"/>
              <a:t>‹#›</a:t>
            </a:fld>
            <a:endParaRPr lang="en-US"/>
          </a:p>
        </p:txBody>
      </p:sp>
    </p:spTree>
    <p:extLst>
      <p:ext uri="{BB962C8B-B14F-4D97-AF65-F5344CB8AC3E}">
        <p14:creationId xmlns:p14="http://schemas.microsoft.com/office/powerpoint/2010/main" val="138965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6EC8F2-E4C7-4F72-8D9C-8A542BF3654A}" type="datetimeFigureOut">
              <a:rPr lang="en-US" smtClean="0"/>
              <a:t>3/18/2016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821B1-DCB9-4F48-8EC1-E84EE125A651}" type="slidenum">
              <a:rPr lang="en-US" smtClean="0"/>
              <a:t>‹#›</a:t>
            </a:fld>
            <a:endParaRPr lang="en-US"/>
          </a:p>
        </p:txBody>
      </p:sp>
    </p:spTree>
    <p:extLst>
      <p:ext uri="{BB962C8B-B14F-4D97-AF65-F5344CB8AC3E}">
        <p14:creationId xmlns:p14="http://schemas.microsoft.com/office/powerpoint/2010/main" val="90936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6EC8F2-E4C7-4F72-8D9C-8A542BF3654A}" type="datetimeFigureOut">
              <a:rPr lang="en-US" smtClean="0"/>
              <a:t>3/18/2016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821B1-DCB9-4F48-8EC1-E84EE125A651}" type="slidenum">
              <a:rPr lang="en-US" smtClean="0"/>
              <a:t>‹#›</a:t>
            </a:fld>
            <a:endParaRPr lang="en-US"/>
          </a:p>
        </p:txBody>
      </p:sp>
    </p:spTree>
    <p:extLst>
      <p:ext uri="{BB962C8B-B14F-4D97-AF65-F5344CB8AC3E}">
        <p14:creationId xmlns:p14="http://schemas.microsoft.com/office/powerpoint/2010/main" val="203989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EC8F2-E4C7-4F72-8D9C-8A542BF3654A}" type="datetimeFigureOut">
              <a:rPr lang="en-US" smtClean="0"/>
              <a:t>3/18/2016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821B1-DCB9-4F48-8EC1-E84EE125A651}" type="slidenum">
              <a:rPr lang="en-US" smtClean="0"/>
              <a:t>‹#›</a:t>
            </a:fld>
            <a:endParaRPr lang="en-US"/>
          </a:p>
        </p:txBody>
      </p:sp>
    </p:spTree>
    <p:extLst>
      <p:ext uri="{BB962C8B-B14F-4D97-AF65-F5344CB8AC3E}">
        <p14:creationId xmlns:p14="http://schemas.microsoft.com/office/powerpoint/2010/main" val="248559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EC8F2-E4C7-4F72-8D9C-8A542BF3654A}"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821B1-DCB9-4F48-8EC1-E84EE125A651}" type="slidenum">
              <a:rPr lang="en-US" smtClean="0"/>
              <a:t>‹#›</a:t>
            </a:fld>
            <a:endParaRPr lang="en-US"/>
          </a:p>
        </p:txBody>
      </p:sp>
    </p:spTree>
    <p:extLst>
      <p:ext uri="{BB962C8B-B14F-4D97-AF65-F5344CB8AC3E}">
        <p14:creationId xmlns:p14="http://schemas.microsoft.com/office/powerpoint/2010/main" val="411868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6EC8F2-E4C7-4F72-8D9C-8A542BF3654A}"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821B1-DCB9-4F48-8EC1-E84EE125A651}" type="slidenum">
              <a:rPr lang="en-US" smtClean="0"/>
              <a:t>‹#›</a:t>
            </a:fld>
            <a:endParaRPr lang="en-US"/>
          </a:p>
        </p:txBody>
      </p:sp>
    </p:spTree>
    <p:extLst>
      <p:ext uri="{BB962C8B-B14F-4D97-AF65-F5344CB8AC3E}">
        <p14:creationId xmlns:p14="http://schemas.microsoft.com/office/powerpoint/2010/main" val="149459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EC8F2-E4C7-4F72-8D9C-8A542BF3654A}" type="datetimeFigureOut">
              <a:rPr lang="en-US" smtClean="0"/>
              <a:t>3/18/2016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821B1-DCB9-4F48-8EC1-E84EE125A651}" type="slidenum">
              <a:rPr lang="en-US" smtClean="0"/>
              <a:t>‹#›</a:t>
            </a:fld>
            <a:endParaRPr lang="en-US"/>
          </a:p>
        </p:txBody>
      </p:sp>
    </p:spTree>
    <p:extLst>
      <p:ext uri="{BB962C8B-B14F-4D97-AF65-F5344CB8AC3E}">
        <p14:creationId xmlns:p14="http://schemas.microsoft.com/office/powerpoint/2010/main" val="1893072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fawzi.wordpress.com/2009/05/24/virtualization-and-protection-rings-welcome-to-ring-1-part-i/" TargetMode="External"/><Relationship Id="rId13" Type="http://schemas.openxmlformats.org/officeDocument/2006/relationships/hyperlink" Target="http://www.cyberciti.biz/faq/debian-ubuntu-building-installing-a-custom-linux-kernel/" TargetMode="External"/><Relationship Id="rId3" Type="http://schemas.openxmlformats.org/officeDocument/2006/relationships/hyperlink" Target="http://viralpatel.net/taj/tutorial/hello_world_bootloader.php" TargetMode="External"/><Relationship Id="rId7" Type="http://schemas.openxmlformats.org/officeDocument/2006/relationships/hyperlink" Target="https://www.youtube.com/channel/UCQ7UH2_NnlRTH7dQzBUqYtg" TargetMode="External"/><Relationship Id="rId12" Type="http://schemas.openxmlformats.org/officeDocument/2006/relationships/hyperlink" Target="https://appusajeev.wordpress.com/2011/01/27/writing-a-16-bit-real-mode-os-nasm/" TargetMode="External"/><Relationship Id="rId2" Type="http://schemas.openxmlformats.org/officeDocument/2006/relationships/hyperlink" Target="http://www.osdever.net/tutorials/view/hello-world-boot-loader" TargetMode="External"/><Relationship Id="rId1" Type="http://schemas.openxmlformats.org/officeDocument/2006/relationships/slideLayout" Target="../slideLayouts/slideLayout2.xml"/><Relationship Id="rId6" Type="http://schemas.openxmlformats.org/officeDocument/2006/relationships/hyperlink" Target="http://www.codeproject.com/Articles/664165/Writing-a-boot-loader-in-Assembly-and-C-Part" TargetMode="External"/><Relationship Id="rId11" Type="http://schemas.openxmlformats.org/officeDocument/2006/relationships/hyperlink" Target="https://www.youtube.com/user/dtreply" TargetMode="External"/><Relationship Id="rId5" Type="http://schemas.openxmlformats.org/officeDocument/2006/relationships/hyperlink" Target="http://www.codeproject.com/KB/tips/boot-loader.aspx?fid=1541607&amp;df=90&amp;mpp=25&amp;noise=3&amp;sort=Position&amp;view=Quick&amp;fr=1" TargetMode="External"/><Relationship Id="rId15" Type="http://schemas.openxmlformats.org/officeDocument/2006/relationships/hyperlink" Target="http://tldp.org/LDP/lkmpg/2.6/html/index.html" TargetMode="External"/><Relationship Id="rId10" Type="http://schemas.openxmlformats.org/officeDocument/2006/relationships/hyperlink" Target="http://www.tutorialspoint.com/assembly_programming/assembly_addressing_modes.htm" TargetMode="External"/><Relationship Id="rId4" Type="http://schemas.openxmlformats.org/officeDocument/2006/relationships/hyperlink" Target="http://www.brokenthorn.com/Resources/OSDev4.html" TargetMode="External"/><Relationship Id="rId9" Type="http://schemas.openxmlformats.org/officeDocument/2006/relationships/hyperlink" Target="http://www.geek.com/chips/difference-between-real-mode-and-protected-mode-574665/" TargetMode="External"/><Relationship Id="rId14" Type="http://schemas.openxmlformats.org/officeDocument/2006/relationships/hyperlink" Target="http://derekmolloy.ie/writing-a-linux-kernel-module-part-1-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7101"/>
            <a:ext cx="10515600" cy="1325563"/>
          </a:xfrm>
        </p:spPr>
        <p:txBody>
          <a:bodyPr>
            <a:noAutofit/>
          </a:bodyPr>
          <a:lstStyle/>
          <a:p>
            <a:pPr algn="ctr"/>
            <a:r>
              <a:rPr lang="en-US" sz="11500" b="1" dirty="0" smtClean="0">
                <a:solidFill>
                  <a:schemeClr val="accent1">
                    <a:lumMod val="75000"/>
                  </a:schemeClr>
                </a:solidFill>
              </a:rPr>
              <a:t>Quiz</a:t>
            </a:r>
            <a:endParaRPr lang="en-US" sz="11500" b="1" dirty="0">
              <a:solidFill>
                <a:schemeClr val="accent1">
                  <a:lumMod val="75000"/>
                </a:schemeClr>
              </a:solidFill>
            </a:endParaRPr>
          </a:p>
        </p:txBody>
      </p:sp>
      <p:sp>
        <p:nvSpPr>
          <p:cNvPr id="3" name="Content Placeholder 2"/>
          <p:cNvSpPr>
            <a:spLocks noGrp="1"/>
          </p:cNvSpPr>
          <p:nvPr>
            <p:ph idx="1"/>
          </p:nvPr>
        </p:nvSpPr>
        <p:spPr>
          <a:xfrm>
            <a:off x="0" y="1825625"/>
            <a:ext cx="12192000" cy="4351338"/>
          </a:xfrm>
        </p:spPr>
        <p:txBody>
          <a:bodyPr>
            <a:noAutofit/>
          </a:bodyPr>
          <a:lstStyle/>
          <a:p>
            <a:pPr marL="0" indent="0" algn="ctr">
              <a:buNone/>
            </a:pPr>
            <a:endParaRPr lang="en-US" sz="4800" dirty="0" smtClean="0"/>
          </a:p>
          <a:p>
            <a:pPr marL="0" indent="0" algn="ctr">
              <a:buNone/>
            </a:pPr>
            <a:endParaRPr lang="en-US" sz="4800" dirty="0"/>
          </a:p>
          <a:p>
            <a:pPr marL="0" indent="0" algn="ctr">
              <a:buNone/>
            </a:pPr>
            <a:r>
              <a:rPr lang="en-US" sz="4800" dirty="0" smtClean="0"/>
              <a:t>What is a </a:t>
            </a:r>
            <a:r>
              <a:rPr lang="en-US" sz="4800" dirty="0" smtClean="0">
                <a:solidFill>
                  <a:srgbClr val="FF0000"/>
                </a:solidFill>
              </a:rPr>
              <a:t>SYSTEM CALL </a:t>
            </a:r>
            <a:r>
              <a:rPr lang="en-US" sz="4800" dirty="0" smtClean="0"/>
              <a:t>and how it is executed?</a:t>
            </a:r>
          </a:p>
          <a:p>
            <a:pPr marL="0" indent="0" algn="ctr">
              <a:buNone/>
            </a:pPr>
            <a:endParaRPr lang="en-US" sz="4800" dirty="0"/>
          </a:p>
          <a:p>
            <a:pPr marL="0" indent="0" algn="ctr">
              <a:buNone/>
            </a:pPr>
            <a:r>
              <a:rPr lang="en-US" sz="4800" dirty="0" smtClean="0">
                <a:solidFill>
                  <a:schemeClr val="accent5">
                    <a:lumMod val="75000"/>
                  </a:schemeClr>
                </a:solidFill>
              </a:rPr>
              <a:t>Answer </a:t>
            </a:r>
            <a:r>
              <a:rPr lang="en-US" sz="4800" dirty="0" err="1" smtClean="0">
                <a:solidFill>
                  <a:schemeClr val="accent5">
                    <a:lumMod val="75000"/>
                  </a:schemeClr>
                </a:solidFill>
              </a:rPr>
              <a:t>p.g</a:t>
            </a:r>
            <a:r>
              <a:rPr lang="en-US" sz="4800" dirty="0" smtClean="0">
                <a:solidFill>
                  <a:schemeClr val="accent5">
                    <a:lumMod val="75000"/>
                  </a:schemeClr>
                </a:solidFill>
              </a:rPr>
              <a:t>. 23</a:t>
            </a:r>
            <a:endParaRPr lang="en-US" sz="4800" dirty="0">
              <a:solidFill>
                <a:schemeClr val="accent5">
                  <a:lumMod val="75000"/>
                </a:schemeClr>
              </a:solidFill>
            </a:endParaRPr>
          </a:p>
        </p:txBody>
      </p:sp>
    </p:spTree>
    <p:extLst>
      <p:ext uri="{BB962C8B-B14F-4D97-AF65-F5344CB8AC3E}">
        <p14:creationId xmlns:p14="http://schemas.microsoft.com/office/powerpoint/2010/main" val="1973086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Assembly </a:t>
            </a:r>
            <a:r>
              <a:rPr lang="en-US" b="1" dirty="0" smtClean="0">
                <a:solidFill>
                  <a:srgbClr val="FF0000"/>
                </a:solidFill>
              </a:rPr>
              <a:t>Cheat Sheets  </a:t>
            </a:r>
            <a:r>
              <a:rPr lang="en-US" sz="3200" b="1" dirty="0" smtClean="0">
                <a:solidFill>
                  <a:srgbClr val="FF0000"/>
                </a:solidFill>
              </a:rPr>
              <a:t>“</a:t>
            </a:r>
            <a:r>
              <a:rPr lang="en-US" sz="3200" b="1" dirty="0" smtClean="0">
                <a:solidFill>
                  <a:schemeClr val="accent1">
                    <a:lumMod val="75000"/>
                  </a:schemeClr>
                </a:solidFill>
              </a:rPr>
              <a:t>www.cheat-sheets.org</a:t>
            </a:r>
            <a:r>
              <a:rPr lang="en-US" sz="3200" b="1" dirty="0" smtClean="0">
                <a:solidFill>
                  <a:srgbClr val="FF0000"/>
                </a:solidFill>
              </a:rPr>
              <a:t>”</a:t>
            </a:r>
            <a:endParaRPr lang="en-US" sz="3200"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3187313" y="2848825"/>
            <a:ext cx="8572500" cy="35718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437413" y="1523262"/>
            <a:ext cx="8098896" cy="3644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7306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x86 Real Mode </a:t>
            </a:r>
            <a:r>
              <a:rPr lang="en-US" b="1" dirty="0" smtClean="0">
                <a:solidFill>
                  <a:srgbClr val="FF0000"/>
                </a:solidFill>
              </a:rPr>
              <a:t>Memory Map </a:t>
            </a:r>
            <a:r>
              <a:rPr lang="en-US" b="1" dirty="0" smtClean="0"/>
              <a:t>[1MB]</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88731738"/>
              </p:ext>
            </p:extLst>
          </p:nvPr>
        </p:nvGraphicFramePr>
        <p:xfrm>
          <a:off x="1647589" y="1930399"/>
          <a:ext cx="9249011" cy="4491032"/>
        </p:xfrm>
        <a:graphic>
          <a:graphicData uri="http://schemas.openxmlformats.org/drawingml/2006/table">
            <a:tbl>
              <a:tblPr firstRow="1" bandRow="1">
                <a:tableStyleId>{21E4AEA4-8DFA-4A89-87EB-49C32662AFE0}</a:tableStyleId>
              </a:tblPr>
              <a:tblGrid>
                <a:gridCol w="2114585"/>
                <a:gridCol w="1967483"/>
                <a:gridCol w="5166943"/>
              </a:tblGrid>
              <a:tr h="4107608">
                <a:tc>
                  <a:txBody>
                    <a:bodyPr/>
                    <a:lstStyle/>
                    <a:p>
                      <a:pPr algn="l"/>
                      <a:r>
                        <a:rPr lang="en-US" sz="2600" kern="1200" dirty="0" smtClean="0"/>
                        <a:t>0x00000000</a:t>
                      </a:r>
                    </a:p>
                    <a:p>
                      <a:pPr algn="l"/>
                      <a:r>
                        <a:rPr lang="en-US" sz="2600" kern="1200" dirty="0" smtClean="0"/>
                        <a:t>0x00000400</a:t>
                      </a:r>
                    </a:p>
                    <a:p>
                      <a:pPr algn="l"/>
                      <a:r>
                        <a:rPr lang="en-US" sz="2600" kern="1200" dirty="0" smtClean="0">
                          <a:solidFill>
                            <a:schemeClr val="tx1"/>
                          </a:solidFill>
                          <a:effectLst>
                            <a:outerShdw blurRad="38100" dist="38100" dir="2700000" algn="tl">
                              <a:srgbClr val="000000">
                                <a:alpha val="43137"/>
                              </a:srgbClr>
                            </a:outerShdw>
                          </a:effectLst>
                        </a:rPr>
                        <a:t>0x00000500</a:t>
                      </a:r>
                    </a:p>
                    <a:p>
                      <a:pPr algn="l"/>
                      <a:r>
                        <a:rPr lang="en-US" sz="2600" kern="1200" dirty="0" smtClean="0">
                          <a:solidFill>
                            <a:schemeClr val="tx1"/>
                          </a:solidFill>
                          <a:effectLst>
                            <a:outerShdw blurRad="38100" dist="38100" dir="2700000" algn="tl">
                              <a:srgbClr val="000000">
                                <a:alpha val="43137"/>
                              </a:srgbClr>
                            </a:outerShdw>
                          </a:effectLst>
                        </a:rPr>
                        <a:t>0x00007C00</a:t>
                      </a:r>
                    </a:p>
                    <a:p>
                      <a:pPr algn="l"/>
                      <a:r>
                        <a:rPr lang="en-US" sz="2600" kern="1200" dirty="0" smtClean="0"/>
                        <a:t>0x00007E00</a:t>
                      </a:r>
                    </a:p>
                    <a:p>
                      <a:pPr algn="l"/>
                      <a:r>
                        <a:rPr lang="en-US" sz="2600" kern="1200" dirty="0" smtClean="0"/>
                        <a:t>0x000A0000</a:t>
                      </a:r>
                    </a:p>
                    <a:p>
                      <a:pPr algn="l"/>
                      <a:r>
                        <a:rPr lang="en-US" sz="2600" kern="1200" dirty="0" smtClean="0"/>
                        <a:t>0x000B0000</a:t>
                      </a:r>
                    </a:p>
                    <a:p>
                      <a:pPr algn="l"/>
                      <a:r>
                        <a:rPr lang="en-US" sz="2600" kern="1200" dirty="0" smtClean="0"/>
                        <a:t>0x000B8000</a:t>
                      </a:r>
                    </a:p>
                    <a:p>
                      <a:pPr algn="l"/>
                      <a:r>
                        <a:rPr lang="en-US" sz="2600" kern="1200" dirty="0" smtClean="0"/>
                        <a:t>0x000C0000</a:t>
                      </a:r>
                    </a:p>
                    <a:p>
                      <a:pPr algn="l"/>
                      <a:r>
                        <a:rPr lang="en-US" sz="2600" kern="1200" dirty="0" smtClean="0"/>
                        <a:t>0x000C8000</a:t>
                      </a:r>
                    </a:p>
                    <a:p>
                      <a:pPr algn="l"/>
                      <a:r>
                        <a:rPr lang="en-US" sz="2600" kern="1200" dirty="0" smtClean="0"/>
                        <a:t>0x000F0000</a:t>
                      </a:r>
                      <a:endParaRPr lang="en-US" sz="2600" dirty="0"/>
                    </a:p>
                  </a:txBody>
                  <a:tcPr marL="132391" marR="132391" marT="66196" marB="66196"/>
                </a:tc>
                <a:tc>
                  <a:txBody>
                    <a:bodyPr/>
                    <a:lstStyle/>
                    <a:p>
                      <a:pPr algn="l"/>
                      <a:r>
                        <a:rPr lang="en-US" sz="2600" kern="1200" dirty="0" smtClean="0"/>
                        <a:t>0x000003FF</a:t>
                      </a:r>
                    </a:p>
                    <a:p>
                      <a:pPr algn="l"/>
                      <a:r>
                        <a:rPr lang="en-US" sz="2600" kern="1200" dirty="0" smtClean="0"/>
                        <a:t>0x000004FF</a:t>
                      </a:r>
                    </a:p>
                    <a:p>
                      <a:pPr algn="l"/>
                      <a:r>
                        <a:rPr lang="en-US" sz="2600" kern="1200" dirty="0" smtClean="0">
                          <a:solidFill>
                            <a:schemeClr val="tx1"/>
                          </a:solidFill>
                          <a:effectLst>
                            <a:outerShdw blurRad="38100" dist="38100" dir="2700000" algn="tl">
                              <a:srgbClr val="000000">
                                <a:alpha val="43137"/>
                              </a:srgbClr>
                            </a:outerShdw>
                          </a:effectLst>
                        </a:rPr>
                        <a:t>0x00007BFF</a:t>
                      </a:r>
                    </a:p>
                    <a:p>
                      <a:pPr algn="l"/>
                      <a:r>
                        <a:rPr lang="en-US" sz="2600" kern="1200" dirty="0" smtClean="0">
                          <a:solidFill>
                            <a:schemeClr val="tx1"/>
                          </a:solidFill>
                          <a:effectLst>
                            <a:outerShdw blurRad="38100" dist="38100" dir="2700000" algn="tl">
                              <a:srgbClr val="000000">
                                <a:alpha val="43137"/>
                              </a:srgbClr>
                            </a:outerShdw>
                          </a:effectLst>
                        </a:rPr>
                        <a:t>0x00007DFF</a:t>
                      </a:r>
                    </a:p>
                    <a:p>
                      <a:pPr algn="l"/>
                      <a:r>
                        <a:rPr lang="en-US" sz="2600" kern="1200" dirty="0" smtClean="0"/>
                        <a:t>0x0009FFFF</a:t>
                      </a:r>
                    </a:p>
                    <a:p>
                      <a:pPr algn="l"/>
                      <a:r>
                        <a:rPr lang="en-US" sz="2600" kern="1200" dirty="0" smtClean="0"/>
                        <a:t>0x000BFFFF</a:t>
                      </a:r>
                    </a:p>
                    <a:p>
                      <a:pPr algn="l"/>
                      <a:r>
                        <a:rPr lang="en-US" sz="2600" kern="1200" dirty="0" smtClean="0"/>
                        <a:t>0x000B7777</a:t>
                      </a:r>
                    </a:p>
                    <a:p>
                      <a:pPr algn="l"/>
                      <a:r>
                        <a:rPr lang="en-US" sz="2600" kern="1200" dirty="0" smtClean="0"/>
                        <a:t>0x000BFFFF</a:t>
                      </a:r>
                    </a:p>
                    <a:p>
                      <a:pPr algn="l"/>
                      <a:r>
                        <a:rPr lang="en-US" sz="2600" kern="1200" dirty="0" smtClean="0"/>
                        <a:t>0x000C7FFF</a:t>
                      </a:r>
                    </a:p>
                    <a:p>
                      <a:pPr algn="l"/>
                      <a:r>
                        <a:rPr lang="en-US" sz="2600" kern="1200" dirty="0" smtClean="0"/>
                        <a:t>0x000EFFFF</a:t>
                      </a:r>
                    </a:p>
                    <a:p>
                      <a:pPr algn="l"/>
                      <a:r>
                        <a:rPr lang="en-US" sz="2600" kern="1200" dirty="0" smtClean="0"/>
                        <a:t>0x000FFFFF</a:t>
                      </a:r>
                      <a:endParaRPr lang="en-US" sz="2600" dirty="0"/>
                    </a:p>
                  </a:txBody>
                  <a:tcPr marL="132391" marR="132391" marT="66196" marB="66196"/>
                </a:tc>
                <a:tc>
                  <a:txBody>
                    <a:bodyPr/>
                    <a:lstStyle/>
                    <a:p>
                      <a:pPr algn="l"/>
                      <a:r>
                        <a:rPr lang="en-US" sz="2600" kern="1200" dirty="0" smtClean="0"/>
                        <a:t>Real Mode Interrupt Vector Table</a:t>
                      </a:r>
                    </a:p>
                    <a:p>
                      <a:pPr algn="l"/>
                      <a:r>
                        <a:rPr lang="en-US" sz="2600" kern="1200" dirty="0" smtClean="0"/>
                        <a:t>BIOS Data Area</a:t>
                      </a:r>
                    </a:p>
                    <a:p>
                      <a:pPr algn="l"/>
                      <a:r>
                        <a:rPr lang="en-US" sz="2600" kern="1200" dirty="0" smtClean="0">
                          <a:solidFill>
                            <a:schemeClr val="tx1"/>
                          </a:solidFill>
                          <a:effectLst>
                            <a:outerShdw blurRad="38100" dist="38100" dir="2700000" algn="tl">
                              <a:srgbClr val="000000">
                                <a:alpha val="43137"/>
                              </a:srgbClr>
                            </a:outerShdw>
                          </a:effectLst>
                        </a:rPr>
                        <a:t>Unused</a:t>
                      </a:r>
                    </a:p>
                    <a:p>
                      <a:pPr algn="l"/>
                      <a:r>
                        <a:rPr lang="en-US" sz="2600" kern="1200" dirty="0" smtClean="0">
                          <a:solidFill>
                            <a:schemeClr val="tx1"/>
                          </a:solidFill>
                          <a:effectLst>
                            <a:outerShdw blurRad="38100" dist="38100" dir="2700000" algn="tl">
                              <a:srgbClr val="000000">
                                <a:alpha val="43137"/>
                              </a:srgbClr>
                            </a:outerShdw>
                          </a:effectLst>
                        </a:rPr>
                        <a:t>Our</a:t>
                      </a:r>
                      <a:r>
                        <a:rPr lang="en-US" sz="2600" kern="1200" dirty="0" smtClean="0"/>
                        <a:t> </a:t>
                      </a:r>
                      <a:r>
                        <a:rPr lang="en-US" sz="2600" kern="1200" dirty="0" smtClean="0">
                          <a:solidFill>
                            <a:schemeClr val="tx1"/>
                          </a:solidFill>
                          <a:effectLst>
                            <a:outerShdw blurRad="38100" dist="38100" dir="2700000" algn="tl">
                              <a:srgbClr val="000000">
                                <a:alpha val="43137"/>
                              </a:srgbClr>
                            </a:outerShdw>
                          </a:effectLst>
                        </a:rPr>
                        <a:t>Bootloader</a:t>
                      </a:r>
                    </a:p>
                    <a:p>
                      <a:pPr algn="l"/>
                      <a:r>
                        <a:rPr lang="en-US" sz="2600" kern="1200" dirty="0" smtClean="0"/>
                        <a:t>Unused</a:t>
                      </a:r>
                    </a:p>
                    <a:p>
                      <a:pPr algn="l"/>
                      <a:r>
                        <a:rPr lang="en-US" sz="2600" kern="1200" dirty="0" smtClean="0"/>
                        <a:t>Video RAM (VRAM) Memory</a:t>
                      </a:r>
                    </a:p>
                    <a:p>
                      <a:pPr algn="l"/>
                      <a:r>
                        <a:rPr lang="en-US" sz="2600" kern="1200" dirty="0" smtClean="0"/>
                        <a:t>Monochrome Video Memory</a:t>
                      </a:r>
                    </a:p>
                    <a:p>
                      <a:pPr algn="l"/>
                      <a:r>
                        <a:rPr lang="en-US" sz="2600" kern="1200" dirty="0" smtClean="0"/>
                        <a:t>Color Video Memory</a:t>
                      </a:r>
                    </a:p>
                    <a:p>
                      <a:pPr algn="l"/>
                      <a:r>
                        <a:rPr lang="en-US" sz="2600" kern="1200" dirty="0" smtClean="0"/>
                        <a:t>Video ROM BIOS</a:t>
                      </a:r>
                    </a:p>
                    <a:p>
                      <a:pPr algn="l"/>
                      <a:r>
                        <a:rPr lang="en-US" sz="2600" kern="1200" dirty="0" smtClean="0"/>
                        <a:t>BIOS Shadow Area</a:t>
                      </a:r>
                    </a:p>
                    <a:p>
                      <a:pPr algn="l"/>
                      <a:r>
                        <a:rPr lang="en-US" sz="2600" kern="1200" dirty="0" smtClean="0"/>
                        <a:t>System BIOS</a:t>
                      </a:r>
                      <a:endParaRPr lang="en-US" sz="2600" dirty="0"/>
                    </a:p>
                  </a:txBody>
                  <a:tcPr marL="132391" marR="132391" marT="66196" marB="66196"/>
                </a:tc>
              </a:tr>
            </a:tbl>
          </a:graphicData>
        </a:graphic>
      </p:graphicFrame>
    </p:spTree>
    <p:extLst>
      <p:ext uri="{BB962C8B-B14F-4D97-AF65-F5344CB8AC3E}">
        <p14:creationId xmlns:p14="http://schemas.microsoft.com/office/powerpoint/2010/main" val="3283025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Port </a:t>
            </a:r>
            <a:r>
              <a:rPr lang="en-US" b="1" dirty="0" smtClean="0">
                <a:solidFill>
                  <a:srgbClr val="FF0000"/>
                </a:solidFill>
              </a:rPr>
              <a:t>Mapping  </a:t>
            </a:r>
            <a:r>
              <a:rPr lang="en-US" sz="3600" b="1" dirty="0" smtClean="0">
                <a:solidFill>
                  <a:srgbClr val="FF0000"/>
                </a:solidFill>
              </a:rPr>
              <a:t>“</a:t>
            </a:r>
            <a:r>
              <a:rPr lang="en-US" sz="3600" b="1" dirty="0" smtClean="0">
                <a:solidFill>
                  <a:schemeClr val="accent3">
                    <a:lumMod val="75000"/>
                  </a:schemeClr>
                </a:solidFill>
              </a:rPr>
              <a:t>IN – OUT instructions</a:t>
            </a:r>
            <a:r>
              <a:rPr lang="en-US" sz="3600" b="1" dirty="0" smtClean="0">
                <a:solidFill>
                  <a:srgbClr val="FF0000"/>
                </a:solidFill>
              </a:rPr>
              <a:t>”</a:t>
            </a:r>
            <a:endParaRPr lang="en-US"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3853776"/>
              </p:ext>
            </p:extLst>
          </p:nvPr>
        </p:nvGraphicFramePr>
        <p:xfrm>
          <a:off x="292100" y="1825625"/>
          <a:ext cx="11544300" cy="548640"/>
        </p:xfrm>
        <a:graphic>
          <a:graphicData uri="http://schemas.openxmlformats.org/drawingml/2006/table">
            <a:tbl>
              <a:tblPr firstRow="1" bandRow="1">
                <a:tableStyleId>{93296810-A885-4BE3-A3E7-6D5BEEA58F35}</a:tableStyleId>
              </a:tblPr>
              <a:tblGrid>
                <a:gridCol w="2308860"/>
                <a:gridCol w="3190240"/>
                <a:gridCol w="1427480"/>
                <a:gridCol w="2308860"/>
                <a:gridCol w="2308860"/>
              </a:tblGrid>
              <a:tr h="370840">
                <a:tc>
                  <a:txBody>
                    <a:bodyPr/>
                    <a:lstStyle/>
                    <a:p>
                      <a:pPr algn="ctr"/>
                      <a:r>
                        <a:rPr lang="en-US" sz="3200" dirty="0" smtClean="0">
                          <a:solidFill>
                            <a:schemeClr val="accent4">
                              <a:lumMod val="40000"/>
                              <a:lumOff val="60000"/>
                            </a:schemeClr>
                          </a:solidFill>
                        </a:rPr>
                        <a:t>0x060-0x06F</a:t>
                      </a:r>
                      <a:endParaRPr lang="en-US" sz="3200" dirty="0">
                        <a:solidFill>
                          <a:schemeClr val="accent4">
                            <a:lumMod val="40000"/>
                            <a:lumOff val="60000"/>
                          </a:schemeClr>
                        </a:solidFill>
                      </a:endParaRPr>
                    </a:p>
                  </a:txBody>
                  <a:tcPr marL="0" marR="0" marT="0" marB="0" anchor="ctr"/>
                </a:tc>
                <a:tc>
                  <a:txBody>
                    <a:bodyPr/>
                    <a:lstStyle/>
                    <a:p>
                      <a:pPr algn="ctr"/>
                      <a:r>
                        <a:rPr lang="en-US" dirty="0" smtClean="0"/>
                        <a:t>Keyboard/PS2 Mouse (Port 0x60)</a:t>
                      </a:r>
                      <a:br>
                        <a:rPr lang="en-US" dirty="0" smtClean="0"/>
                      </a:br>
                      <a:r>
                        <a:rPr lang="en-US" dirty="0" smtClean="0"/>
                        <a:t>Speaker (0x61)</a:t>
                      </a:r>
                      <a:endParaRPr lang="en-US" dirty="0"/>
                    </a:p>
                  </a:txBody>
                  <a:tcPr marL="0" marR="0" marT="0" marB="0" anchor="ctr"/>
                </a:tc>
                <a:tc>
                  <a:txBody>
                    <a:bodyPr/>
                    <a:lstStyle/>
                    <a:p>
                      <a:pPr algn="ctr"/>
                      <a:r>
                        <a:rPr lang="en-US" dirty="0"/>
                        <a:t>Keyboard/PS2 Mouse (0x64)</a:t>
                      </a:r>
                    </a:p>
                  </a:txBody>
                  <a:tcPr marL="0" marR="0" marT="0" marB="0" anchor="ctr"/>
                </a:tc>
                <a:tc>
                  <a:txBody>
                    <a:bodyPr/>
                    <a:lstStyle/>
                    <a:p>
                      <a:pPr algn="ctr"/>
                      <a:r>
                        <a:rPr lang="en-US" dirty="0" smtClean="0"/>
                        <a:t>System Use</a:t>
                      </a:r>
                      <a:endParaRPr lang="en-US" dirty="0"/>
                    </a:p>
                  </a:txBody>
                  <a:tcPr marL="0" marR="0" marT="0" marB="0" anchor="ctr"/>
                </a:tc>
                <a:tc>
                  <a:txBody>
                    <a:bodyPr/>
                    <a:lstStyle/>
                    <a:p>
                      <a:pPr algn="ctr"/>
                      <a:r>
                        <a:rPr lang="en-US" dirty="0" smtClean="0"/>
                        <a:t>System Use</a:t>
                      </a:r>
                      <a:endParaRPr lang="en-US" dirty="0"/>
                    </a:p>
                  </a:txBody>
                  <a:tcPr marL="0" marR="0" marT="0" marB="0" anchor="ctr"/>
                </a:tc>
              </a:tr>
            </a:tbl>
          </a:graphicData>
        </a:graphic>
      </p:graphicFrame>
      <p:sp>
        <p:nvSpPr>
          <p:cNvPr id="5" name="Rectangle 4"/>
          <p:cNvSpPr/>
          <p:nvPr/>
        </p:nvSpPr>
        <p:spPr>
          <a:xfrm>
            <a:off x="530688" y="3148736"/>
            <a:ext cx="11356512" cy="1569660"/>
          </a:xfrm>
          <a:prstGeom prst="rect">
            <a:avLst/>
          </a:prstGeom>
        </p:spPr>
        <p:txBody>
          <a:bodyPr wrap="square">
            <a:spAutoFit/>
          </a:bodyPr>
          <a:lstStyle/>
          <a:p>
            <a:r>
              <a:rPr lang="en-US" sz="2400" dirty="0" smtClean="0">
                <a:solidFill>
                  <a:srgbClr val="000000"/>
                </a:solidFill>
                <a:highlight>
                  <a:srgbClr val="FFFFFF"/>
                </a:highlight>
              </a:rPr>
              <a:t> </a:t>
            </a:r>
            <a:r>
              <a:rPr lang="en-US" sz="2400" dirty="0" err="1" smtClean="0">
                <a:solidFill>
                  <a:srgbClr val="000000"/>
                </a:solidFill>
                <a:highlight>
                  <a:srgbClr val="FFFFFF"/>
                </a:highlight>
              </a:rPr>
              <a:t>WaitLoop</a:t>
            </a:r>
            <a:r>
              <a:rPr lang="en-US" sz="2400" b="1" dirty="0" smtClean="0">
                <a:solidFill>
                  <a:srgbClr val="000080"/>
                </a:solidFill>
                <a:highlight>
                  <a:srgbClr val="FFFFFF"/>
                </a:highlight>
              </a:rPr>
              <a:t>:</a:t>
            </a:r>
            <a:r>
              <a:rPr lang="en-US" sz="2400" b="0" dirty="0" smtClean="0">
                <a:solidFill>
                  <a:srgbClr val="000000"/>
                </a:solidFill>
                <a:highlight>
                  <a:srgbClr val="FFFFFF"/>
                </a:highlight>
              </a:rPr>
              <a:t>   </a:t>
            </a:r>
            <a:r>
              <a:rPr lang="en-US" sz="2400" b="1" dirty="0" smtClean="0">
                <a:solidFill>
                  <a:srgbClr val="0000FF"/>
                </a:solidFill>
                <a:highlight>
                  <a:srgbClr val="FFFFFF"/>
                </a:highlight>
              </a:rPr>
              <a:t>in</a:t>
            </a:r>
            <a:r>
              <a:rPr lang="en-US" sz="2400" b="0" dirty="0" smtClean="0">
                <a:solidFill>
                  <a:srgbClr val="000000"/>
                </a:solidFill>
                <a:highlight>
                  <a:srgbClr val="FFFFFF"/>
                </a:highlight>
              </a:rPr>
              <a:t>     </a:t>
            </a:r>
            <a:r>
              <a:rPr lang="en-US" sz="2400" b="1" dirty="0" smtClean="0">
                <a:solidFill>
                  <a:srgbClr val="8080FF"/>
                </a:solidFill>
                <a:highlight>
                  <a:srgbClr val="FFFFCC"/>
                </a:highlight>
              </a:rPr>
              <a:t>al</a:t>
            </a:r>
            <a:r>
              <a:rPr lang="en-US" sz="2400" b="1" dirty="0" smtClean="0">
                <a:solidFill>
                  <a:srgbClr val="000080"/>
                </a:solidFill>
                <a:highlight>
                  <a:srgbClr val="FFFFFF"/>
                </a:highlight>
              </a:rPr>
              <a:t>,</a:t>
            </a:r>
            <a:r>
              <a:rPr lang="en-US" sz="2400" b="0" dirty="0" smtClean="0">
                <a:solidFill>
                  <a:srgbClr val="000000"/>
                </a:solidFill>
                <a:highlight>
                  <a:srgbClr val="FFFFFF"/>
                </a:highlight>
              </a:rPr>
              <a:t> </a:t>
            </a:r>
            <a:r>
              <a:rPr lang="en-US" sz="2400" b="0" dirty="0" smtClean="0">
                <a:solidFill>
                  <a:srgbClr val="FF8000"/>
                </a:solidFill>
                <a:highlight>
                  <a:srgbClr val="FFFFFF"/>
                </a:highlight>
              </a:rPr>
              <a:t>64h</a:t>
            </a:r>
            <a:r>
              <a:rPr lang="en-US" sz="2400" b="0" dirty="0" smtClean="0">
                <a:solidFill>
                  <a:srgbClr val="000000"/>
                </a:solidFill>
                <a:highlight>
                  <a:srgbClr val="FFFFFF"/>
                </a:highlight>
              </a:rPr>
              <a:t>        </a:t>
            </a:r>
            <a:r>
              <a:rPr lang="en-US" sz="2400" b="0" dirty="0" smtClean="0">
                <a:solidFill>
                  <a:srgbClr val="008000"/>
                </a:solidFill>
                <a:highlight>
                  <a:srgbClr val="FFFFFF"/>
                </a:highlight>
              </a:rPr>
              <a:t>; Get status register value]</a:t>
            </a:r>
            <a:endParaRPr lang="en-US" sz="2400" b="0" dirty="0" smtClean="0">
              <a:solidFill>
                <a:srgbClr val="000000"/>
              </a:solidFill>
              <a:highlight>
                <a:srgbClr val="FFFFFF"/>
              </a:highlight>
            </a:endParaRPr>
          </a:p>
          <a:p>
            <a:r>
              <a:rPr lang="en-US" sz="2400" b="0" dirty="0" smtClean="0">
                <a:solidFill>
                  <a:srgbClr val="000000"/>
                </a:solidFill>
                <a:highlight>
                  <a:srgbClr val="FFFFFF"/>
                </a:highlight>
              </a:rPr>
              <a:t>            	        </a:t>
            </a:r>
            <a:r>
              <a:rPr lang="en-US" sz="2400" b="1" dirty="0" smtClean="0">
                <a:solidFill>
                  <a:srgbClr val="0000FF"/>
                </a:solidFill>
                <a:highlight>
                  <a:srgbClr val="FFFFFF"/>
                </a:highlight>
              </a:rPr>
              <a:t>and</a:t>
            </a:r>
            <a:r>
              <a:rPr lang="en-US" sz="2400" b="0" dirty="0" smtClean="0">
                <a:solidFill>
                  <a:srgbClr val="000000"/>
                </a:solidFill>
                <a:highlight>
                  <a:srgbClr val="FFFFFF"/>
                </a:highlight>
              </a:rPr>
              <a:t>    </a:t>
            </a:r>
            <a:r>
              <a:rPr lang="en-US" sz="2400" b="1" dirty="0" smtClean="0">
                <a:solidFill>
                  <a:srgbClr val="8080FF"/>
                </a:solidFill>
                <a:highlight>
                  <a:srgbClr val="FFFFCC"/>
                </a:highlight>
              </a:rPr>
              <a:t>al</a:t>
            </a:r>
            <a:r>
              <a:rPr lang="en-US" sz="2400" b="1" dirty="0" smtClean="0">
                <a:solidFill>
                  <a:srgbClr val="000080"/>
                </a:solidFill>
                <a:highlight>
                  <a:srgbClr val="FFFFFF"/>
                </a:highlight>
              </a:rPr>
              <a:t>,</a:t>
            </a:r>
            <a:r>
              <a:rPr lang="en-US" sz="2400" b="0" dirty="0" smtClean="0">
                <a:solidFill>
                  <a:srgbClr val="000000"/>
                </a:solidFill>
                <a:highlight>
                  <a:srgbClr val="FFFFFF"/>
                </a:highlight>
              </a:rPr>
              <a:t> </a:t>
            </a:r>
            <a:r>
              <a:rPr lang="en-US" sz="2400" b="0" dirty="0" smtClean="0">
                <a:solidFill>
                  <a:srgbClr val="FF8000"/>
                </a:solidFill>
                <a:highlight>
                  <a:srgbClr val="FFFFFF"/>
                </a:highlight>
              </a:rPr>
              <a:t>10b</a:t>
            </a:r>
            <a:r>
              <a:rPr lang="en-US" sz="2400" b="0" dirty="0" smtClean="0">
                <a:solidFill>
                  <a:srgbClr val="000000"/>
                </a:solidFill>
                <a:highlight>
                  <a:srgbClr val="FFFFFF"/>
                </a:highlight>
              </a:rPr>
              <a:t>       </a:t>
            </a:r>
            <a:r>
              <a:rPr lang="en-US" sz="2400" b="0" dirty="0" smtClean="0">
                <a:solidFill>
                  <a:srgbClr val="008000"/>
                </a:solidFill>
                <a:highlight>
                  <a:srgbClr val="FFFFFF"/>
                </a:highlight>
              </a:rPr>
              <a:t>; Test bit 1 of status register</a:t>
            </a:r>
            <a:endParaRPr lang="en-US" sz="2400" b="0" dirty="0" smtClean="0">
              <a:solidFill>
                <a:srgbClr val="000000"/>
              </a:solidFill>
              <a:highlight>
                <a:srgbClr val="FFFFFF"/>
              </a:highlight>
            </a:endParaRPr>
          </a:p>
          <a:p>
            <a:r>
              <a:rPr lang="en-US" sz="2400" b="0" dirty="0" smtClean="0">
                <a:solidFill>
                  <a:srgbClr val="000000"/>
                </a:solidFill>
                <a:highlight>
                  <a:srgbClr val="FFFFFF"/>
                </a:highlight>
              </a:rPr>
              <a:t>                      </a:t>
            </a:r>
            <a:r>
              <a:rPr lang="en-US" sz="2400" b="1" dirty="0" err="1" smtClean="0">
                <a:solidFill>
                  <a:srgbClr val="0000FF"/>
                </a:solidFill>
                <a:highlight>
                  <a:srgbClr val="FFFFFF"/>
                </a:highlight>
              </a:rPr>
              <a:t>jz</a:t>
            </a:r>
            <a:r>
              <a:rPr lang="en-US" sz="2400" b="0" dirty="0" smtClean="0">
                <a:solidFill>
                  <a:srgbClr val="000000"/>
                </a:solidFill>
                <a:highlight>
                  <a:srgbClr val="FFFFFF"/>
                </a:highlight>
              </a:rPr>
              <a:t>     </a:t>
            </a:r>
            <a:r>
              <a:rPr lang="en-US" sz="2400" b="0" dirty="0" err="1" smtClean="0">
                <a:solidFill>
                  <a:srgbClr val="000000"/>
                </a:solidFill>
                <a:highlight>
                  <a:srgbClr val="FFFFFF"/>
                </a:highlight>
              </a:rPr>
              <a:t>WaitLoop</a:t>
            </a:r>
            <a:r>
              <a:rPr lang="en-US" sz="2400" b="0" dirty="0" smtClean="0">
                <a:solidFill>
                  <a:srgbClr val="000000"/>
                </a:solidFill>
                <a:highlight>
                  <a:srgbClr val="FFFFFF"/>
                </a:highlight>
              </a:rPr>
              <a:t>    </a:t>
            </a:r>
            <a:r>
              <a:rPr lang="en-US" sz="2400" b="0" dirty="0" smtClean="0">
                <a:solidFill>
                  <a:srgbClr val="008000"/>
                </a:solidFill>
                <a:highlight>
                  <a:srgbClr val="FFFFFF"/>
                </a:highlight>
              </a:rPr>
              <a:t>; If status register bit not set, no data is in buffer</a:t>
            </a:r>
            <a:endParaRPr lang="en-US" sz="2400" b="0" dirty="0" smtClean="0">
              <a:solidFill>
                <a:srgbClr val="000000"/>
              </a:solidFill>
              <a:highlight>
                <a:srgbClr val="FFFFFF"/>
              </a:highlight>
            </a:endParaRPr>
          </a:p>
          <a:p>
            <a:r>
              <a:rPr lang="en-US" sz="2400" b="0" dirty="0" smtClean="0">
                <a:solidFill>
                  <a:srgbClr val="000000"/>
                </a:solidFill>
                <a:highlight>
                  <a:srgbClr val="FFFFFF"/>
                </a:highlight>
              </a:rPr>
              <a:t>                       </a:t>
            </a:r>
            <a:r>
              <a:rPr lang="en-US" sz="2400" b="1" dirty="0" smtClean="0">
                <a:solidFill>
                  <a:srgbClr val="0000FF"/>
                </a:solidFill>
                <a:highlight>
                  <a:srgbClr val="FFFFFF"/>
                </a:highlight>
              </a:rPr>
              <a:t>in</a:t>
            </a:r>
            <a:r>
              <a:rPr lang="en-US" sz="2400" b="0" dirty="0" smtClean="0">
                <a:solidFill>
                  <a:srgbClr val="000000"/>
                </a:solidFill>
                <a:highlight>
                  <a:srgbClr val="FFFFFF"/>
                </a:highlight>
              </a:rPr>
              <a:t>     </a:t>
            </a:r>
            <a:r>
              <a:rPr lang="en-US" sz="2400" b="1" dirty="0" smtClean="0">
                <a:solidFill>
                  <a:srgbClr val="8080FF"/>
                </a:solidFill>
                <a:highlight>
                  <a:srgbClr val="FFFFCC"/>
                </a:highlight>
              </a:rPr>
              <a:t>al</a:t>
            </a:r>
            <a:r>
              <a:rPr lang="en-US" sz="2400" b="1" dirty="0" smtClean="0">
                <a:solidFill>
                  <a:srgbClr val="000080"/>
                </a:solidFill>
                <a:highlight>
                  <a:srgbClr val="FFFFFF"/>
                </a:highlight>
              </a:rPr>
              <a:t>,</a:t>
            </a:r>
            <a:r>
              <a:rPr lang="en-US" sz="2400" b="0" dirty="0" smtClean="0">
                <a:solidFill>
                  <a:srgbClr val="000000"/>
                </a:solidFill>
                <a:highlight>
                  <a:srgbClr val="FFFFFF"/>
                </a:highlight>
              </a:rPr>
              <a:t> </a:t>
            </a:r>
            <a:r>
              <a:rPr lang="en-US" sz="2400" b="0" dirty="0" smtClean="0">
                <a:solidFill>
                  <a:srgbClr val="FF8000"/>
                </a:solidFill>
                <a:highlight>
                  <a:srgbClr val="FFFFFF"/>
                </a:highlight>
              </a:rPr>
              <a:t>60h     </a:t>
            </a:r>
            <a:r>
              <a:rPr lang="en-US" sz="2400" b="0" dirty="0" smtClean="0">
                <a:solidFill>
                  <a:srgbClr val="000000"/>
                </a:solidFill>
                <a:highlight>
                  <a:srgbClr val="FFFFFF"/>
                </a:highlight>
              </a:rPr>
              <a:t>   </a:t>
            </a:r>
            <a:r>
              <a:rPr lang="en-US" sz="2400" b="0" dirty="0" smtClean="0">
                <a:solidFill>
                  <a:srgbClr val="008000"/>
                </a:solidFill>
                <a:highlight>
                  <a:srgbClr val="FFFFFF"/>
                </a:highlight>
              </a:rPr>
              <a:t>; Its set--Get the byte from the buffer (Port 0x60), and store it</a:t>
            </a:r>
            <a:endParaRPr lang="en-US" sz="2400" dirty="0"/>
          </a:p>
        </p:txBody>
      </p:sp>
    </p:spTree>
    <p:extLst>
      <p:ext uri="{BB962C8B-B14F-4D97-AF65-F5344CB8AC3E}">
        <p14:creationId xmlns:p14="http://schemas.microsoft.com/office/powerpoint/2010/main" val="37541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Kernel </a:t>
            </a:r>
            <a:r>
              <a:rPr lang="en-US" b="1" dirty="0" smtClean="0">
                <a:solidFill>
                  <a:srgbClr val="FF0000"/>
                </a:solidFill>
              </a:rPr>
              <a:t>Modules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Modules commands </a:t>
            </a:r>
          </a:p>
          <a:p>
            <a:pPr lvl="1"/>
            <a:r>
              <a:rPr lang="en-US" sz="2800" dirty="0" err="1" smtClean="0">
                <a:solidFill>
                  <a:schemeClr val="accent1">
                    <a:lumMod val="75000"/>
                  </a:schemeClr>
                </a:solidFill>
              </a:rPr>
              <a:t>lsmod</a:t>
            </a:r>
            <a:endParaRPr lang="en-US" sz="2800" dirty="0" smtClean="0">
              <a:solidFill>
                <a:schemeClr val="accent1">
                  <a:lumMod val="75000"/>
                </a:schemeClr>
              </a:solidFill>
            </a:endParaRPr>
          </a:p>
          <a:p>
            <a:pPr lvl="2"/>
            <a:r>
              <a:rPr lang="en-US" sz="2400" dirty="0" smtClean="0"/>
              <a:t>list all loaded modules</a:t>
            </a:r>
          </a:p>
          <a:p>
            <a:pPr lvl="1"/>
            <a:r>
              <a:rPr lang="en-US" sz="2800" dirty="0" err="1">
                <a:solidFill>
                  <a:schemeClr val="accent1">
                    <a:lumMod val="75000"/>
                  </a:schemeClr>
                </a:solidFill>
              </a:rPr>
              <a:t>insmod</a:t>
            </a:r>
            <a:endParaRPr lang="en-US" sz="2800" dirty="0">
              <a:solidFill>
                <a:schemeClr val="accent1">
                  <a:lumMod val="75000"/>
                </a:schemeClr>
              </a:solidFill>
            </a:endParaRPr>
          </a:p>
          <a:p>
            <a:pPr lvl="2"/>
            <a:r>
              <a:rPr lang="en-US" sz="2400" dirty="0" smtClean="0"/>
              <a:t>install a specific module</a:t>
            </a:r>
          </a:p>
          <a:p>
            <a:pPr lvl="1"/>
            <a:r>
              <a:rPr lang="en-US" sz="2800" dirty="0" err="1" smtClean="0">
                <a:solidFill>
                  <a:schemeClr val="accent1">
                    <a:lumMod val="75000"/>
                  </a:schemeClr>
                </a:solidFill>
              </a:rPr>
              <a:t>modprobe</a:t>
            </a:r>
            <a:endParaRPr lang="en-US" sz="2800" dirty="0" smtClean="0">
              <a:solidFill>
                <a:schemeClr val="accent1">
                  <a:lumMod val="75000"/>
                </a:schemeClr>
              </a:solidFill>
            </a:endParaRPr>
          </a:p>
          <a:p>
            <a:pPr lvl="2"/>
            <a:r>
              <a:rPr lang="en-US" sz="2400" dirty="0" smtClean="0"/>
              <a:t>loads a module and any </a:t>
            </a:r>
            <a:r>
              <a:rPr lang="en-US" sz="2400" dirty="0" err="1" smtClean="0"/>
              <a:t>dependancy</a:t>
            </a:r>
            <a:endParaRPr lang="en-US" sz="2400" dirty="0" smtClean="0"/>
          </a:p>
          <a:p>
            <a:pPr lvl="1"/>
            <a:r>
              <a:rPr lang="en-US" sz="2800" dirty="0" err="1" smtClean="0">
                <a:solidFill>
                  <a:schemeClr val="accent1">
                    <a:lumMod val="75000"/>
                  </a:schemeClr>
                </a:solidFill>
              </a:rPr>
              <a:t>rmmod</a:t>
            </a:r>
            <a:endParaRPr lang="en-US" sz="2800" dirty="0" smtClean="0">
              <a:solidFill>
                <a:schemeClr val="accent1">
                  <a:lumMod val="75000"/>
                </a:schemeClr>
              </a:solidFill>
            </a:endParaRPr>
          </a:p>
          <a:p>
            <a:pPr lvl="2"/>
            <a:r>
              <a:rPr lang="en-US" dirty="0" smtClean="0"/>
              <a:t>remove a module</a:t>
            </a:r>
          </a:p>
        </p:txBody>
      </p:sp>
      <p:sp>
        <p:nvSpPr>
          <p:cNvPr id="5" name="Rounded Rectangle 4"/>
          <p:cNvSpPr/>
          <p:nvPr/>
        </p:nvSpPr>
        <p:spPr>
          <a:xfrm>
            <a:off x="7404100" y="1670448"/>
            <a:ext cx="4381500" cy="812800"/>
          </a:xfrm>
          <a:prstGeom prst="roundRect">
            <a:avLst/>
          </a:prstGeom>
          <a:solidFill>
            <a:srgbClr val="C0000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Applications</a:t>
            </a:r>
            <a:endParaRPr lang="en-US" dirty="0"/>
          </a:p>
        </p:txBody>
      </p:sp>
      <p:sp>
        <p:nvSpPr>
          <p:cNvPr id="6" name="Rounded Rectangle 5"/>
          <p:cNvSpPr/>
          <p:nvPr/>
        </p:nvSpPr>
        <p:spPr>
          <a:xfrm>
            <a:off x="7404100" y="2772569"/>
            <a:ext cx="4381500" cy="812800"/>
          </a:xfrm>
          <a:prstGeom prst="round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Kernel</a:t>
            </a:r>
            <a:endParaRPr lang="en-US" sz="2800" dirty="0"/>
          </a:p>
        </p:txBody>
      </p:sp>
      <p:sp>
        <p:nvSpPr>
          <p:cNvPr id="7" name="Rounded Rectangle 6"/>
          <p:cNvSpPr/>
          <p:nvPr/>
        </p:nvSpPr>
        <p:spPr>
          <a:xfrm>
            <a:off x="7404100" y="3779043"/>
            <a:ext cx="1384300" cy="812800"/>
          </a:xfrm>
          <a:prstGeom prst="roundRect">
            <a:avLst/>
          </a:prstGeom>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CPU</a:t>
            </a:r>
            <a:endParaRPr lang="en-US" sz="2400" dirty="0"/>
          </a:p>
        </p:txBody>
      </p:sp>
      <p:sp>
        <p:nvSpPr>
          <p:cNvPr id="8" name="Rounded Rectangle 7"/>
          <p:cNvSpPr/>
          <p:nvPr/>
        </p:nvSpPr>
        <p:spPr>
          <a:xfrm>
            <a:off x="8902700" y="3779043"/>
            <a:ext cx="1384300" cy="812800"/>
          </a:xfrm>
          <a:prstGeom prst="roundRect">
            <a:avLst/>
          </a:prstGeom>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Memory</a:t>
            </a:r>
            <a:endParaRPr lang="en-US" sz="2400" dirty="0"/>
          </a:p>
        </p:txBody>
      </p:sp>
      <p:sp>
        <p:nvSpPr>
          <p:cNvPr id="9" name="Rounded Rectangle 8"/>
          <p:cNvSpPr/>
          <p:nvPr/>
        </p:nvSpPr>
        <p:spPr>
          <a:xfrm>
            <a:off x="10401300" y="3753644"/>
            <a:ext cx="1384300" cy="812800"/>
          </a:xfrm>
          <a:prstGeom prst="roundRect">
            <a:avLst/>
          </a:prstGeom>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Devices</a:t>
            </a:r>
            <a:endParaRPr lang="en-US" sz="2400" dirty="0"/>
          </a:p>
        </p:txBody>
      </p:sp>
      <p:sp>
        <p:nvSpPr>
          <p:cNvPr id="10" name="Down Arrow 9"/>
          <p:cNvSpPr/>
          <p:nvPr/>
        </p:nvSpPr>
        <p:spPr>
          <a:xfrm>
            <a:off x="9556750" y="2489200"/>
            <a:ext cx="228600" cy="283369"/>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1" name="Down Arrow 10"/>
          <p:cNvSpPr/>
          <p:nvPr/>
        </p:nvSpPr>
        <p:spPr>
          <a:xfrm>
            <a:off x="7981950" y="3585369"/>
            <a:ext cx="228600" cy="283369"/>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2" name="Down Arrow 11"/>
          <p:cNvSpPr/>
          <p:nvPr/>
        </p:nvSpPr>
        <p:spPr>
          <a:xfrm>
            <a:off x="9480550" y="3590132"/>
            <a:ext cx="228600" cy="283369"/>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3" name="Down Arrow 12"/>
          <p:cNvSpPr/>
          <p:nvPr/>
        </p:nvSpPr>
        <p:spPr>
          <a:xfrm>
            <a:off x="10979150" y="3540522"/>
            <a:ext cx="228600" cy="283369"/>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104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FF0000"/>
                </a:solidFill>
              </a:rPr>
              <a:t>Kernel </a:t>
            </a:r>
            <a:r>
              <a:rPr lang="en-US" sz="5400" b="1" dirty="0" smtClean="0"/>
              <a:t>Basics</a:t>
            </a:r>
            <a:endParaRPr lang="en-US" sz="5400" b="1" dirty="0"/>
          </a:p>
        </p:txBody>
      </p:sp>
      <p:sp>
        <p:nvSpPr>
          <p:cNvPr id="3" name="Content Placeholder 2"/>
          <p:cNvSpPr>
            <a:spLocks noGrp="1"/>
          </p:cNvSpPr>
          <p:nvPr>
            <p:ph idx="1"/>
          </p:nvPr>
        </p:nvSpPr>
        <p:spPr>
          <a:xfrm>
            <a:off x="249381" y="1429789"/>
            <a:ext cx="11737571" cy="4747174"/>
          </a:xfrm>
          <a:noFill/>
        </p:spPr>
        <p:txBody>
          <a:bodyPr>
            <a:normAutofit/>
          </a:bodyPr>
          <a:lstStyle/>
          <a:p>
            <a:pPr marL="0" indent="0">
              <a:buNone/>
            </a:pPr>
            <a:r>
              <a:rPr lang="en-US" dirty="0" err="1" smtClean="0">
                <a:solidFill>
                  <a:schemeClr val="accent2">
                    <a:lumMod val="75000"/>
                  </a:schemeClr>
                </a:solidFill>
              </a:rPr>
              <a:t>sudo</a:t>
            </a:r>
            <a:r>
              <a:rPr lang="en-US" dirty="0" smtClean="0">
                <a:solidFill>
                  <a:schemeClr val="accent2">
                    <a:lumMod val="75000"/>
                  </a:schemeClr>
                </a:solidFill>
              </a:rPr>
              <a:t> apt-get update</a:t>
            </a:r>
          </a:p>
          <a:p>
            <a:pPr marL="0" indent="0">
              <a:buNone/>
            </a:pPr>
            <a:r>
              <a:rPr lang="en-US" dirty="0" err="1" smtClean="0">
                <a:solidFill>
                  <a:schemeClr val="accent2">
                    <a:lumMod val="75000"/>
                  </a:schemeClr>
                </a:solidFill>
              </a:rPr>
              <a:t>sudo</a:t>
            </a:r>
            <a:r>
              <a:rPr lang="en-US" dirty="0" smtClean="0">
                <a:solidFill>
                  <a:schemeClr val="accent2">
                    <a:lumMod val="75000"/>
                  </a:schemeClr>
                </a:solidFill>
              </a:rPr>
              <a:t> </a:t>
            </a:r>
            <a:r>
              <a:rPr lang="en-US" dirty="0">
                <a:solidFill>
                  <a:schemeClr val="accent2">
                    <a:lumMod val="75000"/>
                  </a:schemeClr>
                </a:solidFill>
              </a:rPr>
              <a:t>apt-get install </a:t>
            </a:r>
            <a:r>
              <a:rPr lang="en-US" dirty="0" err="1">
                <a:solidFill>
                  <a:schemeClr val="accent2">
                    <a:lumMod val="75000"/>
                  </a:schemeClr>
                </a:solidFill>
              </a:rPr>
              <a:t>git</a:t>
            </a:r>
            <a:r>
              <a:rPr lang="en-US" dirty="0">
                <a:solidFill>
                  <a:schemeClr val="accent2">
                    <a:lumMod val="75000"/>
                  </a:schemeClr>
                </a:solidFill>
              </a:rPr>
              <a:t> </a:t>
            </a:r>
            <a:r>
              <a:rPr lang="en-US" dirty="0" err="1">
                <a:solidFill>
                  <a:schemeClr val="accent2">
                    <a:lumMod val="75000"/>
                  </a:schemeClr>
                </a:solidFill>
              </a:rPr>
              <a:t>fakeroot</a:t>
            </a:r>
            <a:r>
              <a:rPr lang="en-US" dirty="0">
                <a:solidFill>
                  <a:schemeClr val="accent2">
                    <a:lumMod val="75000"/>
                  </a:schemeClr>
                </a:solidFill>
              </a:rPr>
              <a:t> build-essential </a:t>
            </a:r>
            <a:r>
              <a:rPr lang="en-US" dirty="0" err="1">
                <a:solidFill>
                  <a:schemeClr val="accent2">
                    <a:lumMod val="75000"/>
                  </a:schemeClr>
                </a:solidFill>
              </a:rPr>
              <a:t>ncurses</a:t>
            </a:r>
            <a:r>
              <a:rPr lang="en-US" dirty="0">
                <a:solidFill>
                  <a:schemeClr val="accent2">
                    <a:lumMod val="75000"/>
                  </a:schemeClr>
                </a:solidFill>
              </a:rPr>
              <a:t>-dev </a:t>
            </a:r>
            <a:r>
              <a:rPr lang="en-US" dirty="0" err="1">
                <a:solidFill>
                  <a:schemeClr val="accent2">
                    <a:lumMod val="75000"/>
                  </a:schemeClr>
                </a:solidFill>
              </a:rPr>
              <a:t>xz-utils</a:t>
            </a:r>
            <a:r>
              <a:rPr lang="en-US" dirty="0">
                <a:solidFill>
                  <a:schemeClr val="accent2">
                    <a:lumMod val="75000"/>
                  </a:schemeClr>
                </a:solidFill>
              </a:rPr>
              <a:t> </a:t>
            </a:r>
            <a:r>
              <a:rPr lang="en-US" dirty="0" err="1">
                <a:solidFill>
                  <a:schemeClr val="accent2">
                    <a:lumMod val="75000"/>
                  </a:schemeClr>
                </a:solidFill>
              </a:rPr>
              <a:t>libssl</a:t>
            </a:r>
            <a:r>
              <a:rPr lang="en-US" dirty="0">
                <a:solidFill>
                  <a:schemeClr val="accent2">
                    <a:lumMod val="75000"/>
                  </a:schemeClr>
                </a:solidFill>
              </a:rPr>
              <a:t>-dev </a:t>
            </a:r>
            <a:r>
              <a:rPr lang="en-US" dirty="0" err="1" smtClean="0">
                <a:solidFill>
                  <a:schemeClr val="accent2">
                    <a:lumMod val="75000"/>
                  </a:schemeClr>
                </a:solidFill>
              </a:rPr>
              <a:t>bc</a:t>
            </a:r>
            <a:endParaRPr lang="en-US" dirty="0" smtClean="0">
              <a:solidFill>
                <a:schemeClr val="accent2">
                  <a:lumMod val="75000"/>
                </a:schemeClr>
              </a:solidFill>
            </a:endParaRPr>
          </a:p>
          <a:p>
            <a:pPr marL="0" indent="0">
              <a:buNone/>
            </a:pPr>
            <a:r>
              <a:rPr lang="en-US" dirty="0" err="1">
                <a:solidFill>
                  <a:schemeClr val="accent2">
                    <a:lumMod val="75000"/>
                  </a:schemeClr>
                </a:solidFill>
              </a:rPr>
              <a:t>sudo</a:t>
            </a:r>
            <a:r>
              <a:rPr lang="en-US" dirty="0">
                <a:solidFill>
                  <a:schemeClr val="accent2">
                    <a:lumMod val="75000"/>
                  </a:schemeClr>
                </a:solidFill>
              </a:rPr>
              <a:t> apt-get install </a:t>
            </a:r>
            <a:r>
              <a:rPr lang="en-US" dirty="0" smtClean="0">
                <a:solidFill>
                  <a:schemeClr val="accent2">
                    <a:lumMod val="75000"/>
                  </a:schemeClr>
                </a:solidFill>
              </a:rPr>
              <a:t>kernel-package</a:t>
            </a:r>
            <a:endParaRPr lang="en-US" dirty="0">
              <a:solidFill>
                <a:schemeClr val="accent2">
                  <a:lumMod val="75000"/>
                </a:schemeClr>
              </a:solidFill>
            </a:endParaRPr>
          </a:p>
          <a:p>
            <a:pPr marL="0" indent="0">
              <a:buNone/>
            </a:pPr>
            <a:r>
              <a:rPr lang="en-US" dirty="0" err="1">
                <a:solidFill>
                  <a:schemeClr val="accent2">
                    <a:lumMod val="75000"/>
                  </a:schemeClr>
                </a:solidFill>
              </a:rPr>
              <a:t>sudo</a:t>
            </a:r>
            <a:r>
              <a:rPr lang="en-US" dirty="0">
                <a:solidFill>
                  <a:schemeClr val="accent2">
                    <a:lumMod val="75000"/>
                  </a:schemeClr>
                </a:solidFill>
              </a:rPr>
              <a:t> apt-get install libqt4-dev </a:t>
            </a:r>
            <a:r>
              <a:rPr lang="en-US" dirty="0" err="1" smtClean="0">
                <a:solidFill>
                  <a:schemeClr val="accent2">
                    <a:lumMod val="75000"/>
                  </a:schemeClr>
                </a:solidFill>
              </a:rPr>
              <a:t>pkg-config</a:t>
            </a:r>
            <a:endParaRPr lang="en-US" dirty="0" smtClean="0">
              <a:solidFill>
                <a:schemeClr val="accent2">
                  <a:lumMod val="75000"/>
                </a:schemeClr>
              </a:solidFill>
            </a:endParaRPr>
          </a:p>
          <a:p>
            <a:pPr marL="0" indent="0">
              <a:buNone/>
            </a:pPr>
            <a:r>
              <a:rPr lang="en-US" dirty="0" err="1" smtClean="0">
                <a:solidFill>
                  <a:schemeClr val="accent2">
                    <a:lumMod val="75000"/>
                  </a:schemeClr>
                </a:solidFill>
              </a:rPr>
              <a:t>sudo</a:t>
            </a:r>
            <a:r>
              <a:rPr lang="en-US" dirty="0" smtClean="0">
                <a:solidFill>
                  <a:schemeClr val="accent2">
                    <a:lumMod val="75000"/>
                  </a:schemeClr>
                </a:solidFill>
              </a:rPr>
              <a:t> apt-get g++</a:t>
            </a:r>
          </a:p>
          <a:p>
            <a:pPr marL="0" indent="0">
              <a:buNone/>
            </a:pPr>
            <a:r>
              <a:rPr lang="en-US" dirty="0">
                <a:solidFill>
                  <a:schemeClr val="accent2">
                    <a:lumMod val="75000"/>
                  </a:schemeClr>
                </a:solidFill>
              </a:rPr>
              <a:t>tar </a:t>
            </a:r>
            <a:r>
              <a:rPr lang="en-US" dirty="0" err="1">
                <a:solidFill>
                  <a:schemeClr val="accent2">
                    <a:lumMod val="75000"/>
                  </a:schemeClr>
                </a:solidFill>
              </a:rPr>
              <a:t>xvf</a:t>
            </a:r>
            <a:r>
              <a:rPr lang="en-US" dirty="0">
                <a:solidFill>
                  <a:schemeClr val="accent2">
                    <a:lumMod val="75000"/>
                  </a:schemeClr>
                </a:solidFill>
              </a:rPr>
              <a:t> </a:t>
            </a:r>
            <a:r>
              <a:rPr lang="en-US" dirty="0" smtClean="0">
                <a:solidFill>
                  <a:schemeClr val="accent2">
                    <a:lumMod val="75000"/>
                  </a:schemeClr>
                </a:solidFill>
              </a:rPr>
              <a:t>linux-4.5.tar.xz</a:t>
            </a:r>
          </a:p>
          <a:p>
            <a:pPr marL="0" indent="0">
              <a:buNone/>
            </a:pPr>
            <a:r>
              <a:rPr lang="en-US" dirty="0" smtClean="0">
                <a:solidFill>
                  <a:schemeClr val="accent2">
                    <a:lumMod val="75000"/>
                  </a:schemeClr>
                </a:solidFill>
              </a:rPr>
              <a:t>cd linux-4.5</a:t>
            </a:r>
          </a:p>
          <a:p>
            <a:pPr marL="0" indent="0">
              <a:buNone/>
            </a:pPr>
            <a:r>
              <a:rPr lang="en-US" dirty="0" smtClean="0">
                <a:solidFill>
                  <a:schemeClr val="accent2">
                    <a:lumMod val="75000"/>
                  </a:schemeClr>
                </a:solidFill>
              </a:rPr>
              <a:t>make </a:t>
            </a:r>
            <a:r>
              <a:rPr lang="en-US" dirty="0" err="1" smtClean="0">
                <a:solidFill>
                  <a:schemeClr val="accent2">
                    <a:lumMod val="75000"/>
                  </a:schemeClr>
                </a:solidFill>
              </a:rPr>
              <a:t>xconfig</a:t>
            </a:r>
            <a:r>
              <a:rPr lang="en-US" dirty="0" smtClean="0">
                <a:solidFill>
                  <a:schemeClr val="accent2">
                    <a:lumMod val="75000"/>
                  </a:schemeClr>
                </a:solidFill>
              </a:rPr>
              <a:t> </a:t>
            </a:r>
          </a:p>
          <a:p>
            <a:pPr marL="0" indent="0">
              <a:buNone/>
            </a:pPr>
            <a:r>
              <a:rPr lang="en-US" dirty="0">
                <a:solidFill>
                  <a:schemeClr val="accent2">
                    <a:lumMod val="75000"/>
                  </a:schemeClr>
                </a:solidFill>
              </a:rPr>
              <a:t>make-</a:t>
            </a:r>
            <a:r>
              <a:rPr lang="en-US" dirty="0" err="1">
                <a:solidFill>
                  <a:schemeClr val="accent2">
                    <a:lumMod val="75000"/>
                  </a:schemeClr>
                </a:solidFill>
              </a:rPr>
              <a:t>kpkg</a:t>
            </a:r>
            <a:r>
              <a:rPr lang="en-US" dirty="0">
                <a:solidFill>
                  <a:schemeClr val="accent2">
                    <a:lumMod val="75000"/>
                  </a:schemeClr>
                </a:solidFill>
              </a:rPr>
              <a:t> clean</a:t>
            </a:r>
          </a:p>
        </p:txBody>
      </p:sp>
    </p:spTree>
    <p:extLst>
      <p:ext uri="{BB962C8B-B14F-4D97-AF65-F5344CB8AC3E}">
        <p14:creationId xmlns:p14="http://schemas.microsoft.com/office/powerpoint/2010/main" val="570991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lucasbardella.com/media/lucasbardella/blog/githu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24595"/>
            <a:ext cx="3851022" cy="25097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GitHub</a:t>
            </a:r>
            <a:endParaRPr lang="en-US" dirty="0"/>
          </a:p>
        </p:txBody>
      </p:sp>
      <p:pic>
        <p:nvPicPr>
          <p:cNvPr id="4" name="Content Placeholder 3"/>
          <p:cNvPicPr>
            <a:picLocks noGrp="1" noChangeAspect="1"/>
          </p:cNvPicPr>
          <p:nvPr>
            <p:ph idx="1"/>
          </p:nvPr>
        </p:nvPicPr>
        <p:blipFill>
          <a:blip r:embed="rId3"/>
          <a:stretch>
            <a:fillRect/>
          </a:stretch>
        </p:blipFill>
        <p:spPr>
          <a:xfrm>
            <a:off x="2287460" y="1598561"/>
            <a:ext cx="9434640" cy="5184067"/>
          </a:xfrm>
          <a:prstGeom prst="rect">
            <a:avLst/>
          </a:prstGeom>
        </p:spPr>
      </p:pic>
      <p:sp>
        <p:nvSpPr>
          <p:cNvPr id="5" name="Rectangle 4"/>
          <p:cNvSpPr/>
          <p:nvPr/>
        </p:nvSpPr>
        <p:spPr>
          <a:xfrm>
            <a:off x="3880361" y="508000"/>
            <a:ext cx="7613139" cy="461665"/>
          </a:xfrm>
          <a:prstGeom prst="rect">
            <a:avLst/>
          </a:prstGeom>
        </p:spPr>
        <p:txBody>
          <a:bodyPr wrap="square">
            <a:spAutoFit/>
          </a:bodyPr>
          <a:lstStyle/>
          <a:p>
            <a:r>
              <a:rPr lang="en-US" sz="2400" b="1" dirty="0" smtClean="0">
                <a:solidFill>
                  <a:srgbClr val="FF0000"/>
                </a:solidFill>
              </a:rPr>
              <a:t>https://github.com/Omargw/Minia-CSE-OS-CLASS-2016</a:t>
            </a:r>
            <a:endParaRPr lang="en-US" sz="2400" b="1" dirty="0">
              <a:solidFill>
                <a:srgbClr val="FF0000"/>
              </a:solidFill>
            </a:endParaRPr>
          </a:p>
        </p:txBody>
      </p:sp>
    </p:spTree>
    <p:extLst>
      <p:ext uri="{BB962C8B-B14F-4D97-AF65-F5344CB8AC3E}">
        <p14:creationId xmlns:p14="http://schemas.microsoft.com/office/powerpoint/2010/main" val="440243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smtClean="0">
                <a:solidFill>
                  <a:schemeClr val="accent5">
                    <a:lumMod val="75000"/>
                  </a:schemeClr>
                </a:solidFill>
              </a:rPr>
              <a:t>Assignment </a:t>
            </a:r>
            <a:endParaRPr lang="en-US" b="1" dirty="0">
              <a:solidFill>
                <a:schemeClr val="accent5">
                  <a:lumMod val="75000"/>
                </a:schemeClr>
              </a:solidFill>
            </a:endParaRPr>
          </a:p>
        </p:txBody>
      </p:sp>
      <p:sp>
        <p:nvSpPr>
          <p:cNvPr id="3" name="Content Placeholder 2"/>
          <p:cNvSpPr>
            <a:spLocks noGrp="1"/>
          </p:cNvSpPr>
          <p:nvPr>
            <p:ph idx="1"/>
          </p:nvPr>
        </p:nvSpPr>
        <p:spPr/>
        <p:txBody>
          <a:bodyPr>
            <a:normAutofit fontScale="85000" lnSpcReduction="20000"/>
          </a:bodyPr>
          <a:lstStyle/>
          <a:p>
            <a:pPr marL="0" indent="0" algn="just">
              <a:buNone/>
            </a:pPr>
            <a:r>
              <a:rPr lang="en-US" sz="4400" dirty="0" smtClean="0"/>
              <a:t>Write a </a:t>
            </a:r>
            <a:r>
              <a:rPr lang="en-US" sz="4400" dirty="0" smtClean="0">
                <a:solidFill>
                  <a:srgbClr val="FF0000"/>
                </a:solidFill>
              </a:rPr>
              <a:t>bootloader </a:t>
            </a:r>
            <a:r>
              <a:rPr lang="en-US" sz="4400" dirty="0" smtClean="0"/>
              <a:t>that uses interrupts to read a character form the keyboard then displays it on the screen . </a:t>
            </a:r>
          </a:p>
          <a:p>
            <a:pPr marL="0" indent="0" algn="just">
              <a:buNone/>
            </a:pPr>
            <a:r>
              <a:rPr lang="en-US" sz="4400" dirty="0" smtClean="0">
                <a:solidFill>
                  <a:schemeClr val="accent2">
                    <a:lumMod val="75000"/>
                  </a:schemeClr>
                </a:solidFill>
              </a:rPr>
              <a:t>Remember that we are in 16-bit mode, interrupts are available, while in 32-bit mode they are disabled, we use Port mapping in order to access and communicate with any hardware</a:t>
            </a:r>
          </a:p>
          <a:p>
            <a:pPr marL="0" indent="0" algn="just">
              <a:buNone/>
            </a:pPr>
            <a:endParaRPr lang="en-US" sz="4400" dirty="0"/>
          </a:p>
          <a:p>
            <a:pPr marL="0" indent="0" algn="just">
              <a:buNone/>
            </a:pPr>
            <a:r>
              <a:rPr lang="en-US" sz="3200" dirty="0" smtClean="0">
                <a:solidFill>
                  <a:srgbClr val="FF0000"/>
                </a:solidFill>
              </a:rPr>
              <a:t>Soft Deadline</a:t>
            </a:r>
            <a:r>
              <a:rPr lang="en-US" sz="3200" dirty="0" smtClean="0"/>
              <a:t>: 24 – March – 2016  [100%]</a:t>
            </a:r>
          </a:p>
          <a:p>
            <a:pPr marL="0" indent="0" algn="just">
              <a:buNone/>
            </a:pPr>
            <a:r>
              <a:rPr lang="en-US" sz="3200" dirty="0" smtClean="0">
                <a:solidFill>
                  <a:srgbClr val="FF0000"/>
                </a:solidFill>
              </a:rPr>
              <a:t>Hard Deadline</a:t>
            </a:r>
            <a:r>
              <a:rPr lang="en-US" sz="3200" dirty="0" smtClean="0"/>
              <a:t>: 25 – March – 2016 [50%]</a:t>
            </a:r>
            <a:endParaRPr lang="en-US" sz="3200" dirty="0"/>
          </a:p>
        </p:txBody>
      </p:sp>
    </p:spTree>
    <p:extLst>
      <p:ext uri="{BB962C8B-B14F-4D97-AF65-F5344CB8AC3E}">
        <p14:creationId xmlns:p14="http://schemas.microsoft.com/office/powerpoint/2010/main" val="285300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393" y="133003"/>
            <a:ext cx="9824258" cy="693161"/>
          </a:xfrm>
        </p:spPr>
        <p:txBody>
          <a:bodyPr>
            <a:normAutofit fontScale="90000"/>
          </a:bodyPr>
          <a:lstStyle/>
          <a:p>
            <a:r>
              <a:rPr lang="en-US" dirty="0" smtClean="0"/>
              <a:t>References </a:t>
            </a:r>
            <a:endParaRPr lang="en-US" dirty="0"/>
          </a:p>
        </p:txBody>
      </p:sp>
      <p:sp>
        <p:nvSpPr>
          <p:cNvPr id="3" name="Content Placeholder 2"/>
          <p:cNvSpPr>
            <a:spLocks noGrp="1"/>
          </p:cNvSpPr>
          <p:nvPr>
            <p:ph idx="1"/>
          </p:nvPr>
        </p:nvSpPr>
        <p:spPr>
          <a:xfrm>
            <a:off x="838200" y="826164"/>
            <a:ext cx="10515600" cy="4927712"/>
          </a:xfrm>
        </p:spPr>
        <p:txBody>
          <a:bodyPr>
            <a:noAutofit/>
          </a:bodyPr>
          <a:lstStyle/>
          <a:p>
            <a:pPr marL="342900" indent="-342900">
              <a:buFont typeface="+mj-lt"/>
              <a:buAutoNum type="arabicPeriod"/>
            </a:pPr>
            <a:r>
              <a:rPr lang="en-US" sz="1800" dirty="0" smtClean="0">
                <a:hlinkClick r:id="rId2"/>
              </a:rPr>
              <a:t>http://www.osdever.net/tutorials/view/hello-world-boot-loader</a:t>
            </a:r>
            <a:endParaRPr lang="en-US" sz="1800" dirty="0" smtClean="0"/>
          </a:p>
          <a:p>
            <a:pPr marL="342900" indent="-342900">
              <a:buFont typeface="+mj-lt"/>
              <a:buAutoNum type="arabicPeriod"/>
            </a:pPr>
            <a:r>
              <a:rPr lang="en-US" sz="1800" dirty="0" smtClean="0">
                <a:hlinkClick r:id="rId3"/>
              </a:rPr>
              <a:t>http://viralpatel.net/taj/tutorial/hello_world_bootloader.php</a:t>
            </a:r>
            <a:endParaRPr lang="en-US" sz="1800" dirty="0" smtClean="0"/>
          </a:p>
          <a:p>
            <a:pPr marL="342900" indent="-342900">
              <a:buFont typeface="+mj-lt"/>
              <a:buAutoNum type="arabicPeriod"/>
            </a:pPr>
            <a:r>
              <a:rPr lang="en-US" sz="1800" dirty="0" smtClean="0">
                <a:hlinkClick r:id="rId4"/>
              </a:rPr>
              <a:t>http://www.brokenthorn.com/Resources/OSDev4.html</a:t>
            </a:r>
            <a:endParaRPr lang="en-US" sz="1800" dirty="0" smtClean="0"/>
          </a:p>
          <a:p>
            <a:pPr marL="342900" indent="-342900">
              <a:buFont typeface="+mj-lt"/>
              <a:buAutoNum type="arabicPeriod"/>
            </a:pPr>
            <a:r>
              <a:rPr lang="en-US" sz="1800" dirty="0" smtClean="0">
                <a:hlinkClick r:id="rId5"/>
              </a:rPr>
              <a:t>http://www.codeproject.com/KB/tips/boot-loader.aspx?fid=1541607&amp;df=90&amp;mpp=25&amp;noise=3&amp;sort=Position&amp;view=Quick&amp;fr=1</a:t>
            </a:r>
            <a:endParaRPr lang="en-US" sz="1800" dirty="0" smtClean="0"/>
          </a:p>
          <a:p>
            <a:pPr marL="342900" indent="-342900">
              <a:buFont typeface="+mj-lt"/>
              <a:buAutoNum type="arabicPeriod"/>
            </a:pPr>
            <a:r>
              <a:rPr lang="en-US" sz="1800" dirty="0" smtClean="0">
                <a:hlinkClick r:id="rId6"/>
              </a:rPr>
              <a:t>http://www.codeproject.com/Articles/664165/Writing-a-boot-loader-in-Assembly-and-C-Part</a:t>
            </a:r>
            <a:endParaRPr lang="en-US" sz="1800" dirty="0" smtClean="0"/>
          </a:p>
          <a:p>
            <a:pPr marL="342900" indent="-342900">
              <a:buFont typeface="+mj-lt"/>
              <a:buAutoNum type="arabicPeriod"/>
            </a:pPr>
            <a:r>
              <a:rPr lang="en-US" sz="1800" dirty="0" smtClean="0">
                <a:hlinkClick r:id="rId7"/>
              </a:rPr>
              <a:t>https://www.youtube.com/channel/UCQ7UH2_NnlRTH7dQzBUqYtg</a:t>
            </a:r>
            <a:endParaRPr lang="en-US" sz="1800" dirty="0" smtClean="0"/>
          </a:p>
          <a:p>
            <a:pPr marL="342900" indent="-342900">
              <a:buFont typeface="+mj-lt"/>
              <a:buAutoNum type="arabicPeriod"/>
            </a:pPr>
            <a:r>
              <a:rPr lang="en-US" sz="1800" dirty="0" smtClean="0">
                <a:hlinkClick r:id="rId8"/>
              </a:rPr>
              <a:t>https://fawzi.wordpress.com/2009/05/24/virtualization-and-protection-rings-welcome-to-ring-1-part-i/</a:t>
            </a:r>
            <a:endParaRPr lang="en-US" sz="1800" dirty="0" smtClean="0"/>
          </a:p>
          <a:p>
            <a:pPr marL="342900" indent="-342900">
              <a:buFont typeface="+mj-lt"/>
              <a:buAutoNum type="arabicPeriod"/>
            </a:pPr>
            <a:r>
              <a:rPr lang="en-US" sz="1800" dirty="0" smtClean="0">
                <a:hlinkClick r:id="rId9"/>
              </a:rPr>
              <a:t>http://www.geek.com/chips/difference-between-real-mode-and-protected-mode-574665/</a:t>
            </a:r>
            <a:endParaRPr lang="en-US" sz="1800" dirty="0" smtClean="0"/>
          </a:p>
          <a:p>
            <a:pPr marL="342900" indent="-342900">
              <a:buFont typeface="+mj-lt"/>
              <a:buAutoNum type="arabicPeriod"/>
            </a:pPr>
            <a:r>
              <a:rPr lang="en-US" sz="1800" dirty="0" smtClean="0">
                <a:hlinkClick r:id="rId10"/>
              </a:rPr>
              <a:t>http://www.tutorialspoint.com/assembly_programming/assembly_addressing_modes.htm</a:t>
            </a:r>
            <a:endParaRPr lang="en-US" sz="1800" dirty="0" smtClean="0"/>
          </a:p>
          <a:p>
            <a:pPr marL="342900" indent="-342900">
              <a:buFont typeface="+mj-lt"/>
              <a:buAutoNum type="arabicPeriod"/>
            </a:pPr>
            <a:r>
              <a:rPr lang="en-US" sz="1800" dirty="0" smtClean="0">
                <a:hlinkClick r:id="rId11"/>
              </a:rPr>
              <a:t>https://www.youtube.com/user/dtreply</a:t>
            </a:r>
            <a:endParaRPr lang="en-US" sz="1800" dirty="0" smtClean="0"/>
          </a:p>
          <a:p>
            <a:pPr marL="342900" indent="-342900">
              <a:buFont typeface="+mj-lt"/>
              <a:buAutoNum type="arabicPeriod"/>
            </a:pPr>
            <a:r>
              <a:rPr lang="en-US" sz="1800" dirty="0" smtClean="0">
                <a:hlinkClick r:id="rId12"/>
              </a:rPr>
              <a:t>https://appusajeev.wordpress.com/2011/01/27/writing-a-16-bit-real-mode-os-nasm/</a:t>
            </a:r>
            <a:endParaRPr lang="ar-EG" sz="1800" dirty="0" smtClean="0"/>
          </a:p>
          <a:p>
            <a:pPr marL="342900" indent="-342900">
              <a:buFont typeface="+mj-lt"/>
              <a:buAutoNum type="arabicPeriod"/>
            </a:pPr>
            <a:r>
              <a:rPr lang="en-US" sz="1800" dirty="0">
                <a:hlinkClick r:id="rId2"/>
              </a:rPr>
              <a:t>http://</a:t>
            </a:r>
            <a:r>
              <a:rPr lang="en-US" sz="1800" dirty="0" smtClean="0">
                <a:hlinkClick r:id="rId2"/>
              </a:rPr>
              <a:t>www.osdever.net/tutorials/view/hello-world-boot-loader</a:t>
            </a:r>
            <a:endParaRPr lang="en-US" sz="1800" dirty="0" smtClean="0"/>
          </a:p>
          <a:p>
            <a:pPr marL="342900" indent="-342900">
              <a:buFont typeface="+mj-lt"/>
              <a:buAutoNum type="arabicPeriod"/>
            </a:pPr>
            <a:r>
              <a:rPr lang="en-US" sz="1800" dirty="0">
                <a:hlinkClick r:id="rId13"/>
              </a:rPr>
              <a:t>http://www.cyberciti.biz/faq/debian-ubuntu-building-installing-a-custom-linux-kernel</a:t>
            </a:r>
            <a:r>
              <a:rPr lang="en-US" sz="1800" dirty="0" smtClean="0">
                <a:hlinkClick r:id="rId13"/>
              </a:rPr>
              <a:t>/</a:t>
            </a:r>
            <a:endParaRPr lang="en-US" sz="1800" dirty="0" smtClean="0"/>
          </a:p>
          <a:p>
            <a:pPr marL="342900" indent="-342900">
              <a:buFont typeface="+mj-lt"/>
              <a:buAutoNum type="arabicPeriod"/>
            </a:pPr>
            <a:r>
              <a:rPr lang="en-US" sz="1800" dirty="0">
                <a:hlinkClick r:id="rId14"/>
              </a:rPr>
              <a:t>http://derekmolloy.ie/writing-a-linux-kernel-module-part-1-introduction</a:t>
            </a:r>
            <a:r>
              <a:rPr lang="en-US" sz="1800" dirty="0" smtClean="0">
                <a:hlinkClick r:id="rId14"/>
              </a:rPr>
              <a:t>/</a:t>
            </a:r>
            <a:endParaRPr lang="en-US" sz="1800" dirty="0" smtClean="0"/>
          </a:p>
          <a:p>
            <a:pPr marL="342900" indent="-342900">
              <a:buFont typeface="+mj-lt"/>
              <a:buAutoNum type="arabicPeriod"/>
            </a:pPr>
            <a:r>
              <a:rPr lang="en-US" sz="1800" dirty="0">
                <a:hlinkClick r:id="rId15"/>
              </a:rPr>
              <a:t>http://</a:t>
            </a:r>
            <a:r>
              <a:rPr lang="en-US" sz="1800" dirty="0" smtClean="0">
                <a:hlinkClick r:id="rId15"/>
              </a:rPr>
              <a:t>tldp.org/LDP/lkmpg/2.6/html/index.html</a:t>
            </a:r>
            <a:endParaRPr lang="en-US" sz="1800" dirty="0" smtClean="0"/>
          </a:p>
          <a:p>
            <a:pPr marL="342900" indent="-342900">
              <a:buFont typeface="+mj-lt"/>
              <a:buAutoNum type="arabicPeriod"/>
            </a:pPr>
            <a:endParaRPr lang="en-US" sz="1800" dirty="0" smtClean="0"/>
          </a:p>
          <a:p>
            <a:pPr marL="342900" indent="-342900">
              <a:buFont typeface="+mj-lt"/>
              <a:buAutoNum type="arabicPeriod"/>
            </a:pPr>
            <a:endParaRPr lang="en-US" sz="1800" dirty="0" smtClean="0"/>
          </a:p>
          <a:p>
            <a:pPr marL="342900" indent="-342900">
              <a:buFont typeface="+mj-lt"/>
              <a:buAutoNum type="arabicPeriod"/>
            </a:pPr>
            <a:endParaRPr lang="en-US" sz="1800" dirty="0" smtClean="0"/>
          </a:p>
          <a:p>
            <a:pPr marL="342900" indent="-342900">
              <a:buFont typeface="+mj-lt"/>
              <a:buAutoNum type="arabicPeriod"/>
            </a:pPr>
            <a:endParaRPr lang="en-US" sz="1800" dirty="0" smtClean="0"/>
          </a:p>
          <a:p>
            <a:pPr marL="342900" indent="-342900">
              <a:buFont typeface="+mj-lt"/>
              <a:buAutoNum type="arabicPeriod"/>
            </a:pPr>
            <a:endParaRPr lang="en-US" sz="1800" dirty="0" smtClean="0"/>
          </a:p>
          <a:p>
            <a:pPr marL="342900" indent="-342900">
              <a:buFont typeface="+mj-lt"/>
              <a:buAutoNum type="arabicPeriod"/>
            </a:pPr>
            <a:endParaRPr lang="en-US" sz="1800" dirty="0" smtClean="0"/>
          </a:p>
          <a:p>
            <a:pPr marL="342900" indent="-342900">
              <a:buFont typeface="+mj-lt"/>
              <a:buAutoNum type="arabicPeriod"/>
            </a:pPr>
            <a:endParaRPr lang="en-US" sz="1800" dirty="0" smtClean="0"/>
          </a:p>
          <a:p>
            <a:pPr marL="342900" indent="-342900">
              <a:buFont typeface="+mj-lt"/>
              <a:buAutoNum type="arabicPeriod"/>
            </a:pPr>
            <a:endParaRPr lang="ar-EG" sz="1800" dirty="0" smtClean="0"/>
          </a:p>
          <a:p>
            <a:pPr marL="342900" indent="-342900">
              <a:buFont typeface="+mj-lt"/>
              <a:buAutoNum type="arabicPeriod"/>
            </a:pPr>
            <a:endParaRPr lang="en-US" sz="1800" dirty="0"/>
          </a:p>
        </p:txBody>
      </p:sp>
    </p:spTree>
    <p:extLst>
      <p:ext uri="{BB962C8B-B14F-4D97-AF65-F5344CB8AC3E}">
        <p14:creationId xmlns:p14="http://schemas.microsoft.com/office/powerpoint/2010/main" val="1763096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971" y="1293890"/>
            <a:ext cx="8077200" cy="2109047"/>
          </a:xfrm>
        </p:spPr>
        <p:txBody>
          <a:bodyPr>
            <a:normAutofit fontScale="90000"/>
          </a:bodyPr>
          <a:lstStyle/>
          <a:p>
            <a:r>
              <a:rPr lang="en-US" sz="5400" b="1" dirty="0" smtClean="0">
                <a:latin typeface="Kozuka Gothic Pr6N H" panose="020B0800000000000000" pitchFamily="34" charset="-128"/>
                <a:ea typeface="Kozuka Gothic Pr6N H" panose="020B0800000000000000" pitchFamily="34" charset="-128"/>
              </a:rPr>
              <a:t>Operating Systems </a:t>
            </a:r>
            <a:br>
              <a:rPr lang="en-US" sz="5400" b="1" dirty="0" smtClean="0">
                <a:latin typeface="Kozuka Gothic Pr6N H" panose="020B0800000000000000" pitchFamily="34" charset="-128"/>
                <a:ea typeface="Kozuka Gothic Pr6N H" panose="020B0800000000000000" pitchFamily="34" charset="-128"/>
              </a:rPr>
            </a:br>
            <a:r>
              <a:rPr lang="en-US" sz="5400" b="1" dirty="0" smtClean="0">
                <a:latin typeface="Kozuka Gothic Pr6N H" panose="020B0800000000000000" pitchFamily="34" charset="-128"/>
                <a:ea typeface="Kozuka Gothic Pr6N H" panose="020B0800000000000000" pitchFamily="34" charset="-128"/>
              </a:rPr>
              <a:t>How not to </a:t>
            </a:r>
            <a:r>
              <a:rPr lang="en-US" sz="5400" b="1" dirty="0" smtClean="0">
                <a:solidFill>
                  <a:srgbClr val="FF0000"/>
                </a:solidFill>
                <a:latin typeface="Kozuka Gothic Pr6N H" panose="020B0800000000000000" pitchFamily="34" charset="-128"/>
                <a:ea typeface="Kozuka Gothic Pr6N H" panose="020B0800000000000000" pitchFamily="34" charset="-128"/>
              </a:rPr>
              <a:t>go bananas</a:t>
            </a:r>
            <a:r>
              <a:rPr lang="en-US" sz="5400" b="1" dirty="0" smtClean="0">
                <a:latin typeface="Kozuka Gothic Pr6N H" panose="020B0800000000000000" pitchFamily="34" charset="-128"/>
                <a:ea typeface="Kozuka Gothic Pr6N H" panose="020B0800000000000000" pitchFamily="34" charset="-128"/>
              </a:rPr>
              <a:t>?!</a:t>
            </a:r>
            <a:br>
              <a:rPr lang="en-US" sz="5400" b="1" dirty="0" smtClean="0">
                <a:latin typeface="Kozuka Gothic Pr6N H" panose="020B0800000000000000" pitchFamily="34" charset="-128"/>
                <a:ea typeface="Kozuka Gothic Pr6N H" panose="020B0800000000000000" pitchFamily="34" charset="-128"/>
              </a:rPr>
            </a:br>
            <a:r>
              <a:rPr lang="en-US" sz="5400" b="1" dirty="0" smtClean="0">
                <a:latin typeface="Kozuka Gothic Pr6N H" panose="020B0800000000000000" pitchFamily="34" charset="-128"/>
                <a:ea typeface="Kozuka Gothic Pr6N H" panose="020B0800000000000000" pitchFamily="34" charset="-128"/>
              </a:rPr>
              <a:t> </a:t>
            </a:r>
            <a:r>
              <a:rPr lang="en-US" sz="3600" b="1" dirty="0" smtClean="0">
                <a:solidFill>
                  <a:schemeClr val="accent2">
                    <a:lumMod val="75000"/>
                  </a:schemeClr>
                </a:solidFill>
                <a:latin typeface="Kozuka Gothic Pr6N H" panose="020B0800000000000000" pitchFamily="34" charset="-128"/>
                <a:ea typeface="Kozuka Gothic Pr6N H" panose="020B0800000000000000" pitchFamily="34" charset="-128"/>
              </a:rPr>
              <a:t>your  first bootloader</a:t>
            </a:r>
            <a:endParaRPr lang="en-US" sz="5400" b="1" dirty="0">
              <a:solidFill>
                <a:schemeClr val="accent2">
                  <a:lumMod val="75000"/>
                </a:schemeClr>
              </a:solidFill>
              <a:latin typeface="Kozuka Gothic Pr6N H" panose="020B0800000000000000" pitchFamily="34" charset="-128"/>
              <a:ea typeface="Kozuka Gothic Pr6N H" panose="020B0800000000000000" pitchFamily="34" charset="-128"/>
            </a:endParaRPr>
          </a:p>
        </p:txBody>
      </p:sp>
      <p:sp>
        <p:nvSpPr>
          <p:cNvPr id="3" name="Subtitle 2"/>
          <p:cNvSpPr>
            <a:spLocks noGrp="1"/>
          </p:cNvSpPr>
          <p:nvPr>
            <p:ph type="subTitle" idx="1"/>
          </p:nvPr>
        </p:nvSpPr>
        <p:spPr>
          <a:xfrm>
            <a:off x="-101429" y="3783937"/>
            <a:ext cx="9144000" cy="1655762"/>
          </a:xfrm>
        </p:spPr>
        <p:txBody>
          <a:bodyPr>
            <a:noAutofit/>
          </a:bodyPr>
          <a:lstStyle/>
          <a:p>
            <a:r>
              <a:rPr lang="en-US" sz="2800" b="1" dirty="0" smtClean="0">
                <a:solidFill>
                  <a:schemeClr val="accent1">
                    <a:lumMod val="75000"/>
                  </a:schemeClr>
                </a:solidFill>
              </a:rPr>
              <a:t>Omar Shaaban</a:t>
            </a:r>
          </a:p>
          <a:p>
            <a:r>
              <a:rPr lang="en-US" sz="2800" b="1" dirty="0" smtClean="0">
                <a:solidFill>
                  <a:schemeClr val="accent1">
                    <a:lumMod val="75000"/>
                  </a:schemeClr>
                </a:solidFill>
              </a:rPr>
              <a:t>Minia Uni. – Faculty of Engineering</a:t>
            </a:r>
          </a:p>
          <a:p>
            <a:r>
              <a:rPr lang="en-US" sz="2800" b="1" dirty="0" smtClean="0">
                <a:solidFill>
                  <a:schemeClr val="accent1">
                    <a:lumMod val="75000"/>
                  </a:schemeClr>
                </a:solidFill>
              </a:rPr>
              <a:t>Computer and Systems dept.</a:t>
            </a:r>
          </a:p>
          <a:p>
            <a:r>
              <a:rPr lang="en-US" sz="2800" b="1" dirty="0" smtClean="0">
                <a:solidFill>
                  <a:schemeClr val="accent1">
                    <a:lumMod val="75000"/>
                  </a:schemeClr>
                </a:solidFill>
              </a:rPr>
              <a:t>17 - March – 2016</a:t>
            </a:r>
          </a:p>
          <a:p>
            <a:endParaRPr lang="en-US" sz="2800" dirty="0">
              <a:solidFill>
                <a:schemeClr val="accent3">
                  <a:lumMod val="75000"/>
                </a:schemeClr>
              </a:solidFill>
            </a:endParaRPr>
          </a:p>
        </p:txBody>
      </p:sp>
      <p:pic>
        <p:nvPicPr>
          <p:cNvPr id="3074" name="Picture 2" descr="https://pbs.twimg.com/profile_images/3409382847/826da01660d8d22f0c1464d0dcc260ac.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0071" y="1935127"/>
            <a:ext cx="3682829" cy="369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661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r>
              <a:rPr lang="en-US" sz="19900" dirty="0" smtClean="0">
                <a:solidFill>
                  <a:schemeClr val="accent2">
                    <a:lumMod val="75000"/>
                  </a:schemeClr>
                </a:solidFill>
              </a:rPr>
              <a:t>Recap</a:t>
            </a:r>
            <a:endParaRPr lang="en-US" sz="19900" dirty="0">
              <a:solidFill>
                <a:schemeClr val="accent2">
                  <a:lumMod val="75000"/>
                </a:schemeClr>
              </a:solidFill>
            </a:endParaRPr>
          </a:p>
        </p:txBody>
      </p:sp>
    </p:spTree>
    <p:extLst>
      <p:ext uri="{BB962C8B-B14F-4D97-AF65-F5344CB8AC3E}">
        <p14:creationId xmlns:p14="http://schemas.microsoft.com/office/powerpoint/2010/main" val="1758950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Protection </a:t>
            </a:r>
            <a:r>
              <a:rPr lang="en-US" b="1" dirty="0" smtClean="0">
                <a:solidFill>
                  <a:srgbClr val="FF0000"/>
                </a:solidFill>
              </a:rPr>
              <a:t>Rings</a:t>
            </a:r>
            <a:endParaRPr lang="en-US" b="1" dirty="0">
              <a:solidFill>
                <a:srgbClr val="FF0000"/>
              </a:solidFill>
            </a:endParaRPr>
          </a:p>
        </p:txBody>
      </p:sp>
      <p:sp>
        <p:nvSpPr>
          <p:cNvPr id="3" name="Content Placeholder 2"/>
          <p:cNvSpPr>
            <a:spLocks noGrp="1"/>
          </p:cNvSpPr>
          <p:nvPr>
            <p:ph idx="1"/>
          </p:nvPr>
        </p:nvSpPr>
        <p:spPr>
          <a:xfrm>
            <a:off x="4096555" y="5779439"/>
            <a:ext cx="10515600" cy="4351338"/>
          </a:xfrm>
        </p:spPr>
        <p:txBody>
          <a:bodyPr>
            <a:normAutofit/>
          </a:bodyPr>
          <a:lstStyle/>
          <a:p>
            <a:pPr marL="0" indent="0">
              <a:buNone/>
            </a:pPr>
            <a:r>
              <a:rPr lang="en-US" dirty="0" smtClean="0">
                <a:solidFill>
                  <a:srgbClr val="000000"/>
                </a:solidFill>
                <a:highlight>
                  <a:srgbClr val="FFFFFF"/>
                </a:highlight>
              </a:rPr>
              <a:t> </a:t>
            </a:r>
            <a:endParaRPr lang="en-US" dirty="0"/>
          </a:p>
        </p:txBody>
      </p:sp>
      <p:pic>
        <p:nvPicPr>
          <p:cNvPr id="1026" name="Picture 2" descr="Four Protection R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240" y="1434014"/>
            <a:ext cx="6921035" cy="499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853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529" y="242974"/>
            <a:ext cx="10515600" cy="1325563"/>
          </a:xfrm>
        </p:spPr>
        <p:txBody>
          <a:bodyPr/>
          <a:lstStyle/>
          <a:p>
            <a:r>
              <a:rPr lang="en-US" b="1" dirty="0" smtClean="0"/>
              <a:t>Real Mode </a:t>
            </a:r>
            <a:r>
              <a:rPr lang="en-US" b="1" dirty="0" smtClean="0">
                <a:solidFill>
                  <a:srgbClr val="FF0000"/>
                </a:solidFill>
              </a:rPr>
              <a:t>vs.</a:t>
            </a:r>
            <a:r>
              <a:rPr lang="en-US" b="1" dirty="0" smtClean="0"/>
              <a:t> Protected Mode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70C0"/>
                </a:solidFill>
              </a:rPr>
              <a:t>Real Mode:</a:t>
            </a:r>
          </a:p>
          <a:p>
            <a:pPr lvl="1"/>
            <a:r>
              <a:rPr lang="en-US" dirty="0" smtClean="0"/>
              <a:t>16-bit mode</a:t>
            </a:r>
          </a:p>
          <a:p>
            <a:pPr lvl="1"/>
            <a:r>
              <a:rPr lang="en-US" dirty="0" smtClean="0"/>
              <a:t>&gt; 1 MB memory (64K segments)</a:t>
            </a:r>
          </a:p>
          <a:p>
            <a:pPr lvl="1"/>
            <a:r>
              <a:rPr lang="en-US" dirty="0" smtClean="0"/>
              <a:t>BIOS functions and interrupt </a:t>
            </a:r>
          </a:p>
          <a:p>
            <a:pPr lvl="1"/>
            <a:r>
              <a:rPr lang="en-US" dirty="0" smtClean="0"/>
              <a:t>Kernel Mode (ring 0)</a:t>
            </a:r>
          </a:p>
          <a:p>
            <a:pPr lvl="1"/>
            <a:r>
              <a:rPr lang="en-US" dirty="0" smtClean="0"/>
              <a:t>Exception halts the system (catastrophic) </a:t>
            </a:r>
          </a:p>
          <a:p>
            <a:pPr lvl="1"/>
            <a:endParaRPr lang="en-US" dirty="0"/>
          </a:p>
          <a:p>
            <a:r>
              <a:rPr lang="en-US" dirty="0" smtClean="0">
                <a:solidFill>
                  <a:srgbClr val="0070C0"/>
                </a:solidFill>
              </a:rPr>
              <a:t>Protected Mode</a:t>
            </a:r>
          </a:p>
          <a:p>
            <a:pPr lvl="1"/>
            <a:r>
              <a:rPr lang="en-US" dirty="0" smtClean="0"/>
              <a:t>32-bit mode</a:t>
            </a:r>
          </a:p>
          <a:p>
            <a:pPr lvl="1"/>
            <a:r>
              <a:rPr lang="en-US" dirty="0"/>
              <a:t> </a:t>
            </a:r>
            <a:r>
              <a:rPr lang="en-US" dirty="0" smtClean="0"/>
              <a:t>4GB memory mode (descriptor selector)</a:t>
            </a:r>
          </a:p>
          <a:p>
            <a:pPr lvl="1"/>
            <a:r>
              <a:rPr lang="en-US" dirty="0" smtClean="0"/>
              <a:t>User &amp; OS Mode (ring 3)</a:t>
            </a:r>
          </a:p>
          <a:p>
            <a:pPr lvl="1"/>
            <a:r>
              <a:rPr lang="en-US" dirty="0" smtClean="0"/>
              <a:t>No interrupt</a:t>
            </a:r>
          </a:p>
          <a:p>
            <a:pPr lvl="1"/>
            <a:r>
              <a:rPr lang="en-US" dirty="0" smtClean="0"/>
              <a:t>System can recover from system </a:t>
            </a:r>
            <a:endParaRPr lang="en-US" dirty="0"/>
          </a:p>
        </p:txBody>
      </p:sp>
      <p:pic>
        <p:nvPicPr>
          <p:cNvPr id="2050" name="Picture 2" descr="http://2.bp.blogspot.com/_dO9bg4_tViM/S9mHIS2dHYI/AAAAAAAAFk8/mMe60kBQtzI/s1600/10mb+hard+dri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595" y="-14114"/>
            <a:ext cx="4812405" cy="687211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3.googleusercontent.com/-YRcBsDuB9Sw/T2jWa5dTI7I/AAAAAAAAwFM/Lw-AB24_oUQ/w800-h800/Drive-520x690%255B1%255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595" y="3543300"/>
            <a:ext cx="4953000" cy="3314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79595" y="6488668"/>
            <a:ext cx="1704313" cy="369332"/>
          </a:xfrm>
          <a:prstGeom prst="rect">
            <a:avLst/>
          </a:prstGeom>
        </p:spPr>
        <p:txBody>
          <a:bodyPr wrap="none">
            <a:spAutoFit/>
          </a:bodyPr>
          <a:lstStyle/>
          <a:p>
            <a:r>
              <a:rPr lang="en-US" b="1" dirty="0" smtClean="0">
                <a:solidFill>
                  <a:srgbClr val="FFFF00"/>
                </a:solidFill>
              </a:rPr>
              <a:t>IBM 360 – 5 MB</a:t>
            </a:r>
            <a:endParaRPr lang="en-US" dirty="0">
              <a:solidFill>
                <a:srgbClr val="FFFF00"/>
              </a:solidFill>
            </a:endParaRPr>
          </a:p>
        </p:txBody>
      </p:sp>
    </p:spTree>
    <p:extLst>
      <p:ext uri="{BB962C8B-B14F-4D97-AF65-F5344CB8AC3E}">
        <p14:creationId xmlns:p14="http://schemas.microsoft.com/office/powerpoint/2010/main" val="500477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x86</a:t>
            </a:r>
            <a:r>
              <a:rPr lang="en-US" b="1" dirty="0" smtClean="0"/>
              <a:t> Architecture </a:t>
            </a:r>
            <a:endParaRPr lang="en-US" b="1" dirty="0"/>
          </a:p>
        </p:txBody>
      </p:sp>
      <p:pic>
        <p:nvPicPr>
          <p:cNvPr id="4" name="Content Placeholder 3"/>
          <p:cNvPicPr>
            <a:picLocks noGrp="1" noChangeAspect="1"/>
          </p:cNvPicPr>
          <p:nvPr>
            <p:ph idx="1"/>
          </p:nvPr>
        </p:nvPicPr>
        <p:blipFill>
          <a:blip r:embed="rId3"/>
          <a:stretch>
            <a:fillRect/>
          </a:stretch>
        </p:blipFill>
        <p:spPr>
          <a:xfrm>
            <a:off x="2213539" y="1213610"/>
            <a:ext cx="7764922" cy="4987226"/>
          </a:xfrm>
          <a:prstGeom prst="rect">
            <a:avLst/>
          </a:prstGeom>
        </p:spPr>
      </p:pic>
    </p:spTree>
    <p:extLst>
      <p:ext uri="{BB962C8B-B14F-4D97-AF65-F5344CB8AC3E}">
        <p14:creationId xmlns:p14="http://schemas.microsoft.com/office/powerpoint/2010/main" val="130959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CPU </a:t>
            </a:r>
            <a:r>
              <a:rPr lang="en-US" b="1" dirty="0" smtClean="0">
                <a:solidFill>
                  <a:srgbClr val="FF0000"/>
                </a:solidFill>
              </a:rPr>
              <a:t>Registers</a:t>
            </a:r>
            <a:endParaRPr lang="en-US" b="1" dirty="0">
              <a:solidFill>
                <a:srgbClr val="FF0000"/>
              </a:solidFill>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5767073" y="1292703"/>
            <a:ext cx="6424927" cy="4818696"/>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http://www.cs.virginia.edu/%7Eevans/cs216/guides/x86-registers.png"/>
          <p:cNvSpPr>
            <a:spLocks noChangeAspect="1" noChangeArrowheads="1"/>
          </p:cNvSpPr>
          <p:nvPr/>
        </p:nvSpPr>
        <p:spPr bwMode="auto">
          <a:xfrm>
            <a:off x="155575" y="-1646238"/>
            <a:ext cx="4572000" cy="3429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http://2.bp.blogspot.com/-3A_dI2nFVXo/Ub_MwsMV4VI/AAAAAAAAAvU/vMySt0x6aEo/s1600/3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2722030"/>
            <a:ext cx="5865603" cy="1960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466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33" y="186267"/>
            <a:ext cx="8712200" cy="438672"/>
          </a:xfrm>
        </p:spPr>
        <p:txBody>
          <a:bodyPr>
            <a:normAutofit fontScale="90000"/>
          </a:bodyPr>
          <a:lstStyle/>
          <a:p>
            <a:r>
              <a:rPr lang="en-US" sz="3200" b="1" dirty="0" smtClean="0"/>
              <a:t>CPU </a:t>
            </a:r>
            <a:r>
              <a:rPr lang="en-US" sz="3200" b="1" dirty="0" smtClean="0">
                <a:solidFill>
                  <a:srgbClr val="FF0000"/>
                </a:solidFill>
              </a:rPr>
              <a:t>Registers</a:t>
            </a:r>
            <a:r>
              <a:rPr lang="en-US" sz="3200" b="1" dirty="0" smtClean="0"/>
              <a:t> [cont.]</a:t>
            </a:r>
            <a:endParaRPr lang="en-US" sz="3200" b="1" dirty="0"/>
          </a:p>
        </p:txBody>
      </p:sp>
      <p:sp>
        <p:nvSpPr>
          <p:cNvPr id="3" name="Content Placeholder 2"/>
          <p:cNvSpPr>
            <a:spLocks noGrp="1"/>
          </p:cNvSpPr>
          <p:nvPr>
            <p:ph idx="1"/>
          </p:nvPr>
        </p:nvSpPr>
        <p:spPr>
          <a:xfrm>
            <a:off x="712788" y="843491"/>
            <a:ext cx="10515600" cy="4351338"/>
          </a:xfrm>
        </p:spPr>
        <p:txBody>
          <a:bodyPr>
            <a:normAutofit/>
          </a:bodyPr>
          <a:lstStyle/>
          <a:p>
            <a:r>
              <a:rPr lang="en-US" sz="2400" dirty="0" smtClean="0"/>
              <a:t>Instruction Pointer register “IP 16 bit”  , “EIP 32 bit”  ,and “RIP 64 bit” </a:t>
            </a:r>
          </a:p>
          <a:p>
            <a:r>
              <a:rPr lang="en-US" sz="2400" dirty="0" smtClean="0"/>
              <a:t>Flag Register</a:t>
            </a:r>
            <a:endParaRPr lang="en-US" sz="2400" dirty="0"/>
          </a:p>
        </p:txBody>
      </p:sp>
      <p:pic>
        <p:nvPicPr>
          <p:cNvPr id="6148" name="Picture 4" descr="http://css.csail.mit.edu/6.858/2013/readings/i386/fig2-8.gif"/>
          <p:cNvPicPr>
            <a:picLocks noChangeAspect="1" noChangeArrowheads="1"/>
          </p:cNvPicPr>
          <p:nvPr/>
        </p:nvPicPr>
        <p:blipFill rotWithShape="1">
          <a:blip r:embed="rId3">
            <a:extLst>
              <a:ext uri="{28A0092B-C50C-407E-A947-70E740481C1C}">
                <a14:useLocalDpi xmlns:a14="http://schemas.microsoft.com/office/drawing/2010/main" val="0"/>
              </a:ext>
            </a:extLst>
          </a:blip>
          <a:srcRect t="3292"/>
          <a:stretch/>
        </p:blipFill>
        <p:spPr bwMode="auto">
          <a:xfrm>
            <a:off x="3034240" y="1710266"/>
            <a:ext cx="9157760" cy="514773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upload.wikimedia.org/wikipedia/commons/thumb/9/9f/RacingFlagsJune2007.jpg/800px-RacingFlagsJune200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67" y="2395471"/>
            <a:ext cx="3115607" cy="32519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787944" y="2601531"/>
            <a:ext cx="321971" cy="2691685"/>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rot="5400000">
            <a:off x="7308312" y="2491614"/>
            <a:ext cx="194079" cy="5409126"/>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2601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Assembly in a </a:t>
            </a:r>
            <a:r>
              <a:rPr lang="en-US" b="1" dirty="0" smtClean="0">
                <a:solidFill>
                  <a:srgbClr val="FF0000"/>
                </a:solidFill>
              </a:rPr>
              <a:t>nutshell</a:t>
            </a:r>
            <a:r>
              <a:rPr lang="en-US" b="1" dirty="0" smtClean="0"/>
              <a:t>!</a:t>
            </a:r>
            <a:endParaRPr lang="en-US" b="1" dirty="0"/>
          </a:p>
        </p:txBody>
      </p:sp>
      <p:sp>
        <p:nvSpPr>
          <p:cNvPr id="3" name="Content Placeholder 2"/>
          <p:cNvSpPr>
            <a:spLocks noGrp="1"/>
          </p:cNvSpPr>
          <p:nvPr>
            <p:ph idx="1"/>
          </p:nvPr>
        </p:nvSpPr>
        <p:spPr>
          <a:xfrm>
            <a:off x="334433" y="1825625"/>
            <a:ext cx="11523133" cy="4351338"/>
          </a:xfrm>
        </p:spPr>
        <p:txBody>
          <a:bodyPr>
            <a:normAutofit fontScale="62500" lnSpcReduction="20000"/>
          </a:bodyPr>
          <a:lstStyle/>
          <a:p>
            <a:pPr marL="0" indent="0" algn="ctr">
              <a:buNone/>
            </a:pPr>
            <a:endParaRPr lang="en-US" sz="4000" dirty="0" smtClean="0">
              <a:solidFill>
                <a:schemeClr val="accent1">
                  <a:lumMod val="75000"/>
                </a:schemeClr>
              </a:solidFill>
            </a:endParaRPr>
          </a:p>
          <a:p>
            <a:pPr marL="0" indent="0" algn="ctr">
              <a:buNone/>
            </a:pPr>
            <a:r>
              <a:rPr lang="en-US" sz="4000" dirty="0" smtClean="0">
                <a:solidFill>
                  <a:srgbClr val="FF0000"/>
                </a:solidFill>
              </a:rPr>
              <a:t>label: </a:t>
            </a:r>
            <a:r>
              <a:rPr lang="en-US" sz="4000" dirty="0" smtClean="0">
                <a:solidFill>
                  <a:schemeClr val="accent1">
                    <a:lumMod val="75000"/>
                  </a:schemeClr>
                </a:solidFill>
              </a:rPr>
              <a:t>instruction</a:t>
            </a:r>
            <a:r>
              <a:rPr lang="en-US" sz="4000" dirty="0" smtClean="0"/>
              <a:t>  </a:t>
            </a:r>
            <a:r>
              <a:rPr lang="en-US" sz="4000" dirty="0" smtClean="0">
                <a:solidFill>
                  <a:srgbClr val="FFC000"/>
                </a:solidFill>
              </a:rPr>
              <a:t>operand1</a:t>
            </a:r>
            <a:r>
              <a:rPr lang="en-US" sz="4000" dirty="0" smtClean="0"/>
              <a:t> , </a:t>
            </a:r>
            <a:r>
              <a:rPr lang="en-US" sz="4000" dirty="0" smtClean="0">
                <a:solidFill>
                  <a:schemeClr val="accent2">
                    <a:lumMod val="75000"/>
                  </a:schemeClr>
                </a:solidFill>
              </a:rPr>
              <a:t>operand2</a:t>
            </a:r>
            <a:r>
              <a:rPr lang="en-US" sz="4000" dirty="0" smtClean="0"/>
              <a:t> , </a:t>
            </a:r>
            <a:r>
              <a:rPr lang="en-US" sz="4000" dirty="0" smtClean="0">
                <a:solidFill>
                  <a:schemeClr val="accent4">
                    <a:lumMod val="75000"/>
                  </a:schemeClr>
                </a:solidFill>
              </a:rPr>
              <a:t>operand3</a:t>
            </a:r>
          </a:p>
          <a:p>
            <a:pPr marL="0" indent="0" algn="ctr">
              <a:buNone/>
            </a:pPr>
            <a:endParaRPr lang="en-US" sz="4000" dirty="0" smtClean="0">
              <a:solidFill>
                <a:schemeClr val="accent4">
                  <a:lumMod val="75000"/>
                </a:schemeClr>
              </a:solidFill>
            </a:endParaRPr>
          </a:p>
          <a:p>
            <a:pPr marL="0" indent="0">
              <a:buNone/>
            </a:pPr>
            <a:r>
              <a:rPr lang="en-US" sz="4000" dirty="0" smtClean="0">
                <a:effectLst>
                  <a:outerShdw blurRad="38100" dist="38100" dir="2700000" algn="tl">
                    <a:srgbClr val="000000">
                      <a:alpha val="43137"/>
                    </a:srgbClr>
                  </a:outerShdw>
                </a:effectLst>
              </a:rPr>
              <a:t>start: </a:t>
            </a:r>
            <a:r>
              <a:rPr lang="en-US" sz="4000" dirty="0" smtClean="0"/>
              <a:t>add al , ah</a:t>
            </a:r>
          </a:p>
          <a:p>
            <a:pPr marL="0" indent="0">
              <a:buNone/>
            </a:pPr>
            <a:r>
              <a:rPr lang="en-US" sz="4000" dirty="0"/>
              <a:t>	</a:t>
            </a:r>
            <a:r>
              <a:rPr lang="en-US" sz="4000" dirty="0" err="1" smtClean="0"/>
              <a:t>inc</a:t>
            </a:r>
            <a:r>
              <a:rPr lang="en-US" sz="4000" dirty="0" smtClean="0"/>
              <a:t> </a:t>
            </a:r>
            <a:r>
              <a:rPr lang="en-US" sz="4000" dirty="0" err="1" smtClean="0"/>
              <a:t>ebx</a:t>
            </a:r>
            <a:endParaRPr lang="en-US" sz="4000" dirty="0" smtClean="0"/>
          </a:p>
          <a:p>
            <a:pPr marL="0" indent="0">
              <a:buNone/>
            </a:pPr>
            <a:r>
              <a:rPr lang="en-US" sz="4000" dirty="0" smtClean="0"/>
              <a:t>	add al , 05h</a:t>
            </a:r>
          </a:p>
          <a:p>
            <a:pPr marL="0" indent="0">
              <a:buNone/>
            </a:pPr>
            <a:r>
              <a:rPr lang="en-US" sz="4000" dirty="0" smtClean="0"/>
              <a:t>	sub  al , 0x05</a:t>
            </a:r>
          </a:p>
          <a:p>
            <a:pPr marL="0" indent="0">
              <a:buNone/>
            </a:pPr>
            <a:r>
              <a:rPr lang="en-US" sz="4000" dirty="0" smtClean="0"/>
              <a:t>	add  </a:t>
            </a:r>
            <a:r>
              <a:rPr lang="en-US" sz="4000" dirty="0" err="1" smtClean="0"/>
              <a:t>bx</a:t>
            </a:r>
            <a:r>
              <a:rPr lang="en-US" sz="4000" dirty="0" smtClean="0"/>
              <a:t> , [05h]</a:t>
            </a:r>
          </a:p>
          <a:p>
            <a:pPr marL="0" indent="0">
              <a:buNone/>
            </a:pPr>
            <a:r>
              <a:rPr lang="en-US" sz="4000" dirty="0" smtClean="0"/>
              <a:t>	sub </a:t>
            </a:r>
            <a:r>
              <a:rPr lang="en-US" sz="4000" dirty="0" err="1" smtClean="0"/>
              <a:t>bl</a:t>
            </a:r>
            <a:r>
              <a:rPr lang="en-US" sz="4000" dirty="0" smtClean="0"/>
              <a:t> , [05h + 2]</a:t>
            </a:r>
          </a:p>
          <a:p>
            <a:pPr marL="0" indent="0">
              <a:buNone/>
            </a:pPr>
            <a:r>
              <a:rPr lang="en-US" sz="4000" dirty="0" smtClean="0"/>
              <a:t>	sub al , [ah]</a:t>
            </a:r>
          </a:p>
          <a:p>
            <a:pPr marL="0" indent="0">
              <a:buNone/>
            </a:pPr>
            <a:r>
              <a:rPr lang="en-US" sz="4000" dirty="0"/>
              <a:t>	</a:t>
            </a:r>
            <a:r>
              <a:rPr lang="en-US" sz="4000" dirty="0" err="1" smtClean="0"/>
              <a:t>jmp</a:t>
            </a:r>
            <a:r>
              <a:rPr lang="en-US" sz="4000" dirty="0" smtClean="0"/>
              <a:t> start</a:t>
            </a:r>
          </a:p>
          <a:p>
            <a:pPr marL="0" indent="0" algn="ctr">
              <a:buNone/>
            </a:pPr>
            <a:endParaRPr lang="en-US" sz="4000" dirty="0">
              <a:effectLst>
                <a:outerShdw blurRad="38100" dist="38100" dir="2700000" algn="tl">
                  <a:srgbClr val="000000">
                    <a:alpha val="43137"/>
                  </a:srgbClr>
                </a:outerShdw>
              </a:effectLst>
            </a:endParaRPr>
          </a:p>
          <a:p>
            <a:pPr marL="0" indent="0" algn="ctr">
              <a:buNone/>
            </a:pPr>
            <a:endParaRPr lang="en-US" sz="4000" dirty="0" smtClean="0">
              <a:effectLst>
                <a:outerShdw blurRad="38100" dist="38100" dir="2700000" algn="tl">
                  <a:srgbClr val="000000">
                    <a:alpha val="43137"/>
                  </a:srgbClr>
                </a:outerShdw>
              </a:effectLst>
            </a:endParaRPr>
          </a:p>
        </p:txBody>
      </p:sp>
      <p:pic>
        <p:nvPicPr>
          <p:cNvPr id="4098" name="Picture 2" descr="assembly_syntax"/>
          <p:cNvPicPr>
            <a:picLocks noChangeAspect="1" noChangeArrowheads="1"/>
          </p:cNvPicPr>
          <p:nvPr/>
        </p:nvPicPr>
        <p:blipFill rotWithShape="1">
          <a:blip r:embed="rId2">
            <a:extLst>
              <a:ext uri="{28A0092B-C50C-407E-A947-70E740481C1C}">
                <a14:useLocalDpi xmlns:a14="http://schemas.microsoft.com/office/drawing/2010/main" val="0"/>
              </a:ext>
            </a:extLst>
          </a:blip>
          <a:srcRect t="21010" r="9277" b="12555"/>
          <a:stretch/>
        </p:blipFill>
        <p:spPr bwMode="auto">
          <a:xfrm>
            <a:off x="4454015" y="3331771"/>
            <a:ext cx="7136971" cy="131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52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6462</TotalTime>
  <Words>1185</Words>
  <Application>Microsoft Office PowerPoint</Application>
  <PresentationFormat>Widescreen</PresentationFormat>
  <Paragraphs>184</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Kozuka Gothic Pr6N H</vt:lpstr>
      <vt:lpstr>Arial</vt:lpstr>
      <vt:lpstr>Calibri</vt:lpstr>
      <vt:lpstr>Calibri Light</vt:lpstr>
      <vt:lpstr>Office Theme</vt:lpstr>
      <vt:lpstr>Quiz</vt:lpstr>
      <vt:lpstr>Operating Systems  How not to go bananas?!  your  first bootloader</vt:lpstr>
      <vt:lpstr>PowerPoint Presentation</vt:lpstr>
      <vt:lpstr>Protection Rings</vt:lpstr>
      <vt:lpstr>Real Mode vs. Protected Mode</vt:lpstr>
      <vt:lpstr>x86 Architecture </vt:lpstr>
      <vt:lpstr>CPU Registers</vt:lpstr>
      <vt:lpstr>CPU Registers [cont.]</vt:lpstr>
      <vt:lpstr>Assembly in a nutshell!</vt:lpstr>
      <vt:lpstr>Assembly Cheat Sheets  “www.cheat-sheets.org”</vt:lpstr>
      <vt:lpstr>x86 Real Mode Memory Map [1MB]</vt:lpstr>
      <vt:lpstr>Port Mapping  “IN – OUT instructions”</vt:lpstr>
      <vt:lpstr>Kernel Modules</vt:lpstr>
      <vt:lpstr>Kernel Basics</vt:lpstr>
      <vt:lpstr>GitHub</vt:lpstr>
      <vt:lpstr>Assignment </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Shaaban</dc:creator>
  <cp:lastModifiedBy>Omar Shaaban</cp:lastModifiedBy>
  <cp:revision>161</cp:revision>
  <dcterms:created xsi:type="dcterms:W3CDTF">2016-03-11T19:25:42Z</dcterms:created>
  <dcterms:modified xsi:type="dcterms:W3CDTF">2016-03-17T22:52:12Z</dcterms:modified>
</cp:coreProperties>
</file>