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63" r:id="rId8"/>
    <p:sldId id="269" r:id="rId9"/>
    <p:sldId id="270" r:id="rId10"/>
    <p:sldId id="264" r:id="rId11"/>
    <p:sldId id="265" r:id="rId12"/>
    <p:sldId id="266" r:id="rId13"/>
    <p:sldId id="268" r:id="rId14"/>
    <p:sldId id="26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8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7" Type="http://schemas.openxmlformats.org/officeDocument/2006/relationships/image" Target="../media/image30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gif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Convolu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77801" y="1959767"/>
            <a:ext cx="7766936" cy="1646302"/>
          </a:xfrm>
        </p:spPr>
        <p:txBody>
          <a:bodyPr/>
          <a:lstStyle/>
          <a:p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>
                <a:solidFill>
                  <a:schemeClr val="accent5"/>
                </a:solidFill>
              </a:rPr>
              <a:t> Image Convolution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77801" y="3889404"/>
            <a:ext cx="7766936" cy="1096899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 smtClean="0"/>
              <a:t>Week 4</a:t>
            </a:r>
          </a:p>
          <a:p>
            <a:r>
              <a:rPr lang="en-US" sz="4000" dirty="0" smtClean="0"/>
              <a:t> </a:t>
            </a:r>
            <a:r>
              <a:rPr lang="en-US" sz="4000" dirty="0" err="1" smtClean="0"/>
              <a:t>Minia</a:t>
            </a:r>
            <a:r>
              <a:rPr lang="en-US" sz="4000" dirty="0" smtClean="0"/>
              <a:t> - CUDA Teaching Center  </a:t>
            </a:r>
            <a:br>
              <a:rPr lang="en-US" sz="4000" dirty="0" smtClean="0"/>
            </a:br>
            <a:r>
              <a:rPr lang="en-US" sz="4000" dirty="0" smtClean="0"/>
              <a:t>March – 2015 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507067" y="1459479"/>
            <a:ext cx="58132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Parallel Computation  Patterns - Convolution</a:t>
            </a:r>
          </a:p>
        </p:txBody>
      </p:sp>
    </p:spTree>
    <p:extLst>
      <p:ext uri="{BB962C8B-B14F-4D97-AF65-F5344CB8AC3E}">
        <p14:creationId xmlns:p14="http://schemas.microsoft.com/office/powerpoint/2010/main" val="29469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y[0,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27" y="297420"/>
            <a:ext cx="15144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y[0,0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67" y="619393"/>
            <a:ext cx="6616349" cy="126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y[1,0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26" y="2292238"/>
            <a:ext cx="1209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y[1,0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67" y="2539854"/>
            <a:ext cx="6515959" cy="124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y[2,0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27" y="4441065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y[2,0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67" y="4441065"/>
            <a:ext cx="6875159" cy="13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y[0,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64" y="743037"/>
            <a:ext cx="15144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y[0,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49" y="807790"/>
            <a:ext cx="6784733" cy="130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y[1,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1" y="2722672"/>
            <a:ext cx="12096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y[1,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64" y="2701968"/>
            <a:ext cx="6709302" cy="128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y[2,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63" y="4702307"/>
            <a:ext cx="15906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y[2,1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80" y="4584340"/>
            <a:ext cx="6612502" cy="126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73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y[0,2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5" y="437546"/>
            <a:ext cx="15144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y[0,2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11" y="681843"/>
            <a:ext cx="6905616" cy="134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y[1,2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34" y="2676659"/>
            <a:ext cx="1209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y[1,2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11" y="2829152"/>
            <a:ext cx="7407409" cy="143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y[2,2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68" y="4915772"/>
            <a:ext cx="15906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y[2,2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11" y="5150208"/>
            <a:ext cx="6956194" cy="13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7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8207" y="137733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2D Image Convolution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11" y="1148836"/>
            <a:ext cx="5246471" cy="1220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27" y="2747403"/>
            <a:ext cx="104489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79" y="2915266"/>
            <a:ext cx="7294696" cy="38358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8207" y="1278751"/>
            <a:ext cx="125611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dim3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dimGrid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TILE_WIDTH - 1)/TILE_WIDTH,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imageHeight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TILE_WIDTH - 1)/TILE_WIDTH,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dim3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dimBlock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(TILE_WIDTH, TILE_WIDTH,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imageChannels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8207" y="137733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Grid, Block dims.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</a:t>
            </a:r>
            <a:r>
              <a:rPr lang="en-US" dirty="0" smtClean="0"/>
              <a:t>]</a:t>
            </a:r>
            <a:r>
              <a:rPr lang="en-US" dirty="0"/>
              <a:t> Wolfram </a:t>
            </a:r>
            <a:r>
              <a:rPr lang="en-US" dirty="0" err="1"/>
              <a:t>Mathworld</a:t>
            </a:r>
            <a:r>
              <a:rPr lang="en-US" dirty="0"/>
              <a:t>. “Convolution” 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mathworld.wolfram.com/Convolution.html</a:t>
            </a:r>
            <a:endParaRPr lang="en-US" dirty="0" smtClean="0"/>
          </a:p>
          <a:p>
            <a:r>
              <a:rPr lang="en-US" dirty="0"/>
              <a:t>[2</a:t>
            </a:r>
            <a:r>
              <a:rPr lang="en-US" dirty="0" smtClean="0"/>
              <a:t>] </a:t>
            </a:r>
            <a:r>
              <a:rPr lang="en-US" b="1" dirty="0" smtClean="0"/>
              <a:t>Convolution</a:t>
            </a:r>
            <a:r>
              <a:rPr lang="en-US" dirty="0" smtClean="0"/>
              <a:t> </a:t>
            </a:r>
            <a:r>
              <a:rPr lang="en-US" dirty="0"/>
              <a:t>http://www.songho.ca/dsp/convolution/convolution.html#convolution_2d </a:t>
            </a:r>
            <a:endParaRPr lang="en-US" dirty="0" smtClean="0"/>
          </a:p>
          <a:p>
            <a:r>
              <a:rPr lang="en-US" dirty="0"/>
              <a:t>[3] https://www.evl.uic.edu/sjames/cs525/final.html</a:t>
            </a:r>
          </a:p>
        </p:txBody>
      </p:sp>
    </p:spTree>
    <p:extLst>
      <p:ext uri="{BB962C8B-B14F-4D97-AF65-F5344CB8AC3E}">
        <p14:creationId xmlns:p14="http://schemas.microsoft.com/office/powerpoint/2010/main" val="39949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Convolution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Mathematically, a convolution measures the amount of overlap between two functions [1]. It can be thought of as a blending operation that integrates the point-wise multiplication of one dataset with another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49" y="3411756"/>
            <a:ext cx="8296104" cy="285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25" y="375031"/>
            <a:ext cx="10932813" cy="6168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325" y="6543640"/>
            <a:ext cx="7262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Reference: </a:t>
            </a:r>
            <a:r>
              <a:rPr lang="en-US" sz="1400" dirty="0">
                <a:solidFill>
                  <a:srgbClr val="0070C0"/>
                </a:solidFill>
              </a:rPr>
              <a:t>Coursera Parallel </a:t>
            </a:r>
            <a:r>
              <a:rPr lang="en-US" sz="1400" dirty="0" smtClean="0">
                <a:solidFill>
                  <a:srgbClr val="0070C0"/>
                </a:solidFill>
              </a:rPr>
              <a:t>Heterogeneous Systems (Online Course)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48325" y="6543640"/>
            <a:ext cx="7262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Reference: </a:t>
            </a:r>
            <a:r>
              <a:rPr lang="en-US" sz="1400" dirty="0">
                <a:solidFill>
                  <a:srgbClr val="0070C0"/>
                </a:solidFill>
              </a:rPr>
              <a:t>Coursera Parallel </a:t>
            </a:r>
            <a:r>
              <a:rPr lang="en-US" sz="1400" dirty="0" smtClean="0">
                <a:solidFill>
                  <a:srgbClr val="0070C0"/>
                </a:solidFill>
              </a:rPr>
              <a:t>Heterogeneous Systems (Online Course)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25" y="373107"/>
            <a:ext cx="10936224" cy="6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Image Blur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19" y="1632554"/>
            <a:ext cx="5804316" cy="38814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138" y="1632554"/>
            <a:ext cx="5804315" cy="3881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0468" y="5640946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7469" y="562806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 convolution filter </a:t>
            </a:r>
          </a:p>
        </p:txBody>
      </p:sp>
    </p:spTree>
    <p:extLst>
      <p:ext uri="{BB962C8B-B14F-4D97-AF65-F5344CB8AC3E}">
        <p14:creationId xmlns:p14="http://schemas.microsoft.com/office/powerpoint/2010/main" val="10655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1D Convolution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063" y="1519706"/>
            <a:ext cx="8832416" cy="47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3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Example 2D Conv. Example: </a:t>
            </a:r>
            <a:endParaRPr lang="en-US" dirty="0"/>
          </a:p>
        </p:txBody>
      </p:sp>
      <p:pic>
        <p:nvPicPr>
          <p:cNvPr id="2050" name="Picture 2" descr="h[m,n]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90" y="1716161"/>
            <a:ext cx="2513986" cy="252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[m,n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80" y="1716161"/>
            <a:ext cx="2560010" cy="257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2890" y="447717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44259" y="4477174"/>
            <a:ext cx="292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(Convolution MAKS)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26716" y="447717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 descr="y[m,n]=x[m,n]*y[m,n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491" y="2155012"/>
            <a:ext cx="2136864" cy="21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How it is done? </a:t>
            </a:r>
            <a:r>
              <a:rPr lang="en-US" sz="2000" dirty="0" smtClean="0">
                <a:solidFill>
                  <a:schemeClr val="tx1"/>
                </a:solidFill>
              </a:rPr>
              <a:t>[2]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2D Convol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59" y="1516911"/>
            <a:ext cx="5045987" cy="416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[m,n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68" y="1961166"/>
            <a:ext cx="2626262" cy="264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4015" y="5324765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5"/>
                </a:solidFill>
              </a:rPr>
              <a:t>Stencil operation</a:t>
            </a:r>
            <a:endParaRPr lang="en-US" sz="4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How it is done? </a:t>
            </a:r>
            <a:r>
              <a:rPr lang="en-US" sz="2000" dirty="0" smtClean="0">
                <a:solidFill>
                  <a:schemeClr val="tx1"/>
                </a:solidFill>
              </a:rPr>
              <a:t>[2]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2D Convol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76" y="3126772"/>
            <a:ext cx="4281032" cy="353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ongho.ca/dsp/convolution/files/conv2d_eq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1" y="943736"/>
            <a:ext cx="6671256" cy="197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[m,n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43" y="3300569"/>
            <a:ext cx="2626262" cy="264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125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1569</TotalTime>
  <Words>180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Trebuchet MS</vt:lpstr>
      <vt:lpstr>Wingdings 3</vt:lpstr>
      <vt:lpstr>Facet</vt:lpstr>
      <vt:lpstr>  Image Convolution </vt:lpstr>
      <vt:lpstr>What is Convolution ?</vt:lpstr>
      <vt:lpstr>PowerPoint Presentation</vt:lpstr>
      <vt:lpstr>PowerPoint Presentation</vt:lpstr>
      <vt:lpstr>Example: Image Blur</vt:lpstr>
      <vt:lpstr>Example 1D Convolution</vt:lpstr>
      <vt:lpstr>Full Example 2D Conv. Example: </vt:lpstr>
      <vt:lpstr>How it is done? [2]</vt:lpstr>
      <vt:lpstr>How it is done? [2]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Image Convolution </dc:title>
  <dc:creator>Omar</dc:creator>
  <cp:lastModifiedBy>Omar</cp:lastModifiedBy>
  <cp:revision>39</cp:revision>
  <dcterms:created xsi:type="dcterms:W3CDTF">2015-03-28T11:49:46Z</dcterms:created>
  <dcterms:modified xsi:type="dcterms:W3CDTF">2015-04-02T20:57:56Z</dcterms:modified>
</cp:coreProperties>
</file>