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handoutMasterIdLst>
    <p:handoutMasterId r:id="rId22"/>
  </p:handoutMasterIdLst>
  <p:sldIdLst>
    <p:sldId id="256" r:id="rId2"/>
    <p:sldId id="257" r:id="rId3"/>
    <p:sldId id="260" r:id="rId4"/>
    <p:sldId id="263" r:id="rId5"/>
    <p:sldId id="264" r:id="rId6"/>
    <p:sldId id="258" r:id="rId7"/>
    <p:sldId id="259" r:id="rId8"/>
    <p:sldId id="261" r:id="rId9"/>
    <p:sldId id="262" r:id="rId10"/>
    <p:sldId id="265" r:id="rId11"/>
    <p:sldId id="266" r:id="rId12"/>
    <p:sldId id="267" r:id="rId13"/>
    <p:sldId id="268" r:id="rId14"/>
    <p:sldId id="271" r:id="rId15"/>
    <p:sldId id="272" r:id="rId16"/>
    <p:sldId id="269" r:id="rId17"/>
    <p:sldId id="270"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80" autoAdjust="0"/>
  </p:normalViewPr>
  <p:slideViewPr>
    <p:cSldViewPr snapToGrid="0">
      <p:cViewPr varScale="1">
        <p:scale>
          <a:sx n="69" d="100"/>
          <a:sy n="69" d="100"/>
        </p:scale>
        <p:origin x="156" y="5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CF48-4D37-4220-897C-BD260244B0EC}" type="datetimeFigureOut">
              <a:rPr lang="en-US" smtClean="0"/>
              <a:t>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86B093-3642-4264-8425-F9B4F5A33B20}" type="slidenum">
              <a:rPr lang="en-US" smtClean="0"/>
              <a:t>‹#›</a:t>
            </a:fld>
            <a:endParaRPr lang="en-US"/>
          </a:p>
        </p:txBody>
      </p:sp>
    </p:spTree>
    <p:extLst>
      <p:ext uri="{BB962C8B-B14F-4D97-AF65-F5344CB8AC3E}">
        <p14:creationId xmlns:p14="http://schemas.microsoft.com/office/powerpoint/2010/main" val="10929248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82342-4924-4C8A-8500-C6F064C61574}" type="datetimeFigureOut">
              <a:rPr lang="en-US" smtClean="0"/>
              <a:t>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EFA7B-3471-4E11-9C10-B49E51AEE25D}" type="slidenum">
              <a:rPr lang="en-US" smtClean="0"/>
              <a:t>‹#›</a:t>
            </a:fld>
            <a:endParaRPr lang="en-US"/>
          </a:p>
        </p:txBody>
      </p:sp>
    </p:spTree>
    <p:extLst>
      <p:ext uri="{BB962C8B-B14F-4D97-AF65-F5344CB8AC3E}">
        <p14:creationId xmlns:p14="http://schemas.microsoft.com/office/powerpoint/2010/main" val="2082150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baseline="0" dirty="0" smtClean="0">
                <a:solidFill>
                  <a:schemeClr val="bg1"/>
                </a:solidFill>
                <a:latin typeface="+mn-lt"/>
                <a:ea typeface="+mn-ea"/>
                <a:cs typeface="+mn-cs"/>
              </a:rPr>
              <a:t>This piece of code is very simple. It stores the result of a multiplication of b and c value for a given</a:t>
            </a:r>
          </a:p>
          <a:p>
            <a:r>
              <a:rPr lang="en-US" sz="1200" b="1" i="0" u="none" strike="noStrike" kern="1200" baseline="0" dirty="0" smtClean="0">
                <a:solidFill>
                  <a:schemeClr val="bg1"/>
                </a:solidFill>
                <a:latin typeface="+mn-lt"/>
                <a:ea typeface="+mn-ea"/>
                <a:cs typeface="+mn-cs"/>
              </a:rPr>
              <a:t>     index in the result variable a for that same index. The for loop iterates 128 times (indexes 0 to 127). </a:t>
            </a:r>
          </a:p>
          <a:p>
            <a:endParaRPr lang="en-US" sz="1200" b="1" i="0" u="none" strike="noStrike" kern="1200" baseline="0" dirty="0" smtClean="0">
              <a:solidFill>
                <a:schemeClr val="bg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bg1"/>
                </a:solidFill>
                <a:latin typeface="+mn-lt"/>
                <a:ea typeface="+mn-ea"/>
                <a:cs typeface="+mn-cs"/>
              </a:rPr>
              <a:t>In CUDA you could translate this to 128 threads, each of which executes the line.</a:t>
            </a:r>
          </a:p>
          <a:p>
            <a:pPr marL="0" indent="0">
              <a:buFont typeface="Arial" panose="020B0604020202020204" pitchFamily="34" charset="0"/>
              <a:buNone/>
            </a:pPr>
            <a:r>
              <a:rPr lang="en-US" sz="1200" b="1" i="0" u="none" strike="noStrike" kern="1200" baseline="0" dirty="0" smtClean="0">
                <a:solidFill>
                  <a:schemeClr val="bg1"/>
                </a:solidFill>
                <a:latin typeface="+mn-lt"/>
                <a:ea typeface="+mn-ea"/>
                <a:cs typeface="+mn-cs"/>
              </a:rPr>
              <a:t>          a[</a:t>
            </a:r>
            <a:r>
              <a:rPr lang="en-US" sz="1200" b="1" i="0" u="none" strike="noStrike" kern="1200" baseline="0" dirty="0" err="1" smtClean="0">
                <a:solidFill>
                  <a:schemeClr val="bg1"/>
                </a:solidFill>
                <a:latin typeface="+mn-lt"/>
                <a:ea typeface="+mn-ea"/>
                <a:cs typeface="+mn-cs"/>
              </a:rPr>
              <a:t>i</a:t>
            </a:r>
            <a:r>
              <a:rPr lang="en-US" sz="1200" b="1" i="0" u="none" strike="noStrike" kern="1200" baseline="0" dirty="0" smtClean="0">
                <a:solidFill>
                  <a:schemeClr val="bg1"/>
                </a:solidFill>
                <a:latin typeface="+mn-lt"/>
                <a:ea typeface="+mn-ea"/>
                <a:cs typeface="+mn-cs"/>
              </a:rPr>
              <a:t>] = b[</a:t>
            </a:r>
            <a:r>
              <a:rPr lang="en-US" sz="1200" b="1" i="0" u="none" strike="noStrike" kern="1200" baseline="0" dirty="0" err="1" smtClean="0">
                <a:solidFill>
                  <a:schemeClr val="bg1"/>
                </a:solidFill>
                <a:latin typeface="+mn-lt"/>
                <a:ea typeface="+mn-ea"/>
                <a:cs typeface="+mn-cs"/>
              </a:rPr>
              <a:t>i</a:t>
            </a:r>
            <a:r>
              <a:rPr lang="en-US" sz="1200" b="1" i="0" u="none" strike="noStrike" kern="1200" baseline="0" dirty="0" smtClean="0">
                <a:solidFill>
                  <a:schemeClr val="bg1"/>
                </a:solidFill>
                <a:latin typeface="+mn-lt"/>
                <a:ea typeface="+mn-ea"/>
                <a:cs typeface="+mn-cs"/>
              </a:rPr>
              <a:t>] * c[</a:t>
            </a:r>
            <a:r>
              <a:rPr lang="en-US" sz="1200" b="1" i="0" u="none" strike="noStrike" kern="1200" baseline="0" dirty="0" err="1" smtClean="0">
                <a:solidFill>
                  <a:schemeClr val="bg1"/>
                </a:solidFill>
                <a:latin typeface="+mn-lt"/>
                <a:ea typeface="+mn-ea"/>
                <a:cs typeface="+mn-cs"/>
              </a:rPr>
              <a:t>i</a:t>
            </a:r>
            <a:r>
              <a:rPr lang="en-US" sz="1200" b="1" i="0" u="none" strike="noStrike" kern="1200" baseline="0" dirty="0" smtClean="0">
                <a:solidFill>
                  <a:schemeClr val="bg1"/>
                </a:solidFill>
                <a:latin typeface="+mn-lt"/>
                <a:ea typeface="+mn-ea"/>
                <a:cs typeface="+mn-cs"/>
              </a:rPr>
              <a:t>]</a:t>
            </a:r>
          </a:p>
          <a:p>
            <a:pPr marL="171450" indent="-171450">
              <a:buFont typeface="Arial" panose="020B0604020202020204" pitchFamily="34" charset="0"/>
              <a:buChar char="•"/>
            </a:pPr>
            <a:r>
              <a:rPr lang="en-US" sz="1200" b="1" i="0" u="none" strike="noStrike" kern="1200" baseline="0" dirty="0" smtClean="0">
                <a:solidFill>
                  <a:schemeClr val="bg1"/>
                </a:solidFill>
                <a:latin typeface="+mn-lt"/>
                <a:ea typeface="+mn-ea"/>
                <a:cs typeface="+mn-cs"/>
              </a:rPr>
              <a:t>In CUDA, you translate this loop by creating a kernel function, which is a function that executes on</a:t>
            </a:r>
          </a:p>
          <a:p>
            <a:pPr marL="0" indent="0">
              <a:buFont typeface="Arial" panose="020B0604020202020204" pitchFamily="34" charset="0"/>
              <a:buNone/>
            </a:pPr>
            <a:r>
              <a:rPr lang="en-US" sz="1200" b="1" i="0" u="none" strike="noStrike" kern="1200" baseline="0" dirty="0" smtClean="0">
                <a:solidFill>
                  <a:schemeClr val="bg1"/>
                </a:solidFill>
                <a:latin typeface="+mn-lt"/>
                <a:ea typeface="+mn-ea"/>
                <a:cs typeface="+mn-cs"/>
              </a:rPr>
              <a:t>    the GPU only and cannot be executed directly on the CPU.</a:t>
            </a:r>
          </a:p>
          <a:p>
            <a:pPr marL="171450" indent="-171450" algn="just">
              <a:buFont typeface="Arial" panose="020B0604020202020204" pitchFamily="34" charset="0"/>
              <a:buChar char="•"/>
            </a:pPr>
            <a:r>
              <a:rPr lang="en-US" sz="1200" b="1" i="0" u="none" strike="noStrike" kern="1200" baseline="0" dirty="0" smtClean="0">
                <a:solidFill>
                  <a:schemeClr val="bg1"/>
                </a:solidFill>
                <a:latin typeface="+mn-lt"/>
                <a:ea typeface="+mn-ea"/>
                <a:cs typeface="+mn-cs"/>
              </a:rPr>
              <a:t>In the CUDA programming model the CPU handles the serial code execution, which is where it excels. When you come to a </a:t>
            </a:r>
            <a:r>
              <a:rPr lang="en-US" sz="1200" b="1" i="0" u="sng" strike="noStrike" kern="1200" baseline="0" dirty="0" smtClean="0">
                <a:solidFill>
                  <a:schemeClr val="bg1"/>
                </a:solidFill>
                <a:latin typeface="+mn-lt"/>
                <a:ea typeface="+mn-ea"/>
                <a:cs typeface="+mn-cs"/>
              </a:rPr>
              <a:t>computationally</a:t>
            </a:r>
          </a:p>
          <a:p>
            <a:pPr marL="0" indent="0" algn="just">
              <a:buFont typeface="Arial" panose="020B0604020202020204" pitchFamily="34" charset="0"/>
              <a:buNone/>
            </a:pPr>
            <a:r>
              <a:rPr lang="en-US" sz="1200" b="1" i="0" u="none" strike="noStrike" kern="1200" baseline="0" dirty="0" smtClean="0">
                <a:solidFill>
                  <a:schemeClr val="bg1"/>
                </a:solidFill>
                <a:latin typeface="+mn-lt"/>
                <a:ea typeface="+mn-ea"/>
                <a:cs typeface="+mn-cs"/>
              </a:rPr>
              <a:t>    intense section of code the CPU hands it over to the GPU to make use of the huge computational power</a:t>
            </a:r>
          </a:p>
          <a:p>
            <a:pPr marL="0" indent="0" algn="just">
              <a:buFont typeface="Arial" panose="020B0604020202020204" pitchFamily="34" charset="0"/>
              <a:buNone/>
            </a:pPr>
            <a:r>
              <a:rPr lang="en-US" sz="1200" b="1" i="0" u="none" strike="noStrike" kern="1200" baseline="0" dirty="0" smtClean="0">
                <a:solidFill>
                  <a:schemeClr val="bg1"/>
                </a:solidFill>
                <a:latin typeface="+mn-lt"/>
                <a:ea typeface="+mn-ea"/>
                <a:cs typeface="+mn-cs"/>
              </a:rPr>
              <a:t>    it has.</a:t>
            </a:r>
          </a:p>
          <a:p>
            <a:endParaRPr lang="en-US" b="1" dirty="0">
              <a:solidFill>
                <a:schemeClr val="bg1"/>
              </a:solidFill>
            </a:endParaRPr>
          </a:p>
        </p:txBody>
      </p:sp>
      <p:sp>
        <p:nvSpPr>
          <p:cNvPr id="4" name="Slide Number Placeholder 3"/>
          <p:cNvSpPr>
            <a:spLocks noGrp="1"/>
          </p:cNvSpPr>
          <p:nvPr>
            <p:ph type="sldNum" sz="quarter" idx="10"/>
          </p:nvPr>
        </p:nvSpPr>
        <p:spPr/>
        <p:txBody>
          <a:bodyPr/>
          <a:lstStyle/>
          <a:p>
            <a:fld id="{813EFA7B-3471-4E11-9C10-B49E51AEE25D}" type="slidenum">
              <a:rPr lang="en-US" smtClean="0"/>
              <a:t>2</a:t>
            </a:fld>
            <a:endParaRPr lang="en-US"/>
          </a:p>
        </p:txBody>
      </p:sp>
    </p:spTree>
    <p:extLst>
      <p:ext uri="{BB962C8B-B14F-4D97-AF65-F5344CB8AC3E}">
        <p14:creationId xmlns:p14="http://schemas.microsoft.com/office/powerpoint/2010/main" val="414500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However, for 2D thread blocks, we need to introduce some new concepts. Just like in array indexing, to index into a Y element of 2D array, you need to know the width of the array, the number of X elements.</a:t>
            </a:r>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15</a:t>
            </a:fld>
            <a:endParaRPr lang="en-US"/>
          </a:p>
        </p:txBody>
      </p:sp>
    </p:spTree>
    <p:extLst>
      <p:ext uri="{BB962C8B-B14F-4D97-AF65-F5344CB8AC3E}">
        <p14:creationId xmlns:p14="http://schemas.microsoft.com/office/powerpoint/2010/main" val="2442981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homogeneity of the threads in a warp has a big effect on the computational throughput. If all the threads are executing the same instruction, then all the SPs in an MP can execute the same instruction in parallel. But if one or more threads in a warp is executing a different instruction from the others, then the warp has to be partitioned into groups of threads based on the instructions being executed, after which the groups are executed one after the other. This serialization reduces the throughput as the threads become more and more divergent and split into smaller and smaller groups. So it pays to keep the threads as homogenous as possible.</a:t>
            </a:r>
          </a:p>
          <a:p>
            <a:r>
              <a:rPr lang="en-US" b="1" dirty="0" smtClean="0"/>
              <a:t/>
            </a:r>
            <a:br>
              <a:rPr lang="en-US" b="1" dirty="0" smtClean="0"/>
            </a:br>
            <a:endParaRPr lang="en-US" b="1" dirty="0"/>
          </a:p>
        </p:txBody>
      </p:sp>
      <p:sp>
        <p:nvSpPr>
          <p:cNvPr id="4" name="Slide Number Placeholder 3"/>
          <p:cNvSpPr>
            <a:spLocks noGrp="1"/>
          </p:cNvSpPr>
          <p:nvPr>
            <p:ph type="sldNum" sz="quarter" idx="10"/>
          </p:nvPr>
        </p:nvSpPr>
        <p:spPr/>
        <p:txBody>
          <a:bodyPr/>
          <a:lstStyle/>
          <a:p>
            <a:fld id="{813EFA7B-3471-4E11-9C10-B49E51AEE25D}" type="slidenum">
              <a:rPr lang="en-US" smtClean="0"/>
              <a:t>16</a:t>
            </a:fld>
            <a:endParaRPr lang="en-US"/>
          </a:p>
        </p:txBody>
      </p:sp>
    </p:spTree>
    <p:extLst>
      <p:ext uri="{BB962C8B-B14F-4D97-AF65-F5344CB8AC3E}">
        <p14:creationId xmlns:p14="http://schemas.microsoft.com/office/powerpoint/2010/main" val="288381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3</a:t>
            </a:fld>
            <a:endParaRPr lang="en-US"/>
          </a:p>
        </p:txBody>
      </p:sp>
    </p:spTree>
    <p:extLst>
      <p:ext uri="{BB962C8B-B14F-4D97-AF65-F5344CB8AC3E}">
        <p14:creationId xmlns:p14="http://schemas.microsoft.com/office/powerpoint/2010/main" val="180237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6</a:t>
            </a:fld>
            <a:endParaRPr lang="en-US"/>
          </a:p>
        </p:txBody>
      </p:sp>
    </p:spTree>
    <p:extLst>
      <p:ext uri="{BB962C8B-B14F-4D97-AF65-F5344CB8AC3E}">
        <p14:creationId xmlns:p14="http://schemas.microsoft.com/office/powerpoint/2010/main" val="277859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8</a:t>
            </a:fld>
            <a:endParaRPr lang="en-US"/>
          </a:p>
        </p:txBody>
      </p:sp>
    </p:spTree>
    <p:extLst>
      <p:ext uri="{BB962C8B-B14F-4D97-AF65-F5344CB8AC3E}">
        <p14:creationId xmlns:p14="http://schemas.microsoft.com/office/powerpoint/2010/main" val="2522524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10</a:t>
            </a:fld>
            <a:endParaRPr lang="en-US"/>
          </a:p>
        </p:txBody>
      </p:sp>
    </p:spTree>
    <p:extLst>
      <p:ext uri="{BB962C8B-B14F-4D97-AF65-F5344CB8AC3E}">
        <p14:creationId xmlns:p14="http://schemas.microsoft.com/office/powerpoint/2010/main" val="203750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computer graphics, </a:t>
            </a:r>
            <a:r>
              <a:rPr lang="en-US" b="1" dirty="0" err="1" smtClean="0">
                <a:solidFill>
                  <a:schemeClr val="tx1"/>
                </a:solidFill>
              </a:rPr>
              <a:t>swizzling</a:t>
            </a:r>
            <a:r>
              <a:rPr lang="en-US" dirty="0" smtClean="0">
                <a:solidFill>
                  <a:schemeClr val="tx1"/>
                </a:solidFill>
              </a:rPr>
              <a:t> </a:t>
            </a:r>
            <a:r>
              <a:rPr lang="en-US" dirty="0" smtClean="0"/>
              <a:t>means rearranging the elements of a vector.</a:t>
            </a:r>
            <a:r>
              <a:rPr lang="en-US" baseline="0" dirty="0" smtClean="0"/>
              <a:t> </a:t>
            </a:r>
            <a:r>
              <a:rPr lang="en-US" dirty="0" smtClean="0"/>
              <a:t>For example, if A = {1,2,3,4}, where the components are x, y, z, and w respectively, you could compute B = </a:t>
            </a:r>
            <a:r>
              <a:rPr lang="en-US" dirty="0" err="1" smtClean="0"/>
              <a:t>A.wwxy</a:t>
            </a:r>
            <a:r>
              <a:rPr lang="en-US" dirty="0" smtClean="0"/>
              <a:t>, whereupon B would equal {4,4,1,2}. This is common in </a:t>
            </a:r>
            <a:r>
              <a:rPr lang="en-US" b="1" dirty="0" smtClean="0"/>
              <a:t>GPGPU</a:t>
            </a:r>
            <a:r>
              <a:rPr lang="en-US" dirty="0" smtClean="0"/>
              <a:t> application.</a:t>
            </a:r>
          </a:p>
          <a:p>
            <a:endParaRPr lang="en-US" dirty="0" smtClean="0"/>
          </a:p>
          <a:p>
            <a:r>
              <a:rPr lang="en-US" dirty="0" smtClean="0"/>
              <a:t>Source: Wikipedia.org</a:t>
            </a:r>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11</a:t>
            </a:fld>
            <a:endParaRPr lang="en-US"/>
          </a:p>
        </p:txBody>
      </p:sp>
    </p:spTree>
    <p:extLst>
      <p:ext uri="{BB962C8B-B14F-4D97-AF65-F5344CB8AC3E}">
        <p14:creationId xmlns:p14="http://schemas.microsoft.com/office/powerpoint/2010/main" val="357044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12</a:t>
            </a:fld>
            <a:endParaRPr lang="en-US"/>
          </a:p>
        </p:txBody>
      </p:sp>
    </p:spTree>
    <p:extLst>
      <p:ext uri="{BB962C8B-B14F-4D97-AF65-F5344CB8AC3E}">
        <p14:creationId xmlns:p14="http://schemas.microsoft.com/office/powerpoint/2010/main" val="1644001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13</a:t>
            </a:fld>
            <a:endParaRPr lang="en-US"/>
          </a:p>
        </p:txBody>
      </p:sp>
    </p:spTree>
    <p:extLst>
      <p:ext uri="{BB962C8B-B14F-4D97-AF65-F5344CB8AC3E}">
        <p14:creationId xmlns:p14="http://schemas.microsoft.com/office/powerpoint/2010/main" val="186085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Along the top on the X axis, you have the thread index. </a:t>
            </a:r>
          </a:p>
          <a:p>
            <a:r>
              <a:rPr lang="en-US" sz="1200" b="0" i="0" u="none" strike="noStrike" kern="1200" baseline="0" dirty="0" smtClean="0">
                <a:solidFill>
                  <a:schemeClr val="tx1"/>
                </a:solidFill>
                <a:latin typeface="+mn-lt"/>
                <a:ea typeface="+mn-ea"/>
                <a:cs typeface="+mn-cs"/>
              </a:rPr>
              <a:t>The row index forms the Y axis. The height of the</a:t>
            </a:r>
          </a:p>
          <a:p>
            <a:r>
              <a:rPr lang="en-US" sz="1200" b="0" i="0" u="none" strike="noStrike" kern="1200" baseline="0" dirty="0" smtClean="0">
                <a:solidFill>
                  <a:schemeClr val="tx1"/>
                </a:solidFill>
                <a:latin typeface="+mn-lt"/>
                <a:ea typeface="+mn-ea"/>
                <a:cs typeface="+mn-cs"/>
              </a:rPr>
              <a:t>Row is exactly one pixel. As you have 1080 rows of 10 blocks, you have in total 1080x10 = 10,800 blocks.</a:t>
            </a:r>
          </a:p>
          <a:p>
            <a:r>
              <a:rPr lang="en-US" sz="1200" b="0" i="0" u="none" strike="noStrike" kern="1200" baseline="0" dirty="0" smtClean="0">
                <a:solidFill>
                  <a:schemeClr val="tx1"/>
                </a:solidFill>
                <a:latin typeface="+mn-lt"/>
                <a:ea typeface="+mn-ea"/>
                <a:cs typeface="+mn-cs"/>
              </a:rPr>
              <a:t>As each block has 192 threads, you are scheduling just over two million threads, one for each pixel.</a:t>
            </a:r>
            <a:endParaRPr lang="en-US" dirty="0"/>
          </a:p>
        </p:txBody>
      </p:sp>
      <p:sp>
        <p:nvSpPr>
          <p:cNvPr id="4" name="Slide Number Placeholder 3"/>
          <p:cNvSpPr>
            <a:spLocks noGrp="1"/>
          </p:cNvSpPr>
          <p:nvPr>
            <p:ph type="sldNum" sz="quarter" idx="10"/>
          </p:nvPr>
        </p:nvSpPr>
        <p:spPr/>
        <p:txBody>
          <a:bodyPr/>
          <a:lstStyle/>
          <a:p>
            <a:fld id="{813EFA7B-3471-4E11-9C10-B49E51AEE25D}" type="slidenum">
              <a:rPr lang="en-US" smtClean="0"/>
              <a:t>14</a:t>
            </a:fld>
            <a:endParaRPr lang="en-US"/>
          </a:p>
        </p:txBody>
      </p:sp>
    </p:spTree>
    <p:extLst>
      <p:ext uri="{BB962C8B-B14F-4D97-AF65-F5344CB8AC3E}">
        <p14:creationId xmlns:p14="http://schemas.microsoft.com/office/powerpoint/2010/main" val="163113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71D452-AA85-4E21-806B-7041DB045CAF}"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3359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D5E7E8-7C56-4FFF-A320-603083BE310A}"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20616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D6B12-CAC8-4ADC-8C5F-0A5E608F4BF6}"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6038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0217DA-709C-4410-B72E-B916E302142C}"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2949131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0E2770-0B53-4CDC-B497-F2CD25988149}"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3405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9472C-3633-4073-AC89-D9D453FE8274}"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80703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30A1F0-5886-4C1A-96D5-E0B002C1BEF4}"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3670973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20A698-DA39-4F27-979D-4354184D5B60}"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190648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03B775-46AF-4BF2-9F4F-10A35A367971}"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226133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A115E-AEA0-429D-A2CE-8C271A64F737}" type="datetime1">
              <a:rPr lang="en-US" smtClean="0"/>
              <a:t>3/1/2015</a:t>
            </a:fld>
            <a:endParaRPr lang="en-US"/>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134430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5966D-4300-417C-A7DF-A63485DD0354}" type="datetime1">
              <a:rPr lang="en-US" smtClean="0"/>
              <a:t>3/1/2015</a:t>
            </a:fld>
            <a:endParaRPr lang="en-US"/>
          </a:p>
        </p:txBody>
      </p:sp>
      <p:sp>
        <p:nvSpPr>
          <p:cNvPr id="6" name="Footer Placeholder 5"/>
          <p:cNvSpPr>
            <a:spLocks noGrp="1"/>
          </p:cNvSpPr>
          <p:nvPr>
            <p:ph type="ftr" sz="quarter" idx="11"/>
          </p:nvPr>
        </p:nvSpPr>
        <p:spPr/>
        <p:txBody>
          <a:bodyPr/>
          <a:lstStyle/>
          <a:p>
            <a:r>
              <a:rPr lang="en-US" smtClean="0"/>
              <a:t>CUDA Teaching Center - Minia University  - Class 2015</a:t>
            </a:r>
            <a:endParaRPr lang="en-US"/>
          </a:p>
        </p:txBody>
      </p:sp>
      <p:sp>
        <p:nvSpPr>
          <p:cNvPr id="7" name="Slide Number Placeholder 6"/>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94162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83B5E2-BE71-472B-BEB3-2D31DBFCDFA9}" type="datetime1">
              <a:rPr lang="en-US" smtClean="0"/>
              <a:t>3/1/2015</a:t>
            </a:fld>
            <a:endParaRPr lang="en-US"/>
          </a:p>
        </p:txBody>
      </p:sp>
      <p:sp>
        <p:nvSpPr>
          <p:cNvPr id="8" name="Footer Placeholder 7"/>
          <p:cNvSpPr>
            <a:spLocks noGrp="1"/>
          </p:cNvSpPr>
          <p:nvPr>
            <p:ph type="ftr" sz="quarter" idx="11"/>
          </p:nvPr>
        </p:nvSpPr>
        <p:spPr/>
        <p:txBody>
          <a:bodyPr/>
          <a:lstStyle/>
          <a:p>
            <a:r>
              <a:rPr lang="en-US" smtClean="0"/>
              <a:t>CUDA Teaching Center - Minia University  - Class 2015</a:t>
            </a:r>
            <a:endParaRPr lang="en-US"/>
          </a:p>
        </p:txBody>
      </p:sp>
      <p:sp>
        <p:nvSpPr>
          <p:cNvPr id="9" name="Slide Number Placeholder 8"/>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153559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DF586-E8FC-42AA-AFBB-F929A5CCD60C}" type="datetime1">
              <a:rPr lang="en-US" smtClean="0"/>
              <a:t>3/1/2015</a:t>
            </a:fld>
            <a:endParaRPr lang="en-US"/>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265501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22ABB-E53E-4EC0-BA0B-303C38C5B65F}" type="datetime1">
              <a:rPr lang="en-US" smtClean="0"/>
              <a:t>3/1/2015</a:t>
            </a:fld>
            <a:endParaRPr lang="en-US"/>
          </a:p>
        </p:txBody>
      </p:sp>
      <p:sp>
        <p:nvSpPr>
          <p:cNvPr id="3" name="Footer Placeholder 2"/>
          <p:cNvSpPr>
            <a:spLocks noGrp="1"/>
          </p:cNvSpPr>
          <p:nvPr>
            <p:ph type="ftr" sz="quarter" idx="11"/>
          </p:nvPr>
        </p:nvSpPr>
        <p:spPr/>
        <p:txBody>
          <a:bodyPr/>
          <a:lstStyle/>
          <a:p>
            <a:r>
              <a:rPr lang="en-US" smtClean="0"/>
              <a:t>CUDA Teaching Center - Minia University  - Class 2015</a:t>
            </a:r>
            <a:endParaRPr lang="en-US"/>
          </a:p>
        </p:txBody>
      </p:sp>
      <p:sp>
        <p:nvSpPr>
          <p:cNvPr id="4" name="Slide Number Placeholder 3"/>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12201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C8636-448C-4538-B1DF-B2608C309E1B}" type="datetime1">
              <a:rPr lang="en-US" smtClean="0"/>
              <a:t>3/1/2015</a:t>
            </a:fld>
            <a:endParaRPr lang="en-US"/>
          </a:p>
        </p:txBody>
      </p:sp>
      <p:sp>
        <p:nvSpPr>
          <p:cNvPr id="6" name="Footer Placeholder 5"/>
          <p:cNvSpPr>
            <a:spLocks noGrp="1"/>
          </p:cNvSpPr>
          <p:nvPr>
            <p:ph type="ftr" sz="quarter" idx="11"/>
          </p:nvPr>
        </p:nvSpPr>
        <p:spPr/>
        <p:txBody>
          <a:bodyPr/>
          <a:lstStyle/>
          <a:p>
            <a:r>
              <a:rPr lang="en-US" smtClean="0"/>
              <a:t>CUDA Teaching Center - Minia University  - Class 2015</a:t>
            </a:r>
            <a:endParaRPr lang="en-US"/>
          </a:p>
        </p:txBody>
      </p:sp>
      <p:sp>
        <p:nvSpPr>
          <p:cNvPr id="7" name="Slide Number Placeholder 6"/>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335760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141E32-0439-4343-9580-4D79A5848FC4}" type="datetime1">
              <a:rPr lang="en-US" smtClean="0"/>
              <a:t>3/1/2015</a:t>
            </a:fld>
            <a:endParaRPr lang="en-US"/>
          </a:p>
        </p:txBody>
      </p:sp>
      <p:sp>
        <p:nvSpPr>
          <p:cNvPr id="6" name="Footer Placeholder 5"/>
          <p:cNvSpPr>
            <a:spLocks noGrp="1"/>
          </p:cNvSpPr>
          <p:nvPr>
            <p:ph type="ftr" sz="quarter" idx="11"/>
          </p:nvPr>
        </p:nvSpPr>
        <p:spPr/>
        <p:txBody>
          <a:bodyPr/>
          <a:lstStyle/>
          <a:p>
            <a:r>
              <a:rPr lang="en-US" smtClean="0"/>
              <a:t>CUDA Teaching Center - Minia University  - Class 2015</a:t>
            </a:r>
            <a:endParaRPr lang="en-US"/>
          </a:p>
        </p:txBody>
      </p:sp>
      <p:sp>
        <p:nvSpPr>
          <p:cNvPr id="7" name="Slide Number Placeholder 6"/>
          <p:cNvSpPr>
            <a:spLocks noGrp="1"/>
          </p:cNvSpPr>
          <p:nvPr>
            <p:ph type="sldNum" sz="quarter" idx="12"/>
          </p:nvPr>
        </p:nvSpPr>
        <p:spPr/>
        <p:txBody>
          <a:bodyPr/>
          <a:lstStyle/>
          <a:p>
            <a:fld id="{813CE7E8-A3E8-4509-BBAE-75E088B10439}" type="slidenum">
              <a:rPr lang="en-US" smtClean="0"/>
              <a:t>‹#›</a:t>
            </a:fld>
            <a:endParaRPr lang="en-US"/>
          </a:p>
        </p:txBody>
      </p:sp>
    </p:spTree>
    <p:extLst>
      <p:ext uri="{BB962C8B-B14F-4D97-AF65-F5344CB8AC3E}">
        <p14:creationId xmlns:p14="http://schemas.microsoft.com/office/powerpoint/2010/main" val="251503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BECECA-B0AA-47EE-8207-9746586FB5F1}" type="datetime1">
              <a:rPr lang="en-US" smtClean="0"/>
              <a:t>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CUDA Teaching Center - Minia University  - Class 2015</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3CE7E8-A3E8-4509-BBAE-75E088B10439}" type="slidenum">
              <a:rPr lang="en-US" smtClean="0"/>
              <a:t>‹#›</a:t>
            </a:fld>
            <a:endParaRPr lang="en-US"/>
          </a:p>
        </p:txBody>
      </p:sp>
    </p:spTree>
    <p:extLst>
      <p:ext uri="{BB962C8B-B14F-4D97-AF65-F5344CB8AC3E}">
        <p14:creationId xmlns:p14="http://schemas.microsoft.com/office/powerpoint/2010/main" val="6542011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587" y="235226"/>
            <a:ext cx="9959513" cy="3329581"/>
          </a:xfrm>
        </p:spPr>
        <p:txBody>
          <a:bodyPr/>
          <a:lstStyle/>
          <a:p>
            <a:r>
              <a:rPr lang="en-US" dirty="0" smtClean="0"/>
              <a:t>CUDA Class – Week 2 </a:t>
            </a:r>
            <a:endParaRPr lang="en-US" dirty="0"/>
          </a:p>
        </p:txBody>
      </p:sp>
      <p:sp>
        <p:nvSpPr>
          <p:cNvPr id="3" name="Subtitle 2"/>
          <p:cNvSpPr>
            <a:spLocks noGrp="1"/>
          </p:cNvSpPr>
          <p:nvPr>
            <p:ph type="subTitle" idx="1"/>
          </p:nvPr>
        </p:nvSpPr>
        <p:spPr>
          <a:xfrm>
            <a:off x="-421124" y="3783468"/>
            <a:ext cx="7766936" cy="1096899"/>
          </a:xfrm>
        </p:spPr>
        <p:txBody>
          <a:bodyPr>
            <a:normAutofit/>
          </a:bodyPr>
          <a:lstStyle/>
          <a:p>
            <a:r>
              <a:rPr lang="en-US" sz="3600" dirty="0" smtClean="0"/>
              <a:t>Grids, Blocks, and Threads</a:t>
            </a:r>
            <a:endParaRPr lang="en-US" sz="3600" dirty="0"/>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a:t>
            </a:fld>
            <a:endParaRPr lang="en-US"/>
          </a:p>
        </p:txBody>
      </p:sp>
    </p:spTree>
    <p:extLst>
      <p:ext uri="{BB962C8B-B14F-4D97-AF65-F5344CB8AC3E}">
        <p14:creationId xmlns:p14="http://schemas.microsoft.com/office/powerpoint/2010/main" val="3763890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659" y="357449"/>
            <a:ext cx="4119488" cy="6500551"/>
          </a:xfrm>
          <a:prstGeom prst="rect">
            <a:avLst/>
          </a:prstGeom>
        </p:spPr>
      </p:pic>
      <p:sp>
        <p:nvSpPr>
          <p:cNvPr id="4" name="Title 3"/>
          <p:cNvSpPr>
            <a:spLocks noGrp="1"/>
          </p:cNvSpPr>
          <p:nvPr>
            <p:ph type="title"/>
          </p:nvPr>
        </p:nvSpPr>
        <p:spPr/>
        <p:txBody>
          <a:bodyPr/>
          <a:lstStyle/>
          <a:p>
            <a:r>
              <a:rPr lang="en-US" dirty="0" smtClean="0"/>
              <a:t>Threads, Blocks, and Grids</a:t>
            </a:r>
            <a:endParaRPr lang="en-US" dirty="0"/>
          </a:p>
        </p:txBody>
      </p:sp>
      <p:sp>
        <p:nvSpPr>
          <p:cNvPr id="5" name="Content Placeholder 4"/>
          <p:cNvSpPr>
            <a:spLocks noGrp="1"/>
          </p:cNvSpPr>
          <p:nvPr>
            <p:ph idx="1"/>
          </p:nvPr>
        </p:nvSpPr>
        <p:spPr>
          <a:xfrm>
            <a:off x="9680" y="1899561"/>
            <a:ext cx="8012438" cy="3880773"/>
          </a:xfrm>
        </p:spPr>
        <p:txBody>
          <a:bodyPr>
            <a:normAutofit fontScale="92500" lnSpcReduction="20000"/>
          </a:bodyPr>
          <a:lstStyle/>
          <a:p>
            <a:pPr algn="just"/>
            <a:r>
              <a:rPr lang="en-US" sz="2400" dirty="0" smtClean="0">
                <a:solidFill>
                  <a:schemeClr val="accent4"/>
                </a:solidFill>
              </a:rPr>
              <a:t>Grid</a:t>
            </a:r>
            <a:r>
              <a:rPr lang="en-US" sz="2400" dirty="0" smtClean="0"/>
              <a:t> </a:t>
            </a:r>
            <a:r>
              <a:rPr lang="en-US" sz="2400" dirty="0">
                <a:solidFill>
                  <a:schemeClr val="tx1"/>
                </a:solidFill>
              </a:rPr>
              <a:t>→ GPU: An entire grid is handled by a single GPU chip</a:t>
            </a:r>
            <a:r>
              <a:rPr lang="en-US" sz="2400" dirty="0" smtClean="0">
                <a:solidFill>
                  <a:schemeClr val="tx1"/>
                </a:solidFill>
              </a:rPr>
              <a:t>.</a:t>
            </a:r>
          </a:p>
          <a:p>
            <a:pPr marL="0" indent="0" algn="just">
              <a:buNone/>
            </a:pPr>
            <a:endParaRPr lang="en-US" sz="2400" dirty="0">
              <a:solidFill>
                <a:schemeClr val="tx1"/>
              </a:solidFill>
            </a:endParaRPr>
          </a:p>
          <a:p>
            <a:pPr algn="just"/>
            <a:r>
              <a:rPr lang="en-US" sz="2400" dirty="0">
                <a:solidFill>
                  <a:schemeClr val="accent4"/>
                </a:solidFill>
              </a:rPr>
              <a:t>Block</a:t>
            </a:r>
            <a:r>
              <a:rPr lang="en-US" sz="2400" dirty="0"/>
              <a:t> </a:t>
            </a:r>
            <a:r>
              <a:rPr lang="en-US" sz="2400" dirty="0">
                <a:solidFill>
                  <a:schemeClr val="tx1"/>
                </a:solidFill>
              </a:rPr>
              <a:t>→ </a:t>
            </a:r>
            <a:r>
              <a:rPr lang="en-US" sz="2400" dirty="0" smtClean="0">
                <a:solidFill>
                  <a:schemeClr val="tx1"/>
                </a:solidFill>
              </a:rPr>
              <a:t>SM (</a:t>
            </a:r>
            <a:r>
              <a:rPr lang="en-US" sz="2400" dirty="0" smtClean="0">
                <a:solidFill>
                  <a:schemeClr val="accent5"/>
                </a:solidFill>
              </a:rPr>
              <a:t>some use MP</a:t>
            </a:r>
            <a:r>
              <a:rPr lang="en-US" sz="2400" dirty="0" smtClean="0">
                <a:solidFill>
                  <a:schemeClr val="tx1"/>
                </a:solidFill>
              </a:rPr>
              <a:t>): </a:t>
            </a:r>
            <a:r>
              <a:rPr lang="en-US" sz="2400" dirty="0">
                <a:solidFill>
                  <a:schemeClr val="tx1"/>
                </a:solidFill>
              </a:rPr>
              <a:t>The GPU chip is organized as a collection of </a:t>
            </a:r>
            <a:r>
              <a:rPr lang="en-US" sz="2400" dirty="0" smtClean="0">
                <a:solidFill>
                  <a:schemeClr val="tx1"/>
                </a:solidFill>
              </a:rPr>
              <a:t>Symmetric Multiprocessors (SMs</a:t>
            </a:r>
            <a:r>
              <a:rPr lang="en-US" sz="2400" dirty="0">
                <a:solidFill>
                  <a:schemeClr val="tx1"/>
                </a:solidFill>
              </a:rPr>
              <a:t>), with each multiprocessor responsible for handling one or more blocks in a grid. A block is never divided across multiple MPs</a:t>
            </a:r>
            <a:r>
              <a:rPr lang="en-US" sz="2400" dirty="0" smtClean="0">
                <a:solidFill>
                  <a:schemeClr val="tx1"/>
                </a:solidFill>
              </a:rPr>
              <a:t>.</a:t>
            </a:r>
          </a:p>
          <a:p>
            <a:pPr algn="just"/>
            <a:endParaRPr lang="en-US" sz="2400" dirty="0">
              <a:solidFill>
                <a:schemeClr val="tx1"/>
              </a:solidFill>
            </a:endParaRPr>
          </a:p>
          <a:p>
            <a:pPr algn="just"/>
            <a:r>
              <a:rPr lang="en-US" sz="2400" dirty="0">
                <a:solidFill>
                  <a:schemeClr val="accent4"/>
                </a:solidFill>
              </a:rPr>
              <a:t>Thread</a:t>
            </a:r>
            <a:r>
              <a:rPr lang="en-US" sz="2400" dirty="0"/>
              <a:t> </a:t>
            </a:r>
            <a:r>
              <a:rPr lang="en-US" sz="2400" dirty="0">
                <a:solidFill>
                  <a:schemeClr val="tx1"/>
                </a:solidFill>
              </a:rPr>
              <a:t>→ SP: Each </a:t>
            </a:r>
            <a:r>
              <a:rPr lang="en-US" sz="2400" dirty="0" smtClean="0">
                <a:solidFill>
                  <a:schemeClr val="tx1"/>
                </a:solidFill>
              </a:rPr>
              <a:t>SM </a:t>
            </a:r>
            <a:r>
              <a:rPr lang="en-US" sz="2400" dirty="0">
                <a:solidFill>
                  <a:schemeClr val="tx1"/>
                </a:solidFill>
              </a:rPr>
              <a:t>is further divided into a number of stream processors (SPs), with each SP handling one or more threads in a block.</a:t>
            </a:r>
          </a:p>
        </p:txBody>
      </p:sp>
      <p:sp>
        <p:nvSpPr>
          <p:cNvPr id="2" name="Footer Placeholder 1"/>
          <p:cNvSpPr>
            <a:spLocks noGrp="1"/>
          </p:cNvSpPr>
          <p:nvPr>
            <p:ph type="ftr" sz="quarter" idx="11"/>
          </p:nvPr>
        </p:nvSpPr>
        <p:spPr/>
        <p:txBody>
          <a:bodyPr/>
          <a:lstStyle/>
          <a:p>
            <a:r>
              <a:rPr lang="en-US" smtClean="0"/>
              <a:t>CUDA Teaching Center - Minia University  - Class 2015</a:t>
            </a:r>
            <a:endParaRPr lang="en-US" dirty="0"/>
          </a:p>
        </p:txBody>
      </p:sp>
      <p:sp>
        <p:nvSpPr>
          <p:cNvPr id="3" name="Slide Number Placeholder 2"/>
          <p:cNvSpPr>
            <a:spLocks noGrp="1"/>
          </p:cNvSpPr>
          <p:nvPr>
            <p:ph type="sldNum" sz="quarter" idx="12"/>
          </p:nvPr>
        </p:nvSpPr>
        <p:spPr/>
        <p:txBody>
          <a:bodyPr/>
          <a:lstStyle/>
          <a:p>
            <a:fld id="{813CE7E8-A3E8-4509-BBAE-75E088B10439}" type="slidenum">
              <a:rPr lang="en-US" smtClean="0"/>
              <a:t>10</a:t>
            </a:fld>
            <a:endParaRPr lang="en-US"/>
          </a:p>
        </p:txBody>
      </p:sp>
    </p:spTree>
    <p:extLst>
      <p:ext uri="{BB962C8B-B14F-4D97-AF65-F5344CB8AC3E}">
        <p14:creationId xmlns:p14="http://schemas.microsoft.com/office/powerpoint/2010/main" val="1180274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rgbClr val="C00000"/>
                </a:solidFill>
              </a:rPr>
              <a:t>dim3</a:t>
            </a:r>
            <a:r>
              <a:rPr lang="en-US" dirty="0" smtClean="0">
                <a:solidFill>
                  <a:srgbClr val="C00000"/>
                </a:solidFill>
              </a:rPr>
              <a:t> </a:t>
            </a:r>
            <a:r>
              <a:rPr lang="en-US" dirty="0" smtClean="0"/>
              <a:t>data type</a:t>
            </a:r>
            <a:endParaRPr lang="en-US" dirty="0"/>
          </a:p>
        </p:txBody>
      </p:sp>
      <p:sp>
        <p:nvSpPr>
          <p:cNvPr id="3" name="Content Placeholder 2"/>
          <p:cNvSpPr>
            <a:spLocks noGrp="1"/>
          </p:cNvSpPr>
          <p:nvPr>
            <p:ph idx="1"/>
          </p:nvPr>
        </p:nvSpPr>
        <p:spPr/>
        <p:txBody>
          <a:bodyPr/>
          <a:lstStyle/>
          <a:p>
            <a:r>
              <a:rPr lang="en-US" b="1" dirty="0">
                <a:solidFill>
                  <a:schemeClr val="tx1"/>
                </a:solidFill>
                <a:latin typeface="Georgia" panose="02040502050405020303" pitchFamily="18" charset="0"/>
              </a:rPr>
              <a:t>dim3</a:t>
            </a:r>
            <a:r>
              <a:rPr lang="en-US" dirty="0">
                <a:solidFill>
                  <a:schemeClr val="tx1"/>
                </a:solidFill>
                <a:latin typeface="Georgia" panose="02040502050405020303" pitchFamily="18" charset="0"/>
              </a:rPr>
              <a:t> is an integer vector type that can be used in </a:t>
            </a:r>
            <a:r>
              <a:rPr lang="en-US" b="1" dirty="0">
                <a:solidFill>
                  <a:schemeClr val="tx1"/>
                </a:solidFill>
                <a:latin typeface="Georgia" panose="02040502050405020303" pitchFamily="18" charset="0"/>
              </a:rPr>
              <a:t>CUDA</a:t>
            </a:r>
            <a:r>
              <a:rPr lang="en-US" dirty="0">
                <a:solidFill>
                  <a:schemeClr val="tx1"/>
                </a:solidFill>
                <a:latin typeface="Georgia" panose="02040502050405020303" pitchFamily="18" charset="0"/>
              </a:rPr>
              <a:t> code. Its most common application is to pass the grid and block dimensions in a kernel invocation. It can also be used in any user code for holding values of 3 dimensions</a:t>
            </a:r>
            <a:r>
              <a:rPr lang="en-US" dirty="0" smtClean="0">
                <a:solidFill>
                  <a:schemeClr val="tx1"/>
                </a:solidFill>
              </a:rPr>
              <a:t>.</a:t>
            </a:r>
          </a:p>
          <a:p>
            <a:r>
              <a:rPr lang="en-US" dirty="0" smtClean="0">
                <a:solidFill>
                  <a:schemeClr val="tx1"/>
                </a:solidFill>
                <a:latin typeface="Georgia" panose="02040502050405020303" pitchFamily="18" charset="0"/>
              </a:rPr>
              <a:t>Defined as structure in </a:t>
            </a:r>
            <a:r>
              <a:rPr lang="en-US" b="1" i="1" dirty="0" err="1" smtClean="0">
                <a:solidFill>
                  <a:srgbClr val="C00000"/>
                </a:solidFill>
                <a:latin typeface="Georgia" panose="02040502050405020303" pitchFamily="18" charset="0"/>
              </a:rPr>
              <a:t>vector_types.h</a:t>
            </a:r>
            <a:endParaRPr lang="en-US" b="1" i="1" dirty="0" smtClean="0">
              <a:solidFill>
                <a:srgbClr val="C00000"/>
              </a:solidFill>
              <a:latin typeface="Georgia" panose="02040502050405020303" pitchFamily="18" charset="0"/>
            </a:endParaRPr>
          </a:p>
          <a:p>
            <a:endParaRPr lang="en-US" b="1" i="1" dirty="0">
              <a:solidFill>
                <a:srgbClr val="C00000"/>
              </a:solidFill>
              <a:latin typeface="Georgia" panose="02040502050405020303" pitchFamily="18" charset="0"/>
            </a:endParaRPr>
          </a:p>
          <a:p>
            <a:endParaRPr lang="en-US" b="1" i="1" dirty="0" smtClean="0">
              <a:solidFill>
                <a:srgbClr val="C00000"/>
              </a:solidFill>
              <a:latin typeface="Georgia" panose="02040502050405020303" pitchFamily="18" charset="0"/>
            </a:endParaRPr>
          </a:p>
          <a:p>
            <a:endParaRPr lang="en-US" b="1" i="1" dirty="0">
              <a:solidFill>
                <a:srgbClr val="C00000"/>
              </a:solidFill>
              <a:latin typeface="Georgia" panose="02040502050405020303" pitchFamily="18" charset="0"/>
            </a:endParaRPr>
          </a:p>
          <a:p>
            <a:r>
              <a:rPr lang="en-US" dirty="0">
                <a:solidFill>
                  <a:schemeClr val="tx1"/>
                </a:solidFill>
                <a:latin typeface="Georgia" panose="02040502050405020303" pitchFamily="18" charset="0"/>
              </a:rPr>
              <a:t>It cannot be used directly in any arithmetic operations ( grid + block ) or in any sort of vector </a:t>
            </a:r>
            <a:r>
              <a:rPr lang="en-US" dirty="0" err="1">
                <a:solidFill>
                  <a:schemeClr val="tx1"/>
                </a:solidFill>
                <a:latin typeface="Georgia" panose="02040502050405020303" pitchFamily="18" charset="0"/>
              </a:rPr>
              <a:t>swizzling</a:t>
            </a:r>
            <a:r>
              <a:rPr lang="en-US" dirty="0">
                <a:solidFill>
                  <a:schemeClr val="tx1"/>
                </a:solidFill>
                <a:latin typeface="Georgia" panose="02040502050405020303" pitchFamily="18" charset="0"/>
              </a:rPr>
              <a:t> ( </a:t>
            </a:r>
            <a:r>
              <a:rPr lang="en-US" dirty="0" err="1">
                <a:solidFill>
                  <a:schemeClr val="tx1"/>
                </a:solidFill>
                <a:latin typeface="Georgia" panose="02040502050405020303" pitchFamily="18" charset="0"/>
              </a:rPr>
              <a:t>grid.xyz</a:t>
            </a:r>
            <a:r>
              <a:rPr lang="en-US" dirty="0">
                <a:solidFill>
                  <a:schemeClr val="tx1"/>
                </a:solidFill>
                <a:latin typeface="Georgia" panose="02040502050405020303" pitchFamily="18" charset="0"/>
              </a:rPr>
              <a:t> = </a:t>
            </a:r>
            <a:r>
              <a:rPr lang="en-US" dirty="0" err="1">
                <a:solidFill>
                  <a:schemeClr val="tx1"/>
                </a:solidFill>
                <a:latin typeface="Georgia" panose="02040502050405020303" pitchFamily="18" charset="0"/>
              </a:rPr>
              <a:t>block.zyx</a:t>
            </a:r>
            <a:r>
              <a:rPr lang="en-US" dirty="0">
                <a:solidFill>
                  <a:schemeClr val="tx1"/>
                </a:solidFill>
                <a:latin typeface="Georgia" panose="02040502050405020303" pitchFamily="18" charset="0"/>
              </a:rPr>
              <a:t> ). :-(</a:t>
            </a:r>
          </a:p>
          <a:p>
            <a:endParaRPr lang="en-US" b="1" i="1" dirty="0" smtClean="0">
              <a:solidFill>
                <a:srgbClr val="C00000"/>
              </a:solidFill>
              <a:latin typeface="Georgia" panose="02040502050405020303" pitchFamily="18" charset="0"/>
            </a:endParaRPr>
          </a:p>
          <a:p>
            <a:endParaRPr lang="en-US" b="1" i="1" dirty="0">
              <a:solidFill>
                <a:srgbClr val="C00000"/>
              </a:solidFill>
            </a:endParaRPr>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dirty="0"/>
          </a:p>
        </p:txBody>
      </p:sp>
      <p:sp>
        <p:nvSpPr>
          <p:cNvPr id="5" name="Slide Number Placeholder 4"/>
          <p:cNvSpPr>
            <a:spLocks noGrp="1"/>
          </p:cNvSpPr>
          <p:nvPr>
            <p:ph type="sldNum" sz="quarter" idx="12"/>
          </p:nvPr>
        </p:nvSpPr>
        <p:spPr/>
        <p:txBody>
          <a:bodyPr/>
          <a:lstStyle/>
          <a:p>
            <a:fld id="{813CE7E8-A3E8-4509-BBAE-75E088B10439}" type="slidenum">
              <a:rPr lang="en-US" smtClean="0"/>
              <a:t>11</a:t>
            </a:fld>
            <a:endParaRPr lang="en-US"/>
          </a:p>
        </p:txBody>
      </p:sp>
      <p:pic>
        <p:nvPicPr>
          <p:cNvPr id="6" name="Picture 5"/>
          <p:cNvPicPr>
            <a:picLocks noChangeAspect="1"/>
          </p:cNvPicPr>
          <p:nvPr/>
        </p:nvPicPr>
        <p:blipFill>
          <a:blip r:embed="rId3"/>
          <a:stretch>
            <a:fillRect/>
          </a:stretch>
        </p:blipFill>
        <p:spPr>
          <a:xfrm>
            <a:off x="1669822" y="3868747"/>
            <a:ext cx="6181725" cy="962025"/>
          </a:xfrm>
          <a:prstGeom prst="rect">
            <a:avLst/>
          </a:prstGeom>
        </p:spPr>
      </p:pic>
      <p:sp>
        <p:nvSpPr>
          <p:cNvPr id="7" name="TextBox 6"/>
          <p:cNvSpPr txBox="1"/>
          <p:nvPr/>
        </p:nvSpPr>
        <p:spPr>
          <a:xfrm>
            <a:off x="563636" y="5114851"/>
            <a:ext cx="8394095"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Georgia" panose="02040502050405020303" pitchFamily="18" charset="0"/>
            </a:endParaRPr>
          </a:p>
        </p:txBody>
      </p:sp>
      <p:sp>
        <p:nvSpPr>
          <p:cNvPr id="8" name="Rectangle 1"/>
          <p:cNvSpPr>
            <a:spLocks noChangeArrowheads="1"/>
          </p:cNvSpPr>
          <p:nvPr/>
        </p:nvSpPr>
        <p:spPr bwMode="auto">
          <a:xfrm>
            <a:off x="0" y="-107722"/>
            <a:ext cx="49694" cy="215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0" fontAlgn="b" latinLnBrk="0" hangingPunct="0">
              <a:lnSpc>
                <a:spcPct val="100000"/>
              </a:lnSpc>
              <a:spcBef>
                <a:spcPct val="0"/>
              </a:spcBef>
              <a:spcAft>
                <a:spcPct val="0"/>
              </a:spcAft>
              <a:tabLst/>
            </a:pPr>
            <a:r>
              <a:rPr kumimoji="0" lang="en-US" sz="1400" b="0" i="0" u="none" strike="noStrike" cap="none" normalizeH="0" baseline="0" dirty="0" smtClean="0">
                <a:ln>
                  <a:noFill/>
                </a:ln>
                <a:solidFill>
                  <a:srgbClr val="555555"/>
                </a:solidFill>
                <a:effectLst/>
                <a:latin typeface="Lato"/>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1" name="Picture 3" descr="Image result for sad smiley fa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5120" y="5304202"/>
            <a:ext cx="521759" cy="52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09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Maximums </a:t>
            </a:r>
            <a:endParaRPr lang="en-US" dirty="0"/>
          </a:p>
        </p:txBody>
      </p:sp>
      <p:sp>
        <p:nvSpPr>
          <p:cNvPr id="3" name="Content Placeholder 2"/>
          <p:cNvSpPr>
            <a:spLocks noGrp="1"/>
          </p:cNvSpPr>
          <p:nvPr>
            <p:ph idx="1"/>
          </p:nvPr>
        </p:nvSpPr>
        <p:spPr>
          <a:xfrm>
            <a:off x="333829" y="1596571"/>
            <a:ext cx="8940173" cy="4444791"/>
          </a:xfrm>
        </p:spPr>
        <p:txBody>
          <a:bodyPr/>
          <a:lstStyle/>
          <a:p>
            <a:pPr algn="just"/>
            <a:r>
              <a:rPr lang="en-US" dirty="0" smtClean="0">
                <a:solidFill>
                  <a:schemeClr val="tx1"/>
                </a:solidFill>
              </a:rPr>
              <a:t>You can launch up to 1024 thread per block. </a:t>
            </a:r>
            <a:r>
              <a:rPr lang="en-US" dirty="0">
                <a:solidFill>
                  <a:schemeClr val="tx1"/>
                </a:solidFill>
              </a:rPr>
              <a:t>primarily imposed by the small number of registers that can be allocated across all the threads running in all the blocks assigned to an </a:t>
            </a:r>
            <a:r>
              <a:rPr lang="en-US" dirty="0" smtClean="0">
                <a:solidFill>
                  <a:schemeClr val="tx1"/>
                </a:solidFill>
              </a:rPr>
              <a:t>SM.</a:t>
            </a:r>
          </a:p>
          <a:p>
            <a:pPr algn="just"/>
            <a:endParaRPr lang="en-US" dirty="0"/>
          </a:p>
          <a:p>
            <a:pPr algn="just"/>
            <a:endParaRPr lang="en-US" dirty="0" smtClean="0"/>
          </a:p>
          <a:p>
            <a:pPr algn="just"/>
            <a:endParaRPr lang="en-US" dirty="0"/>
          </a:p>
          <a:p>
            <a:pPr algn="just"/>
            <a:endParaRPr lang="en-US" dirty="0" smtClean="0"/>
          </a:p>
          <a:p>
            <a:pPr algn="just"/>
            <a:r>
              <a:rPr lang="en-US" dirty="0" smtClean="0">
                <a:solidFill>
                  <a:schemeClr val="tx1"/>
                </a:solidFill>
              </a:rPr>
              <a:t>My GeForce GT 635M can </a:t>
            </a:r>
            <a:r>
              <a:rPr lang="en-US" dirty="0">
                <a:solidFill>
                  <a:schemeClr val="tx1"/>
                </a:solidFill>
              </a:rPr>
              <a:t>launch 1024x65535 = </a:t>
            </a:r>
            <a:r>
              <a:rPr lang="en-US" dirty="0" smtClean="0">
                <a:solidFill>
                  <a:schemeClr val="accent5"/>
                </a:solidFill>
              </a:rPr>
              <a:t>67,108,864</a:t>
            </a:r>
            <a:r>
              <a:rPr lang="en-US" dirty="0" smtClean="0">
                <a:solidFill>
                  <a:schemeClr val="tx1"/>
                </a:solidFill>
              </a:rPr>
              <a:t> threads without a hiccup.   </a:t>
            </a:r>
          </a:p>
          <a:p>
            <a:endParaRPr lang="en-US" dirty="0"/>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dirty="0"/>
          </a:p>
        </p:txBody>
      </p:sp>
      <p:sp>
        <p:nvSpPr>
          <p:cNvPr id="5" name="Slide Number Placeholder 4"/>
          <p:cNvSpPr>
            <a:spLocks noGrp="1"/>
          </p:cNvSpPr>
          <p:nvPr>
            <p:ph type="sldNum" sz="quarter" idx="12"/>
          </p:nvPr>
        </p:nvSpPr>
        <p:spPr/>
        <p:txBody>
          <a:bodyPr/>
          <a:lstStyle/>
          <a:p>
            <a:fld id="{813CE7E8-A3E8-4509-BBAE-75E088B10439}" type="slidenum">
              <a:rPr lang="en-US" smtClean="0"/>
              <a:t>12</a:t>
            </a:fld>
            <a:endParaRPr lang="en-US"/>
          </a:p>
        </p:txBody>
      </p:sp>
      <p:pic>
        <p:nvPicPr>
          <p:cNvPr id="6" name="Picture 5"/>
          <p:cNvPicPr>
            <a:picLocks noChangeAspect="1"/>
          </p:cNvPicPr>
          <p:nvPr/>
        </p:nvPicPr>
        <p:blipFill>
          <a:blip r:embed="rId3"/>
          <a:stretch>
            <a:fillRect/>
          </a:stretch>
        </p:blipFill>
        <p:spPr>
          <a:xfrm>
            <a:off x="677334" y="2665701"/>
            <a:ext cx="9705532" cy="1208044"/>
          </a:xfrm>
          <a:prstGeom prst="rect">
            <a:avLst/>
          </a:prstGeom>
        </p:spPr>
      </p:pic>
      <p:pic>
        <p:nvPicPr>
          <p:cNvPr id="7" name="Picture 6"/>
          <p:cNvPicPr>
            <a:picLocks noChangeAspect="1"/>
          </p:cNvPicPr>
          <p:nvPr/>
        </p:nvPicPr>
        <p:blipFill>
          <a:blip r:embed="rId4"/>
          <a:stretch>
            <a:fillRect/>
          </a:stretch>
        </p:blipFill>
        <p:spPr>
          <a:xfrm flipH="1">
            <a:off x="1650112" y="4547995"/>
            <a:ext cx="876300" cy="1009650"/>
          </a:xfrm>
          <a:prstGeom prst="rect">
            <a:avLst/>
          </a:prstGeom>
        </p:spPr>
      </p:pic>
    </p:spTree>
    <p:extLst>
      <p:ext uri="{BB962C8B-B14F-4D97-AF65-F5344CB8AC3E}">
        <p14:creationId xmlns:p14="http://schemas.microsoft.com/office/powerpoint/2010/main" val="834948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block</a:t>
            </a:r>
            <a:r>
              <a:rPr lang="en-US" dirty="0" smtClean="0">
                <a:solidFill>
                  <a:schemeClr val="accent5"/>
                </a:solidFill>
              </a:rPr>
              <a:t>s </a:t>
            </a:r>
            <a:r>
              <a:rPr lang="en-US" dirty="0" smtClean="0"/>
              <a:t>?</a:t>
            </a:r>
            <a:endParaRPr lang="en-US" dirty="0"/>
          </a:p>
        </p:txBody>
      </p:sp>
      <p:sp>
        <p:nvSpPr>
          <p:cNvPr id="3" name="Content Placeholder 2"/>
          <p:cNvSpPr>
            <a:spLocks noGrp="1"/>
          </p:cNvSpPr>
          <p:nvPr>
            <p:ph idx="1"/>
          </p:nvPr>
        </p:nvSpPr>
        <p:spPr>
          <a:xfrm>
            <a:off x="182054" y="1706562"/>
            <a:ext cx="8408609" cy="4517362"/>
          </a:xfrm>
        </p:spPr>
        <p:txBody>
          <a:bodyPr>
            <a:noAutofit/>
          </a:bodyPr>
          <a:lstStyle/>
          <a:p>
            <a:r>
              <a:rPr lang="en-US" sz="2000" dirty="0">
                <a:solidFill>
                  <a:schemeClr val="tx1"/>
                </a:solidFill>
              </a:rPr>
              <a:t>You may be wondering why not just say “launch 67 million threads” instead of </a:t>
            </a:r>
            <a:r>
              <a:rPr lang="en-US" sz="2000" dirty="0" smtClean="0">
                <a:solidFill>
                  <a:schemeClr val="tx1"/>
                </a:solidFill>
              </a:rPr>
              <a:t>organizing </a:t>
            </a:r>
            <a:r>
              <a:rPr lang="en-US" sz="2000" dirty="0">
                <a:solidFill>
                  <a:schemeClr val="tx1"/>
                </a:solidFill>
              </a:rPr>
              <a:t>them into blocks. </a:t>
            </a:r>
            <a:endParaRPr lang="en-US" sz="2000" dirty="0" smtClean="0">
              <a:solidFill>
                <a:schemeClr val="tx1"/>
              </a:solidFill>
            </a:endParaRPr>
          </a:p>
          <a:p>
            <a:r>
              <a:rPr lang="en-US" sz="2000" dirty="0" smtClean="0">
                <a:solidFill>
                  <a:schemeClr val="tx1"/>
                </a:solidFill>
              </a:rPr>
              <a:t>Each </a:t>
            </a:r>
            <a:r>
              <a:rPr lang="en-US" sz="2000" dirty="0">
                <a:solidFill>
                  <a:schemeClr val="tx1"/>
                </a:solidFill>
              </a:rPr>
              <a:t>GPU has a limit on the number of threads per block but (almost) no limit on the number of blocks. Each GPU can run some number of blocks concurrently, executing some number of threads simultaneously. </a:t>
            </a:r>
            <a:endParaRPr lang="en-US" sz="2000" dirty="0" smtClean="0">
              <a:solidFill>
                <a:schemeClr val="tx1"/>
              </a:solidFill>
            </a:endParaRPr>
          </a:p>
          <a:p>
            <a:r>
              <a:rPr lang="en-US" sz="2000" dirty="0" smtClean="0">
                <a:solidFill>
                  <a:schemeClr val="tx1"/>
                </a:solidFill>
              </a:rPr>
              <a:t>By </a:t>
            </a:r>
            <a:r>
              <a:rPr lang="en-US" sz="2000" dirty="0">
                <a:solidFill>
                  <a:schemeClr val="tx1"/>
                </a:solidFill>
              </a:rPr>
              <a:t>adding the extra level of abstraction, higher performance GPU's can simply run more blocks concurrently and chew through the workload quicker with absolutely no change to the code! </a:t>
            </a:r>
            <a:endParaRPr lang="en-US" sz="2000" dirty="0" smtClean="0">
              <a:solidFill>
                <a:schemeClr val="tx1"/>
              </a:solidFill>
            </a:endParaRPr>
          </a:p>
          <a:p>
            <a:r>
              <a:rPr lang="en-US" sz="2000" dirty="0" err="1" smtClean="0">
                <a:solidFill>
                  <a:schemeClr val="tx1"/>
                </a:solidFill>
              </a:rPr>
              <a:t>nVidia</a:t>
            </a:r>
            <a:r>
              <a:rPr lang="en-US" sz="2000" dirty="0" smtClean="0">
                <a:solidFill>
                  <a:schemeClr val="tx1"/>
                </a:solidFill>
              </a:rPr>
              <a:t> </a:t>
            </a:r>
            <a:r>
              <a:rPr lang="en-US" sz="2000" dirty="0">
                <a:solidFill>
                  <a:schemeClr val="tx1"/>
                </a:solidFill>
              </a:rPr>
              <a:t>has done this to allow automatic performance gains when your code is run on higher performance GPU's.</a:t>
            </a:r>
          </a:p>
        </p:txBody>
      </p:sp>
      <p:sp>
        <p:nvSpPr>
          <p:cNvPr id="4" name="Footer Placeholder 3"/>
          <p:cNvSpPr>
            <a:spLocks noGrp="1"/>
          </p:cNvSpPr>
          <p:nvPr>
            <p:ph type="ftr" sz="quarter" idx="11"/>
          </p:nvPr>
        </p:nvSpPr>
        <p:spPr/>
        <p:txBody>
          <a:bodyPr/>
          <a:lstStyle/>
          <a:p>
            <a:r>
              <a:rPr lang="en-US" dirty="0" smtClean="0"/>
              <a:t>CUDA Teaching Center - Minia University  - Class 2015</a:t>
            </a:r>
            <a:endParaRPr lang="en-US" dirty="0"/>
          </a:p>
        </p:txBody>
      </p:sp>
      <p:sp>
        <p:nvSpPr>
          <p:cNvPr id="5" name="Slide Number Placeholder 4"/>
          <p:cNvSpPr>
            <a:spLocks noGrp="1"/>
          </p:cNvSpPr>
          <p:nvPr>
            <p:ph type="sldNum" sz="quarter" idx="12"/>
          </p:nvPr>
        </p:nvSpPr>
        <p:spPr/>
        <p:txBody>
          <a:bodyPr/>
          <a:lstStyle/>
          <a:p>
            <a:fld id="{813CE7E8-A3E8-4509-BBAE-75E088B10439}" type="slidenum">
              <a:rPr lang="en-US" smtClean="0"/>
              <a:t>13</a:t>
            </a:fld>
            <a:endParaRPr lang="en-US"/>
          </a:p>
        </p:txBody>
      </p:sp>
      <p:pic>
        <p:nvPicPr>
          <p:cNvPr id="6" name="Picture 5"/>
          <p:cNvPicPr>
            <a:picLocks noChangeAspect="1"/>
          </p:cNvPicPr>
          <p:nvPr/>
        </p:nvPicPr>
        <p:blipFill>
          <a:blip r:embed="rId3"/>
          <a:stretch>
            <a:fillRect/>
          </a:stretch>
        </p:blipFill>
        <p:spPr>
          <a:xfrm>
            <a:off x="8067675" y="1688662"/>
            <a:ext cx="4124325" cy="4238625"/>
          </a:xfrm>
          <a:prstGeom prst="rect">
            <a:avLst/>
          </a:prstGeom>
        </p:spPr>
      </p:pic>
    </p:spTree>
    <p:extLst>
      <p:ext uri="{BB962C8B-B14F-4D97-AF65-F5344CB8AC3E}">
        <p14:creationId xmlns:p14="http://schemas.microsoft.com/office/powerpoint/2010/main" val="2550937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2542"/>
            <a:ext cx="8596668" cy="1320800"/>
          </a:xfrm>
        </p:spPr>
        <p:txBody>
          <a:bodyPr/>
          <a:lstStyle/>
          <a:p>
            <a:r>
              <a:rPr lang="en-US" dirty="0" smtClean="0"/>
              <a:t>Grids</a:t>
            </a:r>
            <a:endParaRPr lang="en-US" dirty="0"/>
          </a:p>
        </p:txBody>
      </p:sp>
      <p:sp>
        <p:nvSpPr>
          <p:cNvPr id="3" name="Content Placeholder 2"/>
          <p:cNvSpPr>
            <a:spLocks noGrp="1"/>
          </p:cNvSpPr>
          <p:nvPr>
            <p:ph idx="1"/>
          </p:nvPr>
        </p:nvSpPr>
        <p:spPr>
          <a:xfrm>
            <a:off x="677333" y="855032"/>
            <a:ext cx="9714895" cy="3880773"/>
          </a:xfrm>
        </p:spPr>
        <p:txBody>
          <a:bodyPr/>
          <a:lstStyle/>
          <a:p>
            <a:r>
              <a:rPr lang="en-US" dirty="0">
                <a:solidFill>
                  <a:schemeClr val="tx1"/>
                </a:solidFill>
              </a:rPr>
              <a:t>A grid is simply a set of blocks where you have an X and a Y axis, in effect a 2D mapping</a:t>
            </a:r>
            <a:r>
              <a:rPr lang="en-US" dirty="0" smtClean="0">
                <a:solidFill>
                  <a:schemeClr val="tx1"/>
                </a:solidFill>
              </a:rPr>
              <a:t>.</a:t>
            </a:r>
          </a:p>
          <a:p>
            <a:r>
              <a:rPr lang="en-US" dirty="0">
                <a:solidFill>
                  <a:schemeClr val="tx1"/>
                </a:solidFill>
              </a:rPr>
              <a:t>The number </a:t>
            </a:r>
            <a:r>
              <a:rPr lang="en-US" dirty="0" smtClean="0">
                <a:solidFill>
                  <a:schemeClr val="tx1"/>
                </a:solidFill>
              </a:rPr>
              <a:t>of threads </a:t>
            </a:r>
            <a:r>
              <a:rPr lang="en-US" dirty="0">
                <a:solidFill>
                  <a:schemeClr val="tx1"/>
                </a:solidFill>
              </a:rPr>
              <a:t>in a block should always be a multiple of the warp size, which is currently defined as 32</a:t>
            </a:r>
            <a:r>
              <a:rPr lang="en-US" dirty="0" smtClean="0">
                <a:solidFill>
                  <a:schemeClr val="tx1"/>
                </a:solidFill>
              </a:rPr>
              <a:t>.</a:t>
            </a:r>
          </a:p>
          <a:p>
            <a:r>
              <a:rPr lang="en-US" b="1" dirty="0" smtClean="0">
                <a:solidFill>
                  <a:schemeClr val="tx1"/>
                </a:solidFill>
              </a:rPr>
              <a:t>EX:</a:t>
            </a:r>
            <a:r>
              <a:rPr lang="en-US" dirty="0" smtClean="0">
                <a:solidFill>
                  <a:schemeClr val="accent5"/>
                </a:solidFill>
              </a:rPr>
              <a:t> </a:t>
            </a:r>
          </a:p>
          <a:p>
            <a:pPr lvl="1" indent="-342900">
              <a:buFont typeface="Wingdings" panose="05000000000000000000" pitchFamily="2" charset="2"/>
              <a:buChar char="§"/>
            </a:pPr>
            <a:r>
              <a:rPr lang="en-US" dirty="0">
                <a:solidFill>
                  <a:schemeClr val="accent5"/>
                </a:solidFill>
              </a:rPr>
              <a:t>HD image, you have a 1920  1080 resolution</a:t>
            </a:r>
          </a:p>
          <a:p>
            <a:pPr lvl="1" indent="-342900">
              <a:buFont typeface="Wingdings" panose="05000000000000000000" pitchFamily="2" charset="2"/>
              <a:buChar char="§"/>
            </a:pPr>
            <a:r>
              <a:rPr lang="en-US" dirty="0">
                <a:solidFill>
                  <a:schemeClr val="accent5"/>
                </a:solidFill>
              </a:rPr>
              <a:t>1080 rows of 10 blocks, you have in total 1080x10 = 10,800 blocks</a:t>
            </a:r>
            <a:r>
              <a:rPr lang="en-US" dirty="0" smtClean="0">
                <a:solidFill>
                  <a:schemeClr val="accent5"/>
                </a:solidFill>
              </a:rPr>
              <a:t>.</a:t>
            </a:r>
          </a:p>
          <a:p>
            <a:pPr lvl="1" indent="-342900">
              <a:buFont typeface="Wingdings" panose="05000000000000000000" pitchFamily="2" charset="2"/>
              <a:buChar char="§"/>
            </a:pPr>
            <a:r>
              <a:rPr lang="en-US" dirty="0" smtClean="0">
                <a:solidFill>
                  <a:schemeClr val="accent5"/>
                </a:solidFill>
              </a:rPr>
              <a:t>About 1920x1080x10 </a:t>
            </a:r>
            <a:r>
              <a:rPr lang="en-US" dirty="0">
                <a:solidFill>
                  <a:schemeClr val="accent5"/>
                </a:solidFill>
              </a:rPr>
              <a:t>= </a:t>
            </a:r>
            <a:r>
              <a:rPr lang="en-US" dirty="0" smtClean="0">
                <a:solidFill>
                  <a:schemeClr val="accent5"/>
                </a:solidFill>
              </a:rPr>
              <a:t>2,073,600 threads </a:t>
            </a:r>
            <a:endParaRPr lang="en-US" dirty="0">
              <a:solidFill>
                <a:schemeClr val="accent5"/>
              </a:solidFill>
            </a:endParaRPr>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14</a:t>
            </a:fld>
            <a:endParaRPr lang="en-US"/>
          </a:p>
        </p:txBody>
      </p:sp>
      <p:pic>
        <p:nvPicPr>
          <p:cNvPr id="6" name="Picture 5"/>
          <p:cNvPicPr>
            <a:picLocks noChangeAspect="1"/>
          </p:cNvPicPr>
          <p:nvPr/>
        </p:nvPicPr>
        <p:blipFill>
          <a:blip r:embed="rId3"/>
          <a:stretch>
            <a:fillRect/>
          </a:stretch>
        </p:blipFill>
        <p:spPr>
          <a:xfrm>
            <a:off x="87084" y="3805139"/>
            <a:ext cx="12011025" cy="2943225"/>
          </a:xfrm>
          <a:prstGeom prst="rect">
            <a:avLst/>
          </a:prstGeom>
          <a:ln w="38100" cap="sq">
            <a:solidFill>
              <a:schemeClr val="accent1">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7958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82" y="2496701"/>
            <a:ext cx="6210300" cy="4067175"/>
          </a:xfrm>
          <a:prstGeom prst="rect">
            <a:avLst/>
          </a:prstGeom>
        </p:spPr>
      </p:pic>
      <p:sp>
        <p:nvSpPr>
          <p:cNvPr id="2" name="Title 1"/>
          <p:cNvSpPr>
            <a:spLocks noGrp="1"/>
          </p:cNvSpPr>
          <p:nvPr>
            <p:ph type="title"/>
          </p:nvPr>
        </p:nvSpPr>
        <p:spPr>
          <a:xfrm>
            <a:off x="335664" y="164306"/>
            <a:ext cx="8596668" cy="1320800"/>
          </a:xfrm>
        </p:spPr>
        <p:txBody>
          <a:bodyPr/>
          <a:lstStyle/>
          <a:p>
            <a:r>
              <a:rPr lang="en-US" dirty="0"/>
              <a:t>Stride and offset</a:t>
            </a:r>
          </a:p>
        </p:txBody>
      </p:sp>
      <p:sp>
        <p:nvSpPr>
          <p:cNvPr id="3" name="Content Placeholder 2"/>
          <p:cNvSpPr>
            <a:spLocks noGrp="1"/>
          </p:cNvSpPr>
          <p:nvPr>
            <p:ph idx="1"/>
          </p:nvPr>
        </p:nvSpPr>
        <p:spPr>
          <a:xfrm>
            <a:off x="125791" y="824706"/>
            <a:ext cx="8464872" cy="3880773"/>
          </a:xfrm>
        </p:spPr>
        <p:txBody>
          <a:bodyPr/>
          <a:lstStyle/>
          <a:p>
            <a:r>
              <a:rPr lang="en-US" dirty="0"/>
              <a:t>This is all very well, but what if your data is not row based? As with arrays, you are not limited </a:t>
            </a:r>
            <a:r>
              <a:rPr lang="en-US" dirty="0" smtClean="0"/>
              <a:t>to a </a:t>
            </a:r>
            <a:r>
              <a:rPr lang="en-US" dirty="0"/>
              <a:t>single dimension. You can have a 2D thread block </a:t>
            </a:r>
            <a:r>
              <a:rPr lang="en-US" dirty="0" smtClean="0"/>
              <a:t>arrangement. (</a:t>
            </a:r>
            <a:r>
              <a:rPr lang="en-US" dirty="0" smtClean="0">
                <a:solidFill>
                  <a:schemeClr val="accent5"/>
                </a:solidFill>
              </a:rPr>
              <a:t>8 x 8 </a:t>
            </a:r>
            <a:r>
              <a:rPr lang="en-US" dirty="0">
                <a:solidFill>
                  <a:schemeClr val="accent5"/>
                </a:solidFill>
              </a:rPr>
              <a:t>blocks of </a:t>
            </a:r>
            <a:r>
              <a:rPr lang="en-US" dirty="0" smtClean="0">
                <a:solidFill>
                  <a:schemeClr val="accent5"/>
                </a:solidFill>
              </a:rPr>
              <a:t>pixels</a:t>
            </a:r>
            <a:r>
              <a:rPr lang="en-US" dirty="0" smtClean="0"/>
              <a:t>)</a:t>
            </a:r>
          </a:p>
          <a:p>
            <a:r>
              <a:rPr lang="en-US" dirty="0"/>
              <a:t>Your data need not be pixel based</a:t>
            </a:r>
            <a:r>
              <a:rPr lang="en-US" dirty="0" smtClean="0"/>
              <a:t>.</a:t>
            </a:r>
          </a:p>
          <a:p>
            <a:r>
              <a:rPr lang="en-US" dirty="0" smtClean="0">
                <a:solidFill>
                  <a:schemeClr val="accent5"/>
                </a:solidFill>
              </a:rPr>
              <a:t>Stride</a:t>
            </a:r>
            <a:r>
              <a:rPr lang="en-US" dirty="0" smtClean="0"/>
              <a:t> of memory is the </a:t>
            </a:r>
            <a:r>
              <a:rPr lang="en-US" dirty="0"/>
              <a:t>width of the </a:t>
            </a:r>
            <a:r>
              <a:rPr lang="en-US" dirty="0" smtClean="0"/>
              <a:t>array.</a:t>
            </a:r>
          </a:p>
          <a:p>
            <a:r>
              <a:rPr lang="en-US" dirty="0" smtClean="0">
                <a:solidFill>
                  <a:schemeClr val="accent5"/>
                </a:solidFill>
              </a:rPr>
              <a:t>Offset</a:t>
            </a:r>
            <a:r>
              <a:rPr lang="en-US" dirty="0" smtClean="0"/>
              <a:t> </a:t>
            </a:r>
            <a:r>
              <a:rPr lang="en-US" dirty="0"/>
              <a:t>is the </a:t>
            </a:r>
            <a:r>
              <a:rPr lang="en-US" dirty="0" smtClean="0"/>
              <a:t>column value </a:t>
            </a:r>
            <a:r>
              <a:rPr lang="en-US" dirty="0"/>
              <a:t>being accessed, starting  </a:t>
            </a:r>
            <a:endParaRPr lang="en-US" dirty="0" smtClean="0"/>
          </a:p>
          <a:p>
            <a:pPr marL="0" indent="0">
              <a:buNone/>
            </a:pPr>
            <a:r>
              <a:rPr lang="en-US" dirty="0"/>
              <a:t> </a:t>
            </a:r>
            <a:r>
              <a:rPr lang="en-US" dirty="0" smtClean="0"/>
              <a:t>     at </a:t>
            </a:r>
            <a:r>
              <a:rPr lang="en-US" dirty="0"/>
              <a:t>the left, which is always element 0.</a:t>
            </a:r>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15</a:t>
            </a:fld>
            <a:endParaRPr lang="en-US"/>
          </a:p>
        </p:txBody>
      </p:sp>
    </p:spTree>
    <p:extLst>
      <p:ext uri="{BB962C8B-B14F-4D97-AF65-F5344CB8AC3E}">
        <p14:creationId xmlns:p14="http://schemas.microsoft.com/office/powerpoint/2010/main" val="3606778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warps</a:t>
            </a:r>
            <a:endParaRPr lang="en-US" dirty="0"/>
          </a:p>
        </p:txBody>
      </p:sp>
      <p:sp>
        <p:nvSpPr>
          <p:cNvPr id="3" name="Content Placeholder 2"/>
          <p:cNvSpPr>
            <a:spLocks noGrp="1"/>
          </p:cNvSpPr>
          <p:nvPr>
            <p:ph idx="1"/>
          </p:nvPr>
        </p:nvSpPr>
        <p:spPr/>
        <p:txBody>
          <a:bodyPr/>
          <a:lstStyle/>
          <a:p>
            <a:r>
              <a:rPr lang="en-US" b="1" dirty="0">
                <a:solidFill>
                  <a:schemeClr val="tx1"/>
                </a:solidFill>
              </a:rPr>
              <a:t>Between the memory sizes and the thread/block/grid dimensions is the warp </a:t>
            </a:r>
            <a:r>
              <a:rPr lang="en-US" b="1" dirty="0" smtClean="0">
                <a:solidFill>
                  <a:schemeClr val="tx1"/>
                </a:solidFill>
              </a:rPr>
              <a:t>size</a:t>
            </a:r>
          </a:p>
          <a:p>
            <a:r>
              <a:rPr lang="en-US" b="1" dirty="0" smtClean="0">
                <a:solidFill>
                  <a:schemeClr val="tx1"/>
                </a:solidFill>
              </a:rPr>
              <a:t>The </a:t>
            </a:r>
            <a:r>
              <a:rPr lang="en-US" b="1" dirty="0">
                <a:solidFill>
                  <a:schemeClr val="tx1"/>
                </a:solidFill>
              </a:rPr>
              <a:t>warp size is the number of threads running concurrently on an </a:t>
            </a:r>
            <a:r>
              <a:rPr lang="en-US" b="1" dirty="0" smtClean="0">
                <a:solidFill>
                  <a:schemeClr val="tx1"/>
                </a:solidFill>
              </a:rPr>
              <a:t>SM.</a:t>
            </a:r>
            <a:r>
              <a:rPr lang="en-US" b="1" dirty="0">
                <a:solidFill>
                  <a:schemeClr val="tx1"/>
                </a:solidFill>
              </a:rPr>
              <a:t> </a:t>
            </a:r>
            <a:endParaRPr lang="en-US" b="1" dirty="0" smtClean="0">
              <a:solidFill>
                <a:schemeClr val="tx1"/>
              </a:solidFill>
            </a:endParaRPr>
          </a:p>
          <a:p>
            <a:r>
              <a:rPr lang="en-US" b="1" dirty="0">
                <a:solidFill>
                  <a:schemeClr val="tx1"/>
                </a:solidFill>
              </a:rPr>
              <a:t>Once a block is assigned to an SM, it is divided into units called warps</a:t>
            </a:r>
            <a:r>
              <a:rPr lang="en-US" b="1" dirty="0" smtClean="0">
                <a:solidFill>
                  <a:schemeClr val="tx1"/>
                </a:solidFill>
              </a:rPr>
              <a:t>.</a:t>
            </a:r>
          </a:p>
          <a:p>
            <a:r>
              <a:rPr lang="en-US" b="1" dirty="0">
                <a:solidFill>
                  <a:schemeClr val="tx1"/>
                </a:solidFill>
              </a:rPr>
              <a:t>The number </a:t>
            </a:r>
            <a:r>
              <a:rPr lang="en-US" b="1" dirty="0" smtClean="0">
                <a:solidFill>
                  <a:schemeClr val="tx1"/>
                </a:solidFill>
              </a:rPr>
              <a:t>of threads </a:t>
            </a:r>
            <a:r>
              <a:rPr lang="en-US" b="1" dirty="0">
                <a:solidFill>
                  <a:schemeClr val="tx1"/>
                </a:solidFill>
              </a:rPr>
              <a:t>in a block should always be a multiple of the warp size, which is currently defined as </a:t>
            </a:r>
            <a:r>
              <a:rPr lang="en-US" b="1" dirty="0" smtClean="0">
                <a:solidFill>
                  <a:schemeClr val="accent5"/>
                </a:solidFill>
              </a:rPr>
              <a:t>32.</a:t>
            </a:r>
          </a:p>
          <a:p>
            <a:r>
              <a:rPr lang="en-US" b="1" dirty="0">
                <a:solidFill>
                  <a:schemeClr val="tx1"/>
                </a:solidFill>
              </a:rPr>
              <a:t>keep the threads as homogenous as possible.</a:t>
            </a:r>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16</a:t>
            </a:fld>
            <a:endParaRPr lang="en-US"/>
          </a:p>
        </p:txBody>
      </p:sp>
    </p:spTree>
    <p:extLst>
      <p:ext uri="{BB962C8B-B14F-4D97-AF65-F5344CB8AC3E}">
        <p14:creationId xmlns:p14="http://schemas.microsoft.com/office/powerpoint/2010/main" val="1856879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kernel (</a:t>
            </a:r>
            <a:r>
              <a:rPr lang="en-US" dirty="0">
                <a:solidFill>
                  <a:schemeClr val="accent5"/>
                </a:solidFill>
              </a:rPr>
              <a:t>X and Y thread indexes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17</a:t>
            </a:fld>
            <a:endParaRPr lang="en-US"/>
          </a:p>
        </p:txBody>
      </p:sp>
      <p:pic>
        <p:nvPicPr>
          <p:cNvPr id="8" name="Picture 7"/>
          <p:cNvPicPr>
            <a:picLocks noChangeAspect="1"/>
          </p:cNvPicPr>
          <p:nvPr/>
        </p:nvPicPr>
        <p:blipFill>
          <a:blip r:embed="rId2"/>
          <a:stretch>
            <a:fillRect/>
          </a:stretch>
        </p:blipFill>
        <p:spPr>
          <a:xfrm>
            <a:off x="677334" y="1930400"/>
            <a:ext cx="11324998" cy="805800"/>
          </a:xfrm>
          <a:prstGeom prst="rect">
            <a:avLst/>
          </a:prstGeom>
        </p:spPr>
      </p:pic>
    </p:spTree>
    <p:extLst>
      <p:ext uri="{BB962C8B-B14F-4D97-AF65-F5344CB8AC3E}">
        <p14:creationId xmlns:p14="http://schemas.microsoft.com/office/powerpoint/2010/main" val="3681224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18</a:t>
            </a:fld>
            <a:endParaRPr lang="en-US"/>
          </a:p>
        </p:txBody>
      </p:sp>
      <p:pic>
        <p:nvPicPr>
          <p:cNvPr id="6" name="Content Placeholder 5"/>
          <p:cNvPicPr>
            <a:picLocks noGrp="1" noChangeAspect="1"/>
          </p:cNvPicPr>
          <p:nvPr>
            <p:ph idx="1"/>
          </p:nvPr>
        </p:nvPicPr>
        <p:blipFill>
          <a:blip r:embed="rId2"/>
          <a:stretch>
            <a:fillRect/>
          </a:stretch>
        </p:blipFill>
        <p:spPr>
          <a:xfrm>
            <a:off x="344455" y="859371"/>
            <a:ext cx="10021726" cy="4680304"/>
          </a:xfrm>
          <a:prstGeom prst="rect">
            <a:avLst/>
          </a:prstGeom>
        </p:spPr>
      </p:pic>
      <p:pic>
        <p:nvPicPr>
          <p:cNvPr id="8" name="Picture 7"/>
          <p:cNvPicPr>
            <a:picLocks noChangeAspect="1"/>
          </p:cNvPicPr>
          <p:nvPr/>
        </p:nvPicPr>
        <p:blipFill>
          <a:blip r:embed="rId3"/>
          <a:stretch>
            <a:fillRect/>
          </a:stretch>
        </p:blipFill>
        <p:spPr>
          <a:xfrm>
            <a:off x="836991" y="43071"/>
            <a:ext cx="3836609" cy="816300"/>
          </a:xfrm>
          <a:prstGeom prst="rect">
            <a:avLst/>
          </a:prstGeom>
        </p:spPr>
      </p:pic>
      <p:pic>
        <p:nvPicPr>
          <p:cNvPr id="9" name="Picture 8"/>
          <p:cNvPicPr>
            <a:picLocks noChangeAspect="1"/>
          </p:cNvPicPr>
          <p:nvPr/>
        </p:nvPicPr>
        <p:blipFill>
          <a:blip r:embed="rId4"/>
          <a:stretch>
            <a:fillRect/>
          </a:stretch>
        </p:blipFill>
        <p:spPr>
          <a:xfrm>
            <a:off x="5866299" y="69838"/>
            <a:ext cx="4221129" cy="762766"/>
          </a:xfrm>
          <a:prstGeom prst="rect">
            <a:avLst/>
          </a:prstGeom>
        </p:spPr>
      </p:pic>
      <p:pic>
        <p:nvPicPr>
          <p:cNvPr id="10" name="Picture 9"/>
          <p:cNvPicPr>
            <a:picLocks noChangeAspect="1"/>
          </p:cNvPicPr>
          <p:nvPr/>
        </p:nvPicPr>
        <p:blipFill>
          <a:blip r:embed="rId5"/>
          <a:stretch>
            <a:fillRect/>
          </a:stretch>
        </p:blipFill>
        <p:spPr>
          <a:xfrm>
            <a:off x="677334" y="5671456"/>
            <a:ext cx="8115300" cy="238125"/>
          </a:xfrm>
          <a:prstGeom prst="rect">
            <a:avLst/>
          </a:prstGeom>
        </p:spPr>
      </p:pic>
    </p:spTree>
    <p:extLst>
      <p:ext uri="{BB962C8B-B14F-4D97-AF65-F5344CB8AC3E}">
        <p14:creationId xmlns:p14="http://schemas.microsoft.com/office/powerpoint/2010/main" val="1557256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19</a:t>
            </a:fld>
            <a:endParaRPr lang="en-US"/>
          </a:p>
        </p:txBody>
      </p:sp>
      <p:pic>
        <p:nvPicPr>
          <p:cNvPr id="6" name="Picture 5"/>
          <p:cNvPicPr>
            <a:picLocks noChangeAspect="1"/>
          </p:cNvPicPr>
          <p:nvPr/>
        </p:nvPicPr>
        <p:blipFill>
          <a:blip r:embed="rId2"/>
          <a:stretch>
            <a:fillRect/>
          </a:stretch>
        </p:blipFill>
        <p:spPr>
          <a:xfrm>
            <a:off x="1219421" y="225757"/>
            <a:ext cx="9753159" cy="6406487"/>
          </a:xfrm>
          <a:prstGeom prst="rect">
            <a:avLst/>
          </a:prstGeom>
        </p:spPr>
      </p:pic>
    </p:spTree>
    <p:extLst>
      <p:ext uri="{BB962C8B-B14F-4D97-AF65-F5344CB8AC3E}">
        <p14:creationId xmlns:p14="http://schemas.microsoft.com/office/powerpoint/2010/main" val="80180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r>
              <a:rPr lang="en-US" dirty="0" smtClean="0">
                <a:solidFill>
                  <a:schemeClr val="accent4"/>
                </a:solidFill>
              </a:rPr>
              <a:t>Threading on GPU </a:t>
            </a:r>
            <a:endParaRPr lang="en-US" dirty="0">
              <a:solidFill>
                <a:schemeClr val="accent4"/>
              </a:solidFill>
            </a:endParaRPr>
          </a:p>
        </p:txBody>
      </p:sp>
      <p:sp>
        <p:nvSpPr>
          <p:cNvPr id="3" name="Content Placeholder 2"/>
          <p:cNvSpPr>
            <a:spLocks noGrp="1"/>
          </p:cNvSpPr>
          <p:nvPr>
            <p:ph idx="1"/>
          </p:nvPr>
        </p:nvSpPr>
        <p:spPr>
          <a:xfrm>
            <a:off x="1104293" y="1379164"/>
            <a:ext cx="8946541" cy="4195481"/>
          </a:xfrm>
        </p:spPr>
        <p:txBody>
          <a:bodyPr/>
          <a:lstStyle/>
          <a:p>
            <a:pPr marL="0" indent="0">
              <a:buNone/>
            </a:pPr>
            <a:r>
              <a:rPr lang="en-US" dirty="0" smtClean="0"/>
              <a:t>  </a:t>
            </a:r>
            <a:endParaRPr lang="en-US"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596048" y="1959710"/>
            <a:ext cx="5355907" cy="3614935"/>
          </a:xfrm>
          <a:prstGeom prst="rect">
            <a:avLst/>
          </a:prstGeom>
        </p:spPr>
      </p:pic>
      <p:sp>
        <p:nvSpPr>
          <p:cNvPr id="11" name="Footer Placeholder 10"/>
          <p:cNvSpPr>
            <a:spLocks noGrp="1"/>
          </p:cNvSpPr>
          <p:nvPr>
            <p:ph type="ftr" sz="quarter" idx="11"/>
          </p:nvPr>
        </p:nvSpPr>
        <p:spPr/>
        <p:txBody>
          <a:bodyPr/>
          <a:lstStyle/>
          <a:p>
            <a:r>
              <a:rPr lang="en-US" dirty="0" smtClean="0"/>
              <a:t>CUDA Teaching Center - Minia University  - Class 2015</a:t>
            </a:r>
            <a:endParaRPr lang="en-US" dirty="0"/>
          </a:p>
        </p:txBody>
      </p:sp>
      <p:sp>
        <p:nvSpPr>
          <p:cNvPr id="12" name="Slide Number Placeholder 11"/>
          <p:cNvSpPr>
            <a:spLocks noGrp="1"/>
          </p:cNvSpPr>
          <p:nvPr>
            <p:ph type="sldNum" sz="quarter" idx="12"/>
          </p:nvPr>
        </p:nvSpPr>
        <p:spPr/>
        <p:txBody>
          <a:bodyPr/>
          <a:lstStyle/>
          <a:p>
            <a:fld id="{813CE7E8-A3E8-4509-BBAE-75E088B10439}" type="slidenum">
              <a:rPr lang="en-US" smtClean="0"/>
              <a:t>2</a:t>
            </a:fld>
            <a:endParaRPr lang="en-US"/>
          </a:p>
        </p:txBody>
      </p:sp>
      <p:sp>
        <p:nvSpPr>
          <p:cNvPr id="13" name="TextBox 12"/>
          <p:cNvSpPr txBox="1"/>
          <p:nvPr/>
        </p:nvSpPr>
        <p:spPr>
          <a:xfrm>
            <a:off x="293537" y="2699964"/>
            <a:ext cx="646369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Georgia" panose="02040502050405020303" pitchFamily="18" charset="0"/>
              </a:rPr>
              <a:t>Let’s say we have 2 arrays and we want to multiply the values in the first array to those in the second one.</a:t>
            </a:r>
          </a:p>
          <a:p>
            <a:pPr marL="342900" indent="-342900">
              <a:buFont typeface="Arial" panose="020B0604020202020204" pitchFamily="34" charset="0"/>
              <a:buChar char="•"/>
            </a:pPr>
            <a:endParaRPr lang="en-US" sz="2000" dirty="0">
              <a:latin typeface="Georgia" panose="02040502050405020303" pitchFamily="18" charset="0"/>
            </a:endParaRPr>
          </a:p>
          <a:p>
            <a:pPr marL="342900" indent="-342900">
              <a:buFont typeface="Arial" panose="020B0604020202020204" pitchFamily="34" charset="0"/>
              <a:buChar char="•"/>
            </a:pPr>
            <a:r>
              <a:rPr lang="en-US" sz="2000" dirty="0" smtClean="0">
                <a:latin typeface="Georgia" panose="02040502050405020303" pitchFamily="18" charset="0"/>
              </a:rPr>
              <a:t>In typical C/C++ we would do something like this</a:t>
            </a:r>
            <a:endParaRPr lang="en-US" sz="2000" dirty="0">
              <a:latin typeface="Georgia" panose="02040502050405020303" pitchFamily="18" charset="0"/>
            </a:endParaRPr>
          </a:p>
        </p:txBody>
      </p:sp>
    </p:spTree>
    <p:extLst>
      <p:ext uri="{BB962C8B-B14F-4D97-AF65-F5344CB8AC3E}">
        <p14:creationId xmlns:p14="http://schemas.microsoft.com/office/powerpoint/2010/main" val="1499719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r>
              <a:rPr lang="en-US" dirty="0" smtClean="0">
                <a:solidFill>
                  <a:schemeClr val="accent4"/>
                </a:solidFill>
              </a:rPr>
              <a:t>kernel</a:t>
            </a:r>
            <a:endParaRPr lang="en-US" dirty="0">
              <a:solidFill>
                <a:schemeClr val="accent4"/>
              </a:solidFill>
            </a:endParaRPr>
          </a:p>
        </p:txBody>
      </p:sp>
      <p:pic>
        <p:nvPicPr>
          <p:cNvPr id="4" name="Picture 3"/>
          <p:cNvPicPr>
            <a:picLocks noChangeAspect="1"/>
          </p:cNvPicPr>
          <p:nvPr/>
        </p:nvPicPr>
        <p:blipFill>
          <a:blip r:embed="rId3"/>
          <a:stretch>
            <a:fillRect/>
          </a:stretch>
        </p:blipFill>
        <p:spPr>
          <a:xfrm>
            <a:off x="0" y="1588198"/>
            <a:ext cx="12408089" cy="1818215"/>
          </a:xfrm>
          <a:prstGeom prst="rect">
            <a:avLst/>
          </a:prstGeom>
          <a:ln>
            <a:solidFill>
              <a:schemeClr val="bg1"/>
            </a:solidFill>
          </a:ln>
        </p:spPr>
      </p:pic>
      <p:pic>
        <p:nvPicPr>
          <p:cNvPr id="5" name="Picture 4"/>
          <p:cNvPicPr>
            <a:picLocks noChangeAspect="1"/>
          </p:cNvPicPr>
          <p:nvPr/>
        </p:nvPicPr>
        <p:blipFill>
          <a:blip r:embed="rId4"/>
          <a:stretch>
            <a:fillRect/>
          </a:stretch>
        </p:blipFill>
        <p:spPr>
          <a:xfrm>
            <a:off x="239169" y="3914140"/>
            <a:ext cx="3829050" cy="2600325"/>
          </a:xfrm>
          <a:prstGeom prst="rect">
            <a:avLst/>
          </a:prstGeom>
        </p:spPr>
      </p:pic>
      <p:sp>
        <p:nvSpPr>
          <p:cNvPr id="6" name="Footer Placeholder 5"/>
          <p:cNvSpPr>
            <a:spLocks noGrp="1"/>
          </p:cNvSpPr>
          <p:nvPr>
            <p:ph type="ftr" sz="quarter" idx="11"/>
          </p:nvPr>
        </p:nvSpPr>
        <p:spPr/>
        <p:txBody>
          <a:bodyPr/>
          <a:lstStyle/>
          <a:p>
            <a:r>
              <a:rPr lang="en-US" smtClean="0"/>
              <a:t>CUDA Teaching Center - Minia University  - Class 2015</a:t>
            </a:r>
            <a:endParaRPr lang="en-US" dirty="0"/>
          </a:p>
        </p:txBody>
      </p:sp>
      <p:sp>
        <p:nvSpPr>
          <p:cNvPr id="7" name="Slide Number Placeholder 6"/>
          <p:cNvSpPr>
            <a:spLocks noGrp="1"/>
          </p:cNvSpPr>
          <p:nvPr>
            <p:ph type="sldNum" sz="quarter" idx="12"/>
          </p:nvPr>
        </p:nvSpPr>
        <p:spPr/>
        <p:txBody>
          <a:bodyPr/>
          <a:lstStyle/>
          <a:p>
            <a:fld id="{813CE7E8-A3E8-4509-BBAE-75E088B10439}" type="slidenum">
              <a:rPr lang="en-US" smtClean="0"/>
              <a:t>3</a:t>
            </a:fld>
            <a:endParaRPr lang="en-US"/>
          </a:p>
        </p:txBody>
      </p:sp>
      <p:sp>
        <p:nvSpPr>
          <p:cNvPr id="8" name="TextBox 7"/>
          <p:cNvSpPr txBox="1"/>
          <p:nvPr/>
        </p:nvSpPr>
        <p:spPr>
          <a:xfrm>
            <a:off x="4426857" y="4470400"/>
            <a:ext cx="7427981" cy="2339102"/>
          </a:xfrm>
          <a:prstGeom prst="rect">
            <a:avLst/>
          </a:prstGeom>
          <a:noFill/>
        </p:spPr>
        <p:txBody>
          <a:bodyPr wrap="square" rtlCol="0">
            <a:spAutoFit/>
          </a:bodyPr>
          <a:lstStyle/>
          <a:p>
            <a:pPr marL="171450" indent="-171450">
              <a:buFont typeface="Arial" panose="020B0604020202020204" pitchFamily="34" charset="0"/>
              <a:buChar char="•"/>
            </a:pPr>
            <a:r>
              <a:rPr lang="en-US" sz="2400" b="1" dirty="0"/>
              <a:t>In CUDA you could translate this to 128 threads, each of which executes the </a:t>
            </a:r>
            <a:r>
              <a:rPr lang="en-US" sz="2400" b="1" dirty="0" smtClean="0"/>
              <a:t>line, and they would all run at the same time.</a:t>
            </a:r>
          </a:p>
          <a:p>
            <a:pPr marL="171450" indent="-171450">
              <a:buFont typeface="Arial" panose="020B0604020202020204" pitchFamily="34" charset="0"/>
              <a:buChar char="•"/>
            </a:pPr>
            <a:endParaRPr lang="en-US" sz="2400" b="1" dirty="0"/>
          </a:p>
          <a:p>
            <a:r>
              <a:rPr lang="en-US" b="1" dirty="0"/>
              <a:t>         </a:t>
            </a:r>
            <a:r>
              <a:rPr lang="en-US" sz="3200" b="1" dirty="0"/>
              <a:t> a[</a:t>
            </a:r>
            <a:r>
              <a:rPr lang="en-US" sz="3200" b="1" dirty="0" err="1"/>
              <a:t>i</a:t>
            </a:r>
            <a:r>
              <a:rPr lang="en-US" sz="3200" b="1" dirty="0"/>
              <a:t>] = b[</a:t>
            </a:r>
            <a:r>
              <a:rPr lang="en-US" sz="3200" b="1" dirty="0" err="1"/>
              <a:t>i</a:t>
            </a:r>
            <a:r>
              <a:rPr lang="en-US" sz="3200" b="1" dirty="0"/>
              <a:t>] * c[</a:t>
            </a:r>
            <a:r>
              <a:rPr lang="en-US" sz="3200" b="1" dirty="0" err="1"/>
              <a:t>i</a:t>
            </a:r>
            <a:r>
              <a:rPr lang="en-US" sz="3200" b="1" dirty="0" smtClean="0"/>
              <a:t>]</a:t>
            </a:r>
          </a:p>
          <a:p>
            <a:endParaRPr lang="en-US" dirty="0"/>
          </a:p>
        </p:txBody>
      </p:sp>
      <p:pic>
        <p:nvPicPr>
          <p:cNvPr id="9" name="Picture 8"/>
          <p:cNvPicPr>
            <a:picLocks noChangeAspect="1"/>
          </p:cNvPicPr>
          <p:nvPr/>
        </p:nvPicPr>
        <p:blipFill>
          <a:blip r:embed="rId5"/>
          <a:stretch>
            <a:fillRect/>
          </a:stretch>
        </p:blipFill>
        <p:spPr>
          <a:xfrm>
            <a:off x="256288" y="3225137"/>
            <a:ext cx="8334375" cy="581025"/>
          </a:xfrm>
          <a:prstGeom prst="rect">
            <a:avLst/>
          </a:prstGeom>
          <a:ln>
            <a:solidFill>
              <a:schemeClr val="bg1"/>
            </a:solidFill>
          </a:ln>
        </p:spPr>
      </p:pic>
    </p:spTree>
    <p:extLst>
      <p:ext uri="{BB962C8B-B14F-4D97-AF65-F5344CB8AC3E}">
        <p14:creationId xmlns:p14="http://schemas.microsoft.com/office/powerpoint/2010/main" val="40374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2666"/>
            <a:ext cx="9922933" cy="1320800"/>
          </a:xfrm>
        </p:spPr>
        <p:txBody>
          <a:bodyPr/>
          <a:lstStyle/>
          <a:p>
            <a:r>
              <a:rPr lang="en-US" dirty="0" smtClean="0"/>
              <a:t>Recap: Indexing “</a:t>
            </a:r>
            <a:r>
              <a:rPr lang="en-US" dirty="0" err="1" smtClean="0">
                <a:solidFill>
                  <a:schemeClr val="accent4"/>
                </a:solidFill>
              </a:rPr>
              <a:t>threadIdx.x</a:t>
            </a:r>
            <a:r>
              <a:rPr lang="en-US" dirty="0" smtClean="0">
                <a:solidFill>
                  <a:schemeClr val="accent4"/>
                </a:solidFill>
              </a:rPr>
              <a:t> </a:t>
            </a:r>
            <a:r>
              <a:rPr lang="en-US" dirty="0" smtClean="0"/>
              <a:t>, </a:t>
            </a:r>
            <a:r>
              <a:rPr lang="en-US" dirty="0" err="1" smtClean="0">
                <a:solidFill>
                  <a:schemeClr val="accent4"/>
                </a:solidFill>
              </a:rPr>
              <a:t>blockIdx.x</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4</a:t>
            </a:fld>
            <a:endParaRPr lang="en-US"/>
          </a:p>
        </p:txBody>
      </p:sp>
      <p:pic>
        <p:nvPicPr>
          <p:cNvPr id="6" name="Picture 5"/>
          <p:cNvPicPr>
            <a:picLocks noChangeAspect="1"/>
          </p:cNvPicPr>
          <p:nvPr/>
        </p:nvPicPr>
        <p:blipFill>
          <a:blip r:embed="rId2"/>
          <a:stretch>
            <a:fillRect/>
          </a:stretch>
        </p:blipFill>
        <p:spPr>
          <a:xfrm>
            <a:off x="623754" y="1747506"/>
            <a:ext cx="10944493" cy="4459817"/>
          </a:xfrm>
          <a:prstGeom prst="rect">
            <a:avLst/>
          </a:prstGeom>
        </p:spPr>
      </p:pic>
    </p:spTree>
    <p:extLst>
      <p:ext uri="{BB962C8B-B14F-4D97-AF65-F5344CB8AC3E}">
        <p14:creationId xmlns:p14="http://schemas.microsoft.com/office/powerpoint/2010/main" val="725434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r>
              <a:rPr lang="en-US" dirty="0" smtClean="0">
                <a:solidFill>
                  <a:schemeClr val="accent4"/>
                </a:solidFill>
              </a:rPr>
              <a:t>indexing example</a:t>
            </a:r>
            <a:endParaRPr lang="en-US" dirty="0">
              <a:solidFill>
                <a:schemeClr val="accent4"/>
              </a:solidFill>
            </a:endParaRPr>
          </a:p>
        </p:txBody>
      </p:sp>
      <p:pic>
        <p:nvPicPr>
          <p:cNvPr id="6" name="Content Placeholder 5"/>
          <p:cNvPicPr>
            <a:picLocks noGrp="1" noChangeAspect="1"/>
          </p:cNvPicPr>
          <p:nvPr>
            <p:ph idx="1"/>
          </p:nvPr>
        </p:nvPicPr>
        <p:blipFill>
          <a:blip r:embed="rId2"/>
          <a:stretch>
            <a:fillRect/>
          </a:stretch>
        </p:blipFill>
        <p:spPr>
          <a:xfrm>
            <a:off x="695226" y="1281823"/>
            <a:ext cx="10801548" cy="5411933"/>
          </a:xfrm>
          <a:prstGeom prst="rect">
            <a:avLst/>
          </a:prstGeom>
        </p:spPr>
      </p:pic>
      <p:sp>
        <p:nvSpPr>
          <p:cNvPr id="4" name="Footer Placeholder 3"/>
          <p:cNvSpPr>
            <a:spLocks noGrp="1"/>
          </p:cNvSpPr>
          <p:nvPr>
            <p:ph type="ftr" sz="quarter" idx="11"/>
          </p:nvPr>
        </p:nvSpPr>
        <p:spPr/>
        <p:txBody>
          <a:bodyPr/>
          <a:lstStyle/>
          <a:p>
            <a:r>
              <a:rPr lang="en-US" smtClean="0"/>
              <a:t>CUDA Teaching Center - Minia University  - Class 2015</a:t>
            </a:r>
            <a:endParaRPr lang="en-US"/>
          </a:p>
        </p:txBody>
      </p:sp>
      <p:sp>
        <p:nvSpPr>
          <p:cNvPr id="5" name="Slide Number Placeholder 4"/>
          <p:cNvSpPr>
            <a:spLocks noGrp="1"/>
          </p:cNvSpPr>
          <p:nvPr>
            <p:ph type="sldNum" sz="quarter" idx="12"/>
          </p:nvPr>
        </p:nvSpPr>
        <p:spPr/>
        <p:txBody>
          <a:bodyPr/>
          <a:lstStyle/>
          <a:p>
            <a:fld id="{813CE7E8-A3E8-4509-BBAE-75E088B10439}" type="slidenum">
              <a:rPr lang="en-US" smtClean="0"/>
              <a:t>5</a:t>
            </a:fld>
            <a:endParaRPr lang="en-US"/>
          </a:p>
        </p:txBody>
      </p:sp>
    </p:spTree>
    <p:extLst>
      <p:ext uri="{BB962C8B-B14F-4D97-AF65-F5344CB8AC3E}">
        <p14:creationId xmlns:p14="http://schemas.microsoft.com/office/powerpoint/2010/main" val="333869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Recap: </a:t>
            </a:r>
            <a:r>
              <a:rPr lang="en-US" dirty="0" smtClean="0">
                <a:solidFill>
                  <a:schemeClr val="accent4"/>
                </a:solidFill>
              </a:rPr>
              <a:t>CUDA Execution model </a:t>
            </a:r>
            <a:endParaRPr lang="en-US" dirty="0">
              <a:solidFill>
                <a:schemeClr val="accent4"/>
              </a:solidFill>
            </a:endParaRPr>
          </a:p>
        </p:txBody>
      </p:sp>
      <p:sp>
        <p:nvSpPr>
          <p:cNvPr id="5" name="Footer Placeholder 4"/>
          <p:cNvSpPr>
            <a:spLocks noGrp="1"/>
          </p:cNvSpPr>
          <p:nvPr>
            <p:ph type="ftr" sz="quarter" idx="11"/>
          </p:nvPr>
        </p:nvSpPr>
        <p:spPr/>
        <p:txBody>
          <a:bodyPr/>
          <a:lstStyle/>
          <a:p>
            <a:r>
              <a:rPr lang="en-US" smtClean="0"/>
              <a:t>CUDA Teaching Center - Minia University  - Class 2015</a:t>
            </a:r>
            <a:endParaRPr lang="en-US"/>
          </a:p>
        </p:txBody>
      </p:sp>
      <p:sp>
        <p:nvSpPr>
          <p:cNvPr id="6" name="Slide Number Placeholder 5"/>
          <p:cNvSpPr>
            <a:spLocks noGrp="1"/>
          </p:cNvSpPr>
          <p:nvPr>
            <p:ph type="sldNum" sz="quarter" idx="12"/>
          </p:nvPr>
        </p:nvSpPr>
        <p:spPr/>
        <p:txBody>
          <a:bodyPr/>
          <a:lstStyle/>
          <a:p>
            <a:fld id="{813CE7E8-A3E8-4509-BBAE-75E088B10439}" type="slidenum">
              <a:rPr lang="en-US" smtClean="0"/>
              <a:t>6</a:t>
            </a:fld>
            <a:endParaRPr lang="en-US"/>
          </a:p>
        </p:txBody>
      </p:sp>
      <p:pic>
        <p:nvPicPr>
          <p:cNvPr id="7" name="Picture 6"/>
          <p:cNvPicPr>
            <a:picLocks noChangeAspect="1"/>
          </p:cNvPicPr>
          <p:nvPr/>
        </p:nvPicPr>
        <p:blipFill>
          <a:blip r:embed="rId3"/>
          <a:stretch>
            <a:fillRect/>
          </a:stretch>
        </p:blipFill>
        <p:spPr>
          <a:xfrm>
            <a:off x="1795463" y="1301087"/>
            <a:ext cx="8601075" cy="5105400"/>
          </a:xfrm>
          <a:prstGeom prst="rect">
            <a:avLst/>
          </a:prstGeom>
        </p:spPr>
      </p:pic>
    </p:spTree>
    <p:extLst>
      <p:ext uri="{BB962C8B-B14F-4D97-AF65-F5344CB8AC3E}">
        <p14:creationId xmlns:p14="http://schemas.microsoft.com/office/powerpoint/2010/main" val="1654981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CUDA Teaching Center - Minia University  - Class 2015</a:t>
            </a:r>
            <a:endParaRPr lang="en-US"/>
          </a:p>
        </p:txBody>
      </p:sp>
      <p:sp>
        <p:nvSpPr>
          <p:cNvPr id="4" name="Slide Number Placeholder 3"/>
          <p:cNvSpPr>
            <a:spLocks noGrp="1"/>
          </p:cNvSpPr>
          <p:nvPr>
            <p:ph type="sldNum" sz="quarter" idx="12"/>
          </p:nvPr>
        </p:nvSpPr>
        <p:spPr/>
        <p:txBody>
          <a:bodyPr/>
          <a:lstStyle/>
          <a:p>
            <a:fld id="{813CE7E8-A3E8-4509-BBAE-75E088B10439}" type="slidenum">
              <a:rPr lang="en-US" smtClean="0"/>
              <a:t>7</a:t>
            </a:fld>
            <a:endParaRPr lang="en-US"/>
          </a:p>
        </p:txBody>
      </p:sp>
      <p:pic>
        <p:nvPicPr>
          <p:cNvPr id="5" name="Picture 4"/>
          <p:cNvPicPr>
            <a:picLocks noChangeAspect="1"/>
          </p:cNvPicPr>
          <p:nvPr/>
        </p:nvPicPr>
        <p:blipFill>
          <a:blip r:embed="rId2"/>
          <a:stretch>
            <a:fillRect/>
          </a:stretch>
        </p:blipFill>
        <p:spPr>
          <a:xfrm>
            <a:off x="778934" y="271814"/>
            <a:ext cx="10634133" cy="6314372"/>
          </a:xfrm>
          <a:prstGeom prst="rect">
            <a:avLst/>
          </a:prstGeom>
        </p:spPr>
      </p:pic>
    </p:spTree>
    <p:extLst>
      <p:ext uri="{BB962C8B-B14F-4D97-AF65-F5344CB8AC3E}">
        <p14:creationId xmlns:p14="http://schemas.microsoft.com/office/powerpoint/2010/main" val="76128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CUDA Teaching Center - Minia University  - Class 2015</a:t>
            </a:r>
            <a:endParaRPr lang="en-US"/>
          </a:p>
        </p:txBody>
      </p:sp>
      <p:sp>
        <p:nvSpPr>
          <p:cNvPr id="4" name="Slide Number Placeholder 3"/>
          <p:cNvSpPr>
            <a:spLocks noGrp="1"/>
          </p:cNvSpPr>
          <p:nvPr>
            <p:ph type="sldNum" sz="quarter" idx="12"/>
          </p:nvPr>
        </p:nvSpPr>
        <p:spPr/>
        <p:txBody>
          <a:bodyPr/>
          <a:lstStyle/>
          <a:p>
            <a:fld id="{813CE7E8-A3E8-4509-BBAE-75E088B10439}" type="slidenum">
              <a:rPr lang="en-US" smtClean="0"/>
              <a:t>8</a:t>
            </a:fld>
            <a:endParaRPr lang="en-US"/>
          </a:p>
        </p:txBody>
      </p:sp>
      <p:pic>
        <p:nvPicPr>
          <p:cNvPr id="5" name="Picture 4"/>
          <p:cNvPicPr>
            <a:picLocks noChangeAspect="1"/>
          </p:cNvPicPr>
          <p:nvPr/>
        </p:nvPicPr>
        <p:blipFill>
          <a:blip r:embed="rId3"/>
          <a:stretch>
            <a:fillRect/>
          </a:stretch>
        </p:blipFill>
        <p:spPr>
          <a:xfrm>
            <a:off x="816389" y="297802"/>
            <a:ext cx="10559223" cy="6262397"/>
          </a:xfrm>
          <a:prstGeom prst="rect">
            <a:avLst/>
          </a:prstGeom>
        </p:spPr>
      </p:pic>
    </p:spTree>
    <p:extLst>
      <p:ext uri="{BB962C8B-B14F-4D97-AF65-F5344CB8AC3E}">
        <p14:creationId xmlns:p14="http://schemas.microsoft.com/office/powerpoint/2010/main" val="3555964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CUDA Teaching Center - Minia University  - Class 2015</a:t>
            </a:r>
            <a:endParaRPr lang="en-US"/>
          </a:p>
        </p:txBody>
      </p:sp>
      <p:sp>
        <p:nvSpPr>
          <p:cNvPr id="4" name="Slide Number Placeholder 3"/>
          <p:cNvSpPr>
            <a:spLocks noGrp="1"/>
          </p:cNvSpPr>
          <p:nvPr>
            <p:ph type="sldNum" sz="quarter" idx="12"/>
          </p:nvPr>
        </p:nvSpPr>
        <p:spPr/>
        <p:txBody>
          <a:bodyPr/>
          <a:lstStyle/>
          <a:p>
            <a:fld id="{813CE7E8-A3E8-4509-BBAE-75E088B10439}" type="slidenum">
              <a:rPr lang="en-US" smtClean="0"/>
              <a:t>9</a:t>
            </a:fld>
            <a:endParaRPr lang="en-US"/>
          </a:p>
        </p:txBody>
      </p:sp>
      <p:pic>
        <p:nvPicPr>
          <p:cNvPr id="5" name="Picture 4"/>
          <p:cNvPicPr>
            <a:picLocks noChangeAspect="1"/>
          </p:cNvPicPr>
          <p:nvPr/>
        </p:nvPicPr>
        <p:blipFill>
          <a:blip r:embed="rId2"/>
          <a:stretch>
            <a:fillRect/>
          </a:stretch>
        </p:blipFill>
        <p:spPr>
          <a:xfrm>
            <a:off x="935832" y="228460"/>
            <a:ext cx="10320337" cy="6401080"/>
          </a:xfrm>
          <a:prstGeom prst="rect">
            <a:avLst/>
          </a:prstGeom>
        </p:spPr>
      </p:pic>
    </p:spTree>
    <p:extLst>
      <p:ext uri="{BB962C8B-B14F-4D97-AF65-F5344CB8AC3E}">
        <p14:creationId xmlns:p14="http://schemas.microsoft.com/office/powerpoint/2010/main" val="2927533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699</TotalTime>
  <Words>1235</Words>
  <Application>Microsoft Office PowerPoint</Application>
  <PresentationFormat>Widescreen</PresentationFormat>
  <Paragraphs>129</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vt:lpstr>
      <vt:lpstr>Lato</vt:lpstr>
      <vt:lpstr>Trebuchet MS</vt:lpstr>
      <vt:lpstr>Wingdings</vt:lpstr>
      <vt:lpstr>Wingdings 3</vt:lpstr>
      <vt:lpstr>Facet</vt:lpstr>
      <vt:lpstr>CUDA Class – Week 2 </vt:lpstr>
      <vt:lpstr>Recap: Threading on GPU </vt:lpstr>
      <vt:lpstr>Recap: kernel</vt:lpstr>
      <vt:lpstr>Recap: Indexing “threadIdx.x , blockIdx.x” </vt:lpstr>
      <vt:lpstr>Recap: indexing example</vt:lpstr>
      <vt:lpstr>Recap: CUDA Execution model </vt:lpstr>
      <vt:lpstr>PowerPoint Presentation</vt:lpstr>
      <vt:lpstr>PowerPoint Presentation</vt:lpstr>
      <vt:lpstr>PowerPoint Presentation</vt:lpstr>
      <vt:lpstr>Threads, Blocks, and Grids</vt:lpstr>
      <vt:lpstr>dim3 data type</vt:lpstr>
      <vt:lpstr>Some Maximums </vt:lpstr>
      <vt:lpstr>Why blocks ?</vt:lpstr>
      <vt:lpstr>Grids</vt:lpstr>
      <vt:lpstr>Stride and offset</vt:lpstr>
      <vt:lpstr>warps</vt:lpstr>
      <vt:lpstr>2D kernel (X and Y thread indexes)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CUDA Class – Week 2</dc:title>
  <dc:creator>Omar Shabaan</dc:creator>
  <cp:lastModifiedBy>Omar Shabaan</cp:lastModifiedBy>
  <cp:revision>157</cp:revision>
  <dcterms:created xsi:type="dcterms:W3CDTF">2015-02-28T16:27:32Z</dcterms:created>
  <dcterms:modified xsi:type="dcterms:W3CDTF">2015-03-01T17:26:57Z</dcterms:modified>
</cp:coreProperties>
</file>