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57" r:id="rId4"/>
    <p:sldId id="258" r:id="rId5"/>
    <p:sldId id="265" r:id="rId6"/>
    <p:sldId id="266" r:id="rId7"/>
    <p:sldId id="261" r:id="rId8"/>
    <p:sldId id="262" r:id="rId9"/>
    <p:sldId id="259" r:id="rId10"/>
    <p:sldId id="264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5763" autoAdjust="0"/>
  </p:normalViewPr>
  <p:slideViewPr>
    <p:cSldViewPr snapToGrid="0">
      <p:cViewPr varScale="1">
        <p:scale>
          <a:sx n="56" d="100"/>
          <a:sy n="56" d="100"/>
        </p:scale>
        <p:origin x="12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6AA29-7D2D-4EED-8F8C-88336E607D51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97EE5-8DA5-4479-9414-94FC17535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72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original meaning of 'portable' was 'costs less to convert to a new platform than it does to rewrite for the new platform'. As languages evolved and vendor lock-ins reduced, it has since morphed to mean several things including binary compatibility and source-code compatibility.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'Platform-independent' means that there is nothing in the system or its specification that is inherently bound to a single platform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97EE5-8DA5-4479-9414-94FC175359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76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8792-73B1-4ADA-BAF0-489753879B7C}" type="datetimeFigureOut">
              <a:rPr lang="en-US" smtClean="0"/>
              <a:t>11/11/2015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88B60-7418-40CE-A4BD-00AC64D8B4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211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8792-73B1-4ADA-BAF0-489753879B7C}" type="datetimeFigureOut">
              <a:rPr lang="en-US" smtClean="0"/>
              <a:t>11/11/2015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88B60-7418-40CE-A4BD-00AC64D8B4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310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8792-73B1-4ADA-BAF0-489753879B7C}" type="datetimeFigureOut">
              <a:rPr lang="en-US" smtClean="0"/>
              <a:t>11/11/2015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88B60-7418-40CE-A4BD-00AC64D8B4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978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8792-73B1-4ADA-BAF0-489753879B7C}" type="datetimeFigureOut">
              <a:rPr lang="en-US" smtClean="0"/>
              <a:t>11/11/2015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88B60-7418-40CE-A4BD-00AC64D8B4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62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8792-73B1-4ADA-BAF0-489753879B7C}" type="datetimeFigureOut">
              <a:rPr lang="en-US" smtClean="0"/>
              <a:t>11/11/2015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88B60-7418-40CE-A4BD-00AC64D8B4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957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8792-73B1-4ADA-BAF0-489753879B7C}" type="datetimeFigureOut">
              <a:rPr lang="en-US" smtClean="0"/>
              <a:t>11/11/2015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88B60-7418-40CE-A4BD-00AC64D8B4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394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8792-73B1-4ADA-BAF0-489753879B7C}" type="datetimeFigureOut">
              <a:rPr lang="en-US" smtClean="0"/>
              <a:t>11/11/2015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88B60-7418-40CE-A4BD-00AC64D8B4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918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8792-73B1-4ADA-BAF0-489753879B7C}" type="datetimeFigureOut">
              <a:rPr lang="en-US" smtClean="0"/>
              <a:t>11/11/2015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88B60-7418-40CE-A4BD-00AC64D8B4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4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8792-73B1-4ADA-BAF0-489753879B7C}" type="datetimeFigureOut">
              <a:rPr lang="en-US" smtClean="0"/>
              <a:t>11/11/2015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88B60-7418-40CE-A4BD-00AC64D8B4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40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8792-73B1-4ADA-BAF0-489753879B7C}" type="datetimeFigureOut">
              <a:rPr lang="en-US" smtClean="0"/>
              <a:t>11/11/2015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88B60-7418-40CE-A4BD-00AC64D8B4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202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8792-73B1-4ADA-BAF0-489753879B7C}" type="datetimeFigureOut">
              <a:rPr lang="en-US" smtClean="0"/>
              <a:t>11/11/2015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88B60-7418-40CE-A4BD-00AC64D8B4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867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F8792-73B1-4ADA-BAF0-489753879B7C}" type="datetimeFigureOut">
              <a:rPr lang="en-US" smtClean="0"/>
              <a:t>11/11/2015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88B60-7418-40CE-A4BD-00AC64D8B4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69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19.jp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12" Type="http://schemas.openxmlformats.org/officeDocument/2006/relationships/image" Target="../media/image18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jpeg"/><Relationship Id="rId11" Type="http://schemas.openxmlformats.org/officeDocument/2006/relationships/image" Target="../media/image17.jpeg"/><Relationship Id="rId5" Type="http://schemas.openxmlformats.org/officeDocument/2006/relationships/image" Target="../media/image11.png"/><Relationship Id="rId10" Type="http://schemas.openxmlformats.org/officeDocument/2006/relationships/image" Target="../media/image16.jpeg"/><Relationship Id="rId4" Type="http://schemas.openxmlformats.org/officeDocument/2006/relationships/image" Target="../media/image10.png"/><Relationship Id="rId9" Type="http://schemas.openxmlformats.org/officeDocument/2006/relationships/image" Target="../media/image15.jpeg"/><Relationship Id="rId14" Type="http://schemas.openxmlformats.org/officeDocument/2006/relationships/image" Target="../media/image2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26287" y="1020763"/>
            <a:ext cx="9144000" cy="2387600"/>
          </a:xfrm>
        </p:spPr>
        <p:txBody>
          <a:bodyPr/>
          <a:lstStyle/>
          <a:p>
            <a:r>
              <a:rPr lang="en-US" dirty="0" smtClean="0"/>
              <a:t>JAVA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98720" y="3408363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CLASS  2015 – 2016 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CSE dept.</a:t>
            </a:r>
          </a:p>
          <a:p>
            <a:pPr algn="l"/>
            <a:r>
              <a:rPr lang="en-US" dirty="0" err="1" smtClean="0">
                <a:solidFill>
                  <a:srgbClr val="FF0000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Minia</a:t>
            </a:r>
            <a:r>
              <a:rPr lang="en-US" dirty="0" smtClean="0">
                <a:solidFill>
                  <a:srgbClr val="FF0000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Uni.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Faculty of Engineering</a:t>
            </a:r>
            <a:endParaRPr lang="en-US" dirty="0">
              <a:solidFill>
                <a:srgbClr val="FF0000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686" y="300241"/>
            <a:ext cx="3395539" cy="621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2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Repository Page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92" y="2087563"/>
            <a:ext cx="8478276" cy="40895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74062" y="762000"/>
            <a:ext cx="6928895" cy="41906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58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690" y="1334770"/>
            <a:ext cx="6632620" cy="528671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Java Keywords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82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techspot.com/fileshost/newspics3/2014/eniac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033" y="3178566"/>
            <a:ext cx="6147967" cy="309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 Single Corner Rectangle 5"/>
          <p:cNvSpPr/>
          <p:nvPr/>
        </p:nvSpPr>
        <p:spPr>
          <a:xfrm>
            <a:off x="0" y="1037201"/>
            <a:ext cx="8862647" cy="2662601"/>
          </a:xfrm>
          <a:prstGeom prst="round1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4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History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http://cs.brown.edu/~adf/programming_languages.html   (</a:t>
            </a:r>
            <a:r>
              <a:rPr lang="en-US" sz="2000" b="1" dirty="0" smtClean="0">
                <a:solidFill>
                  <a:srgbClr val="FF0000"/>
                </a:solidFill>
              </a:rPr>
              <a:t>good article</a:t>
            </a:r>
            <a:r>
              <a:rPr lang="en-US" sz="2000" b="1" dirty="0" smtClean="0">
                <a:solidFill>
                  <a:schemeClr val="tx1"/>
                </a:solidFill>
              </a:rPr>
              <a:t>)</a:t>
            </a: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 Von Neumann</a:t>
            </a:r>
            <a:r>
              <a:rPr lang="en-US" sz="2000" b="1" dirty="0" smtClean="0">
                <a:solidFill>
                  <a:schemeClr val="tx1"/>
                </a:solidFill>
              </a:rPr>
              <a:t> (0s and 1s)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b="1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 Assembly </a:t>
            </a:r>
            <a:r>
              <a:rPr lang="en-US" sz="2000" b="1" dirty="0" smtClean="0">
                <a:solidFill>
                  <a:schemeClr val="tx1"/>
                </a:solidFill>
              </a:rPr>
              <a:t>[low level]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 Fortran: </a:t>
            </a:r>
            <a:r>
              <a:rPr lang="en-US" sz="2000" dirty="0" err="1" smtClean="0">
                <a:solidFill>
                  <a:schemeClr val="tx1"/>
                </a:solidFill>
              </a:rPr>
              <a:t>FORmula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TRANslating</a:t>
            </a:r>
            <a:r>
              <a:rPr lang="en-US" sz="2000" dirty="0" smtClean="0">
                <a:solidFill>
                  <a:schemeClr val="tx1"/>
                </a:solidFill>
              </a:rPr>
              <a:t>  system (first computer language)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 C/C++ …</a:t>
            </a:r>
            <a:r>
              <a:rPr lang="en-US" sz="2000" dirty="0" err="1" smtClean="0">
                <a:solidFill>
                  <a:schemeClr val="tx1"/>
                </a:solidFill>
              </a:rPr>
              <a:t>etc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[high level]</a:t>
            </a: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84408" y="6275605"/>
            <a:ext cx="1222013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ENIAC</a:t>
            </a:r>
            <a:r>
              <a:rPr lang="en-US" dirty="0" smtClean="0">
                <a:solidFill>
                  <a:schemeClr val="accent2"/>
                </a:solidFill>
              </a:rPr>
              <a:t>, world’s first digital computer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1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 is JAVA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30551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It's name come from </a:t>
            </a:r>
            <a:r>
              <a:rPr lang="en-US" dirty="0">
                <a:solidFill>
                  <a:srgbClr val="C00000"/>
                </a:solidFill>
              </a:rPr>
              <a:t>Java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Coffee</a:t>
            </a:r>
            <a:r>
              <a:rPr lang="en-US" dirty="0"/>
              <a:t> which is a coffee bean produced in the </a:t>
            </a:r>
            <a:r>
              <a:rPr lang="en-US" dirty="0" smtClean="0"/>
              <a:t>Java islands </a:t>
            </a:r>
            <a:r>
              <a:rPr lang="en-US" dirty="0"/>
              <a:t>of Indonesia.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algn="just"/>
            <a:r>
              <a:rPr lang="en-US" dirty="0" smtClean="0"/>
              <a:t>Java </a:t>
            </a:r>
            <a:r>
              <a:rPr lang="en-US" dirty="0"/>
              <a:t>programming language was originally developed by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Sun Microsystems </a:t>
            </a:r>
            <a:r>
              <a:rPr lang="en-US" dirty="0"/>
              <a:t>which was initiated by </a:t>
            </a:r>
            <a:r>
              <a:rPr lang="en-US" dirty="0">
                <a:solidFill>
                  <a:schemeClr val="accent1"/>
                </a:solidFill>
              </a:rPr>
              <a:t>James Gosling</a:t>
            </a:r>
            <a:r>
              <a:rPr lang="en-US" dirty="0"/>
              <a:t> and released in </a:t>
            </a:r>
            <a:r>
              <a:rPr lang="en-US" dirty="0">
                <a:solidFill>
                  <a:schemeClr val="accent1"/>
                </a:solidFill>
              </a:rPr>
              <a:t>1995</a:t>
            </a:r>
            <a:r>
              <a:rPr lang="en-US" dirty="0"/>
              <a:t> as core component of Sun Microsystems' Java platform (Java 1.0 [J2SE</a:t>
            </a:r>
            <a:r>
              <a:rPr lang="en-US" dirty="0" smtClean="0"/>
              <a:t>]).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latest release of the </a:t>
            </a:r>
            <a:r>
              <a:rPr lang="en-US" dirty="0" smtClean="0"/>
              <a:t>Java  2 (J2) </a:t>
            </a:r>
            <a:r>
              <a:rPr lang="en-US" dirty="0" smtClean="0">
                <a:solidFill>
                  <a:srgbClr val="FFC000"/>
                </a:solidFill>
              </a:rPr>
              <a:t>Standard </a:t>
            </a:r>
            <a:r>
              <a:rPr lang="en-US" dirty="0">
                <a:solidFill>
                  <a:srgbClr val="FFC000"/>
                </a:solidFill>
              </a:rPr>
              <a:t>Edition </a:t>
            </a:r>
            <a:r>
              <a:rPr lang="en-US" dirty="0"/>
              <a:t>is Java </a:t>
            </a:r>
            <a:r>
              <a:rPr lang="en-US" dirty="0">
                <a:solidFill>
                  <a:srgbClr val="FFC000"/>
                </a:solidFill>
              </a:rPr>
              <a:t>SE</a:t>
            </a:r>
            <a:r>
              <a:rPr lang="en-US" dirty="0"/>
              <a:t> 8. </a:t>
            </a:r>
            <a:endParaRPr lang="en-US" dirty="0" smtClean="0"/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 smtClean="0"/>
              <a:t>J2SE </a:t>
            </a:r>
            <a:r>
              <a:rPr lang="en-US" dirty="0" smtClean="0"/>
              <a:t>Standard Edition </a:t>
            </a:r>
            <a:r>
              <a:rPr lang="en-US" dirty="0"/>
              <a:t>	</a:t>
            </a:r>
            <a:r>
              <a:rPr lang="en-US" dirty="0" smtClean="0"/>
              <a:t>  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 smtClean="0"/>
              <a:t>J2EE </a:t>
            </a:r>
            <a:r>
              <a:rPr lang="en-US" dirty="0"/>
              <a:t>for Enterprise </a:t>
            </a:r>
            <a:r>
              <a:rPr lang="en-US" dirty="0" smtClean="0"/>
              <a:t>Applications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 smtClean="0"/>
              <a:t>J2ME </a:t>
            </a:r>
            <a:r>
              <a:rPr lang="en-US" dirty="0"/>
              <a:t>for Mobile </a:t>
            </a:r>
            <a:r>
              <a:rPr lang="en-US" dirty="0" smtClean="0"/>
              <a:t>Applications</a:t>
            </a:r>
            <a:endParaRPr lang="en-US" sz="2800" dirty="0"/>
          </a:p>
          <a:p>
            <a:pPr algn="just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8119" y="1825625"/>
            <a:ext cx="3280324" cy="393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98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JAVA</a:t>
            </a:r>
            <a:r>
              <a:rPr lang="en-US" dirty="0" smtClean="0"/>
              <a:t> [</a:t>
            </a:r>
            <a:r>
              <a:rPr lang="en-US" sz="3600" dirty="0" smtClean="0">
                <a:solidFill>
                  <a:srgbClr val="FF0000"/>
                </a:solidFill>
              </a:rPr>
              <a:t>Write once, Run Anywhere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Level Language</a:t>
            </a:r>
          </a:p>
          <a:p>
            <a:endParaRPr lang="en-US" dirty="0" smtClean="0"/>
          </a:p>
          <a:p>
            <a:r>
              <a:rPr lang="en-US" dirty="0" smtClean="0"/>
              <a:t>Platform Independent</a:t>
            </a:r>
          </a:p>
          <a:p>
            <a:endParaRPr lang="en-US" dirty="0" smtClean="0"/>
          </a:p>
          <a:p>
            <a:r>
              <a:rPr lang="en-US" dirty="0" smtClean="0"/>
              <a:t>Portable </a:t>
            </a:r>
          </a:p>
          <a:p>
            <a:endParaRPr lang="en-US" dirty="0"/>
          </a:p>
          <a:p>
            <a:r>
              <a:rPr lang="en-US" dirty="0" smtClean="0"/>
              <a:t>Object Oriented</a:t>
            </a:r>
          </a:p>
          <a:p>
            <a:endParaRPr lang="en-US" dirty="0" smtClean="0"/>
          </a:p>
        </p:txBody>
      </p:sp>
      <p:pic>
        <p:nvPicPr>
          <p:cNvPr id="1028" name="Picture 4" descr="http://i.stack.imgur.com/Deo2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993" y="1586706"/>
            <a:ext cx="5229225" cy="482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1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Programming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(OOP)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855" y="1604334"/>
            <a:ext cx="11721861" cy="4351338"/>
          </a:xfrm>
        </p:spPr>
        <p:txBody>
          <a:bodyPr/>
          <a:lstStyle/>
          <a:p>
            <a:r>
              <a:rPr lang="en-US" dirty="0" smtClean="0"/>
              <a:t>OOP is a software design philosophy.</a:t>
            </a:r>
            <a:endParaRPr lang="en-US" dirty="0"/>
          </a:p>
          <a:p>
            <a:pPr algn="just"/>
            <a:r>
              <a:rPr lang="en-US" dirty="0"/>
              <a:t>A </a:t>
            </a:r>
            <a:r>
              <a:rPr lang="en-US" i="1" dirty="0">
                <a:solidFill>
                  <a:schemeClr val="accent2"/>
                </a:solidFill>
              </a:rPr>
              <a:t>class</a:t>
            </a:r>
            <a:r>
              <a:rPr lang="en-US" dirty="0"/>
              <a:t> is simply a representation of a type of </a:t>
            </a:r>
            <a:r>
              <a:rPr lang="en-US" i="1" dirty="0">
                <a:solidFill>
                  <a:schemeClr val="accent2"/>
                </a:solidFill>
              </a:rPr>
              <a:t>object</a:t>
            </a:r>
            <a:r>
              <a:rPr lang="en-US" dirty="0"/>
              <a:t>. It is the blueprint, or plan, or template, that describes the details of an </a:t>
            </a:r>
            <a:r>
              <a:rPr lang="en-US" i="1" dirty="0">
                <a:solidFill>
                  <a:schemeClr val="accent2"/>
                </a:solidFill>
              </a:rPr>
              <a:t>object</a:t>
            </a:r>
            <a:r>
              <a:rPr lang="en-US" dirty="0"/>
              <a:t>. A class is the </a:t>
            </a:r>
            <a:r>
              <a:rPr lang="en-US" dirty="0">
                <a:solidFill>
                  <a:schemeClr val="accent2"/>
                </a:solidFill>
              </a:rPr>
              <a:t>blueprint</a:t>
            </a:r>
            <a:r>
              <a:rPr lang="en-US" dirty="0"/>
              <a:t> from which the individual objects are created. </a:t>
            </a:r>
            <a:r>
              <a:rPr lang="en-US" i="1" dirty="0">
                <a:solidFill>
                  <a:schemeClr val="accent2"/>
                </a:solidFill>
              </a:rPr>
              <a:t>Class</a:t>
            </a:r>
            <a:r>
              <a:rPr lang="en-US" dirty="0"/>
              <a:t> is composed of three things: a name, attributes, and operations.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13319" y="4040757"/>
            <a:ext cx="6175074" cy="26655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4800" b="1" dirty="0" smtClean="0"/>
              <a:t>CLASS</a:t>
            </a:r>
            <a:endParaRPr lang="en-US" sz="4800" b="1" dirty="0"/>
          </a:p>
        </p:txBody>
      </p:sp>
      <p:pic>
        <p:nvPicPr>
          <p:cNvPr id="1028" name="Picture 4" descr="http://www.teachitza.com/delphi/objec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929" y="4192438"/>
            <a:ext cx="418147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38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phpenthusiast.com/theme/assets/images/articles/classes_and_object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754" y="1579113"/>
            <a:ext cx="5530280" cy="4373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PT-OOP-objects and classes - attmeth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95" y="2017106"/>
            <a:ext cx="4940262" cy="3935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16755" y="345859"/>
            <a:ext cx="19928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chemeClr val="accent2"/>
                </a:solidFill>
              </a:rPr>
              <a:t>Example</a:t>
            </a:r>
            <a:endParaRPr lang="en-US" sz="4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74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http://cdn.slashgear.com/wp-content/uploads/2009/01/washing-machi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361" y="4504423"/>
            <a:ext cx="2345589" cy="234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Iraq m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0124" y="2985247"/>
            <a:ext cx="2589182" cy="2589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2601" y="70188"/>
            <a:ext cx="10131425" cy="1456267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3 Billion devices use java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71" y="5029200"/>
            <a:ext cx="2505075" cy="18288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92057"/>
            <a:ext cx="2665876" cy="1337143"/>
          </a:xfrm>
          <a:prstGeom prst="rect">
            <a:avLst/>
          </a:prstGeom>
        </p:spPr>
      </p:pic>
      <p:pic>
        <p:nvPicPr>
          <p:cNvPr id="1032" name="Picture 8" descr="http://www.wangjianshuo.com/personal/places/pudongairport/shanghai.pvg-ATM-larg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646" y="5399713"/>
            <a:ext cx="2000023" cy="1500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blog.hisoftware.com/wp-content/uploads/2013/10/mobile_device_image31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711" y="3185160"/>
            <a:ext cx="2322817" cy="184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encrypted-tbn3.gstatic.com/images?q=tbn:ANd9GcRqUrCzZjAXwqzgBpKsDtkrJ8z-6bBa8HLkETrZ9ZIw955pUU8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714" y="3655254"/>
            <a:ext cx="2628900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www.wired.com/images_blogs/gadgetlab/2010/01/skiff-ereader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233" y="2194047"/>
            <a:ext cx="2540524" cy="240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https://encrypted-tbn2.gstatic.com/images?q=tbn:ANd9GcQ2a8vcsdDMWI9AH81tNMiSpTFVHmP0xlfmZWwhJBeFuY66vYap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3744" y="154893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http://blogs.independent.co.uk/wp-content/uploads/2010/09/47lx9900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371" y="1663351"/>
            <a:ext cx="2834945" cy="1772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http://www.freemake.com/blog/wp-content/uploads/2012/08/SlimBluRay_Front_Open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909" y="5349983"/>
            <a:ext cx="1662126" cy="1187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835" y="292067"/>
            <a:ext cx="4603016" cy="2700437"/>
          </a:xfrm>
          <a:prstGeom prst="rect">
            <a:avLst/>
          </a:prstGeom>
        </p:spPr>
      </p:pic>
      <p:pic>
        <p:nvPicPr>
          <p:cNvPr id="1048" name="Picture 24" descr="http://media.bestofmicro.com/freeze-audio-disc,N-B-223751-13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0227" y="4836544"/>
            <a:ext cx="2046395" cy="2046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05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92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Tools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Development Kit JDK 8</a:t>
            </a:r>
          </a:p>
          <a:p>
            <a:endParaRPr lang="en-US" dirty="0" smtClean="0"/>
          </a:p>
          <a:p>
            <a:r>
              <a:rPr lang="en-US" dirty="0" smtClean="0"/>
              <a:t>Text editor or IDE: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NetBeans </a:t>
            </a:r>
            <a:r>
              <a:rPr lang="en-US" dirty="0" smtClean="0">
                <a:solidFill>
                  <a:schemeClr val="accent1"/>
                </a:solidFill>
              </a:rPr>
              <a:t>IDE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00B050"/>
                </a:solidFill>
              </a:rPr>
              <a:t>Eclipse IDE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MS Notepad </a:t>
            </a:r>
            <a:r>
              <a:rPr lang="en-US" dirty="0" smtClean="0">
                <a:solidFill>
                  <a:schemeClr val="accent1"/>
                </a:solidFill>
              </a:rPr>
              <a:t>text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editor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GitHub</a:t>
            </a:r>
            <a:r>
              <a:rPr lang="en-US" dirty="0"/>
              <a:t> source control</a:t>
            </a:r>
          </a:p>
        </p:txBody>
      </p:sp>
      <p:pic>
        <p:nvPicPr>
          <p:cNvPr id="2050" name="Picture 2" descr="http://lucasbardella.com/media/lucasbardella/blog/githu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199" y="3024131"/>
            <a:ext cx="3778104" cy="2462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eclipse.org/eclipse.org-common/themes/solstice/public/images/logo/eclipse-800x18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568" y="1746813"/>
            <a:ext cx="3582837" cy="84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92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1480</TotalTime>
  <Words>220</Words>
  <Application>Microsoft Office PowerPoint</Application>
  <PresentationFormat>Widescreen</PresentationFormat>
  <Paragraphs>58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Adobe Fangsong Std R</vt:lpstr>
      <vt:lpstr>Arial</vt:lpstr>
      <vt:lpstr>Calibri</vt:lpstr>
      <vt:lpstr>Calibri Light</vt:lpstr>
      <vt:lpstr>Wingdings</vt:lpstr>
      <vt:lpstr>Office Theme</vt:lpstr>
      <vt:lpstr>JAVA PROGRAMMING</vt:lpstr>
      <vt:lpstr>PowerPoint Presentation</vt:lpstr>
      <vt:lpstr>What is JAVA</vt:lpstr>
      <vt:lpstr>JAVA [Write once, Run Anywhere]</vt:lpstr>
      <vt:lpstr>Object Oriented Programming (OOP)</vt:lpstr>
      <vt:lpstr>PowerPoint Presentation</vt:lpstr>
      <vt:lpstr>3 Billion devices use java</vt:lpstr>
      <vt:lpstr>PowerPoint Presentation</vt:lpstr>
      <vt:lpstr>Tools </vt:lpstr>
      <vt:lpstr>Repository Page</vt:lpstr>
      <vt:lpstr>Java Keywords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Omar</dc:creator>
  <cp:lastModifiedBy>Omar</cp:lastModifiedBy>
  <cp:revision>79</cp:revision>
  <dcterms:created xsi:type="dcterms:W3CDTF">2015-11-10T21:26:26Z</dcterms:created>
  <dcterms:modified xsi:type="dcterms:W3CDTF">2015-11-11T22:10:19Z</dcterms:modified>
</cp:coreProperties>
</file>