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14" autoAdjust="0"/>
    <p:restoredTop sz="73138" autoAdjust="0"/>
  </p:normalViewPr>
  <p:slideViewPr>
    <p:cSldViewPr>
      <p:cViewPr varScale="1">
        <p:scale>
          <a:sx n="51" d="100"/>
          <a:sy n="51" d="100"/>
        </p:scale>
        <p:origin x="112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wg2004/Downloads/Task%203_Final%20Content%20Data%20se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set.xlsm]PivotTable!PivotTable1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PivotTable!$B$3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44-954E-953E-6F665BF242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44-954E-953E-6F665BF2420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44-954E-953E-6F665BF242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44-954E-953E-6F665BF2420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544-954E-953E-6F665BF2420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544-954E-953E-6F665BF2420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544-954E-953E-6F665BF2420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544-954E-953E-6F665BF24204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544-954E-953E-6F665BF2420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544-954E-953E-6F665BF24204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544-954E-953E-6F665BF2420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544-954E-953E-6F665BF24204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544-954E-953E-6F665BF24204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D544-954E-953E-6F665BF2420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D544-954E-953E-6F665BF2420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D544-954E-953E-6F665BF24204}"/>
              </c:ext>
            </c:extLst>
          </c:dPt>
          <c:cat>
            <c:strRef>
              <c:f>PivotTable!$A$4:$A$9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PivotTable!$B$4:$B$9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544-954E-953E-6F665BF24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3789455"/>
        <c:axId val="273791727"/>
      </c:barChart>
      <c:catAx>
        <c:axId val="27378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791727"/>
        <c:crosses val="autoZero"/>
        <c:auto val="1"/>
        <c:lblAlgn val="ctr"/>
        <c:lblOffset val="100"/>
        <c:noMultiLvlLbl val="0"/>
      </c:catAx>
      <c:valAx>
        <c:axId val="27379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78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Buzz]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205A298-3F99-BFA5-B233-FAF6A9FBF789}"/>
              </a:ext>
            </a:extLst>
          </p:cNvPr>
          <p:cNvSpPr txBox="1"/>
          <p:nvPr/>
        </p:nvSpPr>
        <p:spPr>
          <a:xfrm>
            <a:off x="11277600" y="838486"/>
            <a:ext cx="59817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ANALYSIS:</a:t>
            </a:r>
          </a:p>
          <a:p>
            <a:r>
              <a:rPr lang="en-US" sz="3600" dirty="0"/>
              <a:t>Animals and Science are the most popular categories. Indicating that people love a mix between “real-life” and “factual content”</a:t>
            </a:r>
          </a:p>
          <a:p>
            <a:endParaRPr lang="en-US" sz="3600" dirty="0"/>
          </a:p>
          <a:p>
            <a:r>
              <a:rPr lang="en-US" sz="3600" dirty="0"/>
              <a:t>INSIGHT</a:t>
            </a:r>
          </a:p>
          <a:p>
            <a:r>
              <a:rPr lang="en-US" sz="3600" dirty="0"/>
              <a:t>Food is a common theme among the Top 5. I suggest launching an ad campaign around food working with healthy eating brands to boost user engagement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94749"/>
            <a:chOff x="0" y="0"/>
            <a:chExt cx="11564591" cy="745966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161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C884F-ACC1-3673-480D-3BE38B04AA5E}"/>
              </a:ext>
            </a:extLst>
          </p:cNvPr>
          <p:cNvSpPr txBox="1"/>
          <p:nvPr/>
        </p:nvSpPr>
        <p:spPr>
          <a:xfrm>
            <a:off x="9233028" y="2319873"/>
            <a:ext cx="57939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fast-growing technology unicorn that need to adapt quickly to its global scale. Accenture has begun a 3-month POC focusing on these objectives: </a:t>
            </a:r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 audit of their big data practice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 analysis of their content categories that highlights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63CD6-1BF7-0FD8-36D0-CDA43C3F1F2E}"/>
              </a:ext>
            </a:extLst>
          </p:cNvPr>
          <p:cNvSpPr txBox="1"/>
          <p:nvPr/>
        </p:nvSpPr>
        <p:spPr>
          <a:xfrm>
            <a:off x="2943479" y="8168246"/>
            <a:ext cx="6185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are the Top 5 Popular Categories of Social Buzz?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26480-B4BA-10ED-1D79-63073DD06252}"/>
              </a:ext>
            </a:extLst>
          </p:cNvPr>
          <p:cNvSpPr txBox="1"/>
          <p:nvPr/>
        </p:nvSpPr>
        <p:spPr>
          <a:xfrm>
            <a:off x="3018681" y="4863623"/>
            <a:ext cx="6185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 </a:t>
            </a:r>
            <a:r>
              <a:rPr lang="en-US" sz="4000" u="sng" dirty="0">
                <a:solidFill>
                  <a:schemeClr val="bg1"/>
                </a:solidFill>
              </a:rPr>
              <a:t>100,000 posts </a:t>
            </a:r>
            <a:r>
              <a:rPr lang="en-US" sz="4000" dirty="0">
                <a:solidFill>
                  <a:schemeClr val="bg1"/>
                </a:solidFill>
              </a:rPr>
              <a:t>a day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u="sng" dirty="0">
                <a:solidFill>
                  <a:schemeClr val="bg1"/>
                </a:solidFill>
              </a:rPr>
              <a:t>36,500,000</a:t>
            </a:r>
            <a:r>
              <a:rPr lang="en-US" sz="4000" dirty="0">
                <a:solidFill>
                  <a:schemeClr val="bg1"/>
                </a:solidFill>
              </a:rPr>
              <a:t> pieces of content per year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247018" y="408195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23689" y="105033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3A531E-47A9-BB8E-5C0C-9B04194361EC}"/>
              </a:ext>
            </a:extLst>
          </p:cNvPr>
          <p:cNvSpPr txBox="1"/>
          <p:nvPr/>
        </p:nvSpPr>
        <p:spPr>
          <a:xfrm>
            <a:off x="14165699" y="1235235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Andrew Fleming (Chief Technical Architect)</a:t>
            </a:r>
            <a:endParaRPr 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B9B9D-1383-385C-C8DE-71722EA283A2}"/>
              </a:ext>
            </a:extLst>
          </p:cNvPr>
          <p:cNvSpPr txBox="1"/>
          <p:nvPr/>
        </p:nvSpPr>
        <p:spPr>
          <a:xfrm>
            <a:off x="14148282" y="4301295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Marcus </a:t>
            </a:r>
            <a:r>
              <a:rPr lang="en-US" sz="3600" spc="-80" dirty="0" err="1">
                <a:solidFill>
                  <a:srgbClr val="000000"/>
                </a:solidFill>
                <a:latin typeface="Graphik Regular" panose="020B0503030202060203" pitchFamily="34" charset="0"/>
              </a:rPr>
              <a:t>Rompton</a:t>
            </a: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(Senior Principle)</a:t>
            </a:r>
            <a:endParaRPr 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680310-182B-B0DB-8ACA-4C4189346086}"/>
              </a:ext>
            </a:extLst>
          </p:cNvPr>
          <p:cNvSpPr txBox="1"/>
          <p:nvPr/>
        </p:nvSpPr>
        <p:spPr>
          <a:xfrm>
            <a:off x="14123568" y="7137667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Omari Brockington (Data Analyst)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53664" y="7025118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0A2E63-1622-8D9F-2674-8F82BA83F9A7}"/>
              </a:ext>
            </a:extLst>
          </p:cNvPr>
          <p:cNvSpPr txBox="1"/>
          <p:nvPr/>
        </p:nvSpPr>
        <p:spPr>
          <a:xfrm>
            <a:off x="3770161" y="1179150"/>
            <a:ext cx="965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Dat</a:t>
            </a:r>
            <a:r>
              <a:rPr lang="en-US" sz="2800" dirty="0">
                <a:solidFill>
                  <a:schemeClr val="bg1"/>
                </a:solidFill>
              </a:rPr>
              <a:t>a Understanding</a:t>
            </a:r>
            <a:endParaRPr lang="en-US" sz="28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FDE5FA-EBBF-0BE9-99FD-6BD84F84A734}"/>
              </a:ext>
            </a:extLst>
          </p:cNvPr>
          <p:cNvSpPr txBox="1"/>
          <p:nvPr/>
        </p:nvSpPr>
        <p:spPr>
          <a:xfrm>
            <a:off x="5704717" y="2885645"/>
            <a:ext cx="965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Data Cleaning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47223-D114-C19F-7070-6C3A27411429}"/>
              </a:ext>
            </a:extLst>
          </p:cNvPr>
          <p:cNvSpPr txBox="1"/>
          <p:nvPr/>
        </p:nvSpPr>
        <p:spPr>
          <a:xfrm>
            <a:off x="7469080" y="4753910"/>
            <a:ext cx="965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Data Modeling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02FA43-2E3D-EEC9-C363-9817AD916EC1}"/>
              </a:ext>
            </a:extLst>
          </p:cNvPr>
          <p:cNvSpPr txBox="1"/>
          <p:nvPr/>
        </p:nvSpPr>
        <p:spPr>
          <a:xfrm>
            <a:off x="9360930" y="6286532"/>
            <a:ext cx="965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</a:rPr>
              <a:t>Data Analysis</a:t>
            </a:r>
            <a:endParaRPr lang="en-US" sz="28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6342F6-A129-C642-309D-97301A6557DB}"/>
              </a:ext>
            </a:extLst>
          </p:cNvPr>
          <p:cNvSpPr txBox="1"/>
          <p:nvPr/>
        </p:nvSpPr>
        <p:spPr>
          <a:xfrm>
            <a:off x="11179806" y="8006249"/>
            <a:ext cx="9470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954C78-397B-1278-6AC8-AD49B907147F}"/>
              </a:ext>
            </a:extLst>
          </p:cNvPr>
          <p:cNvSpPr txBox="1"/>
          <p:nvPr/>
        </p:nvSpPr>
        <p:spPr>
          <a:xfrm>
            <a:off x="1219675" y="4976804"/>
            <a:ext cx="4489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6"/>
                </a:solidFill>
              </a:rPr>
              <a:t>16</a:t>
            </a:r>
            <a:r>
              <a:rPr lang="en-US" sz="4400" dirty="0"/>
              <a:t> </a:t>
            </a:r>
          </a:p>
          <a:p>
            <a:pPr algn="ctr"/>
            <a:r>
              <a:rPr lang="en-US" sz="44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CE852-802A-8872-D7A6-12F69FDC6464}"/>
              </a:ext>
            </a:extLst>
          </p:cNvPr>
          <p:cNvSpPr txBox="1"/>
          <p:nvPr/>
        </p:nvSpPr>
        <p:spPr>
          <a:xfrm>
            <a:off x="6319892" y="4476487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6"/>
                </a:solidFill>
              </a:rPr>
              <a:t>1897 Reactions</a:t>
            </a:r>
            <a:r>
              <a:rPr lang="en-US" sz="4400" b="1" u="sng" dirty="0"/>
              <a:t> </a:t>
            </a:r>
          </a:p>
          <a:p>
            <a:pPr algn="ctr"/>
            <a:r>
              <a:rPr lang="en-US" sz="4400" dirty="0"/>
              <a:t>Most Popular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769E8-156B-5878-D1E2-93D555A2D560}"/>
              </a:ext>
            </a:extLst>
          </p:cNvPr>
          <p:cNvSpPr txBox="1"/>
          <p:nvPr/>
        </p:nvSpPr>
        <p:spPr>
          <a:xfrm>
            <a:off x="11718051" y="4772841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6"/>
                </a:solidFill>
              </a:rPr>
              <a:t>JANUARY</a:t>
            </a:r>
            <a:r>
              <a:rPr lang="en-US" sz="4800" b="1" u="sng" dirty="0"/>
              <a:t> </a:t>
            </a:r>
          </a:p>
          <a:p>
            <a:pPr algn="ctr"/>
            <a:r>
              <a:rPr lang="en-US" sz="4800" dirty="0"/>
              <a:t>TOP MONTH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8B3C4CA-A29E-B64A-BD9F-D570E1AAF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367653"/>
              </p:ext>
            </p:extLst>
          </p:nvPr>
        </p:nvGraphicFramePr>
        <p:xfrm>
          <a:off x="3273509" y="1776301"/>
          <a:ext cx="9648281" cy="679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9A431ED-59DE-0204-25BB-ECB571B9F75A}"/>
              </a:ext>
            </a:extLst>
          </p:cNvPr>
          <p:cNvSpPr txBox="1"/>
          <p:nvPr/>
        </p:nvSpPr>
        <p:spPr>
          <a:xfrm>
            <a:off x="13487400" y="1999165"/>
            <a:ext cx="41779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chart demonstrates that the animal category beats out the others by a </a:t>
            </a:r>
            <a:r>
              <a:rPr lang="en-US" sz="3600" u="sng" dirty="0"/>
              <a:t>few thousands.</a:t>
            </a:r>
          </a:p>
          <a:p>
            <a:endParaRPr lang="en-US" sz="3600" dirty="0"/>
          </a:p>
          <a:p>
            <a:r>
              <a:rPr lang="en-US" sz="3600" dirty="0"/>
              <a:t>Top 5:</a:t>
            </a:r>
          </a:p>
          <a:p>
            <a:pPr marL="742950" indent="-742950">
              <a:buAutoNum type="arabicPeriod"/>
            </a:pPr>
            <a:r>
              <a:rPr lang="en-US" sz="3600" dirty="0"/>
              <a:t>Animal</a:t>
            </a:r>
          </a:p>
          <a:p>
            <a:pPr marL="742950" indent="-742950">
              <a:buAutoNum type="arabicPeriod"/>
            </a:pPr>
            <a:r>
              <a:rPr lang="en-US" sz="3600" dirty="0"/>
              <a:t>Food</a:t>
            </a:r>
          </a:p>
          <a:p>
            <a:pPr marL="742950" indent="-742950">
              <a:buAutoNum type="arabicPeriod"/>
            </a:pPr>
            <a:r>
              <a:rPr lang="en-US" sz="3600" dirty="0"/>
              <a:t>Healthy Eating</a:t>
            </a:r>
          </a:p>
          <a:p>
            <a:pPr marL="742950" indent="-742950">
              <a:buAutoNum type="arabicPeriod"/>
            </a:pPr>
            <a:r>
              <a:rPr lang="en-US" sz="3600" dirty="0"/>
              <a:t>Science</a:t>
            </a:r>
          </a:p>
          <a:p>
            <a:pPr marL="742950" indent="-742950">
              <a:buAutoNum type="arabicPeriod"/>
            </a:pPr>
            <a:r>
              <a:rPr lang="en-US" sz="3600" dirty="0"/>
              <a:t>Technology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 descr="A pie chart with numbers and a black box&#10;&#10;Description automatically generated">
            <a:extLst>
              <a:ext uri="{FF2B5EF4-FFF2-40B4-BE49-F238E27FC236}">
                <a16:creationId xmlns:a16="http://schemas.microsoft.com/office/drawing/2014/main" id="{C8522DBC-621D-0158-1ADD-14978B580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41" y="1148863"/>
            <a:ext cx="10110346" cy="69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259</Words>
  <Application>Microsoft Macintosh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Calibri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Brockington, Omari Nasir</cp:lastModifiedBy>
  <cp:revision>14</cp:revision>
  <dcterms:created xsi:type="dcterms:W3CDTF">2006-08-16T00:00:00Z</dcterms:created>
  <dcterms:modified xsi:type="dcterms:W3CDTF">2024-03-21T00:08:22Z</dcterms:modified>
  <dc:identifier>DAEhDyfaYKE</dc:identifier>
</cp:coreProperties>
</file>