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7" r:id="rId11"/>
    <p:sldId id="268" r:id="rId12"/>
    <p:sldId id="264" r:id="rId13"/>
    <p:sldId id="266" r:id="rId1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May 17,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6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May 17,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1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May 17,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May 17,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2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May 17,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5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May 17,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May 17,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May 17,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May 17,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6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May 17,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4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May 17,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9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May 17,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32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CEB5B4-CDED-47E6-9A79-D8983C3D4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0332B2-2BC3-434F-B11C-851A29882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F54EC60-509D-4A90-A637-580B5967E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078284 w 12192000"/>
              <a:gd name="connsiteY1" fmla="*/ 0 h 6858000"/>
              <a:gd name="connsiteX2" fmla="*/ 10117114 w 12192000"/>
              <a:gd name="connsiteY2" fmla="*/ 31950 h 6858000"/>
              <a:gd name="connsiteX3" fmla="*/ 12038791 w 12192000"/>
              <a:gd name="connsiteY3" fmla="*/ 2405191 h 6858000"/>
              <a:gd name="connsiteX4" fmla="*/ 12192000 w 12192000"/>
              <a:gd name="connsiteY4" fmla="*/ 2745399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078284" y="0"/>
                </a:lnTo>
                <a:lnTo>
                  <a:pt x="10117114" y="31950"/>
                </a:lnTo>
                <a:cubicBezTo>
                  <a:pt x="10983782" y="763968"/>
                  <a:pt x="11616084" y="1548856"/>
                  <a:pt x="12038791" y="2405191"/>
                </a:cubicBezTo>
                <a:lnTo>
                  <a:pt x="12192000" y="2745399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D863F9-D099-B633-7FCD-63ED17A4E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619199"/>
            <a:ext cx="8831988" cy="576000"/>
          </a:xfrm>
        </p:spPr>
        <p:txBody>
          <a:bodyPr wrap="square" anchor="t">
            <a:normAutofit/>
          </a:bodyPr>
          <a:lstStyle/>
          <a:p>
            <a:pPr algn="l"/>
            <a:r>
              <a:rPr lang="en-US" sz="3200" dirty="0"/>
              <a:t>Fitness Buddy</a:t>
            </a:r>
            <a:endParaRPr lang="en-BE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171B5-9EF8-7BCC-3EFA-0B420BB40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1265256"/>
            <a:ext cx="8831989" cy="709746"/>
          </a:xfrm>
        </p:spPr>
        <p:txBody>
          <a:bodyPr wrap="square">
            <a:normAutofit/>
          </a:bodyPr>
          <a:lstStyle/>
          <a:p>
            <a:pPr algn="l"/>
            <a:r>
              <a:rPr lang="en-US" sz="2000" dirty="0"/>
              <a:t>Using Pattern recognition to guess the best form of exercise </a:t>
            </a:r>
            <a:endParaRPr lang="en-BE" sz="2000" dirty="0"/>
          </a:p>
        </p:txBody>
      </p:sp>
      <p:pic>
        <p:nvPicPr>
          <p:cNvPr id="4" name="Picture 3" descr="Kettlebells on the floor">
            <a:extLst>
              <a:ext uri="{FF2B5EF4-FFF2-40B4-BE49-F238E27FC236}">
                <a16:creationId xmlns:a16="http://schemas.microsoft.com/office/drawing/2014/main" id="{46DD5CE6-1101-E65C-D262-DDEC0A369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55" b="24391"/>
          <a:stretch/>
        </p:blipFill>
        <p:spPr>
          <a:xfrm>
            <a:off x="20" y="2540448"/>
            <a:ext cx="12191980" cy="4317552"/>
          </a:xfrm>
          <a:custGeom>
            <a:avLst/>
            <a:gdLst/>
            <a:ahLst/>
            <a:cxnLst/>
            <a:rect l="l" t="t" r="r" b="b"/>
            <a:pathLst>
              <a:path w="12192000" h="4317552">
                <a:moveTo>
                  <a:pt x="7327165" y="60"/>
                </a:moveTo>
                <a:cubicBezTo>
                  <a:pt x="8798454" y="-2521"/>
                  <a:pt x="11554118" y="80070"/>
                  <a:pt x="11933882" y="80070"/>
                </a:cubicBezTo>
                <a:cubicBezTo>
                  <a:pt x="11994255" y="80070"/>
                  <a:pt x="12047081" y="80070"/>
                  <a:pt x="12093304" y="80070"/>
                </a:cubicBezTo>
                <a:lnTo>
                  <a:pt x="12192000" y="80070"/>
                </a:lnTo>
                <a:lnTo>
                  <a:pt x="12192000" y="4317552"/>
                </a:lnTo>
                <a:lnTo>
                  <a:pt x="0" y="4317552"/>
                </a:lnTo>
                <a:lnTo>
                  <a:pt x="0" y="70061"/>
                </a:lnTo>
                <a:lnTo>
                  <a:pt x="272019" y="75122"/>
                </a:lnTo>
                <a:cubicBezTo>
                  <a:pt x="866922" y="88867"/>
                  <a:pt x="1578979" y="113302"/>
                  <a:pt x="1822418" y="64432"/>
                </a:cubicBezTo>
                <a:cubicBezTo>
                  <a:pt x="2211920" y="1878"/>
                  <a:pt x="5717437" y="64432"/>
                  <a:pt x="6558758" y="17516"/>
                </a:cubicBezTo>
                <a:cubicBezTo>
                  <a:pt x="6716507" y="5787"/>
                  <a:pt x="6987636" y="656"/>
                  <a:pt x="7327165" y="60"/>
                </a:cubicBez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C4408D-5823-4186-97B4-25D12A9F9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1608" y="671426"/>
            <a:ext cx="2180393" cy="2972339"/>
          </a:xfrm>
          <a:custGeom>
            <a:avLst/>
            <a:gdLst>
              <a:gd name="connsiteX0" fmla="*/ 1400088 w 2180393"/>
              <a:gd name="connsiteY0" fmla="*/ 850 h 2972339"/>
              <a:gd name="connsiteX1" fmla="*/ 1564820 w 2180393"/>
              <a:gd name="connsiteY1" fmla="*/ 140951 h 2972339"/>
              <a:gd name="connsiteX2" fmla="*/ 1610980 w 2180393"/>
              <a:gd name="connsiteY2" fmla="*/ 245364 h 2972339"/>
              <a:gd name="connsiteX3" fmla="*/ 1686609 w 2180393"/>
              <a:gd name="connsiteY3" fmla="*/ 552617 h 2972339"/>
              <a:gd name="connsiteX4" fmla="*/ 1734955 w 2180393"/>
              <a:gd name="connsiteY4" fmla="*/ 864590 h 2972339"/>
              <a:gd name="connsiteX5" fmla="*/ 2125123 w 2180393"/>
              <a:gd name="connsiteY5" fmla="*/ 639922 h 2972339"/>
              <a:gd name="connsiteX6" fmla="*/ 2180393 w 2180393"/>
              <a:gd name="connsiteY6" fmla="*/ 608096 h 2972339"/>
              <a:gd name="connsiteX7" fmla="*/ 2180393 w 2180393"/>
              <a:gd name="connsiteY7" fmla="*/ 1353285 h 2972339"/>
              <a:gd name="connsiteX8" fmla="*/ 2151774 w 2180393"/>
              <a:gd name="connsiteY8" fmla="*/ 1371544 h 2972339"/>
              <a:gd name="connsiteX9" fmla="*/ 2007201 w 2180393"/>
              <a:gd name="connsiteY9" fmla="*/ 1463785 h 2972339"/>
              <a:gd name="connsiteX10" fmla="*/ 2114902 w 2180393"/>
              <a:gd name="connsiteY10" fmla="*/ 1491649 h 2972339"/>
              <a:gd name="connsiteX11" fmla="*/ 2180393 w 2180393"/>
              <a:gd name="connsiteY11" fmla="*/ 1508592 h 2972339"/>
              <a:gd name="connsiteX12" fmla="*/ 2180393 w 2180393"/>
              <a:gd name="connsiteY12" fmla="*/ 2169111 h 2972339"/>
              <a:gd name="connsiteX13" fmla="*/ 2074192 w 2180393"/>
              <a:gd name="connsiteY13" fmla="*/ 2143448 h 2972339"/>
              <a:gd name="connsiteX14" fmla="*/ 1764757 w 2180393"/>
              <a:gd name="connsiteY14" fmla="*/ 2011520 h 2972339"/>
              <a:gd name="connsiteX15" fmla="*/ 1788238 w 2180393"/>
              <a:gd name="connsiteY15" fmla="*/ 2277215 h 2972339"/>
              <a:gd name="connsiteX16" fmla="*/ 1790306 w 2180393"/>
              <a:gd name="connsiteY16" fmla="*/ 2614053 h 2972339"/>
              <a:gd name="connsiteX17" fmla="*/ 1729637 w 2180393"/>
              <a:gd name="connsiteY17" fmla="*/ 2815626 h 2972339"/>
              <a:gd name="connsiteX18" fmla="*/ 1622806 w 2180393"/>
              <a:gd name="connsiteY18" fmla="*/ 2912786 h 2972339"/>
              <a:gd name="connsiteX19" fmla="*/ 1424688 w 2180393"/>
              <a:gd name="connsiteY19" fmla="*/ 2969538 h 2972339"/>
              <a:gd name="connsiteX20" fmla="*/ 1130679 w 2180393"/>
              <a:gd name="connsiteY20" fmla="*/ 2829322 h 2972339"/>
              <a:gd name="connsiteX21" fmla="*/ 1082217 w 2180393"/>
              <a:gd name="connsiteY21" fmla="*/ 2646628 h 2972339"/>
              <a:gd name="connsiteX22" fmla="*/ 1096958 w 2180393"/>
              <a:gd name="connsiteY22" fmla="*/ 2082085 h 2972339"/>
              <a:gd name="connsiteX23" fmla="*/ 801449 w 2180393"/>
              <a:gd name="connsiteY23" fmla="*/ 2290564 h 2972339"/>
              <a:gd name="connsiteX24" fmla="*/ 724319 w 2180393"/>
              <a:gd name="connsiteY24" fmla="*/ 2332006 h 2972339"/>
              <a:gd name="connsiteX25" fmla="*/ 674473 w 2180393"/>
              <a:gd name="connsiteY25" fmla="*/ 2368729 h 2972339"/>
              <a:gd name="connsiteX26" fmla="*/ 409932 w 2180393"/>
              <a:gd name="connsiteY26" fmla="*/ 2431353 h 2972339"/>
              <a:gd name="connsiteX27" fmla="*/ 260626 w 2180393"/>
              <a:gd name="connsiteY27" fmla="*/ 2282964 h 2972339"/>
              <a:gd name="connsiteX28" fmla="*/ 210896 w 2180393"/>
              <a:gd name="connsiteY28" fmla="*/ 2190408 h 2972339"/>
              <a:gd name="connsiteX29" fmla="*/ 186148 w 2180393"/>
              <a:gd name="connsiteY29" fmla="*/ 2014851 h 2972339"/>
              <a:gd name="connsiteX30" fmla="*/ 309671 w 2180393"/>
              <a:gd name="connsiteY30" fmla="*/ 1819265 h 2972339"/>
              <a:gd name="connsiteX31" fmla="*/ 751151 w 2180393"/>
              <a:gd name="connsiteY31" fmla="*/ 1512475 h 2972339"/>
              <a:gd name="connsiteX32" fmla="*/ 486727 w 2180393"/>
              <a:gd name="connsiteY32" fmla="*/ 1445820 h 2972339"/>
              <a:gd name="connsiteX33" fmla="*/ 157147 w 2180393"/>
              <a:gd name="connsiteY33" fmla="*/ 1294897 h 2972339"/>
              <a:gd name="connsiteX34" fmla="*/ 27986 w 2180393"/>
              <a:gd name="connsiteY34" fmla="*/ 1165503 h 2972339"/>
              <a:gd name="connsiteX35" fmla="*/ 40076 w 2180393"/>
              <a:gd name="connsiteY35" fmla="*/ 910514 h 2972339"/>
              <a:gd name="connsiteX36" fmla="*/ 237161 w 2180393"/>
              <a:gd name="connsiteY36" fmla="*/ 685343 h 2972339"/>
              <a:gd name="connsiteX37" fmla="*/ 397290 w 2180393"/>
              <a:gd name="connsiteY37" fmla="*/ 668881 h 2972339"/>
              <a:gd name="connsiteX38" fmla="*/ 1077863 w 2180393"/>
              <a:gd name="connsiteY38" fmla="*/ 899583 h 2972339"/>
              <a:gd name="connsiteX39" fmla="*/ 991644 w 2180393"/>
              <a:gd name="connsiteY39" fmla="*/ 498623 h 2972339"/>
              <a:gd name="connsiteX40" fmla="*/ 975301 w 2180393"/>
              <a:gd name="connsiteY40" fmla="*/ 209214 h 2972339"/>
              <a:gd name="connsiteX41" fmla="*/ 1147404 w 2180393"/>
              <a:gd name="connsiteY41" fmla="*/ 67043 h 2972339"/>
              <a:gd name="connsiteX42" fmla="*/ 1400088 w 2180393"/>
              <a:gd name="connsiteY42" fmla="*/ 850 h 297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180393" h="2972339">
                <a:moveTo>
                  <a:pt x="1400088" y="850"/>
                </a:moveTo>
                <a:cubicBezTo>
                  <a:pt x="1462942" y="6837"/>
                  <a:pt x="1515090" y="48395"/>
                  <a:pt x="1564820" y="140951"/>
                </a:cubicBezTo>
                <a:cubicBezTo>
                  <a:pt x="1589684" y="187229"/>
                  <a:pt x="1606261" y="218081"/>
                  <a:pt x="1610980" y="245364"/>
                </a:cubicBezTo>
                <a:cubicBezTo>
                  <a:pt x="1632277" y="303499"/>
                  <a:pt x="1652422" y="322494"/>
                  <a:pt x="1686609" y="552617"/>
                </a:cubicBezTo>
                <a:cubicBezTo>
                  <a:pt x="1729085" y="798166"/>
                  <a:pt x="1731503" y="747168"/>
                  <a:pt x="1734955" y="864590"/>
                </a:cubicBezTo>
                <a:cubicBezTo>
                  <a:pt x="1928527" y="753127"/>
                  <a:pt x="2049509" y="683462"/>
                  <a:pt x="2125123" y="639922"/>
                </a:cubicBezTo>
                <a:lnTo>
                  <a:pt x="2180393" y="608096"/>
                </a:lnTo>
                <a:lnTo>
                  <a:pt x="2180393" y="1353285"/>
                </a:lnTo>
                <a:lnTo>
                  <a:pt x="2151774" y="1371544"/>
                </a:lnTo>
                <a:cubicBezTo>
                  <a:pt x="2007201" y="1463785"/>
                  <a:pt x="2007201" y="1463785"/>
                  <a:pt x="2007201" y="1463785"/>
                </a:cubicBezTo>
                <a:cubicBezTo>
                  <a:pt x="2045442" y="1473678"/>
                  <a:pt x="2081292" y="1482953"/>
                  <a:pt x="2114902" y="1491649"/>
                </a:cubicBezTo>
                <a:lnTo>
                  <a:pt x="2180393" y="1508592"/>
                </a:lnTo>
                <a:lnTo>
                  <a:pt x="2180393" y="2169111"/>
                </a:lnTo>
                <a:lnTo>
                  <a:pt x="2074192" y="2143448"/>
                </a:lnTo>
                <a:cubicBezTo>
                  <a:pt x="1928338" y="2112480"/>
                  <a:pt x="1776614" y="2015089"/>
                  <a:pt x="1764757" y="2011520"/>
                </a:cubicBezTo>
                <a:cubicBezTo>
                  <a:pt x="1765908" y="2050661"/>
                  <a:pt x="1777648" y="2183508"/>
                  <a:pt x="1788238" y="2277215"/>
                </a:cubicBezTo>
                <a:cubicBezTo>
                  <a:pt x="1777531" y="2312786"/>
                  <a:pt x="1801129" y="2449203"/>
                  <a:pt x="1790306" y="2614053"/>
                </a:cubicBezTo>
                <a:cubicBezTo>
                  <a:pt x="1783052" y="2767046"/>
                  <a:pt x="1758187" y="2720768"/>
                  <a:pt x="1729637" y="2815626"/>
                </a:cubicBezTo>
                <a:cubicBezTo>
                  <a:pt x="1718930" y="2851197"/>
                  <a:pt x="1684510" y="2879632"/>
                  <a:pt x="1622806" y="2912786"/>
                </a:cubicBezTo>
                <a:cubicBezTo>
                  <a:pt x="1557534" y="2957797"/>
                  <a:pt x="1491111" y="2963668"/>
                  <a:pt x="1424688" y="2969538"/>
                </a:cubicBezTo>
                <a:cubicBezTo>
                  <a:pt x="1303699" y="2984849"/>
                  <a:pt x="1188697" y="2937304"/>
                  <a:pt x="1130679" y="2829322"/>
                </a:cubicBezTo>
                <a:cubicBezTo>
                  <a:pt x="1105814" y="2783044"/>
                  <a:pt x="1096375" y="2728478"/>
                  <a:pt x="1082217" y="2646628"/>
                </a:cubicBezTo>
                <a:cubicBezTo>
                  <a:pt x="1124008" y="2335922"/>
                  <a:pt x="1108582" y="2344211"/>
                  <a:pt x="1096958" y="2082085"/>
                </a:cubicBezTo>
                <a:cubicBezTo>
                  <a:pt x="801449" y="2290564"/>
                  <a:pt x="801449" y="2290564"/>
                  <a:pt x="801449" y="2290564"/>
                </a:cubicBezTo>
                <a:cubicBezTo>
                  <a:pt x="774166" y="2295284"/>
                  <a:pt x="743314" y="2311861"/>
                  <a:pt x="724319" y="2332006"/>
                </a:cubicBezTo>
                <a:cubicBezTo>
                  <a:pt x="708893" y="2340295"/>
                  <a:pt x="689899" y="2360441"/>
                  <a:pt x="674473" y="2368729"/>
                </a:cubicBezTo>
                <a:cubicBezTo>
                  <a:pt x="551066" y="2435037"/>
                  <a:pt x="469217" y="2449196"/>
                  <a:pt x="409932" y="2431353"/>
                </a:cubicBezTo>
                <a:cubicBezTo>
                  <a:pt x="354215" y="2401652"/>
                  <a:pt x="302067" y="2360094"/>
                  <a:pt x="260626" y="2282964"/>
                </a:cubicBezTo>
                <a:cubicBezTo>
                  <a:pt x="264195" y="2271106"/>
                  <a:pt x="244049" y="2252112"/>
                  <a:pt x="210896" y="2190408"/>
                </a:cubicBezTo>
                <a:cubicBezTo>
                  <a:pt x="186031" y="2144130"/>
                  <a:pt x="176592" y="2089563"/>
                  <a:pt x="186148" y="2014851"/>
                </a:cubicBezTo>
                <a:cubicBezTo>
                  <a:pt x="195703" y="1940139"/>
                  <a:pt x="240830" y="1876133"/>
                  <a:pt x="309671" y="1819265"/>
                </a:cubicBezTo>
                <a:cubicBezTo>
                  <a:pt x="751151" y="1512475"/>
                  <a:pt x="751151" y="1512475"/>
                  <a:pt x="751151" y="1512475"/>
                </a:cubicBezTo>
                <a:cubicBezTo>
                  <a:pt x="629012" y="1488645"/>
                  <a:pt x="640869" y="1492213"/>
                  <a:pt x="486727" y="1445820"/>
                </a:cubicBezTo>
                <a:cubicBezTo>
                  <a:pt x="324296" y="1384000"/>
                  <a:pt x="209294" y="1336455"/>
                  <a:pt x="157147" y="1294897"/>
                </a:cubicBezTo>
                <a:cubicBezTo>
                  <a:pt x="93142" y="1249770"/>
                  <a:pt x="52851" y="1211781"/>
                  <a:pt x="27986" y="1165503"/>
                </a:cubicBezTo>
                <a:cubicBezTo>
                  <a:pt x="-17024" y="1100230"/>
                  <a:pt x="-3900" y="1013661"/>
                  <a:pt x="40076" y="910514"/>
                </a:cubicBezTo>
                <a:cubicBezTo>
                  <a:pt x="87621" y="795511"/>
                  <a:pt x="160031" y="726785"/>
                  <a:pt x="237161" y="685343"/>
                </a:cubicBezTo>
                <a:cubicBezTo>
                  <a:pt x="298864" y="652189"/>
                  <a:pt x="338004" y="651038"/>
                  <a:pt x="397290" y="668881"/>
                </a:cubicBezTo>
                <a:cubicBezTo>
                  <a:pt x="1077863" y="899583"/>
                  <a:pt x="1077863" y="899583"/>
                  <a:pt x="1077863" y="899583"/>
                </a:cubicBezTo>
                <a:cubicBezTo>
                  <a:pt x="991644" y="498623"/>
                  <a:pt x="991644" y="498623"/>
                  <a:pt x="991644" y="498623"/>
                </a:cubicBezTo>
                <a:cubicBezTo>
                  <a:pt x="940764" y="366927"/>
                  <a:pt x="942031" y="276789"/>
                  <a:pt x="975301" y="209214"/>
                </a:cubicBezTo>
                <a:cubicBezTo>
                  <a:pt x="1008571" y="141639"/>
                  <a:pt x="1073843" y="96628"/>
                  <a:pt x="1147404" y="67043"/>
                </a:cubicBezTo>
                <a:cubicBezTo>
                  <a:pt x="1251816" y="20880"/>
                  <a:pt x="1337234" y="-5136"/>
                  <a:pt x="1400088" y="850"/>
                </a:cubicBezTo>
                <a:close/>
              </a:path>
            </a:pathLst>
          </a:cu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81FC75-3D66-BC26-67E9-C33B6AD7DBC1}"/>
              </a:ext>
            </a:extLst>
          </p:cNvPr>
          <p:cNvSpPr txBox="1"/>
          <p:nvPr/>
        </p:nvSpPr>
        <p:spPr>
          <a:xfrm>
            <a:off x="719999" y="3050888"/>
            <a:ext cx="6274188" cy="230832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6000"/>
                  <a:alpha val="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0"/>
            <a:tileRect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Pre-Processing.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Packages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Comparing Accuracies and testing with a data frame.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Representation.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Confusion Matrix.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Code.</a:t>
            </a:r>
            <a:endParaRPr lang="en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62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19D8FB3-DC82-4F23-93E9-2D2E26F22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054836-96E4-4E15-9E6C-1AE7ED17F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4BE00-580E-B08A-43E3-5712B145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Confusion Matrix.</a:t>
            </a:r>
            <a:endParaRPr lang="en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59B664-98F1-6BE8-FA28-4BAAEA66F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305916"/>
            <a:ext cx="5014800" cy="4237505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45F22AE4-917D-E1E3-6555-6D055D3A3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  <a:t>As seen in the confusion matrix, the main diagonal represents the number of times the model got classifications correctly.</a:t>
            </a:r>
          </a:p>
          <a:p>
            <a:r>
              <a:rPr lang="en-US" sz="2400" spc="0" dirty="0">
                <a:solidFill>
                  <a:srgbClr val="FFFFFF"/>
                </a:solidFill>
                <a:latin typeface="Sagona Book"/>
                <a:ea typeface="+mj-ea"/>
                <a:cs typeface="+mj-cs"/>
              </a:rPr>
              <a:t>Clearly represents our accuracy in K-NN</a:t>
            </a:r>
            <a:endParaRPr kumimoji="0" lang="ar-EG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gona Book"/>
              <a:ea typeface="+mj-ea"/>
              <a:cs typeface="+mj-cs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505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9989-AD0F-74E0-BA81-6A33BD32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Code.	</a:t>
            </a:r>
            <a:br>
              <a:rPr lang="en-US" dirty="0"/>
            </a:br>
            <a:endParaRPr lang="en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5319DA-9361-7429-9043-7D78A173D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162" y="2928026"/>
            <a:ext cx="10159675" cy="2029935"/>
          </a:xfrm>
        </p:spPr>
      </p:pic>
    </p:spTree>
    <p:extLst>
      <p:ext uri="{BB962C8B-B14F-4D97-AF65-F5344CB8AC3E}">
        <p14:creationId xmlns:p14="http://schemas.microsoft.com/office/powerpoint/2010/main" val="3995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0D33B08-78B6-4F02-8B18-F68EB0300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1E1B57-66B4-4707-8033-0762E92BF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5A6F1-1CE0-CB42-2593-37A00C43D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6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Code</a:t>
            </a:r>
            <a:endParaRPr lang="en-BE" dirty="0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D3D4EEA3-6ECA-4B94-B29A-5E3474CCD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V="1">
            <a:off x="-533334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54918A-1DE7-7982-45A4-5D0A39844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" y="4441045"/>
            <a:ext cx="5095389" cy="1980075"/>
          </a:xfrm>
          <a:custGeom>
            <a:avLst/>
            <a:gdLst/>
            <a:ahLst/>
            <a:cxnLst/>
            <a:rect l="l" t="t" r="r" b="b"/>
            <a:pathLst>
              <a:path w="3095625" h="1564556">
                <a:moveTo>
                  <a:pt x="0" y="0"/>
                </a:moveTo>
                <a:lnTo>
                  <a:pt x="3095625" y="0"/>
                </a:lnTo>
                <a:lnTo>
                  <a:pt x="3095625" y="1564556"/>
                </a:lnTo>
                <a:lnTo>
                  <a:pt x="0" y="1564556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E404FC-49A1-299D-A417-247E2BF87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9" y="2129766"/>
            <a:ext cx="5473105" cy="2056154"/>
          </a:xfrm>
          <a:custGeom>
            <a:avLst/>
            <a:gdLst/>
            <a:ahLst/>
            <a:cxnLst/>
            <a:rect l="l" t="t" r="r" b="b"/>
            <a:pathLst>
              <a:path w="3095625" h="1564556">
                <a:moveTo>
                  <a:pt x="0" y="0"/>
                </a:moveTo>
                <a:lnTo>
                  <a:pt x="3095625" y="0"/>
                </a:lnTo>
                <a:lnTo>
                  <a:pt x="3095625" y="1564556"/>
                </a:lnTo>
                <a:lnTo>
                  <a:pt x="0" y="1564556"/>
                </a:lnTo>
                <a:close/>
              </a:path>
            </a:pathLst>
          </a:cu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E95B92-49F6-DB27-C132-19427CFFA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20" y="355040"/>
            <a:ext cx="5249585" cy="1740160"/>
          </a:xfrm>
          <a:custGeom>
            <a:avLst/>
            <a:gdLst/>
            <a:ahLst/>
            <a:cxnLst/>
            <a:rect l="l" t="t" r="r" b="b"/>
            <a:pathLst>
              <a:path w="3095625" h="1560226">
                <a:moveTo>
                  <a:pt x="0" y="0"/>
                </a:moveTo>
                <a:lnTo>
                  <a:pt x="3095625" y="0"/>
                </a:lnTo>
                <a:lnTo>
                  <a:pt x="3095625" y="1560226"/>
                </a:lnTo>
                <a:lnTo>
                  <a:pt x="0" y="1560226"/>
                </a:lnTo>
                <a:close/>
              </a:path>
            </a:pathLst>
          </a:cu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9579DF7-42EF-5C48-B43E-16EB4D7BE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52700"/>
            <a:ext cx="4991962" cy="3216273"/>
          </a:xfrm>
        </p:spPr>
        <p:txBody>
          <a:bodyPr>
            <a:norm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  <a:t>Decided on using pandas library to deal with the dataset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97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FC31-46D7-0CCB-26E2-1E8C30310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6CCB41-7D19-7074-ED89-AFA6794E1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826" y="1357864"/>
            <a:ext cx="9089618" cy="16677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0E6F91-DFEB-BD6F-CBB9-30B01F8F5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26" y="3245070"/>
            <a:ext cx="10222317" cy="12969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112711-2E6B-94B9-0EF9-D773CF3B0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" y="4836160"/>
            <a:ext cx="7223760" cy="189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2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3B0FA-0371-C15C-A0BA-673CEBEB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Dataset</a:t>
            </a:r>
            <a:endParaRPr lang="en-BE" dirty="0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BDBF4F9C-FFA8-A679-4B77-8BD9775A12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77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97436F8-1E10-52E0-4180-7E6FE768A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 fontScale="92500" lnSpcReduction="20000"/>
          </a:bodyPr>
          <a:lstStyle/>
          <a:p>
            <a:r>
              <a:rPr lang="en-US" sz="2800" spc="0" dirty="0">
                <a:solidFill>
                  <a:srgbClr val="FFFFFF"/>
                </a:solidFill>
                <a:latin typeface="Sagona Book"/>
                <a:ea typeface="+mj-ea"/>
                <a:cs typeface="+mj-cs"/>
              </a:rPr>
              <a:t>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  <a:t>he dataset contains 5000 rows of data</a:t>
            </a:r>
          </a:p>
          <a:p>
            <a:r>
              <a:rPr lang="en-US" sz="2800" spc="0" dirty="0">
                <a:solidFill>
                  <a:srgbClr val="FFFFFF"/>
                </a:solidFill>
                <a:latin typeface="Sagona Book"/>
                <a:ea typeface="+mj-ea"/>
                <a:cs typeface="+mj-cs"/>
              </a:rPr>
              <a:t>Has 6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  <a:t>Features(</a:t>
            </a:r>
            <a:r>
              <a:rPr lang="en-US" sz="2800" spc="0" dirty="0">
                <a:solidFill>
                  <a:srgbClr val="FFFFFF"/>
                </a:solidFill>
                <a:latin typeface="Sagona Book"/>
                <a:ea typeface="+mj-ea"/>
                <a:cs typeface="+mj-cs"/>
              </a:rPr>
              <a:t>W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  <a:t>eight, Height , BMI, </a:t>
            </a:r>
            <a:r>
              <a:rPr lang="en-US" sz="2800" spc="0" dirty="0">
                <a:solidFill>
                  <a:srgbClr val="FFFFFF"/>
                </a:solidFill>
                <a:latin typeface="Sagona Book"/>
                <a:ea typeface="+mj-ea"/>
                <a:cs typeface="+mj-cs"/>
              </a:rPr>
              <a:t>A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  <a:t>ge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  <a:t>BMIcase</a:t>
            </a:r>
            <a:r>
              <a:rPr lang="en-US" sz="2800" spc="0" dirty="0">
                <a:solidFill>
                  <a:srgbClr val="FFFFFF"/>
                </a:solidFill>
                <a:latin typeface="Sagona Book"/>
                <a:ea typeface="+mj-ea"/>
                <a:cs typeface="+mj-cs"/>
              </a:rPr>
              <a:t>).</a:t>
            </a:r>
          </a:p>
          <a:p>
            <a:r>
              <a:rPr lang="en-US" sz="2800" spc="0" dirty="0">
                <a:solidFill>
                  <a:srgbClr val="FFFFFF"/>
                </a:solidFill>
                <a:latin typeface="Sagona Book"/>
                <a:ea typeface="+mj-ea"/>
                <a:cs typeface="+mj-cs"/>
              </a:rPr>
              <a:t>Our target is: Exercise Recommendation Plan. (7 plans)</a:t>
            </a:r>
            <a:endParaRPr lang="en-US" sz="2800" dirty="0">
              <a:solidFill>
                <a:schemeClr val="tx1">
                  <a:lumMod val="95000"/>
                  <a:alpha val="58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31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D3745-1530-7CFC-AB1B-DFCC80FEE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901487"/>
          </a:xfrm>
        </p:spPr>
        <p:txBody>
          <a:bodyPr>
            <a:normAutofit fontScale="90000"/>
          </a:bodyPr>
          <a:lstStyle/>
          <a:p>
            <a:r>
              <a:rPr lang="en-US" dirty="0"/>
              <a:t>Pre-Processing</a:t>
            </a:r>
            <a:br>
              <a:rPr lang="en-US" dirty="0"/>
            </a:b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7E5E0-C507-6B8B-02A3-DED5EEF75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29410"/>
            <a:ext cx="10728325" cy="4039566"/>
          </a:xfrm>
        </p:spPr>
        <p:txBody>
          <a:bodyPr>
            <a:norm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  <a:t>We encountered Data that are in form of a string , which our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  <a:t>knn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  <a:t>algorithm can’</a:t>
            </a:r>
            <a:r>
              <a:rPr lang="en-US" sz="2400" spc="0">
                <a:solidFill>
                  <a:srgbClr val="FFFFFF"/>
                </a:solidFill>
                <a:latin typeface="Sagona Book"/>
                <a:ea typeface="+mj-ea"/>
                <a:cs typeface="+mj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  <a:t> deal with</a:t>
            </a:r>
          </a:p>
          <a:p>
            <a:r>
              <a:rPr lang="en-US" sz="2400" spc="0" dirty="0">
                <a:solidFill>
                  <a:srgbClr val="FFFFFF"/>
                </a:solidFill>
                <a:latin typeface="Sagona Book"/>
                <a:ea typeface="+mj-ea"/>
                <a:cs typeface="+mj-cs"/>
              </a:rPr>
              <a:t>We decided to change all the data to numerical form with number representations.</a:t>
            </a:r>
          </a:p>
          <a:p>
            <a:r>
              <a:rPr lang="en-US" sz="2400" spc="0" dirty="0">
                <a:solidFill>
                  <a:srgbClr val="FFFFFF"/>
                </a:solidFill>
                <a:latin typeface="Sagona Book"/>
                <a:ea typeface="+mj-ea"/>
                <a:cs typeface="+mj-cs"/>
              </a:rPr>
              <a:t>For gender: female=0,male=0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spc="0" dirty="0">
                <a:solidFill>
                  <a:srgbClr val="FFFFFF"/>
                </a:solidFill>
                <a:latin typeface="Sagona Book"/>
                <a:ea typeface="+mj-ea"/>
                <a:cs typeface="+mj-cs"/>
              </a:rPr>
              <a:t>For </a:t>
            </a:r>
            <a:r>
              <a:rPr lang="en-US" sz="2400" spc="0" dirty="0" err="1">
                <a:solidFill>
                  <a:srgbClr val="FFFFFF"/>
                </a:solidFill>
                <a:latin typeface="Sagona Book"/>
                <a:ea typeface="+mj-ea"/>
                <a:cs typeface="+mj-cs"/>
              </a:rPr>
              <a:t>BMIcase</a:t>
            </a:r>
            <a:r>
              <a:rPr lang="en-US" sz="2400" spc="0" dirty="0">
                <a:solidFill>
                  <a:srgbClr val="FFFFFF"/>
                </a:solidFill>
                <a:latin typeface="Sagona Book"/>
                <a:ea typeface="+mj-ea"/>
                <a:cs typeface="+mj-cs"/>
              </a:rPr>
              <a:t>: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Overweight: 4, Normal: 1, Obese: 5, Severely Obese: 6, Mild Thinness: 2, Severely Thinness: 3, Moderate Thinness: 4</a:t>
            </a:r>
          </a:p>
          <a:p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1326696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C0C29A1-775B-480C-811E-D7C93B2C5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12DE82-4110-4229-8285-ECA82E14A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54472-0265-09C8-F439-AF15CB6D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en-US"/>
              <a:t>Data comparision</a:t>
            </a:r>
            <a:endParaRPr lang="en-BE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1A605DA-1701-9B53-75E3-42BA4FD3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282513"/>
          </a:xfrm>
        </p:spPr>
        <p:txBody>
          <a:bodyPr>
            <a:normAutofit fontScale="55000" lnSpcReduction="20000"/>
          </a:bodyPr>
          <a:lstStyle/>
          <a:p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  <a:t>We decided on adding columns to maintain the integrity of data.</a:t>
            </a:r>
          </a:p>
          <a:p>
            <a:r>
              <a:rPr lang="en-US" sz="3200" spc="0">
                <a:solidFill>
                  <a:srgbClr val="FFFFFF"/>
                </a:solidFill>
                <a:latin typeface="Sagona Book"/>
                <a:ea typeface="+mj-ea"/>
                <a:cs typeface="+mj-cs"/>
              </a:rPr>
              <a:t>We decided to drop the unneeded columns inside the code.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D6E8C5B-6303-CE3B-B785-742537C3D6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84" b="-1"/>
          <a:stretch/>
        </p:blipFill>
        <p:spPr>
          <a:xfrm>
            <a:off x="20" y="2507333"/>
            <a:ext cx="6095980" cy="4350654"/>
          </a:xfrm>
          <a:custGeom>
            <a:avLst/>
            <a:gdLst/>
            <a:ahLst/>
            <a:cxnLst/>
            <a:rect l="l" t="t" r="r" b="b"/>
            <a:pathLst>
              <a:path w="6096000" h="4350654">
                <a:moveTo>
                  <a:pt x="1562954" y="527"/>
                </a:moveTo>
                <a:cubicBezTo>
                  <a:pt x="1661920" y="-296"/>
                  <a:pt x="1764108" y="-209"/>
                  <a:pt x="1869435" y="1176"/>
                </a:cubicBezTo>
                <a:cubicBezTo>
                  <a:pt x="2150307" y="4869"/>
                  <a:pt x="2453503" y="17798"/>
                  <a:pt x="2777467" y="47348"/>
                </a:cubicBezTo>
                <a:cubicBezTo>
                  <a:pt x="3574917" y="106450"/>
                  <a:pt x="5070133" y="-11753"/>
                  <a:pt x="5701446" y="32573"/>
                </a:cubicBezTo>
                <a:cubicBezTo>
                  <a:pt x="5759594" y="37421"/>
                  <a:pt x="5891078" y="40502"/>
                  <a:pt x="6079683" y="42182"/>
                </a:cubicBezTo>
                <a:lnTo>
                  <a:pt x="6096000" y="42290"/>
                </a:lnTo>
                <a:lnTo>
                  <a:pt x="6096000" y="4350654"/>
                </a:lnTo>
                <a:lnTo>
                  <a:pt x="0" y="4350654"/>
                </a:lnTo>
                <a:lnTo>
                  <a:pt x="0" y="18776"/>
                </a:lnTo>
                <a:lnTo>
                  <a:pt x="147225" y="29356"/>
                </a:lnTo>
                <a:cubicBezTo>
                  <a:pt x="491333" y="43121"/>
                  <a:pt x="969157" y="5461"/>
                  <a:pt x="1562954" y="527"/>
                </a:cubicBezTo>
                <a:close/>
              </a:path>
            </a:pathLst>
          </a:cu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BC0F7F5-D71C-2597-A9D1-176056035A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79" b="-1"/>
          <a:stretch/>
        </p:blipFill>
        <p:spPr>
          <a:xfrm>
            <a:off x="6096000" y="2507595"/>
            <a:ext cx="6096000" cy="4350419"/>
          </a:xfrm>
          <a:custGeom>
            <a:avLst/>
            <a:gdLst/>
            <a:ahLst/>
            <a:cxnLst/>
            <a:rect l="l" t="t" r="r" b="b"/>
            <a:pathLst>
              <a:path w="6096000" h="4350419">
                <a:moveTo>
                  <a:pt x="6096000" y="0"/>
                </a:moveTo>
                <a:lnTo>
                  <a:pt x="6096000" y="4350419"/>
                </a:lnTo>
                <a:lnTo>
                  <a:pt x="0" y="4350419"/>
                </a:lnTo>
                <a:lnTo>
                  <a:pt x="0" y="42055"/>
                </a:lnTo>
                <a:lnTo>
                  <a:pt x="135593" y="42951"/>
                </a:lnTo>
                <a:cubicBezTo>
                  <a:pt x="1366646" y="48664"/>
                  <a:pt x="4319001" y="11938"/>
                  <a:pt x="5996894" y="62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3157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950CAB9-F0AE-414E-805C-776919054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27C80BC-190C-4813-9BAE-C4B56C5C7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70EFA-FFEB-23BB-6552-E81E27F0E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 vert="horz" lIns="0" tIns="0" rIns="0" bIns="0" rtlCol="0" anchorCtr="0">
            <a:normAutofit/>
          </a:bodyPr>
          <a:lstStyle/>
          <a:p>
            <a:r>
              <a:rPr lang="en-US" spc="-100" dirty="0"/>
              <a:t>Packages.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90CE60AE-03EB-1D92-5976-B84569576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282513"/>
          </a:xfrm>
        </p:spPr>
        <p:txBody>
          <a:bodyPr>
            <a:normAutofit fontScale="92500" lnSpcReduction="10000"/>
          </a:bodyPr>
          <a:lstStyle/>
          <a:p>
            <a:r>
              <a:rPr kumimoji="0" lang="en-US" sz="24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  <a:t>Python  has  many  packages  that  support  the algorithms  we  need.</a:t>
            </a:r>
          </a:p>
          <a:p>
            <a:r>
              <a:rPr lang="en-US" sz="2400" spc="-100" dirty="0">
                <a:solidFill>
                  <a:srgbClr val="FFFFFF"/>
                </a:solidFill>
                <a:latin typeface="Sagona Book"/>
                <a:ea typeface="+mj-ea"/>
                <a:cs typeface="+mj-cs"/>
              </a:rPr>
              <a:t>Mainly  the  </a:t>
            </a:r>
            <a:r>
              <a:rPr lang="en-US" sz="2400" spc="-100" dirty="0" err="1">
                <a:solidFill>
                  <a:srgbClr val="FFFFFF"/>
                </a:solidFill>
                <a:latin typeface="Sagona Book"/>
                <a:ea typeface="+mj-ea"/>
                <a:cs typeface="+mj-cs"/>
              </a:rPr>
              <a:t>sklearn</a:t>
            </a:r>
            <a:r>
              <a:rPr lang="en-US" sz="2400" spc="-100" dirty="0">
                <a:solidFill>
                  <a:srgbClr val="FFFFFF"/>
                </a:solidFill>
                <a:latin typeface="Sagona Book"/>
                <a:ea typeface="+mj-ea"/>
                <a:cs typeface="+mj-cs"/>
              </a:rPr>
              <a:t> Package</a:t>
            </a:r>
            <a:endParaRPr lang="en-US" sz="2400" dirty="0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4A837CF8-3133-F7C1-78FF-9D509E407C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53" b="1"/>
          <a:stretch/>
        </p:blipFill>
        <p:spPr>
          <a:xfrm>
            <a:off x="20" y="2584536"/>
            <a:ext cx="12191980" cy="4273465"/>
          </a:xfrm>
          <a:custGeom>
            <a:avLst/>
            <a:gdLst/>
            <a:ahLst/>
            <a:cxnLst/>
            <a:rect l="l" t="t" r="r" b="b"/>
            <a:pathLst>
              <a:path w="12192000" h="4273465">
                <a:moveTo>
                  <a:pt x="5674827" y="107"/>
                </a:moveTo>
                <a:cubicBezTo>
                  <a:pt x="6770307" y="-2269"/>
                  <a:pt x="8062055" y="35744"/>
                  <a:pt x="8986322" y="35744"/>
                </a:cubicBezTo>
                <a:cubicBezTo>
                  <a:pt x="10233527" y="52639"/>
                  <a:pt x="11168930" y="69533"/>
                  <a:pt x="12015248" y="52639"/>
                </a:cubicBezTo>
                <a:lnTo>
                  <a:pt x="12192000" y="60460"/>
                </a:lnTo>
                <a:lnTo>
                  <a:pt x="12192000" y="4273465"/>
                </a:lnTo>
                <a:lnTo>
                  <a:pt x="0" y="4273465"/>
                </a:lnTo>
                <a:lnTo>
                  <a:pt x="0" y="65877"/>
                </a:lnTo>
                <a:lnTo>
                  <a:pt x="107413" y="52639"/>
                </a:lnTo>
                <a:cubicBezTo>
                  <a:pt x="716168" y="1955"/>
                  <a:pt x="1725810" y="137111"/>
                  <a:pt x="4665650" y="18850"/>
                </a:cubicBezTo>
                <a:cubicBezTo>
                  <a:pt x="4966315" y="6179"/>
                  <a:pt x="5309667" y="899"/>
                  <a:pt x="5674827" y="10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4788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D5163EE-A195-4FE2-B927-55D0FD286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26014B-3EE4-4A2B-BDB9-FBEA6F80C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125C4-0065-C4EA-432A-AE0A8B42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489439"/>
            <a:ext cx="5003800" cy="3481704"/>
          </a:xfrm>
        </p:spPr>
        <p:txBody>
          <a:bodyPr anchor="ctr">
            <a:normAutofit/>
          </a:bodyPr>
          <a:lstStyle/>
          <a:p>
            <a:pPr algn="ctr"/>
            <a:r>
              <a:rPr lang="en-US" sz="5600" dirty="0"/>
              <a:t>Comparing Accuracies</a:t>
            </a:r>
            <a:endParaRPr lang="en-BE" sz="56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D21BEF2-67E7-4911-BD5A-82F7D891A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11553" y="606269"/>
            <a:ext cx="2088038" cy="719230"/>
            <a:chOff x="4532666" y="505937"/>
            <a:chExt cx="2981730" cy="1027064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DB71B667-A388-491C-8B28-77CC5546E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A4C247D3-09C9-40AC-A235-65D0E8757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4" name="Freeform 85">
              <a:extLst>
                <a:ext uri="{FF2B5EF4-FFF2-40B4-BE49-F238E27FC236}">
                  <a16:creationId xmlns:a16="http://schemas.microsoft.com/office/drawing/2014/main" id="{1E271542-73D8-45EF-B446-3D6D1EF8F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72D784-2C49-426C-8CDD-9DEACF851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63312" y="5549194"/>
            <a:ext cx="2117174" cy="588806"/>
            <a:chOff x="4549904" y="5078157"/>
            <a:chExt cx="3023338" cy="840818"/>
          </a:xfrm>
        </p:grpSpPr>
        <p:sp>
          <p:nvSpPr>
            <p:cNvPr id="24" name="Freeform 80">
              <a:extLst>
                <a:ext uri="{FF2B5EF4-FFF2-40B4-BE49-F238E27FC236}">
                  <a16:creationId xmlns:a16="http://schemas.microsoft.com/office/drawing/2014/main" id="{580EF066-2455-43F9-BCBB-72BC07C79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6" name="Freeform 84">
              <a:extLst>
                <a:ext uri="{FF2B5EF4-FFF2-40B4-BE49-F238E27FC236}">
                  <a16:creationId xmlns:a16="http://schemas.microsoft.com/office/drawing/2014/main" id="{1BD934EC-DDB8-49EE-9CF0-A69A65D8C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F9DBCFB1-612D-42CA-B73A-49A0340C9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DA580597-9796-49CC-B44C-8A1BDF531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0238" y="0"/>
            <a:ext cx="5751762" cy="6858000"/>
          </a:xfrm>
          <a:custGeom>
            <a:avLst/>
            <a:gdLst>
              <a:gd name="connsiteX0" fmla="*/ 27230 w 5751762"/>
              <a:gd name="connsiteY0" fmla="*/ 0 h 6858000"/>
              <a:gd name="connsiteX1" fmla="*/ 5751762 w 5751762"/>
              <a:gd name="connsiteY1" fmla="*/ 0 h 6858000"/>
              <a:gd name="connsiteX2" fmla="*/ 5751762 w 5751762"/>
              <a:gd name="connsiteY2" fmla="*/ 6858000 h 6858000"/>
              <a:gd name="connsiteX3" fmla="*/ 41303 w 5751762"/>
              <a:gd name="connsiteY3" fmla="*/ 6858000 h 6858000"/>
              <a:gd name="connsiteX4" fmla="*/ 41303 w 5751762"/>
              <a:gd name="connsiteY4" fmla="*/ 6822879 h 6858000"/>
              <a:gd name="connsiteX5" fmla="*/ 41303 w 5751762"/>
              <a:gd name="connsiteY5" fmla="*/ 6667752 h 6858000"/>
              <a:gd name="connsiteX6" fmla="*/ 0 w 5751762"/>
              <a:gd name="connsiteY6" fmla="*/ 3813425 h 6858000"/>
              <a:gd name="connsiteX7" fmla="*/ 41303 w 5751762"/>
              <a:gd name="connsiteY7" fmla="*/ 2572413 h 6858000"/>
              <a:gd name="connsiteX8" fmla="*/ 41303 w 5751762"/>
              <a:gd name="connsiteY8" fmla="*/ 1496869 h 6858000"/>
              <a:gd name="connsiteX9" fmla="*/ 41303 w 5751762"/>
              <a:gd name="connsiteY9" fmla="*/ 1083199 h 6858000"/>
              <a:gd name="connsiteX10" fmla="*/ 0 w 5751762"/>
              <a:gd name="connsiteY10" fmla="*/ 545427 h 6858000"/>
              <a:gd name="connsiteX11" fmla="*/ 22154 w 575176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1762" h="6858000">
                <a:moveTo>
                  <a:pt x="27230" y="0"/>
                </a:moveTo>
                <a:lnTo>
                  <a:pt x="5751762" y="0"/>
                </a:lnTo>
                <a:lnTo>
                  <a:pt x="575176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4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7D8431-BC2C-4FC6-5595-F25E80783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460" y="1370162"/>
            <a:ext cx="5057318" cy="424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86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AE75-9DC1-2129-8DFD-29C21CAB6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are Example plans for people with similar values as in the sample</a:t>
            </a:r>
            <a:endParaRPr lang="en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94DF60-44D2-CE0A-65EC-5FF9A1641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279" y="4214222"/>
            <a:ext cx="9138041" cy="20245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E40620-F9C1-DEAC-947B-7F2E5D715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279" y="1748718"/>
            <a:ext cx="8876207" cy="237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4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1D3B63D-97A2-43B6-B140-7FADB9C54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9AB3E9-A7F5-451B-8FC3-9BBE53056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3733F-C97E-E8D3-9264-C0596828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Data representation.</a:t>
            </a:r>
            <a:endParaRPr lang="en-BE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8CA014B1-F802-35AB-5A60-932768150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  <a:t>With the help of K-means clustering Algorithm.</a:t>
            </a:r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4FF908C4-8B63-059C-4138-6CB9B817E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57248"/>
            <a:ext cx="6015977" cy="4000625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7168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50210-7F7E-5169-725D-43660861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BE" dirty="0"/>
          </a:p>
        </p:txBody>
      </p:sp>
      <p:pic>
        <p:nvPicPr>
          <p:cNvPr id="8" name="Content Placeholder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72AEF23-78BB-4AE0-7C23-D2DC497BB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18" y="1666240"/>
            <a:ext cx="9198982" cy="4775200"/>
          </a:xfrm>
        </p:spPr>
      </p:pic>
    </p:spTree>
    <p:extLst>
      <p:ext uri="{BB962C8B-B14F-4D97-AF65-F5344CB8AC3E}">
        <p14:creationId xmlns:p14="http://schemas.microsoft.com/office/powerpoint/2010/main" val="332802868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Sagona Book</vt:lpstr>
      <vt:lpstr>Söhne</vt:lpstr>
      <vt:lpstr>The Hand Extrablack</vt:lpstr>
      <vt:lpstr>BlobVTI</vt:lpstr>
      <vt:lpstr>Fitness Buddy</vt:lpstr>
      <vt:lpstr>Dataset</vt:lpstr>
      <vt:lpstr>Pre-Processing </vt:lpstr>
      <vt:lpstr>Data comparision</vt:lpstr>
      <vt:lpstr>Packages.</vt:lpstr>
      <vt:lpstr>Comparing Accuracies</vt:lpstr>
      <vt:lpstr>Here are Example plans for people with similar values as in the sample</vt:lpstr>
      <vt:lpstr>Data representation.</vt:lpstr>
      <vt:lpstr>Example</vt:lpstr>
      <vt:lpstr>Confusion Matrix.</vt:lpstr>
      <vt:lpstr>Confusion Matrix Code.  </vt:lpstr>
      <vt:lpstr>Code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Buddy</dc:title>
  <dc:creator>Omar Ali Kandil</dc:creator>
  <cp:lastModifiedBy>Omar Ali Kandil</cp:lastModifiedBy>
  <cp:revision>41</cp:revision>
  <dcterms:created xsi:type="dcterms:W3CDTF">2024-05-11T19:33:06Z</dcterms:created>
  <dcterms:modified xsi:type="dcterms:W3CDTF">2024-05-17T12:42:52Z</dcterms:modified>
</cp:coreProperties>
</file>