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E9354F-FBFF-4B0B-9DFE-F4171B7A044C}">
  <a:tblStyle styleId="{82E9354F-FBFF-4B0B-9DFE-F4171B7A044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kRJ4_ZWiTv8"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picture containing logo&#10;&#10;Description automatically generated" id="84" name="Google Shape;84;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p:nvPr/>
        </p:nvSpPr>
        <p:spPr>
          <a:xfrm>
            <a:off x="0" y="0"/>
            <a:ext cx="12192000" cy="6858000"/>
          </a:xfrm>
          <a:prstGeom prst="rect">
            <a:avLst/>
          </a:prstGeom>
          <a:blipFill rotWithShape="1">
            <a:blip r:embed="rId3">
              <a:alphaModFix/>
            </a:blip>
            <a:stretch>
              <a:fillRect b="-999" l="0" r="0" t="-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4"/>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blipFill rotWithShape="1">
            <a:blip r:embed="rId3">
              <a:alphaModFix/>
            </a:blip>
            <a:stretch>
              <a:fillRect b="-999" l="0" r="0" t="-999"/>
            </a:stretch>
          </a:blipFill>
          <a:ln cap="flat" cmpd="sng" w="9525">
            <a:solidFill>
              <a:srgbClr val="D5D5D5"/>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 name="Google Shape;91;p14"/>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blipFill rotWithShape="1">
            <a:blip r:embed="rId3">
              <a:alphaModFix/>
            </a:blip>
            <a:stretch>
              <a:fillRect b="-999" l="0" r="0" t="-999"/>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2" name="Google Shape;92;p14"/>
          <p:cNvSpPr/>
          <p:nvPr/>
        </p:nvSpPr>
        <p:spPr>
          <a:xfrm rot="5400000">
            <a:off x="662559" y="605790"/>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14"/>
          <p:cNvSpPr/>
          <p:nvPr/>
        </p:nvSpPr>
        <p:spPr>
          <a:xfrm>
            <a:off x="428244" y="2443480"/>
            <a:ext cx="33375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 name="Google Shape;94;p14"/>
          <p:cNvSpPr txBox="1"/>
          <p:nvPr/>
        </p:nvSpPr>
        <p:spPr>
          <a:xfrm>
            <a:off x="125877" y="1118031"/>
            <a:ext cx="7145866" cy="78222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Calibri"/>
              <a:buNone/>
            </a:pPr>
            <a:r>
              <a:t/>
            </a:r>
            <a:endParaRPr b="0" i="0" sz="3200" u="none" cap="none" strike="noStrike">
              <a:solidFill>
                <a:srgbClr val="FEFFFF"/>
              </a:solidFill>
              <a:latin typeface="Calibri"/>
              <a:ea typeface="Calibri"/>
              <a:cs typeface="Calibri"/>
              <a:sym typeface="Calibri"/>
            </a:endParaRPr>
          </a:p>
        </p:txBody>
      </p:sp>
      <p:grpSp>
        <p:nvGrpSpPr>
          <p:cNvPr id="95" name="Google Shape;95;p14"/>
          <p:cNvGrpSpPr/>
          <p:nvPr/>
        </p:nvGrpSpPr>
        <p:grpSpPr>
          <a:xfrm>
            <a:off x="379664" y="2443480"/>
            <a:ext cx="3438906" cy="3205690"/>
            <a:chOff x="0" y="0"/>
            <a:chExt cx="3438906" cy="3205690"/>
          </a:xfrm>
        </p:grpSpPr>
        <p:cxnSp>
          <p:nvCxnSpPr>
            <p:cNvPr id="96" name="Google Shape;96;p14"/>
            <p:cNvCxnSpPr/>
            <p:nvPr/>
          </p:nvCxnSpPr>
          <p:spPr>
            <a:xfrm>
              <a:off x="0" y="0"/>
              <a:ext cx="3438906" cy="0"/>
            </a:xfrm>
            <a:prstGeom prst="straightConnector1">
              <a:avLst/>
            </a:prstGeom>
            <a:gradFill>
              <a:gsLst>
                <a:gs pos="0">
                  <a:srgbClr val="AFAFAF"/>
                </a:gs>
                <a:gs pos="50000">
                  <a:schemeClr val="accent3"/>
                </a:gs>
                <a:gs pos="100000">
                  <a:srgbClr val="919191"/>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97" name="Google Shape;97;p14"/>
            <p:cNvSpPr/>
            <p:nvPr/>
          </p:nvSpPr>
          <p:spPr>
            <a:xfrm>
              <a:off x="0" y="1566"/>
              <a:ext cx="3438906" cy="5340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nvSpPr>
          <p:spPr>
            <a:xfrm>
              <a:off x="0" y="1566"/>
              <a:ext cx="3438906" cy="53402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Introduction</a:t>
              </a:r>
              <a:endParaRPr/>
            </a:p>
          </p:txBody>
        </p:sp>
        <p:cxnSp>
          <p:nvCxnSpPr>
            <p:cNvPr id="99" name="Google Shape;99;p14"/>
            <p:cNvCxnSpPr/>
            <p:nvPr/>
          </p:nvCxnSpPr>
          <p:spPr>
            <a:xfrm>
              <a:off x="0" y="535587"/>
              <a:ext cx="3438906" cy="0"/>
            </a:xfrm>
            <a:prstGeom prst="straightConnector1">
              <a:avLst/>
            </a:prstGeom>
            <a:gradFill>
              <a:gsLst>
                <a:gs pos="0">
                  <a:srgbClr val="AFAFAF"/>
                </a:gs>
                <a:gs pos="50000">
                  <a:schemeClr val="accent3"/>
                </a:gs>
                <a:gs pos="100000">
                  <a:srgbClr val="919191"/>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100" name="Google Shape;100;p14"/>
            <p:cNvSpPr/>
            <p:nvPr/>
          </p:nvSpPr>
          <p:spPr>
            <a:xfrm>
              <a:off x="0" y="535587"/>
              <a:ext cx="3438906" cy="5340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0" y="535587"/>
              <a:ext cx="3438906" cy="53402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Problem</a:t>
              </a:r>
              <a:endParaRPr/>
            </a:p>
          </p:txBody>
        </p:sp>
        <p:cxnSp>
          <p:nvCxnSpPr>
            <p:cNvPr id="102" name="Google Shape;102;p14"/>
            <p:cNvCxnSpPr/>
            <p:nvPr/>
          </p:nvCxnSpPr>
          <p:spPr>
            <a:xfrm>
              <a:off x="0" y="1069608"/>
              <a:ext cx="3438906" cy="0"/>
            </a:xfrm>
            <a:prstGeom prst="straightConnector1">
              <a:avLst/>
            </a:prstGeom>
            <a:gradFill>
              <a:gsLst>
                <a:gs pos="0">
                  <a:srgbClr val="AFAFAF"/>
                </a:gs>
                <a:gs pos="50000">
                  <a:schemeClr val="accent3"/>
                </a:gs>
                <a:gs pos="100000">
                  <a:srgbClr val="919191"/>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103" name="Google Shape;103;p14"/>
            <p:cNvSpPr/>
            <p:nvPr/>
          </p:nvSpPr>
          <p:spPr>
            <a:xfrm>
              <a:off x="0" y="1069608"/>
              <a:ext cx="3438906" cy="5340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0" y="1069608"/>
              <a:ext cx="3438906" cy="53402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Components &amp; Cost</a:t>
              </a:r>
              <a:endParaRPr/>
            </a:p>
          </p:txBody>
        </p:sp>
        <p:cxnSp>
          <p:nvCxnSpPr>
            <p:cNvPr id="105" name="Google Shape;105;p14"/>
            <p:cNvCxnSpPr/>
            <p:nvPr/>
          </p:nvCxnSpPr>
          <p:spPr>
            <a:xfrm>
              <a:off x="0" y="1603628"/>
              <a:ext cx="3438906" cy="0"/>
            </a:xfrm>
            <a:prstGeom prst="straightConnector1">
              <a:avLst/>
            </a:prstGeom>
            <a:gradFill>
              <a:gsLst>
                <a:gs pos="0">
                  <a:srgbClr val="AFAFAF"/>
                </a:gs>
                <a:gs pos="50000">
                  <a:schemeClr val="accent3"/>
                </a:gs>
                <a:gs pos="100000">
                  <a:srgbClr val="919191"/>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106" name="Google Shape;106;p14"/>
            <p:cNvSpPr/>
            <p:nvPr/>
          </p:nvSpPr>
          <p:spPr>
            <a:xfrm>
              <a:off x="0" y="1603629"/>
              <a:ext cx="3438906" cy="5340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0" y="1603629"/>
              <a:ext cx="3438906" cy="53402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Languages &amp; Code</a:t>
              </a:r>
              <a:endParaRPr/>
            </a:p>
          </p:txBody>
        </p:sp>
        <p:cxnSp>
          <p:nvCxnSpPr>
            <p:cNvPr id="108" name="Google Shape;108;p14"/>
            <p:cNvCxnSpPr/>
            <p:nvPr/>
          </p:nvCxnSpPr>
          <p:spPr>
            <a:xfrm>
              <a:off x="0" y="2137649"/>
              <a:ext cx="3438906" cy="0"/>
            </a:xfrm>
            <a:prstGeom prst="straightConnector1">
              <a:avLst/>
            </a:prstGeom>
            <a:gradFill>
              <a:gsLst>
                <a:gs pos="0">
                  <a:srgbClr val="AFAFAF"/>
                </a:gs>
                <a:gs pos="50000">
                  <a:schemeClr val="accent3"/>
                </a:gs>
                <a:gs pos="100000">
                  <a:srgbClr val="919191"/>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109" name="Google Shape;109;p14"/>
            <p:cNvSpPr/>
            <p:nvPr/>
          </p:nvSpPr>
          <p:spPr>
            <a:xfrm>
              <a:off x="0" y="2137649"/>
              <a:ext cx="3438906" cy="5340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0" y="2137649"/>
              <a:ext cx="3438906" cy="53402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Video</a:t>
              </a:r>
              <a:endParaRPr/>
            </a:p>
          </p:txBody>
        </p:sp>
        <p:cxnSp>
          <p:nvCxnSpPr>
            <p:cNvPr id="111" name="Google Shape;111;p14"/>
            <p:cNvCxnSpPr/>
            <p:nvPr/>
          </p:nvCxnSpPr>
          <p:spPr>
            <a:xfrm>
              <a:off x="0" y="2671670"/>
              <a:ext cx="3438906" cy="0"/>
            </a:xfrm>
            <a:prstGeom prst="straightConnector1">
              <a:avLst/>
            </a:prstGeom>
            <a:gradFill>
              <a:gsLst>
                <a:gs pos="0">
                  <a:srgbClr val="AFAFAF"/>
                </a:gs>
                <a:gs pos="50000">
                  <a:schemeClr val="accent3"/>
                </a:gs>
                <a:gs pos="100000">
                  <a:srgbClr val="919191"/>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112" name="Google Shape;112;p14"/>
            <p:cNvSpPr/>
            <p:nvPr/>
          </p:nvSpPr>
          <p:spPr>
            <a:xfrm>
              <a:off x="0" y="2671670"/>
              <a:ext cx="3438906" cy="5340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nvSpPr>
          <p:spPr>
            <a:xfrm>
              <a:off x="0" y="2671670"/>
              <a:ext cx="3438906" cy="53402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Times New Roman"/>
                <a:buNone/>
              </a:pPr>
              <a:r>
                <a:rPr b="1" i="0" lang="en-US" sz="2200" u="none" cap="none" strike="noStrike">
                  <a:solidFill>
                    <a:schemeClr val="dk1"/>
                  </a:solidFill>
                  <a:latin typeface="Times New Roman"/>
                  <a:ea typeface="Times New Roman"/>
                  <a:cs typeface="Times New Roman"/>
                  <a:sym typeface="Times New Roman"/>
                </a:rPr>
                <a:t>Future vision &amp;References</a:t>
              </a:r>
              <a:endParaRPr/>
            </a:p>
          </p:txBody>
        </p:sp>
      </p:grpSp>
      <p:sp>
        <p:nvSpPr>
          <p:cNvPr id="114" name="Google Shape;114;p14"/>
          <p:cNvSpPr txBox="1"/>
          <p:nvPr/>
        </p:nvSpPr>
        <p:spPr>
          <a:xfrm>
            <a:off x="248002" y="1275243"/>
            <a:ext cx="610625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chemeClr val="dk1"/>
                </a:solidFill>
                <a:latin typeface="Arial Rounded"/>
                <a:ea typeface="Arial Rounded"/>
                <a:cs typeface="Arial Rounded"/>
                <a:sym typeface="Arial Rounded"/>
              </a:rPr>
              <a:t>Agenda</a:t>
            </a:r>
            <a:endParaRPr b="1" sz="2000">
              <a:solidFill>
                <a:schemeClr val="dk1"/>
              </a:solidFill>
              <a:latin typeface="Arial Rounded"/>
              <a:ea typeface="Arial Rounded"/>
              <a:cs typeface="Arial Rounded"/>
              <a:sym typeface="Arial Round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br>
              <a:rPr b="1" lang="en-US" sz="3600">
                <a:latin typeface="Times New Roman"/>
                <a:ea typeface="Times New Roman"/>
                <a:cs typeface="Times New Roman"/>
                <a:sym typeface="Times New Roman"/>
              </a:rPr>
            </a:br>
            <a:r>
              <a:rPr b="1" lang="en-US">
                <a:latin typeface="Arial Rounded"/>
                <a:ea typeface="Arial Rounded"/>
                <a:cs typeface="Arial Rounded"/>
                <a:sym typeface="Arial Rounded"/>
              </a:rPr>
              <a:t>Introduction</a:t>
            </a:r>
            <a:br>
              <a:rPr lang="en-US" sz="3600"/>
            </a:br>
            <a:endParaRPr sz="3600"/>
          </a:p>
        </p:txBody>
      </p:sp>
      <p:sp>
        <p:nvSpPr>
          <p:cNvPr id="120" name="Google Shape;12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In This presentation, we will talk about </a:t>
            </a:r>
            <a:r>
              <a:rPr b="1" lang="en-US"/>
              <a:t>Fingerprint Identification Attendance </a:t>
            </a:r>
            <a:r>
              <a:rPr lang="en-US"/>
              <a:t>,</a:t>
            </a:r>
            <a:r>
              <a:rPr b="1" lang="en-US"/>
              <a:t> </a:t>
            </a:r>
            <a:r>
              <a:rPr lang="en-US"/>
              <a:t>how project work, problem, description of this System ha solved .</a:t>
            </a:r>
            <a:endParaRPr/>
          </a:p>
          <a:p>
            <a:pPr indent="0" lvl="0" marL="0" rtl="0" algn="l">
              <a:lnSpc>
                <a:spcPct val="90000"/>
              </a:lnSpc>
              <a:spcBef>
                <a:spcPts val="1000"/>
              </a:spcBef>
              <a:spcAft>
                <a:spcPts val="0"/>
              </a:spcAft>
              <a:buClr>
                <a:schemeClr val="dk1"/>
              </a:buClr>
              <a:buSzPts val="2800"/>
              <a:buNone/>
            </a:pPr>
            <a:r>
              <a:rPr lang="en-US"/>
              <a:t>This project help to make the complex and difficult process to automatic process .</a:t>
            </a:r>
            <a:endParaRPr/>
          </a:p>
          <a:p>
            <a:pPr indent="0" lvl="0" marL="0" rtl="0" algn="l">
              <a:lnSpc>
                <a:spcPct val="90000"/>
              </a:lnSpc>
              <a:spcBef>
                <a:spcPts val="1000"/>
              </a:spcBef>
              <a:spcAft>
                <a:spcPts val="0"/>
              </a:spcAft>
              <a:buClr>
                <a:schemeClr val="dk1"/>
              </a:buClr>
              <a:buSzPts val="2800"/>
              <a:buNone/>
            </a:pPr>
            <a:r>
              <a:rPr lang="en-US"/>
              <a:t>This project work to take the attendance from user or employee and recognize the identity of employee or user From Web development (website) or Mobile Application which it connect with API (backed-end) Which API connect with Hardware (Arduino) and Software (Front-end) to make the process so easy and isn’t expensive. </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Rounded"/>
              <a:buNone/>
            </a:pPr>
            <a:r>
              <a:rPr b="1" lang="en-US">
                <a:latin typeface="Arial Rounded"/>
                <a:ea typeface="Arial Rounded"/>
                <a:cs typeface="Arial Rounded"/>
                <a:sym typeface="Arial Rounded"/>
              </a:rPr>
              <a:t>Problem</a:t>
            </a:r>
            <a:endParaRPr/>
          </a:p>
        </p:txBody>
      </p:sp>
      <p:sp>
        <p:nvSpPr>
          <p:cNvPr id="126" name="Google Shape;12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Problem Definition:</a:t>
            </a:r>
            <a:endParaRPr/>
          </a:p>
          <a:p>
            <a:pPr indent="0" lvl="0" marL="0" rtl="0" algn="l">
              <a:lnSpc>
                <a:spcPct val="90000"/>
              </a:lnSpc>
              <a:spcBef>
                <a:spcPts val="1000"/>
              </a:spcBef>
              <a:spcAft>
                <a:spcPts val="0"/>
              </a:spcAft>
              <a:buClr>
                <a:schemeClr val="dk1"/>
              </a:buClr>
              <a:buSzPts val="1800"/>
              <a:buNone/>
            </a:pPr>
            <a:r>
              <a:rPr lang="en-US" sz="1800"/>
              <a:t>The definition of the problem is a quick examination and presents the problem that we are solving, and therefore through our systems we are able to transform a manual or paper process into automated process effective, fast and accurate.</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2800"/>
              <a:buChar char="•"/>
            </a:pPr>
            <a:r>
              <a:rPr b="1" lang="en-US"/>
              <a:t>Problem Description:</a:t>
            </a:r>
            <a:endParaRPr/>
          </a:p>
          <a:p>
            <a:pPr indent="0" lvl="0" marL="0" rtl="0" algn="l">
              <a:lnSpc>
                <a:spcPct val="90000"/>
              </a:lnSpc>
              <a:spcBef>
                <a:spcPts val="1000"/>
              </a:spcBef>
              <a:spcAft>
                <a:spcPts val="0"/>
              </a:spcAft>
              <a:buClr>
                <a:schemeClr val="dk1"/>
              </a:buClr>
              <a:buSzPts val="1800"/>
              <a:buNone/>
            </a:pPr>
            <a:r>
              <a:rPr lang="en-US" sz="1800"/>
              <a:t>Like what we talked about in defining the problem, as we have transformed the problem from a slow manual process, in which many errors occur, to a fast automated process.</a:t>
            </a:r>
            <a:endParaRPr sz="1800"/>
          </a:p>
          <a:p>
            <a:pPr indent="0" lvl="0" marL="0" rtl="0" algn="l">
              <a:lnSpc>
                <a:spcPct val="90000"/>
              </a:lnSpc>
              <a:spcBef>
                <a:spcPts val="1000"/>
              </a:spcBef>
              <a:spcAft>
                <a:spcPts val="0"/>
              </a:spcAft>
              <a:buClr>
                <a:schemeClr val="dk1"/>
              </a:buClr>
              <a:buSzPts val="1800"/>
              <a:buNone/>
            </a:pPr>
            <a:r>
              <a:rPr lang="en-US" sz="1800"/>
              <a:t>Where we made from the process of taking the paper absence to an automated process by taking fingerprint from user or employee Which is effective, fast and accurate in calculate Absence or presence of user without Wasting time in taking it in paper and waste some time in working time. </a:t>
            </a:r>
            <a:endParaRPr/>
          </a:p>
          <a:p>
            <a:pPr indent="0" lvl="0" marL="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Rounded"/>
              <a:buNone/>
            </a:pPr>
            <a:br>
              <a:rPr b="1" lang="en-US">
                <a:latin typeface="Arial Rounded"/>
                <a:ea typeface="Arial Rounded"/>
                <a:cs typeface="Arial Rounded"/>
                <a:sym typeface="Arial Rounded"/>
              </a:rPr>
            </a:br>
            <a:r>
              <a:rPr b="1" lang="en-US">
                <a:latin typeface="Arial Rounded"/>
                <a:ea typeface="Arial Rounded"/>
                <a:cs typeface="Arial Rounded"/>
                <a:sym typeface="Arial Rounded"/>
              </a:rPr>
              <a:t>Components &amp; Cost</a:t>
            </a:r>
            <a:br>
              <a:rPr b="1" lang="en-US">
                <a:latin typeface="Times New Roman"/>
                <a:ea typeface="Times New Roman"/>
                <a:cs typeface="Times New Roman"/>
                <a:sym typeface="Times New Roman"/>
              </a:rPr>
            </a:br>
            <a:endParaRPr/>
          </a:p>
        </p:txBody>
      </p:sp>
      <p:graphicFrame>
        <p:nvGraphicFramePr>
          <p:cNvPr id="132" name="Google Shape;132;p17"/>
          <p:cNvGraphicFramePr/>
          <p:nvPr/>
        </p:nvGraphicFramePr>
        <p:xfrm>
          <a:off x="914400" y="1690688"/>
          <a:ext cx="3000000" cy="3000000"/>
        </p:xfrm>
        <a:graphic>
          <a:graphicData uri="http://schemas.openxmlformats.org/drawingml/2006/table">
            <a:tbl>
              <a:tblPr bandRow="1" firstCol="1" firstRow="1">
                <a:noFill/>
                <a:tableStyleId>{82E9354F-FBFF-4B0B-9DFE-F4171B7A044C}</a:tableStyleId>
              </a:tblPr>
              <a:tblGrid>
                <a:gridCol w="5257800"/>
                <a:gridCol w="5257800"/>
              </a:tblGrid>
              <a:tr h="423850">
                <a:tc>
                  <a:txBody>
                    <a:bodyPr/>
                    <a:lstStyle/>
                    <a:p>
                      <a:pPr indent="0" lvl="0" marL="0" marR="0" rtl="0" algn="ctr">
                        <a:lnSpc>
                          <a:spcPct val="107000"/>
                        </a:lnSpc>
                        <a:spcBef>
                          <a:spcPts val="0"/>
                        </a:spcBef>
                        <a:spcAft>
                          <a:spcPts val="0"/>
                        </a:spcAft>
                        <a:buNone/>
                      </a:pPr>
                      <a:r>
                        <a:rPr lang="en-US" sz="1800" u="none" cap="none" strike="noStrike">
                          <a:solidFill>
                            <a:schemeClr val="dk1"/>
                          </a:solidFill>
                          <a:latin typeface="Calibri"/>
                          <a:ea typeface="Calibri"/>
                          <a:cs typeface="Calibri"/>
                          <a:sym typeface="Calibri"/>
                        </a:rPr>
                        <a:t>Components </a:t>
                      </a:r>
                      <a:endParaRPr sz="18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u="none" cap="none" strike="noStrike">
                          <a:solidFill>
                            <a:schemeClr val="dk1"/>
                          </a:solidFill>
                          <a:latin typeface="Calibri"/>
                          <a:ea typeface="Calibri"/>
                          <a:cs typeface="Calibri"/>
                          <a:sym typeface="Calibri"/>
                        </a:rPr>
                        <a:t>Price (LE)</a:t>
                      </a:r>
                      <a:endParaRPr sz="1800" u="none" cap="none" strike="noStrike">
                        <a:solidFill>
                          <a:schemeClr val="dk1"/>
                        </a:solidFill>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Arduino UNO R3</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150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Advanced Fingerprint module</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430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RTC module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140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ESP8266 module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60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Character LCD module 16x2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50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Buzzer 5V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on/of rocker switch small</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Tack Switch (Push Buttons)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Resistors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Rheostat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Round LEDS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9V battery adapter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9v battery</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30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Breadboard 840 pin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30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Male-Male jumper wires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Male-Female jumper wires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Female-Female jumper wires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Arduino USB programming cable</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10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Plastic wax, paperboard and stickers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30</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l">
                        <a:lnSpc>
                          <a:spcPct val="107000"/>
                        </a:lnSpc>
                        <a:spcBef>
                          <a:spcPts val="0"/>
                        </a:spcBef>
                        <a:spcAft>
                          <a:spcPts val="0"/>
                        </a:spcAft>
                        <a:buNone/>
                      </a:pPr>
                      <a:r>
                        <a:rPr lang="en-US" sz="1100" u="none" cap="none" strike="noStrike"/>
                        <a:t>Shipping expenses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65</a:t>
                      </a:r>
                      <a:endParaRPr sz="1100" u="none" cap="none" strike="noStrike">
                        <a:latin typeface="Calibri"/>
                        <a:ea typeface="Calibri"/>
                        <a:cs typeface="Calibri"/>
                        <a:sym typeface="Calibri"/>
                      </a:endParaRPr>
                    </a:p>
                  </a:txBody>
                  <a:tcPr marT="0" marB="0" marR="68575" marL="68575"/>
                </a:tc>
              </a:tr>
              <a:tr h="212375">
                <a:tc>
                  <a:txBody>
                    <a:bodyPr/>
                    <a:lstStyle/>
                    <a:p>
                      <a:pPr indent="0" lvl="0" marL="0" marR="0" rtl="0" algn="ctr">
                        <a:lnSpc>
                          <a:spcPct val="107000"/>
                        </a:lnSpc>
                        <a:spcBef>
                          <a:spcPts val="0"/>
                        </a:spcBef>
                        <a:spcAft>
                          <a:spcPts val="0"/>
                        </a:spcAft>
                        <a:buNone/>
                      </a:pPr>
                      <a:r>
                        <a:rPr lang="en-US" sz="1100" u="none" cap="none" strike="noStrike"/>
                        <a:t>Future electronics and UGE electronic stores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100" u="none" cap="none" strike="noStrike"/>
                        <a:t>Total: 1100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Rounded"/>
              <a:buNone/>
            </a:pPr>
            <a:br>
              <a:rPr b="1" lang="en-US">
                <a:latin typeface="Arial Rounded"/>
                <a:ea typeface="Arial Rounded"/>
                <a:cs typeface="Arial Rounded"/>
                <a:sym typeface="Arial Rounded"/>
              </a:rPr>
            </a:br>
            <a:r>
              <a:rPr b="1" lang="en-US">
                <a:latin typeface="Arial Rounded"/>
                <a:ea typeface="Arial Rounded"/>
                <a:cs typeface="Arial Rounded"/>
                <a:sym typeface="Arial Rounded"/>
              </a:rPr>
              <a:t>Languages &amp; Code</a:t>
            </a:r>
            <a:br>
              <a:rPr b="1" lang="en-US">
                <a:latin typeface="Arial Rounded"/>
                <a:ea typeface="Arial Rounded"/>
                <a:cs typeface="Arial Rounded"/>
                <a:sym typeface="Arial Rounded"/>
              </a:rPr>
            </a:br>
            <a:endParaRPr b="1">
              <a:latin typeface="Arial Rounded"/>
              <a:ea typeface="Arial Rounded"/>
              <a:cs typeface="Arial Rounded"/>
              <a:sym typeface="Arial Rounded"/>
            </a:endParaRPr>
          </a:p>
        </p:txBody>
      </p:sp>
      <p:graphicFrame>
        <p:nvGraphicFramePr>
          <p:cNvPr id="138" name="Google Shape;138;p18"/>
          <p:cNvGraphicFramePr/>
          <p:nvPr/>
        </p:nvGraphicFramePr>
        <p:xfrm>
          <a:off x="838200" y="1825625"/>
          <a:ext cx="3000000" cy="3000000"/>
        </p:xfrm>
        <a:graphic>
          <a:graphicData uri="http://schemas.openxmlformats.org/drawingml/2006/table">
            <a:tbl>
              <a:tblPr bandRow="1" firstRow="1">
                <a:noFill/>
                <a:tableStyleId>{82E9354F-FBFF-4B0B-9DFE-F4171B7A044C}</a:tableStyleId>
              </a:tblPr>
              <a:tblGrid>
                <a:gridCol w="3505200"/>
                <a:gridCol w="3505200"/>
                <a:gridCol w="3505200"/>
              </a:tblGrid>
              <a:tr h="680175">
                <a:tc>
                  <a:txBody>
                    <a:bodyPr/>
                    <a:lstStyle/>
                    <a:p>
                      <a:pPr indent="0" lvl="0" marL="0" marR="0" rtl="0" algn="l">
                        <a:spcBef>
                          <a:spcPts val="0"/>
                        </a:spcBef>
                        <a:spcAft>
                          <a:spcPts val="0"/>
                        </a:spcAft>
                        <a:buNone/>
                      </a:pPr>
                      <a:r>
                        <a:rPr lang="en-US" sz="1800" u="none" cap="none" strike="noStrike"/>
                        <a:t>Hardware (Arduino)</a:t>
                      </a:r>
                      <a:endParaRPr/>
                    </a:p>
                  </a:txBody>
                  <a:tcPr marT="45725" marB="45725" marR="91450" marL="91450"/>
                </a:tc>
                <a:tc>
                  <a:txBody>
                    <a:bodyPr/>
                    <a:lstStyle/>
                    <a:p>
                      <a:pPr indent="0" lvl="0" marL="0" marR="0" rtl="0" algn="l">
                        <a:spcBef>
                          <a:spcPts val="0"/>
                        </a:spcBef>
                        <a:spcAft>
                          <a:spcPts val="0"/>
                        </a:spcAft>
                        <a:buNone/>
                      </a:pPr>
                      <a:r>
                        <a:rPr lang="en-US" sz="1800"/>
                        <a:t>Back-end </a:t>
                      </a:r>
                      <a:endParaRPr/>
                    </a:p>
                  </a:txBody>
                  <a:tcPr marT="45725" marB="45725" marR="91450" marL="91450"/>
                </a:tc>
                <a:tc>
                  <a:txBody>
                    <a:bodyPr/>
                    <a:lstStyle/>
                    <a:p>
                      <a:pPr indent="0" lvl="0" marL="0" marR="0" rtl="0" algn="l">
                        <a:spcBef>
                          <a:spcPts val="0"/>
                        </a:spcBef>
                        <a:spcAft>
                          <a:spcPts val="0"/>
                        </a:spcAft>
                        <a:buNone/>
                      </a:pPr>
                      <a:r>
                        <a:rPr lang="en-US" sz="1800"/>
                        <a:t>Front-end</a:t>
                      </a:r>
                      <a:endParaRPr/>
                    </a:p>
                  </a:txBody>
                  <a:tcPr marT="45725" marB="45725" marR="91450" marL="91450"/>
                </a:tc>
              </a:tr>
              <a:tr h="370850">
                <a:tc>
                  <a:txBody>
                    <a:bodyPr/>
                    <a:lstStyle/>
                    <a:p>
                      <a:pPr indent="0" lvl="0" marL="0" marR="0" rtl="0" algn="ctr">
                        <a:spcBef>
                          <a:spcPts val="0"/>
                        </a:spcBef>
                        <a:spcAft>
                          <a:spcPts val="0"/>
                        </a:spcAft>
                        <a:buNone/>
                      </a:pPr>
                      <a:r>
                        <a:rPr b="1" lang="en-US" sz="1800"/>
                        <a:t>C</a:t>
                      </a:r>
                      <a:endParaRPr/>
                    </a:p>
                    <a:p>
                      <a:pPr indent="0" lvl="0" marL="0" marR="0" rtl="0" algn="ctr">
                        <a:spcBef>
                          <a:spcPts val="0"/>
                        </a:spcBef>
                        <a:spcAft>
                          <a:spcPts val="0"/>
                        </a:spcAft>
                        <a:buNone/>
                      </a:pPr>
                      <a:r>
                        <a:rPr b="1" lang="en-US" sz="1800"/>
                        <a:t>&amp;</a:t>
                      </a:r>
                      <a:endParaRPr/>
                    </a:p>
                    <a:p>
                      <a:pPr indent="0" lvl="0" marL="0" marR="0" rtl="0" algn="ctr">
                        <a:spcBef>
                          <a:spcPts val="0"/>
                        </a:spcBef>
                        <a:spcAft>
                          <a:spcPts val="0"/>
                        </a:spcAft>
                        <a:buNone/>
                      </a:pPr>
                      <a:r>
                        <a:rPr b="1" lang="en-US" sz="1800"/>
                        <a:t>Python</a:t>
                      </a:r>
                      <a:endParaRPr/>
                    </a:p>
                  </a:txBody>
                  <a:tcPr marT="45725" marB="45725" marR="91450" marL="91450"/>
                </a:tc>
                <a:tc>
                  <a:txBody>
                    <a:bodyPr/>
                    <a:lstStyle/>
                    <a:p>
                      <a:pPr indent="0" lvl="0" marL="0" marR="0" rtl="0" algn="ctr">
                        <a:spcBef>
                          <a:spcPts val="0"/>
                        </a:spcBef>
                        <a:spcAft>
                          <a:spcPts val="0"/>
                        </a:spcAft>
                        <a:buNone/>
                      </a:pPr>
                      <a:r>
                        <a:rPr b="1" lang="en-US" sz="1800"/>
                        <a:t>Python</a:t>
                      </a:r>
                      <a:endParaRPr/>
                    </a:p>
                    <a:p>
                      <a:pPr indent="0" lvl="0" marL="0" marR="0" rtl="0" algn="ctr">
                        <a:spcBef>
                          <a:spcPts val="0"/>
                        </a:spcBef>
                        <a:spcAft>
                          <a:spcPts val="0"/>
                        </a:spcAft>
                        <a:buNone/>
                      </a:pPr>
                      <a:r>
                        <a:rPr b="1" lang="en-US" sz="1800"/>
                        <a:t>&amp;</a:t>
                      </a:r>
                      <a:endParaRPr/>
                    </a:p>
                    <a:p>
                      <a:pPr indent="0" lvl="0" marL="0" marR="0" rtl="0" algn="ctr">
                        <a:spcBef>
                          <a:spcPts val="0"/>
                        </a:spcBef>
                        <a:spcAft>
                          <a:spcPts val="0"/>
                        </a:spcAft>
                        <a:buNone/>
                      </a:pPr>
                      <a:r>
                        <a:rPr b="1" lang="en-US" sz="1800"/>
                        <a:t>Flask </a:t>
                      </a:r>
                      <a:endParaRPr/>
                    </a:p>
                  </a:txBody>
                  <a:tcPr marT="45725" marB="45725" marR="91450" marL="91450"/>
                </a:tc>
                <a:tc>
                  <a:txBody>
                    <a:bodyPr/>
                    <a:lstStyle/>
                    <a:p>
                      <a:pPr indent="0" lvl="0" marL="0" marR="0" rtl="0" algn="ctr">
                        <a:spcBef>
                          <a:spcPts val="0"/>
                        </a:spcBef>
                        <a:spcAft>
                          <a:spcPts val="0"/>
                        </a:spcAft>
                        <a:buNone/>
                      </a:pPr>
                      <a:r>
                        <a:rPr b="1" lang="en-US" sz="1800"/>
                        <a:t>React </a:t>
                      </a:r>
                      <a:endParaRPr/>
                    </a:p>
                    <a:p>
                      <a:pPr indent="0" lvl="0" marL="0" marR="0" rtl="0" algn="ctr">
                        <a:spcBef>
                          <a:spcPts val="0"/>
                        </a:spcBef>
                        <a:spcAft>
                          <a:spcPts val="0"/>
                        </a:spcAft>
                        <a:buNone/>
                      </a:pPr>
                      <a:r>
                        <a:rPr b="1" lang="en-US" sz="1800"/>
                        <a:t>&amp; </a:t>
                      </a:r>
                      <a:endParaRPr/>
                    </a:p>
                    <a:p>
                      <a:pPr indent="0" lvl="0" marL="0" marR="0" rtl="0" algn="ctr">
                        <a:spcBef>
                          <a:spcPts val="0"/>
                        </a:spcBef>
                        <a:spcAft>
                          <a:spcPts val="0"/>
                        </a:spcAft>
                        <a:buNone/>
                      </a:pPr>
                      <a:r>
                        <a:rPr b="1" lang="en-US" sz="1800"/>
                        <a:t>React Native</a:t>
                      </a:r>
                      <a:endParaRPr/>
                    </a:p>
                  </a:txBody>
                  <a:tcPr marT="45725" marB="45725" marR="91450" marL="91450"/>
                </a:tc>
              </a:tr>
            </a:tbl>
          </a:graphicData>
        </a:graphic>
      </p:graphicFrame>
      <p:sp>
        <p:nvSpPr>
          <p:cNvPr id="139" name="Google Shape;139;p18"/>
          <p:cNvSpPr txBox="1"/>
          <p:nvPr/>
        </p:nvSpPr>
        <p:spPr>
          <a:xfrm>
            <a:off x="838200" y="3745524"/>
            <a:ext cx="514051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IDEs and any other used tools: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-Arduino IDE , PyCharm and Visual studio code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-Fritzing virtualization environment.</a:t>
            </a:r>
            <a:endParaRPr/>
          </a:p>
        </p:txBody>
      </p:sp>
      <p:sp>
        <p:nvSpPr>
          <p:cNvPr id="140" name="Google Shape;140;p18"/>
          <p:cNvSpPr txBox="1"/>
          <p:nvPr/>
        </p:nvSpPr>
        <p:spPr>
          <a:xfrm>
            <a:off x="5421942" y="4822742"/>
            <a:ext cx="120898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Code</a:t>
            </a:r>
            <a:endParaRPr b="1" sz="2400">
              <a:solidFill>
                <a:schemeClr val="dk1"/>
              </a:solidFill>
              <a:latin typeface="Arial"/>
              <a:ea typeface="Arial"/>
              <a:cs typeface="Arial"/>
              <a:sym typeface="Arial"/>
            </a:endParaRPr>
          </a:p>
        </p:txBody>
      </p:sp>
      <p:sp>
        <p:nvSpPr>
          <p:cNvPr id="141" name="Google Shape;141;p18"/>
          <p:cNvSpPr/>
          <p:nvPr/>
        </p:nvSpPr>
        <p:spPr>
          <a:xfrm>
            <a:off x="3446584" y="5644662"/>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2" name="Google Shape;142;p18"/>
          <p:cNvPicPr preferRelativeResize="0"/>
          <p:nvPr/>
        </p:nvPicPr>
        <p:blipFill rotWithShape="1">
          <a:blip r:embed="rId3">
            <a:alphaModFix/>
          </a:blip>
          <a:srcRect b="0" l="0" r="0" t="0"/>
          <a:stretch/>
        </p:blipFill>
        <p:spPr>
          <a:xfrm>
            <a:off x="3033345" y="5589592"/>
            <a:ext cx="1402680" cy="903283"/>
          </a:xfrm>
          <a:prstGeom prst="rect">
            <a:avLst/>
          </a:prstGeom>
          <a:noFill/>
          <a:ln>
            <a:noFill/>
          </a:ln>
        </p:spPr>
      </p:pic>
      <p:sp>
        <p:nvSpPr>
          <p:cNvPr id="143" name="Google Shape;143;p18"/>
          <p:cNvSpPr/>
          <p:nvPr/>
        </p:nvSpPr>
        <p:spPr>
          <a:xfrm>
            <a:off x="7262446" y="5644661"/>
            <a:ext cx="6930656" cy="6347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4" name="Google Shape;144;p18"/>
          <p:cNvPicPr preferRelativeResize="0"/>
          <p:nvPr/>
        </p:nvPicPr>
        <p:blipFill rotWithShape="1">
          <a:blip r:embed="rId4">
            <a:alphaModFix/>
          </a:blip>
          <a:srcRect b="0" l="0" r="0" t="0"/>
          <a:stretch/>
        </p:blipFill>
        <p:spPr>
          <a:xfrm>
            <a:off x="7262446" y="5644662"/>
            <a:ext cx="1402680" cy="9032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Rounded"/>
              <a:buNone/>
            </a:pPr>
            <a:br>
              <a:rPr b="1" lang="en-US">
                <a:latin typeface="Arial Rounded"/>
                <a:ea typeface="Arial Rounded"/>
                <a:cs typeface="Arial Rounded"/>
                <a:sym typeface="Arial Rounded"/>
              </a:rPr>
            </a:br>
            <a:r>
              <a:rPr b="1" lang="en-US">
                <a:latin typeface="Arial Rounded"/>
                <a:ea typeface="Arial Rounded"/>
                <a:cs typeface="Arial Rounded"/>
                <a:sym typeface="Arial Rounded"/>
              </a:rPr>
              <a:t>Video</a:t>
            </a:r>
            <a:br>
              <a:rPr lang="en-US"/>
            </a:br>
            <a:endParaRPr/>
          </a:p>
        </p:txBody>
      </p:sp>
      <p:pic>
        <p:nvPicPr>
          <p:cNvPr id="150" name="Google Shape;150;p19" title="Arduino Project 3rd year">
            <a:hlinkClick r:id="rId3"/>
          </p:cNvPr>
          <p:cNvPicPr preferRelativeResize="0"/>
          <p:nvPr/>
        </p:nvPicPr>
        <p:blipFill>
          <a:blip r:embed="rId4">
            <a:alphaModFix/>
          </a:blip>
          <a:stretch>
            <a:fillRect/>
          </a:stretch>
        </p:blipFill>
        <p:spPr>
          <a:xfrm>
            <a:off x="2315700" y="1714500"/>
            <a:ext cx="7552700" cy="446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Rounded"/>
              <a:buNone/>
            </a:pPr>
            <a:br>
              <a:rPr b="1" lang="en-US">
                <a:latin typeface="Arial Rounded"/>
                <a:ea typeface="Arial Rounded"/>
                <a:cs typeface="Arial Rounded"/>
                <a:sym typeface="Arial Rounded"/>
              </a:rPr>
            </a:br>
            <a:r>
              <a:rPr b="1" lang="en-US">
                <a:latin typeface="Arial Rounded"/>
                <a:ea typeface="Arial Rounded"/>
                <a:cs typeface="Arial Rounded"/>
                <a:sym typeface="Arial Rounded"/>
              </a:rPr>
              <a:t>Future vision &amp;References</a:t>
            </a:r>
            <a:br>
              <a:rPr b="1" lang="en-US">
                <a:latin typeface="Arial Rounded"/>
                <a:ea typeface="Arial Rounded"/>
                <a:cs typeface="Arial Rounded"/>
                <a:sym typeface="Arial Rounded"/>
              </a:rPr>
            </a:br>
            <a:endParaRPr b="1">
              <a:latin typeface="Arial Rounded"/>
              <a:ea typeface="Arial Rounded"/>
              <a:cs typeface="Arial Rounded"/>
              <a:sym typeface="Arial Rounded"/>
            </a:endParaRPr>
          </a:p>
        </p:txBody>
      </p:sp>
      <p:sp>
        <p:nvSpPr>
          <p:cNvPr id="156" name="Google Shape;15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Make the attendance depends on facial recognition (or eye recognition) instead of fingerprint.</a:t>
            </a:r>
            <a:endParaRPr/>
          </a:p>
          <a:p>
            <a:pPr indent="-228600" lvl="0" marL="228600" rtl="0" algn="l">
              <a:lnSpc>
                <a:spcPct val="90000"/>
              </a:lnSpc>
              <a:spcBef>
                <a:spcPts val="1000"/>
              </a:spcBef>
              <a:spcAft>
                <a:spcPts val="0"/>
              </a:spcAft>
              <a:buClr>
                <a:schemeClr val="dk1"/>
              </a:buClr>
              <a:buSzPts val="2000"/>
              <a:buChar char="•"/>
            </a:pPr>
            <a:r>
              <a:rPr lang="en-US" sz="2000"/>
              <a:t>Embed module to determine persons temperature and make alarm if person may be infected with COVID-19.</a:t>
            </a:r>
            <a:endParaRPr/>
          </a:p>
          <a:p>
            <a:pPr indent="-228600" lvl="0" marL="228600" rtl="0" algn="l">
              <a:lnSpc>
                <a:spcPct val="90000"/>
              </a:lnSpc>
              <a:spcBef>
                <a:spcPts val="1000"/>
              </a:spcBef>
              <a:spcAft>
                <a:spcPts val="0"/>
              </a:spcAft>
              <a:buClr>
                <a:schemeClr val="dk1"/>
              </a:buClr>
              <a:buSzPts val="2000"/>
              <a:buChar char="•"/>
            </a:pPr>
            <a:r>
              <a:rPr lang="en-US" sz="2000"/>
              <a:t>Detect if workers wear mask or not and make alarm if not.</a:t>
            </a:r>
            <a:endParaRPr/>
          </a:p>
          <a:p>
            <a:pPr indent="-228600" lvl="0" marL="228600" rtl="0" algn="l">
              <a:lnSpc>
                <a:spcPct val="90000"/>
              </a:lnSpc>
              <a:spcBef>
                <a:spcPts val="1000"/>
              </a:spcBef>
              <a:spcAft>
                <a:spcPts val="0"/>
              </a:spcAft>
              <a:buClr>
                <a:schemeClr val="dk1"/>
              </a:buClr>
              <a:buSzPts val="2000"/>
              <a:buChar char="•"/>
            </a:pPr>
            <a:r>
              <a:rPr lang="en-US" sz="2000"/>
              <a:t>Fingerprint which makes Houses more safe and secure Like Doors and modern devices.</a:t>
            </a:r>
            <a:endParaRPr/>
          </a:p>
          <a:p>
            <a:pPr indent="-228600" lvl="0" marL="228600" rtl="0" algn="l">
              <a:lnSpc>
                <a:spcPct val="90000"/>
              </a:lnSpc>
              <a:spcBef>
                <a:spcPts val="1000"/>
              </a:spcBef>
              <a:spcAft>
                <a:spcPts val="0"/>
              </a:spcAft>
              <a:buClr>
                <a:schemeClr val="dk1"/>
              </a:buClr>
              <a:buSzPts val="2000"/>
              <a:buChar char="•"/>
            </a:pPr>
            <a:r>
              <a:rPr lang="en-US" sz="2000"/>
              <a:t>Modern websites need to unique identity from User like fingerprint can save his / her information by more secure like government websites and big companies.</a:t>
            </a:r>
            <a:endParaRPr/>
          </a:p>
          <a:p>
            <a:pPr indent="-101600" lvl="0" marL="228600" rtl="0" algn="l">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2800"/>
              <a:buNone/>
            </a:pPr>
            <a:r>
              <a:rPr b="1" lang="en-US"/>
              <a:t>References</a:t>
            </a:r>
            <a:endParaRPr/>
          </a:p>
          <a:p>
            <a:pPr indent="0" lvl="0" marL="0" rtl="0" algn="l">
              <a:lnSpc>
                <a:spcPct val="90000"/>
              </a:lnSpc>
              <a:spcBef>
                <a:spcPts val="1000"/>
              </a:spcBef>
              <a:spcAft>
                <a:spcPts val="0"/>
              </a:spcAft>
              <a:buClr>
                <a:schemeClr val="dk1"/>
              </a:buClr>
              <a:buSzPts val="1600"/>
              <a:buNone/>
            </a:pPr>
            <a:r>
              <a:rPr lang="en-US" sz="1600"/>
              <a:t>•Arabic book (اردوينو ببساطة).</a:t>
            </a:r>
            <a:endParaRPr/>
          </a:p>
          <a:p>
            <a:pPr indent="0" lvl="0" marL="0" rtl="0" algn="l">
              <a:lnSpc>
                <a:spcPct val="90000"/>
              </a:lnSpc>
              <a:spcBef>
                <a:spcPts val="1000"/>
              </a:spcBef>
              <a:spcAft>
                <a:spcPts val="0"/>
              </a:spcAft>
              <a:buClr>
                <a:schemeClr val="dk1"/>
              </a:buClr>
              <a:buSzPts val="1600"/>
              <a:buNone/>
            </a:pPr>
            <a:r>
              <a:rPr lang="en-US" sz="1600"/>
              <a:t>•A lot of repository on git hub and YouTube tutorials</a:t>
            </a:r>
            <a:r>
              <a:rPr lang="en-US"/>
              <a:t>. </a:t>
            </a:r>
            <a:endParaRPr/>
          </a:p>
          <a:p>
            <a:pPr indent="0" lvl="0" marL="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