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3" d="100"/>
          <a:sy n="73" d="100"/>
        </p:scale>
        <p:origin x="48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37684" y="1226344"/>
            <a:ext cx="7641431" cy="2777490"/>
          </a:xfrm>
          <a:prstGeom prst="rect">
            <a:avLst/>
          </a:prstGeom>
          <a:noFill/>
          <a:ln/>
        </p:spPr>
        <p:txBody>
          <a:bodyPr wrap="square" rtlCol="0" anchor="t"/>
          <a:lstStyle/>
          <a:p>
            <a:pPr marL="0" indent="0">
              <a:lnSpc>
                <a:spcPts val="7290"/>
              </a:lnSpc>
              <a:buNone/>
            </a:pPr>
            <a:r>
              <a:rPr lang="en-US" sz="5832" kern="0" spc="-175" dirty="0">
                <a:solidFill>
                  <a:srgbClr val="2C3F42"/>
                </a:solidFill>
                <a:latin typeface="Bitter" pitchFamily="34" charset="0"/>
                <a:ea typeface="Bitter" pitchFamily="34" charset="-122"/>
                <a:cs typeface="Bitter" pitchFamily="34" charset="-120"/>
              </a:rPr>
              <a:t>Analyzing NREGA: Insights for Effective Rural Employment</a:t>
            </a:r>
            <a:endParaRPr lang="en-US" sz="5832" dirty="0"/>
          </a:p>
        </p:txBody>
      </p:sp>
      <p:sp>
        <p:nvSpPr>
          <p:cNvPr id="6" name="Text 3"/>
          <p:cNvSpPr/>
          <p:nvPr/>
        </p:nvSpPr>
        <p:spPr>
          <a:xfrm>
            <a:off x="6237684" y="4325779"/>
            <a:ext cx="7641431" cy="2060258"/>
          </a:xfrm>
          <a:prstGeom prst="rect">
            <a:avLst/>
          </a:prstGeom>
          <a:noFill/>
          <a:ln/>
        </p:spPr>
        <p:txBody>
          <a:bodyPr wrap="square" rtlCol="0" anchor="t"/>
          <a:lstStyle/>
          <a:p>
            <a:pPr marL="0" indent="0">
              <a:lnSpc>
                <a:spcPts val="2705"/>
              </a:lnSpc>
              <a:buNone/>
            </a:pPr>
            <a:r>
              <a:rPr lang="en-US" sz="1690" kern="0" spc="-34" dirty="0">
                <a:solidFill>
                  <a:srgbClr val="2B2E3C"/>
                </a:solidFill>
                <a:latin typeface="Open Sans" pitchFamily="34" charset="0"/>
                <a:ea typeface="Open Sans" pitchFamily="34" charset="-122"/>
                <a:cs typeface="Open Sans" pitchFamily="34" charset="-120"/>
              </a:rPr>
              <a:t>This project aims to analyze the data from India's National Rural Employment Guarantee Act (NREGA) program to evaluate its effectiveness, understand regional disparities, assess budget utilization, and identify key factors affecting program completion. By leveraging data analytics, the insights gained will guide policymakers in optimizing this crucial scheme for rural employment and development.</a:t>
            </a:r>
            <a:endParaRPr lang="en-US" sz="1690" dirty="0"/>
          </a:p>
        </p:txBody>
      </p:sp>
      <p:sp>
        <p:nvSpPr>
          <p:cNvPr id="7" name="Shape 4"/>
          <p:cNvSpPr/>
          <p:nvPr/>
        </p:nvSpPr>
        <p:spPr>
          <a:xfrm>
            <a:off x="6237684" y="6643568"/>
            <a:ext cx="343495" cy="343495"/>
          </a:xfrm>
          <a:prstGeom prst="roundRect">
            <a:avLst>
              <a:gd name="adj" fmla="val 26617813"/>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864037" y="1017865"/>
            <a:ext cx="9085540" cy="771525"/>
          </a:xfrm>
          <a:prstGeom prst="rect">
            <a:avLst/>
          </a:prstGeom>
          <a:noFill/>
          <a:ln/>
        </p:spPr>
        <p:txBody>
          <a:bodyPr wrap="none" rtlCol="0" anchor="t"/>
          <a:lstStyle/>
          <a:p>
            <a:pPr marL="0" indent="0">
              <a:lnSpc>
                <a:spcPts val="6075"/>
              </a:lnSpc>
              <a:buNone/>
            </a:pPr>
            <a:r>
              <a:rPr lang="en-US" sz="4860" kern="0" spc="-146" dirty="0">
                <a:solidFill>
                  <a:srgbClr val="2C3F42"/>
                </a:solidFill>
                <a:latin typeface="Bitter" pitchFamily="34" charset="0"/>
                <a:ea typeface="Bitter" pitchFamily="34" charset="-122"/>
                <a:cs typeface="Bitter" pitchFamily="34" charset="-120"/>
              </a:rPr>
              <a:t>Evaluating NREGA's Effectiveness</a:t>
            </a:r>
            <a:endParaRPr lang="en-US" sz="4860" dirty="0"/>
          </a:p>
        </p:txBody>
      </p:sp>
      <p:sp>
        <p:nvSpPr>
          <p:cNvPr id="5" name="Text 3"/>
          <p:cNvSpPr/>
          <p:nvPr/>
        </p:nvSpPr>
        <p:spPr>
          <a:xfrm>
            <a:off x="864037" y="2406491"/>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Job Creation</a:t>
            </a:r>
            <a:endParaRPr lang="en-US" sz="2430" dirty="0"/>
          </a:p>
        </p:txBody>
      </p:sp>
      <p:sp>
        <p:nvSpPr>
          <p:cNvPr id="6" name="Text 4"/>
          <p:cNvSpPr/>
          <p:nvPr/>
        </p:nvSpPr>
        <p:spPr>
          <a:xfrm>
            <a:off x="864037" y="3039070"/>
            <a:ext cx="3898821" cy="3950494"/>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analysis will examine the number of job cards issued and person-days of employment generated under NREGA across different states and districts. This will help identify regions with high and low performance, allowing policymakers to target resource allocation and implement tailored interventions.</a:t>
            </a:r>
            <a:endParaRPr lang="en-US" sz="1944" dirty="0"/>
          </a:p>
        </p:txBody>
      </p:sp>
      <p:sp>
        <p:nvSpPr>
          <p:cNvPr id="7" name="Text 5"/>
          <p:cNvSpPr/>
          <p:nvPr/>
        </p:nvSpPr>
        <p:spPr>
          <a:xfrm>
            <a:off x="5372695" y="2406491"/>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Wage Disbursement</a:t>
            </a:r>
            <a:endParaRPr lang="en-US" sz="2430" dirty="0"/>
          </a:p>
        </p:txBody>
      </p:sp>
      <p:sp>
        <p:nvSpPr>
          <p:cNvPr id="8" name="Text 6"/>
          <p:cNvSpPr/>
          <p:nvPr/>
        </p:nvSpPr>
        <p:spPr>
          <a:xfrm>
            <a:off x="5372695" y="3039070"/>
            <a:ext cx="3898821" cy="3160395"/>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timeliness and adequacy of wage payments to NREGA workers will be assessed, as prompt and sufficient wages are crucial for the program's success and worker satisfaction. Identifying bottlenecks in the wage disbursement process can inform process improvements.</a:t>
            </a:r>
            <a:endParaRPr lang="en-US" sz="1944" dirty="0"/>
          </a:p>
        </p:txBody>
      </p:sp>
      <p:sp>
        <p:nvSpPr>
          <p:cNvPr id="9" name="Text 7"/>
          <p:cNvSpPr/>
          <p:nvPr/>
        </p:nvSpPr>
        <p:spPr>
          <a:xfrm>
            <a:off x="9881354" y="2406491"/>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Asset Creation</a:t>
            </a:r>
            <a:endParaRPr lang="en-US" sz="2430" dirty="0"/>
          </a:p>
        </p:txBody>
      </p:sp>
      <p:sp>
        <p:nvSpPr>
          <p:cNvPr id="10" name="Text 8"/>
          <p:cNvSpPr/>
          <p:nvPr/>
        </p:nvSpPr>
        <p:spPr>
          <a:xfrm>
            <a:off x="9881354" y="3039070"/>
            <a:ext cx="3898821" cy="2765346"/>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analysis will examine the types of assets created and their quality, as well as the completion rates of NREGA-funded projects. This will shed light on the program's ability to build valuable infrastructure and improve rural livelihoods.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66167" y="1080968"/>
            <a:ext cx="6757511" cy="540068"/>
          </a:xfrm>
          <a:prstGeom prst="rect">
            <a:avLst/>
          </a:prstGeom>
          <a:noFill/>
          <a:ln/>
        </p:spPr>
        <p:txBody>
          <a:bodyPr wrap="none" rtlCol="0" anchor="t"/>
          <a:lstStyle/>
          <a:p>
            <a:pPr marL="0" indent="0">
              <a:lnSpc>
                <a:spcPts val="4253"/>
              </a:lnSpc>
              <a:buNone/>
            </a:pPr>
            <a:r>
              <a:rPr lang="en-US" sz="3402" kern="0" spc="-102" dirty="0">
                <a:solidFill>
                  <a:srgbClr val="2C3F42"/>
                </a:solidFill>
                <a:latin typeface="Bitter" pitchFamily="34" charset="0"/>
                <a:ea typeface="Bitter" pitchFamily="34" charset="-122"/>
                <a:cs typeface="Bitter" pitchFamily="34" charset="-120"/>
              </a:rPr>
              <a:t>Understanding Regional Disparities</a:t>
            </a:r>
            <a:endParaRPr lang="en-US" sz="3402" dirty="0"/>
          </a:p>
        </p:txBody>
      </p:sp>
      <p:sp>
        <p:nvSpPr>
          <p:cNvPr id="6" name="Shape 3"/>
          <p:cNvSpPr/>
          <p:nvPr/>
        </p:nvSpPr>
        <p:spPr>
          <a:xfrm>
            <a:off x="1008102" y="1880235"/>
            <a:ext cx="34528" cy="5268397"/>
          </a:xfrm>
          <a:prstGeom prst="roundRect">
            <a:avLst>
              <a:gd name="adj" fmla="val 225237"/>
            </a:avLst>
          </a:prstGeom>
          <a:solidFill>
            <a:srgbClr val="E2C8B5"/>
          </a:solidFill>
          <a:ln/>
        </p:spPr>
      </p:sp>
      <p:sp>
        <p:nvSpPr>
          <p:cNvPr id="7" name="Shape 4"/>
          <p:cNvSpPr/>
          <p:nvPr/>
        </p:nvSpPr>
        <p:spPr>
          <a:xfrm>
            <a:off x="1219736" y="2251591"/>
            <a:ext cx="604837" cy="34528"/>
          </a:xfrm>
          <a:prstGeom prst="roundRect">
            <a:avLst>
              <a:gd name="adj" fmla="val 225237"/>
            </a:avLst>
          </a:prstGeom>
          <a:solidFill>
            <a:srgbClr val="E2C8B5"/>
          </a:solidFill>
          <a:ln/>
        </p:spPr>
      </p:sp>
      <p:sp>
        <p:nvSpPr>
          <p:cNvPr id="8" name="Shape 5"/>
          <p:cNvSpPr/>
          <p:nvPr/>
        </p:nvSpPr>
        <p:spPr>
          <a:xfrm>
            <a:off x="830997" y="2074545"/>
            <a:ext cx="388739" cy="388739"/>
          </a:xfrm>
          <a:prstGeom prst="roundRect">
            <a:avLst>
              <a:gd name="adj" fmla="val 20006"/>
            </a:avLst>
          </a:prstGeom>
          <a:solidFill>
            <a:srgbClr val="FCE2CF"/>
          </a:solidFill>
          <a:ln w="7620">
            <a:solidFill>
              <a:srgbClr val="E2C8B5"/>
            </a:solidFill>
            <a:prstDash val="solid"/>
          </a:ln>
        </p:spPr>
      </p:sp>
      <p:sp>
        <p:nvSpPr>
          <p:cNvPr id="9" name="Text 6"/>
          <p:cNvSpPr/>
          <p:nvPr/>
        </p:nvSpPr>
        <p:spPr>
          <a:xfrm>
            <a:off x="975420" y="2139315"/>
            <a:ext cx="99893" cy="259199"/>
          </a:xfrm>
          <a:prstGeom prst="rect">
            <a:avLst/>
          </a:prstGeom>
          <a:noFill/>
          <a:ln/>
        </p:spPr>
        <p:txBody>
          <a:bodyPr wrap="none" rtlCol="0" anchor="t"/>
          <a:lstStyle/>
          <a:p>
            <a:pPr marL="0" indent="0" algn="ctr">
              <a:lnSpc>
                <a:spcPts val="2041"/>
              </a:lnSpc>
              <a:buNone/>
            </a:pPr>
            <a:r>
              <a:rPr lang="en-US" sz="2041" kern="0" spc="-61" dirty="0">
                <a:solidFill>
                  <a:srgbClr val="2B2E3C"/>
                </a:solidFill>
                <a:latin typeface="Bitter" pitchFamily="34" charset="0"/>
                <a:ea typeface="Bitter" pitchFamily="34" charset="-122"/>
                <a:cs typeface="Bitter" pitchFamily="34" charset="-120"/>
              </a:rPr>
              <a:t>1</a:t>
            </a:r>
            <a:endParaRPr lang="en-US" sz="2041" dirty="0"/>
          </a:p>
        </p:txBody>
      </p:sp>
      <p:sp>
        <p:nvSpPr>
          <p:cNvPr id="10" name="Text 7"/>
          <p:cNvSpPr/>
          <p:nvPr/>
        </p:nvSpPr>
        <p:spPr>
          <a:xfrm>
            <a:off x="1975842" y="2052995"/>
            <a:ext cx="2283619" cy="269915"/>
          </a:xfrm>
          <a:prstGeom prst="rect">
            <a:avLst/>
          </a:prstGeom>
          <a:noFill/>
          <a:ln/>
        </p:spPr>
        <p:txBody>
          <a:bodyPr wrap="none" rtlCol="0" anchor="t"/>
          <a:lstStyle/>
          <a:p>
            <a:pPr marL="0" indent="0" algn="l">
              <a:lnSpc>
                <a:spcPts val="2126"/>
              </a:lnSpc>
              <a:buNone/>
            </a:pPr>
            <a:r>
              <a:rPr lang="en-US" sz="1701" kern="0" spc="-51" dirty="0">
                <a:solidFill>
                  <a:srgbClr val="2B2E3C"/>
                </a:solidFill>
                <a:latin typeface="Bitter" pitchFamily="34" charset="0"/>
                <a:ea typeface="Bitter" pitchFamily="34" charset="-122"/>
                <a:cs typeface="Bitter" pitchFamily="34" charset="-120"/>
              </a:rPr>
              <a:t>Geographical Variations</a:t>
            </a:r>
            <a:endParaRPr lang="en-US" sz="1701" dirty="0"/>
          </a:p>
        </p:txBody>
      </p:sp>
      <p:sp>
        <p:nvSpPr>
          <p:cNvPr id="11" name="Text 8"/>
          <p:cNvSpPr/>
          <p:nvPr/>
        </p:nvSpPr>
        <p:spPr>
          <a:xfrm>
            <a:off x="1975842" y="2426494"/>
            <a:ext cx="8230672" cy="829747"/>
          </a:xfrm>
          <a:prstGeom prst="rect">
            <a:avLst/>
          </a:prstGeom>
          <a:noFill/>
          <a:ln/>
        </p:spPr>
        <p:txBody>
          <a:bodyPr wrap="square" rtlCol="0" anchor="t"/>
          <a:lstStyle/>
          <a:p>
            <a:pPr marL="0" indent="0" algn="l">
              <a:lnSpc>
                <a:spcPts val="2177"/>
              </a:lnSpc>
              <a:buNone/>
            </a:pPr>
            <a:r>
              <a:rPr lang="en-US" sz="1361" kern="0" spc="-27" dirty="0">
                <a:solidFill>
                  <a:srgbClr val="2B2E3C"/>
                </a:solidFill>
                <a:latin typeface="Open Sans" pitchFamily="34" charset="0"/>
                <a:ea typeface="Open Sans" pitchFamily="34" charset="-122"/>
                <a:cs typeface="Open Sans" pitchFamily="34" charset="-120"/>
              </a:rPr>
              <a:t>The analysis will explore the regional differences in NREGA performance, identifying states and districts that have consistently high or low outcomes. This will help policymakers understand the factors contributing to these disparities and develop targeted interventions.</a:t>
            </a:r>
            <a:endParaRPr lang="en-US" sz="1361" dirty="0"/>
          </a:p>
        </p:txBody>
      </p:sp>
      <p:sp>
        <p:nvSpPr>
          <p:cNvPr id="12" name="Shape 9"/>
          <p:cNvSpPr/>
          <p:nvPr/>
        </p:nvSpPr>
        <p:spPr>
          <a:xfrm>
            <a:off x="1219736" y="3973116"/>
            <a:ext cx="604837" cy="34528"/>
          </a:xfrm>
          <a:prstGeom prst="roundRect">
            <a:avLst>
              <a:gd name="adj" fmla="val 225237"/>
            </a:avLst>
          </a:prstGeom>
          <a:solidFill>
            <a:srgbClr val="E2C8B5"/>
          </a:solidFill>
          <a:ln/>
        </p:spPr>
      </p:sp>
      <p:sp>
        <p:nvSpPr>
          <p:cNvPr id="13" name="Shape 10"/>
          <p:cNvSpPr/>
          <p:nvPr/>
        </p:nvSpPr>
        <p:spPr>
          <a:xfrm>
            <a:off x="830997" y="3796070"/>
            <a:ext cx="388739" cy="388739"/>
          </a:xfrm>
          <a:prstGeom prst="roundRect">
            <a:avLst>
              <a:gd name="adj" fmla="val 20006"/>
            </a:avLst>
          </a:prstGeom>
          <a:solidFill>
            <a:srgbClr val="FCE2CF"/>
          </a:solidFill>
          <a:ln w="7620">
            <a:solidFill>
              <a:srgbClr val="E2C8B5"/>
            </a:solidFill>
            <a:prstDash val="solid"/>
          </a:ln>
        </p:spPr>
      </p:sp>
      <p:sp>
        <p:nvSpPr>
          <p:cNvPr id="14" name="Text 11"/>
          <p:cNvSpPr/>
          <p:nvPr/>
        </p:nvSpPr>
        <p:spPr>
          <a:xfrm>
            <a:off x="957917" y="3860840"/>
            <a:ext cx="134898" cy="259199"/>
          </a:xfrm>
          <a:prstGeom prst="rect">
            <a:avLst/>
          </a:prstGeom>
          <a:noFill/>
          <a:ln/>
        </p:spPr>
        <p:txBody>
          <a:bodyPr wrap="none" rtlCol="0" anchor="t"/>
          <a:lstStyle/>
          <a:p>
            <a:pPr marL="0" indent="0" algn="ctr">
              <a:lnSpc>
                <a:spcPts val="2041"/>
              </a:lnSpc>
              <a:buNone/>
            </a:pPr>
            <a:r>
              <a:rPr lang="en-US" sz="2041" kern="0" spc="-61" dirty="0">
                <a:solidFill>
                  <a:srgbClr val="2B2E3C"/>
                </a:solidFill>
                <a:latin typeface="Bitter" pitchFamily="34" charset="0"/>
                <a:ea typeface="Bitter" pitchFamily="34" charset="-122"/>
                <a:cs typeface="Bitter" pitchFamily="34" charset="-120"/>
              </a:rPr>
              <a:t>2</a:t>
            </a:r>
            <a:endParaRPr lang="en-US" sz="2041" dirty="0"/>
          </a:p>
        </p:txBody>
      </p:sp>
      <p:sp>
        <p:nvSpPr>
          <p:cNvPr id="15" name="Text 12"/>
          <p:cNvSpPr/>
          <p:nvPr/>
        </p:nvSpPr>
        <p:spPr>
          <a:xfrm>
            <a:off x="1975842" y="3774519"/>
            <a:ext cx="2192417" cy="269915"/>
          </a:xfrm>
          <a:prstGeom prst="rect">
            <a:avLst/>
          </a:prstGeom>
          <a:noFill/>
          <a:ln/>
        </p:spPr>
        <p:txBody>
          <a:bodyPr wrap="none" rtlCol="0" anchor="t"/>
          <a:lstStyle/>
          <a:p>
            <a:pPr marL="0" indent="0" algn="l">
              <a:lnSpc>
                <a:spcPts val="2126"/>
              </a:lnSpc>
              <a:buNone/>
            </a:pPr>
            <a:r>
              <a:rPr lang="en-US" sz="1701" kern="0" spc="-51" dirty="0">
                <a:solidFill>
                  <a:srgbClr val="2B2E3C"/>
                </a:solidFill>
                <a:latin typeface="Bitter" pitchFamily="34" charset="0"/>
                <a:ea typeface="Bitter" pitchFamily="34" charset="-122"/>
                <a:cs typeface="Bitter" pitchFamily="34" charset="-120"/>
              </a:rPr>
              <a:t>Socioeconomic Factors</a:t>
            </a:r>
            <a:endParaRPr lang="en-US" sz="1701" dirty="0"/>
          </a:p>
        </p:txBody>
      </p:sp>
      <p:sp>
        <p:nvSpPr>
          <p:cNvPr id="16" name="Text 13"/>
          <p:cNvSpPr/>
          <p:nvPr/>
        </p:nvSpPr>
        <p:spPr>
          <a:xfrm>
            <a:off x="1975842" y="4148018"/>
            <a:ext cx="8230672" cy="829747"/>
          </a:xfrm>
          <a:prstGeom prst="rect">
            <a:avLst/>
          </a:prstGeom>
          <a:noFill/>
          <a:ln/>
        </p:spPr>
        <p:txBody>
          <a:bodyPr wrap="square" rtlCol="0" anchor="t"/>
          <a:lstStyle/>
          <a:p>
            <a:pPr marL="0" indent="0" algn="l">
              <a:lnSpc>
                <a:spcPts val="2177"/>
              </a:lnSpc>
              <a:buNone/>
            </a:pPr>
            <a:r>
              <a:rPr lang="en-US" sz="1361" kern="0" spc="-27" dirty="0">
                <a:solidFill>
                  <a:srgbClr val="2B2E3C"/>
                </a:solidFill>
                <a:latin typeface="Open Sans" pitchFamily="34" charset="0"/>
                <a:ea typeface="Open Sans" pitchFamily="34" charset="-122"/>
                <a:cs typeface="Open Sans" pitchFamily="34" charset="-120"/>
              </a:rPr>
              <a:t>The study will investigate how socioeconomic indicators, such as poverty levels, literacy rates, and infrastructure development, influence NREGA's effectiveness across different regions. This will provide insights into the underlying drivers of the observed regional variations.</a:t>
            </a:r>
            <a:endParaRPr lang="en-US" sz="1361" dirty="0"/>
          </a:p>
        </p:txBody>
      </p:sp>
      <p:sp>
        <p:nvSpPr>
          <p:cNvPr id="17" name="Shape 14"/>
          <p:cNvSpPr/>
          <p:nvPr/>
        </p:nvSpPr>
        <p:spPr>
          <a:xfrm>
            <a:off x="1219736" y="5694640"/>
            <a:ext cx="604837" cy="34528"/>
          </a:xfrm>
          <a:prstGeom prst="roundRect">
            <a:avLst>
              <a:gd name="adj" fmla="val 225237"/>
            </a:avLst>
          </a:prstGeom>
          <a:solidFill>
            <a:srgbClr val="E2C8B5"/>
          </a:solidFill>
          <a:ln/>
        </p:spPr>
      </p:sp>
      <p:sp>
        <p:nvSpPr>
          <p:cNvPr id="18" name="Shape 15"/>
          <p:cNvSpPr/>
          <p:nvPr/>
        </p:nvSpPr>
        <p:spPr>
          <a:xfrm>
            <a:off x="830997" y="5517594"/>
            <a:ext cx="388739" cy="388739"/>
          </a:xfrm>
          <a:prstGeom prst="roundRect">
            <a:avLst>
              <a:gd name="adj" fmla="val 20006"/>
            </a:avLst>
          </a:prstGeom>
          <a:solidFill>
            <a:srgbClr val="FCE2CF"/>
          </a:solidFill>
          <a:ln w="7620">
            <a:solidFill>
              <a:srgbClr val="E2C8B5"/>
            </a:solidFill>
            <a:prstDash val="solid"/>
          </a:ln>
        </p:spPr>
      </p:sp>
      <p:sp>
        <p:nvSpPr>
          <p:cNvPr id="19" name="Text 16"/>
          <p:cNvSpPr/>
          <p:nvPr/>
        </p:nvSpPr>
        <p:spPr>
          <a:xfrm>
            <a:off x="955060" y="5582364"/>
            <a:ext cx="140494" cy="259199"/>
          </a:xfrm>
          <a:prstGeom prst="rect">
            <a:avLst/>
          </a:prstGeom>
          <a:noFill/>
          <a:ln/>
        </p:spPr>
        <p:txBody>
          <a:bodyPr wrap="none" rtlCol="0" anchor="t"/>
          <a:lstStyle/>
          <a:p>
            <a:pPr marL="0" indent="0" algn="ctr">
              <a:lnSpc>
                <a:spcPts val="2041"/>
              </a:lnSpc>
              <a:buNone/>
            </a:pPr>
            <a:r>
              <a:rPr lang="en-US" sz="2041" kern="0" spc="-61" dirty="0">
                <a:solidFill>
                  <a:srgbClr val="2B2E3C"/>
                </a:solidFill>
                <a:latin typeface="Bitter" pitchFamily="34" charset="0"/>
                <a:ea typeface="Bitter" pitchFamily="34" charset="-122"/>
                <a:cs typeface="Bitter" pitchFamily="34" charset="-120"/>
              </a:rPr>
              <a:t>3</a:t>
            </a:r>
            <a:endParaRPr lang="en-US" sz="2041" dirty="0"/>
          </a:p>
        </p:txBody>
      </p:sp>
      <p:sp>
        <p:nvSpPr>
          <p:cNvPr id="20" name="Text 17"/>
          <p:cNvSpPr/>
          <p:nvPr/>
        </p:nvSpPr>
        <p:spPr>
          <a:xfrm>
            <a:off x="1975842" y="5496044"/>
            <a:ext cx="2294334" cy="269915"/>
          </a:xfrm>
          <a:prstGeom prst="rect">
            <a:avLst/>
          </a:prstGeom>
          <a:noFill/>
          <a:ln/>
        </p:spPr>
        <p:txBody>
          <a:bodyPr wrap="none" rtlCol="0" anchor="t"/>
          <a:lstStyle/>
          <a:p>
            <a:pPr marL="0" indent="0" algn="l">
              <a:lnSpc>
                <a:spcPts val="2126"/>
              </a:lnSpc>
              <a:buNone/>
            </a:pPr>
            <a:r>
              <a:rPr lang="en-US" sz="1701" kern="0" spc="-51" dirty="0">
                <a:solidFill>
                  <a:srgbClr val="2B2E3C"/>
                </a:solidFill>
                <a:latin typeface="Bitter" pitchFamily="34" charset="0"/>
                <a:ea typeface="Bitter" pitchFamily="34" charset="-122"/>
                <a:cs typeface="Bitter" pitchFamily="34" charset="-120"/>
              </a:rPr>
              <a:t>Demographic Dynamics</a:t>
            </a:r>
            <a:endParaRPr lang="en-US" sz="1701" dirty="0"/>
          </a:p>
        </p:txBody>
      </p:sp>
      <p:sp>
        <p:nvSpPr>
          <p:cNvPr id="21" name="Text 18"/>
          <p:cNvSpPr/>
          <p:nvPr/>
        </p:nvSpPr>
        <p:spPr>
          <a:xfrm>
            <a:off x="1975842" y="5869543"/>
            <a:ext cx="8230672" cy="1106329"/>
          </a:xfrm>
          <a:prstGeom prst="rect">
            <a:avLst/>
          </a:prstGeom>
          <a:noFill/>
          <a:ln/>
        </p:spPr>
        <p:txBody>
          <a:bodyPr wrap="square" rtlCol="0" anchor="t"/>
          <a:lstStyle/>
          <a:p>
            <a:pPr marL="0" indent="0" algn="l">
              <a:lnSpc>
                <a:spcPts val="2177"/>
              </a:lnSpc>
              <a:buNone/>
            </a:pPr>
            <a:r>
              <a:rPr lang="en-US" sz="1361" kern="0" spc="-27" dirty="0">
                <a:solidFill>
                  <a:srgbClr val="2B2E3C"/>
                </a:solidFill>
                <a:latin typeface="Open Sans" pitchFamily="34" charset="0"/>
                <a:ea typeface="Open Sans" pitchFamily="34" charset="-122"/>
                <a:cs typeface="Open Sans" pitchFamily="34" charset="-120"/>
              </a:rPr>
              <a:t>The analysis will also consider the role of demographic factors, such as the proportion of marginalized communities and the age distribution of the workforce, in shaping NREGA's performance in different areas. This will inform policymakers on how to better tailor the program to the unique needs of local populations.</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80217" y="793790"/>
            <a:ext cx="6961703" cy="696635"/>
          </a:xfrm>
          <a:prstGeom prst="rect">
            <a:avLst/>
          </a:prstGeom>
          <a:noFill/>
          <a:ln/>
        </p:spPr>
        <p:txBody>
          <a:bodyPr wrap="none" rtlCol="0" anchor="t"/>
          <a:lstStyle/>
          <a:p>
            <a:pPr marL="0" indent="0">
              <a:lnSpc>
                <a:spcPts val="5486"/>
              </a:lnSpc>
              <a:buNone/>
            </a:pPr>
            <a:r>
              <a:rPr lang="en-US" sz="4389" kern="0" spc="-132" dirty="0">
                <a:solidFill>
                  <a:srgbClr val="2C3F42"/>
                </a:solidFill>
                <a:latin typeface="Bitter" pitchFamily="34" charset="0"/>
                <a:ea typeface="Bitter" pitchFamily="34" charset="-122"/>
                <a:cs typeface="Bitter" pitchFamily="34" charset="-120"/>
              </a:rPr>
              <a:t>Analyzing Budget Utilization</a:t>
            </a:r>
            <a:endParaRPr lang="en-US" sz="4389" dirty="0"/>
          </a:p>
        </p:txBody>
      </p:sp>
      <p:sp>
        <p:nvSpPr>
          <p:cNvPr id="6" name="Shape 3"/>
          <p:cNvSpPr/>
          <p:nvPr/>
        </p:nvSpPr>
        <p:spPr>
          <a:xfrm>
            <a:off x="780217" y="2075498"/>
            <a:ext cx="501610" cy="501610"/>
          </a:xfrm>
          <a:prstGeom prst="roundRect">
            <a:avLst>
              <a:gd name="adj" fmla="val 20000"/>
            </a:avLst>
          </a:prstGeom>
          <a:solidFill>
            <a:srgbClr val="FCE2CF"/>
          </a:solidFill>
          <a:ln w="7620">
            <a:solidFill>
              <a:srgbClr val="E2C8B5"/>
            </a:solidFill>
            <a:prstDash val="solid"/>
          </a:ln>
        </p:spPr>
      </p:sp>
      <p:sp>
        <p:nvSpPr>
          <p:cNvPr id="7" name="Text 4"/>
          <p:cNvSpPr/>
          <p:nvPr/>
        </p:nvSpPr>
        <p:spPr>
          <a:xfrm>
            <a:off x="966549" y="2159079"/>
            <a:ext cx="128826" cy="334447"/>
          </a:xfrm>
          <a:prstGeom prst="rect">
            <a:avLst/>
          </a:prstGeom>
          <a:noFill/>
          <a:ln/>
        </p:spPr>
        <p:txBody>
          <a:bodyPr wrap="none" rtlCol="0" anchor="t"/>
          <a:lstStyle/>
          <a:p>
            <a:pPr marL="0" indent="0" algn="ctr">
              <a:lnSpc>
                <a:spcPts val="2633"/>
              </a:lnSpc>
              <a:buNone/>
            </a:pPr>
            <a:r>
              <a:rPr lang="en-US" sz="2633" kern="0" spc="-79" dirty="0">
                <a:solidFill>
                  <a:srgbClr val="2B2E3C"/>
                </a:solidFill>
                <a:latin typeface="Bitter" pitchFamily="34" charset="0"/>
                <a:ea typeface="Bitter" pitchFamily="34" charset="-122"/>
                <a:cs typeface="Bitter" pitchFamily="34" charset="-120"/>
              </a:rPr>
              <a:t>1</a:t>
            </a:r>
            <a:endParaRPr lang="en-US" sz="2633" dirty="0"/>
          </a:p>
        </p:txBody>
      </p:sp>
      <p:sp>
        <p:nvSpPr>
          <p:cNvPr id="8" name="Text 5"/>
          <p:cNvSpPr/>
          <p:nvPr/>
        </p:nvSpPr>
        <p:spPr>
          <a:xfrm>
            <a:off x="1504712" y="2075498"/>
            <a:ext cx="2786777" cy="348377"/>
          </a:xfrm>
          <a:prstGeom prst="rect">
            <a:avLst/>
          </a:prstGeom>
          <a:noFill/>
          <a:ln/>
        </p:spPr>
        <p:txBody>
          <a:bodyPr wrap="none" rtlCol="0" anchor="t"/>
          <a:lstStyle/>
          <a:p>
            <a:pPr marL="0" indent="0">
              <a:lnSpc>
                <a:spcPts val="2743"/>
              </a:lnSpc>
              <a:buNone/>
            </a:pPr>
            <a:r>
              <a:rPr lang="en-US" sz="2194" kern="0" spc="-66" dirty="0">
                <a:solidFill>
                  <a:srgbClr val="2B2E3C"/>
                </a:solidFill>
                <a:latin typeface="Bitter" pitchFamily="34" charset="0"/>
                <a:ea typeface="Bitter" pitchFamily="34" charset="-122"/>
                <a:cs typeface="Bitter" pitchFamily="34" charset="-120"/>
              </a:rPr>
              <a:t>Budget Allocation</a:t>
            </a:r>
            <a:endParaRPr lang="en-US" sz="2194" dirty="0"/>
          </a:p>
        </p:txBody>
      </p:sp>
      <p:sp>
        <p:nvSpPr>
          <p:cNvPr id="9" name="Text 6"/>
          <p:cNvSpPr/>
          <p:nvPr/>
        </p:nvSpPr>
        <p:spPr>
          <a:xfrm>
            <a:off x="1504712" y="2557582"/>
            <a:ext cx="3870246" cy="2496145"/>
          </a:xfrm>
          <a:prstGeom prst="rect">
            <a:avLst/>
          </a:prstGeom>
          <a:noFill/>
          <a:ln/>
        </p:spPr>
        <p:txBody>
          <a:bodyPr wrap="square" rtlCol="0" anchor="t"/>
          <a:lstStyle/>
          <a:p>
            <a:pPr marL="0" indent="0">
              <a:lnSpc>
                <a:spcPts val="2809"/>
              </a:lnSpc>
              <a:buNone/>
            </a:pPr>
            <a:r>
              <a:rPr lang="en-US" sz="1755" kern="0" spc="-35" dirty="0">
                <a:solidFill>
                  <a:srgbClr val="2B2E3C"/>
                </a:solidFill>
                <a:latin typeface="Open Sans" pitchFamily="34" charset="0"/>
                <a:ea typeface="Open Sans" pitchFamily="34" charset="-122"/>
                <a:cs typeface="Open Sans" pitchFamily="34" charset="-120"/>
              </a:rPr>
              <a:t>The analysis will examine the budgetary allocations for NREGA across different states and years, identifying patterns and trends in resource distribution. This will help assess the alignment between funding and actual program needs.</a:t>
            </a:r>
            <a:endParaRPr lang="en-US" sz="1755" dirty="0"/>
          </a:p>
        </p:txBody>
      </p:sp>
      <p:sp>
        <p:nvSpPr>
          <p:cNvPr id="10" name="Shape 7"/>
          <p:cNvSpPr/>
          <p:nvPr/>
        </p:nvSpPr>
        <p:spPr>
          <a:xfrm>
            <a:off x="5597843" y="2075498"/>
            <a:ext cx="501610" cy="501610"/>
          </a:xfrm>
          <a:prstGeom prst="roundRect">
            <a:avLst>
              <a:gd name="adj" fmla="val 20000"/>
            </a:avLst>
          </a:prstGeom>
          <a:solidFill>
            <a:srgbClr val="FCE2CF"/>
          </a:solidFill>
          <a:ln w="7620">
            <a:solidFill>
              <a:srgbClr val="E2C8B5"/>
            </a:solidFill>
            <a:prstDash val="solid"/>
          </a:ln>
        </p:spPr>
      </p:sp>
      <p:sp>
        <p:nvSpPr>
          <p:cNvPr id="11" name="Text 8"/>
          <p:cNvSpPr/>
          <p:nvPr/>
        </p:nvSpPr>
        <p:spPr>
          <a:xfrm>
            <a:off x="5761673" y="2159079"/>
            <a:ext cx="173950" cy="334447"/>
          </a:xfrm>
          <a:prstGeom prst="rect">
            <a:avLst/>
          </a:prstGeom>
          <a:noFill/>
          <a:ln/>
        </p:spPr>
        <p:txBody>
          <a:bodyPr wrap="none" rtlCol="0" anchor="t"/>
          <a:lstStyle/>
          <a:p>
            <a:pPr marL="0" indent="0" algn="ctr">
              <a:lnSpc>
                <a:spcPts val="2633"/>
              </a:lnSpc>
              <a:buNone/>
            </a:pPr>
            <a:r>
              <a:rPr lang="en-US" sz="2633" kern="0" spc="-79" dirty="0">
                <a:solidFill>
                  <a:srgbClr val="2B2E3C"/>
                </a:solidFill>
                <a:latin typeface="Bitter" pitchFamily="34" charset="0"/>
                <a:ea typeface="Bitter" pitchFamily="34" charset="-122"/>
                <a:cs typeface="Bitter" pitchFamily="34" charset="-120"/>
              </a:rPr>
              <a:t>2</a:t>
            </a:r>
            <a:endParaRPr lang="en-US" sz="2633" dirty="0"/>
          </a:p>
        </p:txBody>
      </p:sp>
      <p:sp>
        <p:nvSpPr>
          <p:cNvPr id="12" name="Text 9"/>
          <p:cNvSpPr/>
          <p:nvPr/>
        </p:nvSpPr>
        <p:spPr>
          <a:xfrm>
            <a:off x="6322338" y="2075498"/>
            <a:ext cx="2786777" cy="348377"/>
          </a:xfrm>
          <a:prstGeom prst="rect">
            <a:avLst/>
          </a:prstGeom>
          <a:noFill/>
          <a:ln/>
        </p:spPr>
        <p:txBody>
          <a:bodyPr wrap="none" rtlCol="0" anchor="t"/>
          <a:lstStyle/>
          <a:p>
            <a:pPr marL="0" indent="0">
              <a:lnSpc>
                <a:spcPts val="2743"/>
              </a:lnSpc>
              <a:buNone/>
            </a:pPr>
            <a:r>
              <a:rPr lang="en-US" sz="2194" kern="0" spc="-66" dirty="0">
                <a:solidFill>
                  <a:srgbClr val="2B2E3C"/>
                </a:solidFill>
                <a:latin typeface="Bitter" pitchFamily="34" charset="0"/>
                <a:ea typeface="Bitter" pitchFamily="34" charset="-122"/>
                <a:cs typeface="Bitter" pitchFamily="34" charset="-120"/>
              </a:rPr>
              <a:t>Expenditure Patterns</a:t>
            </a:r>
            <a:endParaRPr lang="en-US" sz="2194" dirty="0"/>
          </a:p>
        </p:txBody>
      </p:sp>
      <p:sp>
        <p:nvSpPr>
          <p:cNvPr id="13" name="Text 10"/>
          <p:cNvSpPr/>
          <p:nvPr/>
        </p:nvSpPr>
        <p:spPr>
          <a:xfrm>
            <a:off x="6322338" y="2557582"/>
            <a:ext cx="3870246" cy="2496145"/>
          </a:xfrm>
          <a:prstGeom prst="rect">
            <a:avLst/>
          </a:prstGeom>
          <a:noFill/>
          <a:ln/>
        </p:spPr>
        <p:txBody>
          <a:bodyPr wrap="square" rtlCol="0" anchor="t"/>
          <a:lstStyle/>
          <a:p>
            <a:pPr marL="0" indent="0">
              <a:lnSpc>
                <a:spcPts val="2809"/>
              </a:lnSpc>
              <a:buNone/>
            </a:pPr>
            <a:r>
              <a:rPr lang="en-US" sz="1755" kern="0" spc="-35" dirty="0">
                <a:solidFill>
                  <a:srgbClr val="2B2E3C"/>
                </a:solidFill>
                <a:latin typeface="Open Sans" pitchFamily="34" charset="0"/>
                <a:ea typeface="Open Sans" pitchFamily="34" charset="-122"/>
                <a:cs typeface="Open Sans" pitchFamily="34" charset="-120"/>
              </a:rPr>
              <a:t>The study will delve into the expenditure patterns, including the timeliness and completeness of fund utilization. This will shed light on the efficiency of fund management and the factors influencing the effective deployment of NREGA resources.</a:t>
            </a:r>
            <a:endParaRPr lang="en-US" sz="1755" dirty="0"/>
          </a:p>
        </p:txBody>
      </p:sp>
      <p:sp>
        <p:nvSpPr>
          <p:cNvPr id="14" name="Shape 11"/>
          <p:cNvSpPr/>
          <p:nvPr/>
        </p:nvSpPr>
        <p:spPr>
          <a:xfrm>
            <a:off x="780217" y="5527357"/>
            <a:ext cx="501610" cy="501610"/>
          </a:xfrm>
          <a:prstGeom prst="roundRect">
            <a:avLst>
              <a:gd name="adj" fmla="val 20000"/>
            </a:avLst>
          </a:prstGeom>
          <a:solidFill>
            <a:srgbClr val="FCE2CF"/>
          </a:solidFill>
          <a:ln w="7620">
            <a:solidFill>
              <a:srgbClr val="E2C8B5"/>
            </a:solidFill>
            <a:prstDash val="solid"/>
          </a:ln>
        </p:spPr>
      </p:sp>
      <p:sp>
        <p:nvSpPr>
          <p:cNvPr id="15" name="Text 12"/>
          <p:cNvSpPr/>
          <p:nvPr/>
        </p:nvSpPr>
        <p:spPr>
          <a:xfrm>
            <a:off x="940356" y="5610939"/>
            <a:ext cx="181213" cy="334447"/>
          </a:xfrm>
          <a:prstGeom prst="rect">
            <a:avLst/>
          </a:prstGeom>
          <a:noFill/>
          <a:ln/>
        </p:spPr>
        <p:txBody>
          <a:bodyPr wrap="none" rtlCol="0" anchor="t"/>
          <a:lstStyle/>
          <a:p>
            <a:pPr marL="0" indent="0" algn="ctr">
              <a:lnSpc>
                <a:spcPts val="2633"/>
              </a:lnSpc>
              <a:buNone/>
            </a:pPr>
            <a:r>
              <a:rPr lang="en-US" sz="2633" kern="0" spc="-79" dirty="0">
                <a:solidFill>
                  <a:srgbClr val="2B2E3C"/>
                </a:solidFill>
                <a:latin typeface="Bitter" pitchFamily="34" charset="0"/>
                <a:ea typeface="Bitter" pitchFamily="34" charset="-122"/>
                <a:cs typeface="Bitter" pitchFamily="34" charset="-120"/>
              </a:rPr>
              <a:t>3</a:t>
            </a:r>
            <a:endParaRPr lang="en-US" sz="2633" dirty="0"/>
          </a:p>
        </p:txBody>
      </p:sp>
      <p:sp>
        <p:nvSpPr>
          <p:cNvPr id="16" name="Text 13"/>
          <p:cNvSpPr/>
          <p:nvPr/>
        </p:nvSpPr>
        <p:spPr>
          <a:xfrm>
            <a:off x="1504712" y="5527357"/>
            <a:ext cx="2786777" cy="348377"/>
          </a:xfrm>
          <a:prstGeom prst="rect">
            <a:avLst/>
          </a:prstGeom>
          <a:noFill/>
          <a:ln/>
        </p:spPr>
        <p:txBody>
          <a:bodyPr wrap="none" rtlCol="0" anchor="t"/>
          <a:lstStyle/>
          <a:p>
            <a:pPr marL="0" indent="0">
              <a:lnSpc>
                <a:spcPts val="2743"/>
              </a:lnSpc>
              <a:buNone/>
            </a:pPr>
            <a:r>
              <a:rPr lang="en-US" sz="2194" kern="0" spc="-66" dirty="0">
                <a:solidFill>
                  <a:srgbClr val="2B2E3C"/>
                </a:solidFill>
                <a:latin typeface="Bitter" pitchFamily="34" charset="0"/>
                <a:ea typeface="Bitter" pitchFamily="34" charset="-122"/>
                <a:cs typeface="Bitter" pitchFamily="34" charset="-120"/>
              </a:rPr>
              <a:t>Utilization Rates</a:t>
            </a:r>
            <a:endParaRPr lang="en-US" sz="2194" dirty="0"/>
          </a:p>
        </p:txBody>
      </p:sp>
      <p:sp>
        <p:nvSpPr>
          <p:cNvPr id="17" name="Text 14"/>
          <p:cNvSpPr/>
          <p:nvPr/>
        </p:nvSpPr>
        <p:spPr>
          <a:xfrm>
            <a:off x="1504712" y="6009442"/>
            <a:ext cx="8687872" cy="1426369"/>
          </a:xfrm>
          <a:prstGeom prst="rect">
            <a:avLst/>
          </a:prstGeom>
          <a:noFill/>
          <a:ln/>
        </p:spPr>
        <p:txBody>
          <a:bodyPr wrap="square" rtlCol="0" anchor="t"/>
          <a:lstStyle/>
          <a:p>
            <a:pPr marL="0" indent="0">
              <a:lnSpc>
                <a:spcPts val="2809"/>
              </a:lnSpc>
              <a:buNone/>
            </a:pPr>
            <a:r>
              <a:rPr lang="en-US" sz="1755" kern="0" spc="-35" dirty="0">
                <a:solidFill>
                  <a:srgbClr val="2B2E3C"/>
                </a:solidFill>
                <a:latin typeface="Open Sans" pitchFamily="34" charset="0"/>
                <a:ea typeface="Open Sans" pitchFamily="34" charset="-122"/>
                <a:cs typeface="Open Sans" pitchFamily="34" charset="-120"/>
              </a:rPr>
              <a:t>The analysis will calculate the budget utilization rates for NREGA, both at the state and national levels. This will help identify regions with low utilization rates and understand the underlying reasons, informing strategies to improve fund absorption and program implementation.</a:t>
            </a:r>
            <a:endParaRPr lang="en-US" sz="175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1607820" y="583883"/>
            <a:ext cx="8502372" cy="653058"/>
          </a:xfrm>
          <a:prstGeom prst="rect">
            <a:avLst/>
          </a:prstGeom>
          <a:noFill/>
          <a:ln/>
        </p:spPr>
        <p:txBody>
          <a:bodyPr wrap="none" rtlCol="0" anchor="t"/>
          <a:lstStyle/>
          <a:p>
            <a:pPr marL="0" indent="0">
              <a:lnSpc>
                <a:spcPts val="5142"/>
              </a:lnSpc>
              <a:buNone/>
            </a:pPr>
            <a:r>
              <a:rPr lang="en-US" sz="4113" kern="0" spc="-123" dirty="0">
                <a:solidFill>
                  <a:srgbClr val="2C3F42"/>
                </a:solidFill>
                <a:latin typeface="Bitter" pitchFamily="34" charset="0"/>
                <a:ea typeface="Bitter" pitchFamily="34" charset="-122"/>
                <a:cs typeface="Bitter" pitchFamily="34" charset="-120"/>
              </a:rPr>
              <a:t>Factors Affecting NREGA Completion</a:t>
            </a:r>
            <a:endParaRPr lang="en-US" sz="4113" dirty="0"/>
          </a:p>
        </p:txBody>
      </p:sp>
      <p:sp>
        <p:nvSpPr>
          <p:cNvPr id="5" name="Shape 3"/>
          <p:cNvSpPr/>
          <p:nvPr/>
        </p:nvSpPr>
        <p:spPr>
          <a:xfrm>
            <a:off x="1607820" y="1654850"/>
            <a:ext cx="5602843" cy="2890957"/>
          </a:xfrm>
          <a:prstGeom prst="roundRect">
            <a:avLst>
              <a:gd name="adj" fmla="val 3253"/>
            </a:avLst>
          </a:prstGeom>
          <a:solidFill>
            <a:srgbClr val="FCE2CF"/>
          </a:solidFill>
          <a:ln w="7620">
            <a:solidFill>
              <a:srgbClr val="E2C8B5"/>
            </a:solidFill>
            <a:prstDash val="solid"/>
          </a:ln>
        </p:spPr>
      </p:sp>
      <p:sp>
        <p:nvSpPr>
          <p:cNvPr id="6" name="Text 4"/>
          <p:cNvSpPr/>
          <p:nvPr/>
        </p:nvSpPr>
        <p:spPr>
          <a:xfrm>
            <a:off x="1824395" y="1871424"/>
            <a:ext cx="2970014" cy="326469"/>
          </a:xfrm>
          <a:prstGeom prst="rect">
            <a:avLst/>
          </a:prstGeom>
          <a:noFill/>
          <a:ln/>
        </p:spPr>
        <p:txBody>
          <a:bodyPr wrap="none" rtlCol="0" anchor="t"/>
          <a:lstStyle/>
          <a:p>
            <a:pPr marL="0" indent="0">
              <a:lnSpc>
                <a:spcPts val="2571"/>
              </a:lnSpc>
              <a:buNone/>
            </a:pPr>
            <a:r>
              <a:rPr lang="en-US" sz="2057" kern="0" spc="-62" dirty="0">
                <a:solidFill>
                  <a:srgbClr val="2B2E3C"/>
                </a:solidFill>
                <a:latin typeface="Bitter" pitchFamily="34" charset="0"/>
                <a:ea typeface="Bitter" pitchFamily="34" charset="-122"/>
                <a:cs typeface="Bitter" pitchFamily="34" charset="-120"/>
              </a:rPr>
              <a:t>Infrastructure Availability</a:t>
            </a:r>
            <a:endParaRPr lang="en-US" sz="2057" dirty="0"/>
          </a:p>
        </p:txBody>
      </p:sp>
      <p:sp>
        <p:nvSpPr>
          <p:cNvPr id="7" name="Text 5"/>
          <p:cNvSpPr/>
          <p:nvPr/>
        </p:nvSpPr>
        <p:spPr>
          <a:xfrm>
            <a:off x="1824395" y="2323267"/>
            <a:ext cx="5169694" cy="2005965"/>
          </a:xfrm>
          <a:prstGeom prst="rect">
            <a:avLst/>
          </a:prstGeom>
          <a:noFill/>
          <a:ln/>
        </p:spPr>
        <p:txBody>
          <a:bodyPr wrap="square" rtlCol="0" anchor="t"/>
          <a:lstStyle/>
          <a:p>
            <a:pPr marL="0" indent="0">
              <a:lnSpc>
                <a:spcPts val="2633"/>
              </a:lnSpc>
              <a:buNone/>
            </a:pPr>
            <a:r>
              <a:rPr lang="en-US" sz="1645" kern="0" spc="-33" dirty="0">
                <a:solidFill>
                  <a:srgbClr val="2B2E3C"/>
                </a:solidFill>
                <a:latin typeface="Open Sans" pitchFamily="34" charset="0"/>
                <a:ea typeface="Open Sans" pitchFamily="34" charset="-122"/>
                <a:cs typeface="Open Sans" pitchFamily="34" charset="-120"/>
              </a:rPr>
              <a:t>The analysis will explore the relationship between the availability of critical infrastructure, such as access to roads, electricity, and communication networks, and the successful completion of NREGA projects. This will inform investments in rural infrastructure to support program implementation.</a:t>
            </a:r>
            <a:endParaRPr lang="en-US" sz="1645" dirty="0"/>
          </a:p>
        </p:txBody>
      </p:sp>
      <p:sp>
        <p:nvSpPr>
          <p:cNvPr id="8" name="Shape 6"/>
          <p:cNvSpPr/>
          <p:nvPr/>
        </p:nvSpPr>
        <p:spPr>
          <a:xfrm>
            <a:off x="7419618" y="1654850"/>
            <a:ext cx="5602843" cy="2890957"/>
          </a:xfrm>
          <a:prstGeom prst="roundRect">
            <a:avLst>
              <a:gd name="adj" fmla="val 3253"/>
            </a:avLst>
          </a:prstGeom>
          <a:solidFill>
            <a:srgbClr val="FCE2CF"/>
          </a:solidFill>
          <a:ln w="7620">
            <a:solidFill>
              <a:srgbClr val="E2C8B5"/>
            </a:solidFill>
            <a:prstDash val="solid"/>
          </a:ln>
        </p:spPr>
      </p:sp>
      <p:sp>
        <p:nvSpPr>
          <p:cNvPr id="9" name="Text 7"/>
          <p:cNvSpPr/>
          <p:nvPr/>
        </p:nvSpPr>
        <p:spPr>
          <a:xfrm>
            <a:off x="7636193" y="1871424"/>
            <a:ext cx="2759631" cy="326469"/>
          </a:xfrm>
          <a:prstGeom prst="rect">
            <a:avLst/>
          </a:prstGeom>
          <a:noFill/>
          <a:ln/>
        </p:spPr>
        <p:txBody>
          <a:bodyPr wrap="none" rtlCol="0" anchor="t"/>
          <a:lstStyle/>
          <a:p>
            <a:pPr marL="0" indent="0">
              <a:lnSpc>
                <a:spcPts val="2571"/>
              </a:lnSpc>
              <a:buNone/>
            </a:pPr>
            <a:r>
              <a:rPr lang="en-US" sz="2057" kern="0" spc="-62" dirty="0">
                <a:solidFill>
                  <a:srgbClr val="2B2E3C"/>
                </a:solidFill>
                <a:latin typeface="Bitter" pitchFamily="34" charset="0"/>
                <a:ea typeface="Bitter" pitchFamily="34" charset="-122"/>
                <a:cs typeface="Bitter" pitchFamily="34" charset="-120"/>
              </a:rPr>
              <a:t>Administrative Capacity</a:t>
            </a:r>
            <a:endParaRPr lang="en-US" sz="2057" dirty="0"/>
          </a:p>
        </p:txBody>
      </p:sp>
      <p:sp>
        <p:nvSpPr>
          <p:cNvPr id="10" name="Text 8"/>
          <p:cNvSpPr/>
          <p:nvPr/>
        </p:nvSpPr>
        <p:spPr>
          <a:xfrm>
            <a:off x="7636193" y="2323267"/>
            <a:ext cx="5169694" cy="2005965"/>
          </a:xfrm>
          <a:prstGeom prst="rect">
            <a:avLst/>
          </a:prstGeom>
          <a:noFill/>
          <a:ln/>
        </p:spPr>
        <p:txBody>
          <a:bodyPr wrap="square" rtlCol="0" anchor="t"/>
          <a:lstStyle/>
          <a:p>
            <a:pPr marL="0" indent="0">
              <a:lnSpc>
                <a:spcPts val="2633"/>
              </a:lnSpc>
              <a:buNone/>
            </a:pPr>
            <a:r>
              <a:rPr lang="en-US" sz="1645" kern="0" spc="-33" dirty="0">
                <a:solidFill>
                  <a:srgbClr val="2B2E3C"/>
                </a:solidFill>
                <a:latin typeface="Open Sans" pitchFamily="34" charset="0"/>
                <a:ea typeface="Open Sans" pitchFamily="34" charset="-122"/>
                <a:cs typeface="Open Sans" pitchFamily="34" charset="-120"/>
              </a:rPr>
              <a:t>The study will assess the role of administrative efficiency, including the availability of skilled personnel, timely decision-making, and effective monitoring, in facilitating the timely completion of NREGA projects. This will help identify capacity-building needs for program management.</a:t>
            </a:r>
            <a:endParaRPr lang="en-US" sz="1645" dirty="0"/>
          </a:p>
        </p:txBody>
      </p:sp>
      <p:sp>
        <p:nvSpPr>
          <p:cNvPr id="11" name="Shape 9"/>
          <p:cNvSpPr/>
          <p:nvPr/>
        </p:nvSpPr>
        <p:spPr>
          <a:xfrm>
            <a:off x="1607820" y="4754761"/>
            <a:ext cx="5602843" cy="2890957"/>
          </a:xfrm>
          <a:prstGeom prst="roundRect">
            <a:avLst>
              <a:gd name="adj" fmla="val 3253"/>
            </a:avLst>
          </a:prstGeom>
          <a:solidFill>
            <a:srgbClr val="FCE2CF"/>
          </a:solidFill>
          <a:ln w="7620">
            <a:solidFill>
              <a:srgbClr val="E2C8B5"/>
            </a:solidFill>
            <a:prstDash val="solid"/>
          </a:ln>
        </p:spPr>
      </p:sp>
      <p:sp>
        <p:nvSpPr>
          <p:cNvPr id="12" name="Text 10"/>
          <p:cNvSpPr/>
          <p:nvPr/>
        </p:nvSpPr>
        <p:spPr>
          <a:xfrm>
            <a:off x="1824395" y="4971336"/>
            <a:ext cx="2902387" cy="326469"/>
          </a:xfrm>
          <a:prstGeom prst="rect">
            <a:avLst/>
          </a:prstGeom>
          <a:noFill/>
          <a:ln/>
        </p:spPr>
        <p:txBody>
          <a:bodyPr wrap="none" rtlCol="0" anchor="t"/>
          <a:lstStyle/>
          <a:p>
            <a:pPr marL="0" indent="0">
              <a:lnSpc>
                <a:spcPts val="2571"/>
              </a:lnSpc>
              <a:buNone/>
            </a:pPr>
            <a:r>
              <a:rPr lang="en-US" sz="2057" kern="0" spc="-62" dirty="0">
                <a:solidFill>
                  <a:srgbClr val="2B2E3C"/>
                </a:solidFill>
                <a:latin typeface="Bitter" pitchFamily="34" charset="0"/>
                <a:ea typeface="Bitter" pitchFamily="34" charset="-122"/>
                <a:cs typeface="Bitter" pitchFamily="34" charset="-120"/>
              </a:rPr>
              <a:t>Community Engagement</a:t>
            </a:r>
            <a:endParaRPr lang="en-US" sz="2057" dirty="0"/>
          </a:p>
        </p:txBody>
      </p:sp>
      <p:sp>
        <p:nvSpPr>
          <p:cNvPr id="13" name="Text 11"/>
          <p:cNvSpPr/>
          <p:nvPr/>
        </p:nvSpPr>
        <p:spPr>
          <a:xfrm>
            <a:off x="1824395" y="5423178"/>
            <a:ext cx="5169694" cy="2005965"/>
          </a:xfrm>
          <a:prstGeom prst="rect">
            <a:avLst/>
          </a:prstGeom>
          <a:noFill/>
          <a:ln/>
        </p:spPr>
        <p:txBody>
          <a:bodyPr wrap="square" rtlCol="0" anchor="t"/>
          <a:lstStyle/>
          <a:p>
            <a:pPr marL="0" indent="0">
              <a:lnSpc>
                <a:spcPts val="2633"/>
              </a:lnSpc>
              <a:buNone/>
            </a:pPr>
            <a:r>
              <a:rPr lang="en-US" sz="1645" kern="0" spc="-33" dirty="0">
                <a:solidFill>
                  <a:srgbClr val="2B2E3C"/>
                </a:solidFill>
                <a:latin typeface="Open Sans" pitchFamily="34" charset="0"/>
                <a:ea typeface="Open Sans" pitchFamily="34" charset="-122"/>
                <a:cs typeface="Open Sans" pitchFamily="34" charset="-120"/>
              </a:rPr>
              <a:t>The analysis will investigate the level of community participation and ownership in NREGA projects, as well as the impact of social mobilization efforts. This will provide insights into how to strengthen local-level engagement and enhance the sustainability of program outcomes.</a:t>
            </a:r>
            <a:endParaRPr lang="en-US" sz="1645" dirty="0"/>
          </a:p>
        </p:txBody>
      </p:sp>
      <p:sp>
        <p:nvSpPr>
          <p:cNvPr id="14" name="Shape 12"/>
          <p:cNvSpPr/>
          <p:nvPr/>
        </p:nvSpPr>
        <p:spPr>
          <a:xfrm>
            <a:off x="7419618" y="4754761"/>
            <a:ext cx="5602843" cy="2890957"/>
          </a:xfrm>
          <a:prstGeom prst="roundRect">
            <a:avLst>
              <a:gd name="adj" fmla="val 3253"/>
            </a:avLst>
          </a:prstGeom>
          <a:solidFill>
            <a:srgbClr val="FCE2CF"/>
          </a:solidFill>
          <a:ln w="7620">
            <a:solidFill>
              <a:srgbClr val="E2C8B5"/>
            </a:solidFill>
            <a:prstDash val="solid"/>
          </a:ln>
        </p:spPr>
      </p:sp>
      <p:sp>
        <p:nvSpPr>
          <p:cNvPr id="15" name="Text 13"/>
          <p:cNvSpPr/>
          <p:nvPr/>
        </p:nvSpPr>
        <p:spPr>
          <a:xfrm>
            <a:off x="7636193" y="4971336"/>
            <a:ext cx="2620208" cy="326469"/>
          </a:xfrm>
          <a:prstGeom prst="rect">
            <a:avLst/>
          </a:prstGeom>
          <a:noFill/>
          <a:ln/>
        </p:spPr>
        <p:txBody>
          <a:bodyPr wrap="none" rtlCol="0" anchor="t"/>
          <a:lstStyle/>
          <a:p>
            <a:pPr marL="0" indent="0">
              <a:lnSpc>
                <a:spcPts val="2571"/>
              </a:lnSpc>
              <a:buNone/>
            </a:pPr>
            <a:r>
              <a:rPr lang="en-US" sz="2057" kern="0" spc="-62" dirty="0">
                <a:solidFill>
                  <a:srgbClr val="2B2E3C"/>
                </a:solidFill>
                <a:latin typeface="Bitter" pitchFamily="34" charset="0"/>
                <a:ea typeface="Bitter" pitchFamily="34" charset="-122"/>
                <a:cs typeface="Bitter" pitchFamily="34" charset="-120"/>
              </a:rPr>
              <a:t>Environmental Factors</a:t>
            </a:r>
            <a:endParaRPr lang="en-US" sz="2057" dirty="0"/>
          </a:p>
        </p:txBody>
      </p:sp>
      <p:sp>
        <p:nvSpPr>
          <p:cNvPr id="16" name="Text 14"/>
          <p:cNvSpPr/>
          <p:nvPr/>
        </p:nvSpPr>
        <p:spPr>
          <a:xfrm>
            <a:off x="7636193" y="5423178"/>
            <a:ext cx="5169694" cy="2005965"/>
          </a:xfrm>
          <a:prstGeom prst="rect">
            <a:avLst/>
          </a:prstGeom>
          <a:noFill/>
          <a:ln/>
        </p:spPr>
        <p:txBody>
          <a:bodyPr wrap="square" rtlCol="0" anchor="t"/>
          <a:lstStyle/>
          <a:p>
            <a:pPr marL="0" indent="0">
              <a:lnSpc>
                <a:spcPts val="2633"/>
              </a:lnSpc>
              <a:buNone/>
            </a:pPr>
            <a:r>
              <a:rPr lang="en-US" sz="1645" kern="0" spc="-33" dirty="0">
                <a:solidFill>
                  <a:srgbClr val="2B2E3C"/>
                </a:solidFill>
                <a:latin typeface="Open Sans" pitchFamily="34" charset="0"/>
                <a:ea typeface="Open Sans" pitchFamily="34" charset="-122"/>
                <a:cs typeface="Open Sans" pitchFamily="34" charset="-120"/>
              </a:rPr>
              <a:t>The study will also consider the influence of environmental factors, such as climatic conditions and natural disasters, on the timely completion of NREGA projects. This will inform the development of climate-resilient strategies and disaster preparedness measures.</a:t>
            </a:r>
            <a:endParaRPr lang="en-US" sz="164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864037" y="1203008"/>
            <a:ext cx="6856095" cy="771525"/>
          </a:xfrm>
          <a:prstGeom prst="rect">
            <a:avLst/>
          </a:prstGeom>
          <a:noFill/>
          <a:ln/>
        </p:spPr>
        <p:txBody>
          <a:bodyPr wrap="none" rtlCol="0" anchor="t"/>
          <a:lstStyle/>
          <a:p>
            <a:pPr marL="0" indent="0">
              <a:lnSpc>
                <a:spcPts val="6075"/>
              </a:lnSpc>
              <a:buNone/>
            </a:pPr>
            <a:r>
              <a:rPr lang="en-US" sz="4860" kern="0" spc="-146" dirty="0">
                <a:solidFill>
                  <a:srgbClr val="2C3F42"/>
                </a:solidFill>
                <a:latin typeface="Bitter" pitchFamily="34" charset="0"/>
                <a:ea typeface="Bitter" pitchFamily="34" charset="-122"/>
                <a:cs typeface="Bitter" pitchFamily="34" charset="-120"/>
              </a:rPr>
              <a:t>Insights for Policymakers</a:t>
            </a:r>
            <a:endParaRPr lang="en-US" sz="4860" dirty="0"/>
          </a:p>
        </p:txBody>
      </p:sp>
      <p:pic>
        <p:nvPicPr>
          <p:cNvPr id="5" name="Image 0" descr="preencoded.png"/>
          <p:cNvPicPr>
            <a:picLocks noChangeAspect="1"/>
          </p:cNvPicPr>
          <p:nvPr/>
        </p:nvPicPr>
        <p:blipFill>
          <a:blip r:embed="rId3"/>
          <a:stretch>
            <a:fillRect/>
          </a:stretch>
        </p:blipFill>
        <p:spPr>
          <a:xfrm>
            <a:off x="864037" y="2468285"/>
            <a:ext cx="617220" cy="617220"/>
          </a:xfrm>
          <a:prstGeom prst="rect">
            <a:avLst/>
          </a:prstGeom>
        </p:spPr>
      </p:pic>
      <p:sp>
        <p:nvSpPr>
          <p:cNvPr id="6" name="Text 3"/>
          <p:cNvSpPr/>
          <p:nvPr/>
        </p:nvSpPr>
        <p:spPr>
          <a:xfrm>
            <a:off x="864037" y="3332321"/>
            <a:ext cx="3113008" cy="385763"/>
          </a:xfrm>
          <a:prstGeom prst="rect">
            <a:avLst/>
          </a:prstGeom>
          <a:noFill/>
          <a:ln/>
        </p:spPr>
        <p:txBody>
          <a:bodyPr wrap="none" rtlCol="0" anchor="t"/>
          <a:lstStyle/>
          <a:p>
            <a:pPr marL="0" indent="0" algn="l">
              <a:lnSpc>
                <a:spcPts val="3038"/>
              </a:lnSpc>
              <a:buNone/>
            </a:pPr>
            <a:r>
              <a:rPr lang="en-US" sz="2430" kern="0" spc="-73" dirty="0">
                <a:solidFill>
                  <a:srgbClr val="2B2E3C"/>
                </a:solidFill>
                <a:latin typeface="Bitter" pitchFamily="34" charset="0"/>
                <a:ea typeface="Bitter" pitchFamily="34" charset="-122"/>
                <a:cs typeface="Bitter" pitchFamily="34" charset="-120"/>
              </a:rPr>
              <a:t>Targeted Interventions</a:t>
            </a:r>
            <a:endParaRPr lang="en-US" sz="2430" dirty="0"/>
          </a:p>
        </p:txBody>
      </p:sp>
      <p:sp>
        <p:nvSpPr>
          <p:cNvPr id="7" name="Text 4"/>
          <p:cNvSpPr/>
          <p:nvPr/>
        </p:nvSpPr>
        <p:spPr>
          <a:xfrm>
            <a:off x="864037" y="3866198"/>
            <a:ext cx="4053840" cy="3160395"/>
          </a:xfrm>
          <a:prstGeom prst="rect">
            <a:avLst/>
          </a:prstGeom>
          <a:noFill/>
          <a:ln/>
        </p:spPr>
        <p:txBody>
          <a:bodyPr wrap="square" rtlCol="0" anchor="t"/>
          <a:lstStyle/>
          <a:p>
            <a:pPr marL="0" indent="0" algn="l">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insights from the data analysis will enable policymakers to design and implement targeted interventions to address regional disparities, improve budget utilization, and enhance the overall effectiveness of the NREGA program.</a:t>
            </a:r>
            <a:endParaRPr lang="en-US" sz="1944" dirty="0"/>
          </a:p>
        </p:txBody>
      </p:sp>
      <p:pic>
        <p:nvPicPr>
          <p:cNvPr id="8" name="Image 1" descr="preencoded.png"/>
          <p:cNvPicPr>
            <a:picLocks noChangeAspect="1"/>
          </p:cNvPicPr>
          <p:nvPr/>
        </p:nvPicPr>
        <p:blipFill>
          <a:blip r:embed="rId4"/>
          <a:stretch>
            <a:fillRect/>
          </a:stretch>
        </p:blipFill>
        <p:spPr>
          <a:xfrm>
            <a:off x="5288161" y="2468285"/>
            <a:ext cx="617220" cy="617220"/>
          </a:xfrm>
          <a:prstGeom prst="rect">
            <a:avLst/>
          </a:prstGeom>
        </p:spPr>
      </p:pic>
      <p:sp>
        <p:nvSpPr>
          <p:cNvPr id="9" name="Text 5"/>
          <p:cNvSpPr/>
          <p:nvPr/>
        </p:nvSpPr>
        <p:spPr>
          <a:xfrm>
            <a:off x="5288161" y="3332321"/>
            <a:ext cx="3171349" cy="385763"/>
          </a:xfrm>
          <a:prstGeom prst="rect">
            <a:avLst/>
          </a:prstGeom>
          <a:noFill/>
          <a:ln/>
        </p:spPr>
        <p:txBody>
          <a:bodyPr wrap="none" rtlCol="0" anchor="t"/>
          <a:lstStyle/>
          <a:p>
            <a:pPr marL="0" indent="0" algn="l">
              <a:lnSpc>
                <a:spcPts val="3038"/>
              </a:lnSpc>
              <a:buNone/>
            </a:pPr>
            <a:r>
              <a:rPr lang="en-US" sz="2430" kern="0" spc="-73" dirty="0">
                <a:solidFill>
                  <a:srgbClr val="2B2E3C"/>
                </a:solidFill>
                <a:latin typeface="Bitter" pitchFamily="34" charset="0"/>
                <a:ea typeface="Bitter" pitchFamily="34" charset="-122"/>
                <a:cs typeface="Bitter" pitchFamily="34" charset="-120"/>
              </a:rPr>
              <a:t>Collaborative Approach</a:t>
            </a:r>
            <a:endParaRPr lang="en-US" sz="2430" dirty="0"/>
          </a:p>
        </p:txBody>
      </p:sp>
      <p:sp>
        <p:nvSpPr>
          <p:cNvPr id="10" name="Text 6"/>
          <p:cNvSpPr/>
          <p:nvPr/>
        </p:nvSpPr>
        <p:spPr>
          <a:xfrm>
            <a:off x="5288161" y="3866198"/>
            <a:ext cx="4053959" cy="2765346"/>
          </a:xfrm>
          <a:prstGeom prst="rect">
            <a:avLst/>
          </a:prstGeom>
          <a:noFill/>
          <a:ln/>
        </p:spPr>
        <p:txBody>
          <a:bodyPr wrap="square" rtlCol="0" anchor="t"/>
          <a:lstStyle/>
          <a:p>
            <a:pPr marL="0" indent="0" algn="l">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study will foster collaboration between different government departments and stakeholders, ensuring a coordinated and comprehensive approach to optimizing the NREGA program for the benefit of rural communities.</a:t>
            </a:r>
            <a:endParaRPr lang="en-US" sz="1944" dirty="0"/>
          </a:p>
        </p:txBody>
      </p:sp>
      <p:pic>
        <p:nvPicPr>
          <p:cNvPr id="11" name="Image 2" descr="preencoded.png"/>
          <p:cNvPicPr>
            <a:picLocks noChangeAspect="1"/>
          </p:cNvPicPr>
          <p:nvPr/>
        </p:nvPicPr>
        <p:blipFill>
          <a:blip r:embed="rId5"/>
          <a:stretch>
            <a:fillRect/>
          </a:stretch>
        </p:blipFill>
        <p:spPr>
          <a:xfrm>
            <a:off x="9712404" y="2468285"/>
            <a:ext cx="617220" cy="617220"/>
          </a:xfrm>
          <a:prstGeom prst="rect">
            <a:avLst/>
          </a:prstGeom>
        </p:spPr>
      </p:pic>
      <p:sp>
        <p:nvSpPr>
          <p:cNvPr id="12" name="Text 7"/>
          <p:cNvSpPr/>
          <p:nvPr/>
        </p:nvSpPr>
        <p:spPr>
          <a:xfrm>
            <a:off x="9712404" y="3332321"/>
            <a:ext cx="4053959" cy="771525"/>
          </a:xfrm>
          <a:prstGeom prst="rect">
            <a:avLst/>
          </a:prstGeom>
          <a:noFill/>
          <a:ln/>
        </p:spPr>
        <p:txBody>
          <a:bodyPr wrap="square" rtlCol="0" anchor="t"/>
          <a:lstStyle/>
          <a:p>
            <a:pPr marL="0" indent="0" algn="l">
              <a:lnSpc>
                <a:spcPts val="3038"/>
              </a:lnSpc>
              <a:buNone/>
            </a:pPr>
            <a:r>
              <a:rPr lang="en-US" sz="2430" kern="0" spc="-73" dirty="0">
                <a:solidFill>
                  <a:srgbClr val="2B2E3C"/>
                </a:solidFill>
                <a:latin typeface="Bitter" pitchFamily="34" charset="0"/>
                <a:ea typeface="Bitter" pitchFamily="34" charset="-122"/>
                <a:cs typeface="Bitter" pitchFamily="34" charset="-120"/>
              </a:rPr>
              <a:t>Evidence-based Policymaking</a:t>
            </a:r>
            <a:endParaRPr lang="en-US" sz="2430" dirty="0"/>
          </a:p>
        </p:txBody>
      </p:sp>
      <p:sp>
        <p:nvSpPr>
          <p:cNvPr id="13" name="Text 8"/>
          <p:cNvSpPr/>
          <p:nvPr/>
        </p:nvSpPr>
        <p:spPr>
          <a:xfrm>
            <a:off x="9712404" y="4251960"/>
            <a:ext cx="4053959" cy="2765346"/>
          </a:xfrm>
          <a:prstGeom prst="rect">
            <a:avLst/>
          </a:prstGeom>
          <a:noFill/>
          <a:ln/>
        </p:spPr>
        <p:txBody>
          <a:bodyPr wrap="square" rtlCol="0" anchor="t"/>
          <a:lstStyle/>
          <a:p>
            <a:pPr marL="0" indent="0" algn="l">
              <a:lnSpc>
                <a:spcPts val="3110"/>
              </a:lnSpc>
              <a:buNone/>
            </a:pPr>
            <a:r>
              <a:rPr lang="en-US" sz="1944" kern="0" spc="-39" dirty="0">
                <a:solidFill>
                  <a:srgbClr val="2B2E3C"/>
                </a:solidFill>
                <a:latin typeface="Open Sans" pitchFamily="34" charset="0"/>
                <a:ea typeface="Open Sans" pitchFamily="34" charset="-122"/>
                <a:cs typeface="Open Sans" pitchFamily="34" charset="-120"/>
              </a:rPr>
              <a:t>By leveraging the data-driven insights, policymakers can make informed decisions and tailor the NREGA program to better meet the evolving needs of the rural workforce and align with broader development goals.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864037" y="1030248"/>
            <a:ext cx="9236154" cy="771525"/>
          </a:xfrm>
          <a:prstGeom prst="rect">
            <a:avLst/>
          </a:prstGeom>
          <a:noFill/>
          <a:ln/>
        </p:spPr>
        <p:txBody>
          <a:bodyPr wrap="none" rtlCol="0" anchor="t"/>
          <a:lstStyle/>
          <a:p>
            <a:pPr marL="0" indent="0">
              <a:lnSpc>
                <a:spcPts val="6075"/>
              </a:lnSpc>
              <a:buNone/>
            </a:pPr>
            <a:r>
              <a:rPr lang="en-US" sz="4860" kern="0" spc="-146" dirty="0">
                <a:solidFill>
                  <a:srgbClr val="2C3F42"/>
                </a:solidFill>
                <a:latin typeface="Bitter" pitchFamily="34" charset="0"/>
                <a:ea typeface="Bitter" pitchFamily="34" charset="-122"/>
                <a:cs typeface="Bitter" pitchFamily="34" charset="-120"/>
              </a:rPr>
              <a:t>Skill Development for Participants</a:t>
            </a:r>
            <a:endParaRPr lang="en-US" sz="4860" dirty="0"/>
          </a:p>
        </p:txBody>
      </p:sp>
      <p:pic>
        <p:nvPicPr>
          <p:cNvPr id="5" name="Image 0" descr="preencoded.png"/>
          <p:cNvPicPr>
            <a:picLocks noChangeAspect="1"/>
          </p:cNvPicPr>
          <p:nvPr/>
        </p:nvPicPr>
        <p:blipFill>
          <a:blip r:embed="rId3"/>
          <a:stretch>
            <a:fillRect/>
          </a:stretch>
        </p:blipFill>
        <p:spPr>
          <a:xfrm>
            <a:off x="864037" y="2295525"/>
            <a:ext cx="4300776" cy="987504"/>
          </a:xfrm>
          <a:prstGeom prst="rect">
            <a:avLst/>
          </a:prstGeom>
        </p:spPr>
      </p:pic>
      <p:sp>
        <p:nvSpPr>
          <p:cNvPr id="6" name="Text 3"/>
          <p:cNvSpPr/>
          <p:nvPr/>
        </p:nvSpPr>
        <p:spPr>
          <a:xfrm>
            <a:off x="1110853" y="3653314"/>
            <a:ext cx="3086100" cy="385763"/>
          </a:xfrm>
          <a:prstGeom prst="rect">
            <a:avLst/>
          </a:prstGeom>
          <a:noFill/>
          <a:ln/>
        </p:spPr>
        <p:txBody>
          <a:bodyPr wrap="none" rtlCol="0" anchor="t"/>
          <a:lstStyle/>
          <a:p>
            <a:pPr marL="0" indent="0" algn="l">
              <a:lnSpc>
                <a:spcPts val="3038"/>
              </a:lnSpc>
              <a:buNone/>
            </a:pPr>
            <a:r>
              <a:rPr lang="en-US" sz="2430" kern="0" spc="-73" dirty="0">
                <a:solidFill>
                  <a:srgbClr val="2B2E3C"/>
                </a:solidFill>
                <a:latin typeface="Bitter" pitchFamily="34" charset="0"/>
                <a:ea typeface="Bitter" pitchFamily="34" charset="-122"/>
                <a:cs typeface="Bitter" pitchFamily="34" charset="-120"/>
              </a:rPr>
              <a:t>Data Preprocessing</a:t>
            </a:r>
            <a:endParaRPr lang="en-US" sz="2430" dirty="0"/>
          </a:p>
        </p:txBody>
      </p:sp>
      <p:sp>
        <p:nvSpPr>
          <p:cNvPr id="7" name="Text 4"/>
          <p:cNvSpPr/>
          <p:nvPr/>
        </p:nvSpPr>
        <p:spPr>
          <a:xfrm>
            <a:off x="1110853" y="4187190"/>
            <a:ext cx="3807143" cy="1975247"/>
          </a:xfrm>
          <a:prstGeom prst="rect">
            <a:avLst/>
          </a:prstGeom>
          <a:noFill/>
          <a:ln/>
        </p:spPr>
        <p:txBody>
          <a:bodyPr wrap="square" rtlCol="0" anchor="t"/>
          <a:lstStyle/>
          <a:p>
            <a:pPr marL="0" indent="0" algn="l">
              <a:lnSpc>
                <a:spcPts val="3110"/>
              </a:lnSpc>
              <a:buNone/>
            </a:pPr>
            <a:r>
              <a:rPr lang="en-US" sz="1944" kern="0" spc="-39" dirty="0">
                <a:solidFill>
                  <a:srgbClr val="2B2E3C"/>
                </a:solidFill>
                <a:latin typeface="Open Sans" pitchFamily="34" charset="0"/>
                <a:ea typeface="Open Sans" pitchFamily="34" charset="-122"/>
                <a:cs typeface="Open Sans" pitchFamily="34" charset="-120"/>
              </a:rPr>
              <a:t>Participants will gain expertise in data cleaning, transformation, and integration, essential for preparing the NREGA dataset for comprehensive analysis.</a:t>
            </a:r>
            <a:endParaRPr lang="en-US" sz="1944" dirty="0"/>
          </a:p>
        </p:txBody>
      </p:sp>
      <p:pic>
        <p:nvPicPr>
          <p:cNvPr id="8" name="Image 1" descr="preencoded.png"/>
          <p:cNvPicPr>
            <a:picLocks noChangeAspect="1"/>
          </p:cNvPicPr>
          <p:nvPr/>
        </p:nvPicPr>
        <p:blipFill>
          <a:blip r:embed="rId4"/>
          <a:stretch>
            <a:fillRect/>
          </a:stretch>
        </p:blipFill>
        <p:spPr>
          <a:xfrm>
            <a:off x="5164812" y="2295525"/>
            <a:ext cx="4300776" cy="987504"/>
          </a:xfrm>
          <a:prstGeom prst="rect">
            <a:avLst/>
          </a:prstGeom>
        </p:spPr>
      </p:pic>
      <p:sp>
        <p:nvSpPr>
          <p:cNvPr id="9" name="Text 5"/>
          <p:cNvSpPr/>
          <p:nvPr/>
        </p:nvSpPr>
        <p:spPr>
          <a:xfrm>
            <a:off x="5411629" y="3653314"/>
            <a:ext cx="3086100" cy="385763"/>
          </a:xfrm>
          <a:prstGeom prst="rect">
            <a:avLst/>
          </a:prstGeom>
          <a:noFill/>
          <a:ln/>
        </p:spPr>
        <p:txBody>
          <a:bodyPr wrap="none" rtlCol="0" anchor="t"/>
          <a:lstStyle/>
          <a:p>
            <a:pPr marL="0" indent="0" algn="l">
              <a:lnSpc>
                <a:spcPts val="3038"/>
              </a:lnSpc>
              <a:buNone/>
            </a:pPr>
            <a:r>
              <a:rPr lang="en-US" sz="2430" kern="0" spc="-73" dirty="0">
                <a:solidFill>
                  <a:srgbClr val="2B2E3C"/>
                </a:solidFill>
                <a:latin typeface="Bitter" pitchFamily="34" charset="0"/>
                <a:ea typeface="Bitter" pitchFamily="34" charset="-122"/>
                <a:cs typeface="Bitter" pitchFamily="34" charset="-120"/>
              </a:rPr>
              <a:t>Data Analysis</a:t>
            </a:r>
            <a:endParaRPr lang="en-US" sz="2430" dirty="0"/>
          </a:p>
        </p:txBody>
      </p:sp>
      <p:sp>
        <p:nvSpPr>
          <p:cNvPr id="10" name="Text 6"/>
          <p:cNvSpPr/>
          <p:nvPr/>
        </p:nvSpPr>
        <p:spPr>
          <a:xfrm>
            <a:off x="5411629" y="4187190"/>
            <a:ext cx="3807143" cy="2765346"/>
          </a:xfrm>
          <a:prstGeom prst="rect">
            <a:avLst/>
          </a:prstGeom>
          <a:noFill/>
          <a:ln/>
        </p:spPr>
        <p:txBody>
          <a:bodyPr wrap="square" rtlCol="0" anchor="t"/>
          <a:lstStyle/>
          <a:p>
            <a:pPr marL="0" indent="0" algn="l">
              <a:lnSpc>
                <a:spcPts val="3110"/>
              </a:lnSpc>
              <a:buNone/>
            </a:pPr>
            <a:r>
              <a:rPr lang="en-US" sz="1944" kern="0" spc="-39" dirty="0">
                <a:solidFill>
                  <a:srgbClr val="2B2E3C"/>
                </a:solidFill>
                <a:latin typeface="Open Sans" pitchFamily="34" charset="0"/>
                <a:ea typeface="Open Sans" pitchFamily="34" charset="-122"/>
                <a:cs typeface="Open Sans" pitchFamily="34" charset="-120"/>
              </a:rPr>
              <a:t>Participants will develop proficiency in applying advanced data analytics techniques, such as statistical modeling, trend analysis, and geospatial mapping, to uncover valuable insights from the NREGA data.</a:t>
            </a:r>
            <a:endParaRPr lang="en-US" sz="1944" dirty="0"/>
          </a:p>
        </p:txBody>
      </p:sp>
      <p:pic>
        <p:nvPicPr>
          <p:cNvPr id="11" name="Image 2" descr="preencoded.png"/>
          <p:cNvPicPr>
            <a:picLocks noChangeAspect="1"/>
          </p:cNvPicPr>
          <p:nvPr/>
        </p:nvPicPr>
        <p:blipFill>
          <a:blip r:embed="rId5"/>
          <a:stretch>
            <a:fillRect/>
          </a:stretch>
        </p:blipFill>
        <p:spPr>
          <a:xfrm>
            <a:off x="9465588" y="2295525"/>
            <a:ext cx="4300776" cy="987504"/>
          </a:xfrm>
          <a:prstGeom prst="rect">
            <a:avLst/>
          </a:prstGeom>
        </p:spPr>
      </p:pic>
      <p:sp>
        <p:nvSpPr>
          <p:cNvPr id="12" name="Text 7"/>
          <p:cNvSpPr/>
          <p:nvPr/>
        </p:nvSpPr>
        <p:spPr>
          <a:xfrm>
            <a:off x="9712404" y="3653314"/>
            <a:ext cx="3453051" cy="385763"/>
          </a:xfrm>
          <a:prstGeom prst="rect">
            <a:avLst/>
          </a:prstGeom>
          <a:noFill/>
          <a:ln/>
        </p:spPr>
        <p:txBody>
          <a:bodyPr wrap="none" rtlCol="0" anchor="t"/>
          <a:lstStyle/>
          <a:p>
            <a:pPr marL="0" indent="0" algn="l">
              <a:lnSpc>
                <a:spcPts val="3038"/>
              </a:lnSpc>
              <a:buNone/>
            </a:pPr>
            <a:r>
              <a:rPr lang="en-US" sz="2430" kern="0" spc="-73" dirty="0">
                <a:solidFill>
                  <a:srgbClr val="2B2E3C"/>
                </a:solidFill>
                <a:latin typeface="Bitter" pitchFamily="34" charset="0"/>
                <a:ea typeface="Bitter" pitchFamily="34" charset="-122"/>
                <a:cs typeface="Bitter" pitchFamily="34" charset="-120"/>
              </a:rPr>
              <a:t>Policy Recommendations</a:t>
            </a:r>
            <a:endParaRPr lang="en-US" sz="2430" dirty="0"/>
          </a:p>
        </p:txBody>
      </p:sp>
      <p:sp>
        <p:nvSpPr>
          <p:cNvPr id="13" name="Text 8"/>
          <p:cNvSpPr/>
          <p:nvPr/>
        </p:nvSpPr>
        <p:spPr>
          <a:xfrm>
            <a:off x="9712404" y="4187190"/>
            <a:ext cx="3807143" cy="2370296"/>
          </a:xfrm>
          <a:prstGeom prst="rect">
            <a:avLst/>
          </a:prstGeom>
          <a:noFill/>
          <a:ln/>
        </p:spPr>
        <p:txBody>
          <a:bodyPr wrap="square" rtlCol="0" anchor="t"/>
          <a:lstStyle/>
          <a:p>
            <a:pPr marL="0" indent="0" algn="l">
              <a:lnSpc>
                <a:spcPts val="3110"/>
              </a:lnSpc>
              <a:buNone/>
            </a:pPr>
            <a:r>
              <a:rPr lang="en-US" sz="1944" kern="0" spc="-39" dirty="0">
                <a:solidFill>
                  <a:srgbClr val="2B2E3C"/>
                </a:solidFill>
                <a:latin typeface="Open Sans" pitchFamily="34" charset="0"/>
                <a:ea typeface="Open Sans" pitchFamily="34" charset="-122"/>
                <a:cs typeface="Open Sans" pitchFamily="34" charset="-120"/>
              </a:rPr>
              <a:t>Participants will learn to translate data-driven insights into actionable policy recommendations, effectively communicating their findings to policymakers and stakeholders.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50437" y="1371124"/>
            <a:ext cx="6172200" cy="771525"/>
          </a:xfrm>
          <a:prstGeom prst="rect">
            <a:avLst/>
          </a:prstGeom>
          <a:noFill/>
          <a:ln/>
        </p:spPr>
        <p:txBody>
          <a:bodyPr wrap="none" rtlCol="0" anchor="t"/>
          <a:lstStyle/>
          <a:p>
            <a:pPr marL="0" indent="0">
              <a:lnSpc>
                <a:spcPts val="6075"/>
              </a:lnSpc>
              <a:buNone/>
            </a:pPr>
            <a:r>
              <a:rPr lang="en-US" sz="4860" kern="0" spc="-146" dirty="0">
                <a:solidFill>
                  <a:srgbClr val="2C3F42"/>
                </a:solidFill>
                <a:latin typeface="Bitter" pitchFamily="34" charset="0"/>
                <a:ea typeface="Bitter" pitchFamily="34" charset="-122"/>
                <a:cs typeface="Bitter" pitchFamily="34" charset="-120"/>
              </a:rPr>
              <a:t>Conclusion</a:t>
            </a:r>
            <a:endParaRPr lang="en-US" sz="4860" dirty="0"/>
          </a:p>
        </p:txBody>
      </p:sp>
      <p:sp>
        <p:nvSpPr>
          <p:cNvPr id="6" name="Text 3"/>
          <p:cNvSpPr/>
          <p:nvPr/>
        </p:nvSpPr>
        <p:spPr>
          <a:xfrm>
            <a:off x="6350437" y="2512933"/>
            <a:ext cx="7415927" cy="4345543"/>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NREGA analysis project offers a comprehensive and data-driven approach to evaluating the effectiveness of this crucial rural employment program. By delving into the nuances of job creation, wage disbursement, asset creation, regional disparities, budget utilization, and factors affecting program completion, the insights generated will empower policymakers to optimize the NREGA scheme and address the evolving needs of India's rural workforce. Participants in this project will gain invaluable skills in data preprocessing, analysis, and policymaking, equipping them to contribute to evidence-based decision-making and drive positive change in the rural development landscape.</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967</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Bitter</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Omar Mohammed</cp:lastModifiedBy>
  <cp:revision>2</cp:revision>
  <dcterms:created xsi:type="dcterms:W3CDTF">2024-06-23T18:29:08Z</dcterms:created>
  <dcterms:modified xsi:type="dcterms:W3CDTF">2024-06-23T19:30:47Z</dcterms:modified>
</cp:coreProperties>
</file>