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581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on valid set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ConvNN</c:v>
                </c:pt>
                <c:pt idx="1">
                  <c:v>MTCNN</c:v>
                </c:pt>
                <c:pt idx="2">
                  <c:v>HAAR CASCADE UPPER BODY</c:v>
                </c:pt>
                <c:pt idx="3">
                  <c:v>HAAR CASCADE FRONTAL FACE</c:v>
                </c:pt>
                <c:pt idx="4">
                  <c:v>HAAR CASCADE SUM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0.75</c:v>
                </c:pt>
                <c:pt idx="1">
                  <c:v>0.87</c:v>
                </c:pt>
                <c:pt idx="2">
                  <c:v>0.49</c:v>
                </c:pt>
                <c:pt idx="3">
                  <c:v>0.56999999999999995</c:v>
                </c:pt>
                <c:pt idx="4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7-46DB-AFD9-0516FAA47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2607096"/>
        <c:axId val="492608736"/>
      </c:barChart>
      <c:catAx>
        <c:axId val="492607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2608736"/>
        <c:crosses val="autoZero"/>
        <c:auto val="1"/>
        <c:lblAlgn val="ctr"/>
        <c:lblOffset val="100"/>
        <c:noMultiLvlLbl val="0"/>
      </c:catAx>
      <c:valAx>
        <c:axId val="492608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2607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57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27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5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572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2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09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16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6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38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5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7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F95E-C002-43B1-B59B-B0C71A43700E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DA5E02-E38E-46EF-BA3B-C0F30BDE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3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UPPER BODY PART DETECTION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Омаров Саян</a:t>
            </a:r>
          </a:p>
          <a:p>
            <a:r>
              <a:rPr lang="ru-RU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4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614037"/>
            <a:ext cx="8596668" cy="268701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Изображения с верхней частью туловища как позитивный класс и изображения без верхней части туловища как негативный класс</a:t>
            </a:r>
          </a:p>
          <a:p>
            <a:r>
              <a:rPr lang="ru-RU" dirty="0" smtClean="0"/>
              <a:t>Формат изображений – (96</a:t>
            </a:r>
            <a:r>
              <a:rPr lang="en-US" dirty="0" smtClean="0"/>
              <a:t>*86*3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Соотношение данных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количество единичек на </a:t>
            </a:r>
            <a:r>
              <a:rPr lang="ru-RU" dirty="0" err="1"/>
              <a:t>трейн</a:t>
            </a:r>
            <a:r>
              <a:rPr lang="ru-RU" dirty="0"/>
              <a:t> части : </a:t>
            </a:r>
            <a:r>
              <a:rPr lang="ru-RU" dirty="0" smtClean="0"/>
              <a:t>8122</a:t>
            </a:r>
            <a:endParaRPr lang="en-US" dirty="0" smtClean="0"/>
          </a:p>
          <a:p>
            <a:pPr lvl="1"/>
            <a:r>
              <a:rPr lang="ru-RU" dirty="0"/>
              <a:t>количество нулей на </a:t>
            </a:r>
            <a:r>
              <a:rPr lang="ru-RU" dirty="0" err="1"/>
              <a:t>трейн</a:t>
            </a:r>
            <a:r>
              <a:rPr lang="ru-RU" dirty="0"/>
              <a:t> части : </a:t>
            </a:r>
            <a:r>
              <a:rPr lang="ru-RU" dirty="0" smtClean="0"/>
              <a:t>8998</a:t>
            </a:r>
            <a:endParaRPr lang="en-US" dirty="0" smtClean="0"/>
          </a:p>
          <a:p>
            <a:pPr lvl="1"/>
            <a:r>
              <a:rPr lang="ru-RU" dirty="0"/>
              <a:t>количество единичек на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</a:t>
            </a:r>
            <a:r>
              <a:rPr lang="ru-RU" dirty="0"/>
              <a:t>части : </a:t>
            </a:r>
            <a:r>
              <a:rPr lang="ru-RU" dirty="0" smtClean="0"/>
              <a:t>556</a:t>
            </a:r>
            <a:endParaRPr lang="en-US" dirty="0" smtClean="0"/>
          </a:p>
          <a:p>
            <a:pPr lvl="1"/>
            <a:r>
              <a:rPr lang="ru-RU" dirty="0"/>
              <a:t>количество нулей на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</a:t>
            </a:r>
            <a:r>
              <a:rPr lang="ru-RU" dirty="0"/>
              <a:t>части : 532</a:t>
            </a:r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70056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29734" y="1531950"/>
            <a:ext cx="8596668" cy="148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00" dirty="0" smtClean="0"/>
              <a:t>Нужно разработать бинарный </a:t>
            </a:r>
            <a:r>
              <a:rPr lang="ru-RU" sz="1700" dirty="0" err="1" smtClean="0"/>
              <a:t>Machine</a:t>
            </a:r>
            <a:r>
              <a:rPr lang="ru-RU" sz="1700" dirty="0" smtClean="0"/>
              <a:t> </a:t>
            </a:r>
            <a:r>
              <a:rPr lang="ru-RU" sz="1700" dirty="0" err="1" smtClean="0"/>
              <a:t>Learning</a:t>
            </a:r>
            <a:r>
              <a:rPr lang="ru-RU" sz="1700" dirty="0" smtClean="0"/>
              <a:t> классификатор для изображений. Один класс </a:t>
            </a:r>
            <a:r>
              <a:rPr lang="en-US" sz="1700" dirty="0" smtClean="0"/>
              <a:t>- </a:t>
            </a:r>
            <a:r>
              <a:rPr lang="ru-RU" sz="1700" dirty="0" smtClean="0"/>
              <a:t>это изображения с верхней частью туловища, другой </a:t>
            </a:r>
            <a:r>
              <a:rPr lang="en-US" sz="1700" dirty="0" smtClean="0"/>
              <a:t>- </a:t>
            </a:r>
            <a:r>
              <a:rPr lang="ru-RU" sz="1700" dirty="0" smtClean="0"/>
              <a:t>нижний и </a:t>
            </a:r>
            <a:r>
              <a:rPr lang="ru-RU" sz="1700" dirty="0" err="1" smtClean="0"/>
              <a:t>рандомный</a:t>
            </a:r>
            <a:r>
              <a:rPr lang="ru-RU" sz="1700" dirty="0" smtClean="0"/>
              <a:t> мусор. </a:t>
            </a:r>
            <a:endParaRPr lang="ru-RU" sz="1700" b="1" dirty="0"/>
          </a:p>
        </p:txBody>
      </p:sp>
    </p:spTree>
    <p:extLst>
      <p:ext uri="{BB962C8B-B14F-4D97-AF65-F5344CB8AC3E}">
        <p14:creationId xmlns:p14="http://schemas.microsoft.com/office/powerpoint/2010/main" val="27103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1036320"/>
          </a:xfrm>
        </p:spPr>
        <p:txBody>
          <a:bodyPr/>
          <a:lstStyle/>
          <a:p>
            <a:r>
              <a:rPr lang="ru-RU" dirty="0" smtClean="0"/>
              <a:t>Подход к задаче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6292"/>
            <a:ext cx="8596668" cy="494607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Попробуем натренировать </a:t>
            </a:r>
            <a:r>
              <a:rPr lang="en-US" dirty="0" smtClean="0"/>
              <a:t>CONVOLUTIONAL NN </a:t>
            </a:r>
            <a:r>
              <a:rPr lang="ru-RU" dirty="0" smtClean="0"/>
              <a:t>на предоставленных данных и проверить результат на </a:t>
            </a:r>
            <a:r>
              <a:rPr lang="ru-RU" dirty="0" err="1" smtClean="0"/>
              <a:t>валидации</a:t>
            </a:r>
            <a:r>
              <a:rPr lang="ru-RU" dirty="0" smtClean="0"/>
              <a:t>(качество будем </a:t>
            </a:r>
            <a:r>
              <a:rPr lang="ru-RU" dirty="0" err="1" smtClean="0"/>
              <a:t>смтотреть</a:t>
            </a:r>
            <a:r>
              <a:rPr lang="ru-RU" dirty="0" smtClean="0"/>
              <a:t> на метрике </a:t>
            </a:r>
            <a:r>
              <a:rPr lang="en-US" dirty="0" smtClean="0"/>
              <a:t>accuracy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Также попробуем посмотреть на </a:t>
            </a:r>
            <a:r>
              <a:rPr lang="ru-RU" dirty="0" err="1" smtClean="0"/>
              <a:t>предобученные</a:t>
            </a:r>
            <a:r>
              <a:rPr lang="ru-RU" dirty="0" smtClean="0"/>
              <a:t> модели по </a:t>
            </a:r>
            <a:r>
              <a:rPr lang="ru-RU" dirty="0" err="1" smtClean="0"/>
              <a:t>детекции</a:t>
            </a:r>
            <a:r>
              <a:rPr lang="ru-RU" dirty="0" smtClean="0"/>
              <a:t> лиц</a:t>
            </a:r>
            <a:r>
              <a:rPr lang="en-US" dirty="0" smtClean="0"/>
              <a:t>, </a:t>
            </a:r>
            <a:r>
              <a:rPr lang="ru-RU" dirty="0" smtClean="0"/>
              <a:t>так как в большинстве своем на предоставленной выборке в случае изображения с верхней частью туловища видно лицо с разным профилем положения 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 smtClean="0"/>
              <a:t>MTCNN</a:t>
            </a:r>
          </a:p>
          <a:p>
            <a:pPr lvl="1"/>
            <a:r>
              <a:rPr lang="en-US" b="1" i="1" dirty="0" smtClean="0"/>
              <a:t>HAAR CASCADE CLASSIFIER for upper body part detection</a:t>
            </a:r>
          </a:p>
          <a:p>
            <a:pPr lvl="1"/>
            <a:r>
              <a:rPr lang="en-US" b="1" i="1" dirty="0"/>
              <a:t>HAAR CASCADE CLASSIFIER for </a:t>
            </a:r>
            <a:r>
              <a:rPr lang="en-US" b="1" i="1" dirty="0" smtClean="0"/>
              <a:t>frontal face part detection</a:t>
            </a:r>
          </a:p>
          <a:p>
            <a:r>
              <a:rPr lang="ru-RU" dirty="0" smtClean="0"/>
              <a:t>Также добавим в сравнение ансамбль классификаторов</a:t>
            </a:r>
            <a:r>
              <a:rPr lang="en-US" dirty="0" smtClean="0"/>
              <a:t>,</a:t>
            </a:r>
            <a:r>
              <a:rPr lang="ru-RU" dirty="0" smtClean="0"/>
              <a:t> представленный как сумма ответов</a:t>
            </a:r>
            <a:r>
              <a:rPr lang="en-US" dirty="0" smtClean="0"/>
              <a:t> </a:t>
            </a:r>
            <a:r>
              <a:rPr lang="ru-RU" dirty="0" smtClean="0"/>
              <a:t>атомарных классификаторов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lvl="1"/>
            <a:r>
              <a:rPr lang="en-US" b="1" i="1" dirty="0"/>
              <a:t>HAAR CASCADE CLASSIFIER </a:t>
            </a:r>
            <a:r>
              <a:rPr lang="ru-RU" b="1" i="1" dirty="0" smtClean="0"/>
              <a:t> </a:t>
            </a:r>
            <a:r>
              <a:rPr lang="en-US" b="1" i="1" dirty="0" smtClean="0"/>
              <a:t>SUM </a:t>
            </a:r>
            <a:r>
              <a:rPr lang="ru-RU" b="1" i="1" dirty="0" smtClean="0"/>
              <a:t>= </a:t>
            </a:r>
            <a:br>
              <a:rPr lang="ru-RU" b="1" i="1" dirty="0" smtClean="0"/>
            </a:br>
            <a:r>
              <a:rPr lang="en-US" b="1" i="1" dirty="0" smtClean="0"/>
              <a:t>HAAR </a:t>
            </a:r>
            <a:r>
              <a:rPr lang="en-US" b="1" i="1" dirty="0"/>
              <a:t>CASCADE CLASSIFIER for upper body </a:t>
            </a:r>
            <a:r>
              <a:rPr lang="ru-RU" b="1" i="1" dirty="0" smtClean="0"/>
              <a:t> +</a:t>
            </a:r>
            <a:br>
              <a:rPr lang="ru-RU" b="1" i="1" dirty="0" smtClean="0"/>
            </a:br>
            <a:r>
              <a:rPr lang="en-US" b="1" i="1" dirty="0" smtClean="0"/>
              <a:t>HAAR </a:t>
            </a:r>
            <a:r>
              <a:rPr lang="en-US" b="1" i="1" dirty="0"/>
              <a:t>CASCADE CLASSIFIER for frontal face part </a:t>
            </a:r>
            <a:r>
              <a:rPr lang="en-US" b="1" i="1" dirty="0" smtClean="0"/>
              <a:t>detection</a:t>
            </a:r>
            <a:endParaRPr lang="en-US" b="1" i="1" dirty="0"/>
          </a:p>
          <a:p>
            <a:pPr lvl="1"/>
            <a:r>
              <a:rPr lang="ru-RU" i="1" dirty="0" smtClean="0"/>
              <a:t> Ответ классификатора будет =1 если сумма результатов автономных классификаторов больше нуля</a:t>
            </a:r>
            <a:r>
              <a:rPr lang="en-US" i="1" dirty="0" smtClean="0"/>
              <a:t>, </a:t>
            </a:r>
            <a:r>
              <a:rPr lang="ru-RU" i="1" dirty="0" smtClean="0"/>
              <a:t>иначе =0</a:t>
            </a:r>
            <a:endParaRPr lang="ru-RU" i="1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56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666279" y="2186248"/>
            <a:ext cx="3607723" cy="17955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построенного классификатора на  </a:t>
            </a:r>
            <a:r>
              <a:rPr lang="en-US" dirty="0" err="1" smtClean="0"/>
              <a:t>ConvNN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1" y="2102399"/>
            <a:ext cx="4197287" cy="3881437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642342" y="2518036"/>
            <a:ext cx="3631660" cy="1687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 err="1"/>
              <a:t>model.compile</a:t>
            </a:r>
            <a:r>
              <a:rPr lang="en-US" sz="1400" dirty="0"/>
              <a:t>(optimizer='</a:t>
            </a:r>
            <a:r>
              <a:rPr lang="en-US" sz="1400" dirty="0" err="1"/>
              <a:t>adam</a:t>
            </a:r>
            <a:r>
              <a:rPr lang="en-US" sz="1400" dirty="0"/>
              <a:t>', loss='</a:t>
            </a:r>
            <a:r>
              <a:rPr lang="en-US" sz="1400" dirty="0" err="1"/>
              <a:t>binary_crossentropy</a:t>
            </a:r>
            <a:r>
              <a:rPr lang="en-US" sz="1400" dirty="0"/>
              <a:t>',  metrics=['accuracy'])</a:t>
            </a:r>
          </a:p>
        </p:txBody>
      </p:sp>
    </p:spTree>
    <p:extLst>
      <p:ext uri="{BB962C8B-B14F-4D97-AF65-F5344CB8AC3E}">
        <p14:creationId xmlns:p14="http://schemas.microsoft.com/office/powerpoint/2010/main" val="36437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построенной модели </a:t>
            </a:r>
            <a:r>
              <a:rPr lang="en-US" dirty="0" err="1" smtClean="0"/>
              <a:t>ConvNN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7" y="1550030"/>
            <a:ext cx="5569526" cy="2882669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44825" y="5093099"/>
            <a:ext cx="8596668" cy="1687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dirty="0" smtClean="0"/>
              <a:t>С 15 эпохи </a:t>
            </a:r>
            <a:r>
              <a:rPr lang="en-US" dirty="0" smtClean="0"/>
              <a:t>ACCURACY</a:t>
            </a:r>
            <a:r>
              <a:rPr lang="ru-RU" dirty="0" smtClean="0"/>
              <a:t> на </a:t>
            </a:r>
            <a:r>
              <a:rPr lang="en-US" dirty="0" smtClean="0"/>
              <a:t>train </a:t>
            </a:r>
            <a:r>
              <a:rPr lang="ru-RU" dirty="0" smtClean="0"/>
              <a:t>и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части начинает стабилизируется и уже к 20 эпохе</a:t>
            </a:r>
            <a:r>
              <a:rPr lang="en-US" dirty="0" smtClean="0"/>
              <a:t> </a:t>
            </a:r>
            <a:r>
              <a:rPr lang="ru-RU" dirty="0" smtClean="0"/>
              <a:t>метрика качества окончательно стабилизируется и на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части результат становится  уровне 75% </a:t>
            </a:r>
          </a:p>
          <a:p>
            <a:pPr marL="457200" lvl="1" indent="0">
              <a:buNone/>
            </a:pPr>
            <a:r>
              <a:rPr lang="ru-RU" dirty="0" smtClean="0"/>
              <a:t>Если смотреть на </a:t>
            </a:r>
            <a:r>
              <a:rPr lang="en-US" dirty="0" smtClean="0"/>
              <a:t>PR-curve, </a:t>
            </a:r>
            <a:r>
              <a:rPr lang="ru-RU" dirty="0" smtClean="0"/>
              <a:t>результат</a:t>
            </a:r>
            <a:r>
              <a:rPr lang="en-US" dirty="0" smtClean="0"/>
              <a:t>  </a:t>
            </a:r>
            <a:r>
              <a:rPr lang="ru-RU" dirty="0" smtClean="0"/>
              <a:t>с </a:t>
            </a:r>
            <a:r>
              <a:rPr lang="en-US" dirty="0" smtClean="0"/>
              <a:t>average precision = 0.84</a:t>
            </a:r>
            <a:r>
              <a:rPr lang="ru-RU" dirty="0" smtClean="0"/>
              <a:t> + нет резких перепадов зависимости между </a:t>
            </a:r>
            <a:r>
              <a:rPr lang="en-US" dirty="0" smtClean="0"/>
              <a:t>PRECISION </a:t>
            </a:r>
            <a:r>
              <a:rPr lang="ru-RU" dirty="0" smtClean="0"/>
              <a:t>и </a:t>
            </a:r>
            <a:r>
              <a:rPr lang="en-US" dirty="0" smtClean="0"/>
              <a:t>RECALL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69" y="1344814"/>
            <a:ext cx="4608844" cy="31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450" y="384253"/>
            <a:ext cx="9962957" cy="1320800"/>
          </a:xfrm>
        </p:spPr>
        <p:txBody>
          <a:bodyPr/>
          <a:lstStyle/>
          <a:p>
            <a:r>
              <a:rPr lang="ru-RU" dirty="0" smtClean="0"/>
              <a:t>Результаты моделей на </a:t>
            </a:r>
            <a:r>
              <a:rPr lang="ru-RU" dirty="0" err="1" smtClean="0"/>
              <a:t>валидационном</a:t>
            </a:r>
            <a:r>
              <a:rPr lang="ru-RU" dirty="0" smtClean="0"/>
              <a:t> сете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07" y="1821242"/>
            <a:ext cx="3646449" cy="1129777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6848698" y="1270000"/>
            <a:ext cx="1550476" cy="55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u="sng" dirty="0" smtClean="0"/>
              <a:t>MTCNN</a:t>
            </a:r>
            <a:endParaRPr lang="ru-RU" b="1" u="sng" dirty="0" smtClean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035078" y="1269999"/>
            <a:ext cx="1550476" cy="55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u="sng" dirty="0" err="1" smtClean="0"/>
              <a:t>ConvNN</a:t>
            </a:r>
            <a:endParaRPr lang="ru-RU" b="1" u="sng" dirty="0" smtClean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8" y="1821243"/>
            <a:ext cx="3447635" cy="1129776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978016" y="3142042"/>
            <a:ext cx="3291840" cy="55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u="sng" dirty="0"/>
              <a:t>HAAR </a:t>
            </a:r>
            <a:r>
              <a:rPr lang="en-US" b="1" u="sng" dirty="0" smtClean="0"/>
              <a:t>CASC UPPER BODY</a:t>
            </a:r>
            <a:endParaRPr lang="ru-RU" b="1" u="sng" dirty="0" smtClean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832169" y="4941060"/>
            <a:ext cx="3217025" cy="55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u="sng" dirty="0" smtClean="0"/>
              <a:t>HAAR CASC SUM</a:t>
            </a:r>
            <a:endParaRPr lang="ru-RU" b="1" u="sng" dirty="0" smtClean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63674"/>
            <a:ext cx="3537219" cy="118377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81" y="3663674"/>
            <a:ext cx="3655976" cy="1183777"/>
          </a:xfrm>
          <a:prstGeom prst="rect">
            <a:avLst/>
          </a:prstGeom>
        </p:spPr>
      </p:pic>
      <p:sp>
        <p:nvSpPr>
          <p:cNvPr id="17" name="Объект 2"/>
          <p:cNvSpPr txBox="1">
            <a:spLocks/>
          </p:cNvSpPr>
          <p:nvPr/>
        </p:nvSpPr>
        <p:spPr>
          <a:xfrm>
            <a:off x="960150" y="3142041"/>
            <a:ext cx="3217025" cy="55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u="sng" dirty="0" smtClean="0"/>
              <a:t>HAAR CASC FRONTAL FACE</a:t>
            </a:r>
            <a:endParaRPr lang="ru-RU" b="1" u="sng" dirty="0" smtClean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20" y="5368153"/>
            <a:ext cx="3464347" cy="12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628" y="493223"/>
            <a:ext cx="9156622" cy="10363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результатов на </a:t>
            </a:r>
            <a:r>
              <a:rPr lang="ru-RU" dirty="0" err="1" smtClean="0"/>
              <a:t>валидационном</a:t>
            </a:r>
            <a:r>
              <a:rPr lang="ru-RU" dirty="0" smtClean="0"/>
              <a:t> сете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674318"/>
              </p:ext>
            </p:extLst>
          </p:nvPr>
        </p:nvGraphicFramePr>
        <p:xfrm>
          <a:off x="2697794" y="4710263"/>
          <a:ext cx="3907168" cy="175584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666351">
                  <a:extLst>
                    <a:ext uri="{9D8B030D-6E8A-4147-A177-3AD203B41FA5}">
                      <a16:colId xmlns:a16="http://schemas.microsoft.com/office/drawing/2014/main" val="3312768893"/>
                    </a:ext>
                  </a:extLst>
                </a:gridCol>
                <a:gridCol w="1240817">
                  <a:extLst>
                    <a:ext uri="{9D8B030D-6E8A-4147-A177-3AD203B41FA5}">
                      <a16:colId xmlns:a16="http://schemas.microsoft.com/office/drawing/2014/main" val="238225280"/>
                    </a:ext>
                  </a:extLst>
                </a:gridCol>
              </a:tblGrid>
              <a:tr h="292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493215"/>
                  </a:ext>
                </a:extLst>
              </a:tr>
              <a:tr h="292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ConvNN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ru-RU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06256"/>
                  </a:ext>
                </a:extLst>
              </a:tr>
              <a:tr h="292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MTCNN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87%</a:t>
                      </a:r>
                      <a:endParaRPr lang="ru-RU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447016"/>
                  </a:ext>
                </a:extLst>
              </a:tr>
              <a:tr h="292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HAAR CASCADE UPPER BODY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49%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146205"/>
                  </a:ext>
                </a:extLst>
              </a:tr>
              <a:tr h="292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HAAR CASCADE FRONTAL FACE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9104589"/>
                  </a:ext>
                </a:extLst>
              </a:tr>
              <a:tr h="292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HAAR CASCADE SUM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419849"/>
                  </a:ext>
                </a:extLst>
              </a:tr>
            </a:tbl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1590416205"/>
              </p:ext>
            </p:extLst>
          </p:nvPr>
        </p:nvGraphicFramePr>
        <p:xfrm>
          <a:off x="582628" y="1405374"/>
          <a:ext cx="8428368" cy="311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9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628" y="493223"/>
            <a:ext cx="9156622" cy="10363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Попробуем </a:t>
            </a:r>
            <a:r>
              <a:rPr lang="ru-RU" dirty="0" err="1" smtClean="0"/>
              <a:t>затетектить</a:t>
            </a:r>
            <a:r>
              <a:rPr lang="ru-RU" dirty="0" smtClean="0"/>
              <a:t> лицо с помощью лучшей модели на </a:t>
            </a:r>
            <a:r>
              <a:rPr lang="ru-RU" dirty="0" err="1" smtClean="0"/>
              <a:t>валидационном</a:t>
            </a:r>
            <a:r>
              <a:rPr lang="ru-RU" dirty="0" smtClean="0"/>
              <a:t> сете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1764932"/>
            <a:ext cx="2130829" cy="1543533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91" y="1764932"/>
            <a:ext cx="2237091" cy="15435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3543853"/>
            <a:ext cx="2130829" cy="14520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90" y="3543853"/>
            <a:ext cx="2237091" cy="14520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5444836"/>
            <a:ext cx="2130829" cy="12630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90" y="5444836"/>
            <a:ext cx="2237091" cy="1263053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>
            <a:off x="3944983" y="2438400"/>
            <a:ext cx="80989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3944983" y="4045131"/>
            <a:ext cx="80989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3898265" y="5923962"/>
            <a:ext cx="80989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2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313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Аспект</vt:lpstr>
      <vt:lpstr>UPPER BODY PART DETECTION</vt:lpstr>
      <vt:lpstr>Постановка задачи</vt:lpstr>
      <vt:lpstr>Подход к задаче</vt:lpstr>
      <vt:lpstr>Архитектура построенного классификатора на  ConvNN</vt:lpstr>
      <vt:lpstr>Результат построенной модели ConvNN</vt:lpstr>
      <vt:lpstr>Результаты моделей на валидационном сете</vt:lpstr>
      <vt:lpstr>Сравнение результатов на валидационном сете</vt:lpstr>
      <vt:lpstr>Попробуем затетектить лицо с помощью лучшей модели на валидационном сете</vt:lpstr>
    </vt:vector>
  </TitlesOfParts>
  <Company>KaR-Tel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UPPER BODY PART DETECTION</dc:title>
  <dc:creator>Omarov Sayan</dc:creator>
  <cp:lastModifiedBy>Omarov Sayan</cp:lastModifiedBy>
  <cp:revision>10</cp:revision>
  <dcterms:created xsi:type="dcterms:W3CDTF">2020-07-16T07:39:43Z</dcterms:created>
  <dcterms:modified xsi:type="dcterms:W3CDTF">2020-07-16T08:48:33Z</dcterms:modified>
</cp:coreProperties>
</file>