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43" r:id="rId3"/>
    <p:sldId id="262" r:id="rId4"/>
    <p:sldId id="352" r:id="rId5"/>
    <p:sldId id="341" r:id="rId6"/>
    <p:sldId id="344" r:id="rId7"/>
    <p:sldId id="342" r:id="rId8"/>
    <p:sldId id="353" r:id="rId9"/>
    <p:sldId id="345" r:id="rId10"/>
    <p:sldId id="356" r:id="rId11"/>
    <p:sldId id="346" r:id="rId12"/>
    <p:sldId id="354" r:id="rId13"/>
    <p:sldId id="355" r:id="rId14"/>
    <p:sldId id="357" r:id="rId15"/>
    <p:sldId id="348" r:id="rId16"/>
    <p:sldId id="358" r:id="rId17"/>
    <p:sldId id="349" r:id="rId18"/>
    <p:sldId id="359" r:id="rId19"/>
    <p:sldId id="360" r:id="rId20"/>
    <p:sldId id="350" r:id="rId21"/>
    <p:sldId id="363" r:id="rId22"/>
    <p:sldId id="351" r:id="rId23"/>
    <p:sldId id="364" r:id="rId24"/>
    <p:sldId id="361" r:id="rId25"/>
    <p:sldId id="365" r:id="rId26"/>
    <p:sldId id="362" r:id="rId27"/>
    <p:sldId id="367" r:id="rId28"/>
    <p:sldId id="366" r:id="rId29"/>
    <p:sldId id="34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7/2/2023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searchgate.net/publication/220713706_A_Review_of_Online_Hotel_Booking_Systems_Research_Issues_and_Opportunitie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mdpi.com/1996-1073/13/15/4016" TargetMode="External"/><Relationship Id="rId5" Type="http://schemas.openxmlformats.org/officeDocument/2006/relationships/hyperlink" Target="https://ieeexplore.ieee.org/abstract/document/8413400" TargetMode="External"/><Relationship Id="rId4" Type="http://schemas.openxmlformats.org/officeDocument/2006/relationships/hyperlink" Target="https://www.emerald.com/insight/content/doi/10.1108/JTF-07-2019-0106/full/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400" y="4892342"/>
            <a:ext cx="5791200" cy="646331"/>
          </a:xfrm>
          <a:prstGeom prst="rect">
            <a:avLst/>
          </a:prstGeom>
          <a:noFill/>
        </p:spPr>
        <p:txBody>
          <a:bodyPr wrap="square" rtlCol="0">
            <a:spAutoFit/>
          </a:bodyPr>
          <a:lstStyle/>
          <a:p>
            <a:r>
              <a:rPr lang="en-US" sz="3600" b="1" dirty="0"/>
              <a:t>Hotel Reservation System</a:t>
            </a:r>
          </a:p>
        </p:txBody>
      </p:sp>
      <p:sp>
        <p:nvSpPr>
          <p:cNvPr id="2" name="TextBox 1">
            <a:extLst>
              <a:ext uri="{FF2B5EF4-FFF2-40B4-BE49-F238E27FC236}">
                <a16:creationId xmlns:a16="http://schemas.microsoft.com/office/drawing/2014/main" id="{1983C5A8-9921-B196-C81A-338796D8FD8A}"/>
              </a:ext>
            </a:extLst>
          </p:cNvPr>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p>
        </p:txBody>
      </p:sp>
    </p:spTree>
    <p:extLst>
      <p:ext uri="{BB962C8B-B14F-4D97-AF65-F5344CB8AC3E}">
        <p14:creationId xmlns:p14="http://schemas.microsoft.com/office/powerpoint/2010/main" val="410493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Related Works</a:t>
            </a:r>
          </a:p>
        </p:txBody>
      </p:sp>
    </p:spTree>
    <p:extLst>
      <p:ext uri="{BB962C8B-B14F-4D97-AF65-F5344CB8AC3E}">
        <p14:creationId xmlns:p14="http://schemas.microsoft.com/office/powerpoint/2010/main" val="112171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Related Works</a:t>
            </a:r>
          </a:p>
        </p:txBody>
      </p:sp>
      <p:sp>
        <p:nvSpPr>
          <p:cNvPr id="16" name="TextBox 15"/>
          <p:cNvSpPr txBox="1"/>
          <p:nvPr/>
        </p:nvSpPr>
        <p:spPr>
          <a:xfrm>
            <a:off x="178803" y="991485"/>
            <a:ext cx="6369780" cy="60367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dirty="0"/>
              <a:t>Booking </a:t>
            </a:r>
            <a:endParaRPr lang="en-US" sz="2400" dirty="0"/>
          </a:p>
          <a:p>
            <a:pPr algn="just">
              <a:lnSpc>
                <a:spcPct val="150000"/>
              </a:lnSpc>
            </a:pPr>
            <a:r>
              <a:rPr lang="en-US" sz="2000" dirty="0">
                <a:effectLst/>
                <a:ea typeface="Calibri" panose="020F0502020204030204" pitchFamily="34" charset="0"/>
                <a:cs typeface="Times New Roman" panose="02020603050405020304" pitchFamily="18" charset="0"/>
              </a:rPr>
              <a:t>A place to browse and save beautiful photos of inspiring homes. A place to find and hire the right design and construction professionals. </a:t>
            </a:r>
          </a:p>
          <a:p>
            <a:pPr algn="just">
              <a:lnSpc>
                <a:spcPct val="150000"/>
              </a:lnSpc>
            </a:pPr>
            <a:r>
              <a:rPr lang="en-US" sz="2000" dirty="0">
                <a:effectLst/>
                <a:ea typeface="Calibri" panose="020F0502020204030204" pitchFamily="34" charset="0"/>
                <a:cs typeface="Times New Roman" panose="02020603050405020304" pitchFamily="18" charset="0"/>
              </a:rPr>
              <a:t>A place to connect with others who have been there too. What started as a side project has now grown to a community of millions of homeowners, home design enthusiasts and home improvement professionals around the world</a:t>
            </a:r>
            <a:r>
              <a:rPr lang="en-US" sz="2400" dirty="0">
                <a:effectLst/>
                <a:ea typeface="Calibri" panose="020F0502020204030204" pitchFamily="34" charset="0"/>
                <a:cs typeface="Times New Roman" panose="02020603050405020304" pitchFamily="18" charset="0"/>
              </a:rPr>
              <a:t>.</a:t>
            </a:r>
          </a:p>
          <a:p>
            <a:pPr algn="just">
              <a:lnSpc>
                <a:spcPct val="150000"/>
              </a:lnSpc>
            </a:pPr>
            <a:endParaRPr lang="en-US" sz="2400" dirty="0">
              <a:effectLst/>
              <a:ea typeface="Calibri" panose="020F0502020204030204" pitchFamily="34" charset="0"/>
              <a:cs typeface="Times New Roman" panose="02020603050405020304" pitchFamily="18" charset="0"/>
            </a:endParaRPr>
          </a:p>
          <a:p>
            <a:pPr algn="just">
              <a:lnSpc>
                <a:spcPct val="150000"/>
              </a:lnSpc>
            </a:pPr>
            <a:endParaRPr lang="en-US" sz="2400" dirty="0">
              <a:effectLst/>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5E90AB5E-12DF-B4B4-DB5D-C01274CBE3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632247" y="1845802"/>
            <a:ext cx="5559753" cy="2689253"/>
          </a:xfrm>
          <a:prstGeom prst="rect">
            <a:avLst/>
          </a:prstGeom>
          <a:noFill/>
          <a:ln>
            <a:noFill/>
          </a:ln>
        </p:spPr>
      </p:pic>
    </p:spTree>
    <p:extLst>
      <p:ext uri="{BB962C8B-B14F-4D97-AF65-F5344CB8AC3E}">
        <p14:creationId xmlns:p14="http://schemas.microsoft.com/office/powerpoint/2010/main" val="39221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Related Works</a:t>
            </a:r>
          </a:p>
        </p:txBody>
      </p:sp>
      <p:sp>
        <p:nvSpPr>
          <p:cNvPr id="16" name="TextBox 15"/>
          <p:cNvSpPr txBox="1"/>
          <p:nvPr/>
        </p:nvSpPr>
        <p:spPr>
          <a:xfrm>
            <a:off x="178802" y="991485"/>
            <a:ext cx="6611253" cy="563660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dirty="0"/>
              <a:t>Trivago </a:t>
            </a:r>
            <a:endParaRPr lang="en-US" sz="2400" dirty="0"/>
          </a:p>
          <a:p>
            <a:pPr marL="0" marR="0" algn="just">
              <a:lnSpc>
                <a:spcPct val="150000"/>
              </a:lnSpc>
              <a:spcBef>
                <a:spcPts val="1200"/>
              </a:spcBef>
              <a:spcAft>
                <a:spcPts val="0"/>
              </a:spcAft>
            </a:pPr>
            <a:r>
              <a:rPr lang="en-US" sz="2000" dirty="0">
                <a:effectLst/>
                <a:ea typeface="Calibri" panose="020F0502020204030204" pitchFamily="34" charset="0"/>
                <a:cs typeface="Times New Roman" panose="02020603050405020304" pitchFamily="18" charset="0"/>
              </a:rPr>
              <a:t>Trivago.com serves as a metasearch engine for hotels, aggregating information from numerous booking sites and hotel providers. Its primary focus is to simplify the hotel search process by presenting users with a consolidated view of available options, enabling them to make informed decisions based on factors like price, location, amenities, and user reviews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endParaRPr lang="en-US" sz="2400" dirty="0">
              <a:effectLst/>
              <a:ea typeface="Calibri" panose="020F0502020204030204" pitchFamily="34" charset="0"/>
              <a:cs typeface="Times New Roman" panose="02020603050405020304" pitchFamily="18" charset="0"/>
            </a:endParaRPr>
          </a:p>
          <a:p>
            <a:pPr algn="just">
              <a:lnSpc>
                <a:spcPct val="150000"/>
              </a:lnSpc>
            </a:pPr>
            <a:endParaRPr lang="en-US" sz="2400" dirty="0">
              <a:effectLst/>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p>
        </p:txBody>
      </p:sp>
      <p:pic>
        <p:nvPicPr>
          <p:cNvPr id="2" name="Picture 1" descr="A screenshot of a computer&#10;&#10;Description automatically generated with medium confidence">
            <a:extLst>
              <a:ext uri="{FF2B5EF4-FFF2-40B4-BE49-F238E27FC236}">
                <a16:creationId xmlns:a16="http://schemas.microsoft.com/office/drawing/2014/main" id="{57FCBF67-24D6-14BB-4960-E0ACAA7595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0055" y="1788236"/>
            <a:ext cx="5401945" cy="2658110"/>
          </a:xfrm>
          <a:prstGeom prst="rect">
            <a:avLst/>
          </a:prstGeom>
        </p:spPr>
      </p:pic>
    </p:spTree>
    <p:extLst>
      <p:ext uri="{BB962C8B-B14F-4D97-AF65-F5344CB8AC3E}">
        <p14:creationId xmlns:p14="http://schemas.microsoft.com/office/powerpoint/2010/main" val="186667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Related Works</a:t>
            </a:r>
          </a:p>
        </p:txBody>
      </p:sp>
      <p:sp>
        <p:nvSpPr>
          <p:cNvPr id="16" name="TextBox 15"/>
          <p:cNvSpPr txBox="1"/>
          <p:nvPr/>
        </p:nvSpPr>
        <p:spPr>
          <a:xfrm>
            <a:off x="178802" y="1222318"/>
            <a:ext cx="6611253" cy="512364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dirty="0"/>
              <a:t>TripAdvisor</a:t>
            </a:r>
            <a:endParaRPr lang="en-US" sz="2400" dirty="0"/>
          </a:p>
          <a:p>
            <a:pPr marL="0" marR="0" algn="just">
              <a:lnSpc>
                <a:spcPct val="150000"/>
              </a:lnSpc>
              <a:spcBef>
                <a:spcPts val="0"/>
              </a:spcBef>
              <a:spcAft>
                <a:spcPts val="800"/>
              </a:spcAft>
            </a:pPr>
            <a:r>
              <a:rPr lang="en-US" sz="2000" dirty="0">
                <a:effectLst/>
                <a:ea typeface="Calibri" panose="020F0502020204030204" pitchFamily="34" charset="0"/>
                <a:cs typeface="Arial" panose="020B0604020202020204" pitchFamily="34" charset="0"/>
              </a:rPr>
              <a:t>Tripadvisor.com serves as a comprehensive resource for travelers, offering a platform where users can access a wide range of travel-related information, reviews, and recommendations. It aims to empower travelers with insights and advice from fellow travelers, helping them plan and book their trips with confidence. </a:t>
            </a:r>
          </a:p>
          <a:p>
            <a:pPr algn="just">
              <a:lnSpc>
                <a:spcPct val="150000"/>
              </a:lnSpc>
            </a:pPr>
            <a:endParaRPr lang="en-US" sz="2400" dirty="0">
              <a:effectLst/>
              <a:ea typeface="Calibri" panose="020F0502020204030204" pitchFamily="34" charset="0"/>
              <a:cs typeface="Times New Roman" panose="02020603050405020304" pitchFamily="18" charset="0"/>
            </a:endParaRPr>
          </a:p>
          <a:p>
            <a:pPr algn="just">
              <a:lnSpc>
                <a:spcPct val="150000"/>
              </a:lnSpc>
            </a:pPr>
            <a:endParaRPr lang="en-US" sz="2400" dirty="0">
              <a:effectLst/>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p>
        </p:txBody>
      </p:sp>
      <p:pic>
        <p:nvPicPr>
          <p:cNvPr id="4" name="Picture 3" descr="A screenshot of a computer&#10;&#10;Description automatically generated with medium confidence">
            <a:extLst>
              <a:ext uri="{FF2B5EF4-FFF2-40B4-BE49-F238E27FC236}">
                <a16:creationId xmlns:a16="http://schemas.microsoft.com/office/drawing/2014/main" id="{30E20CDC-2FFE-B216-AE80-11D99A185C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857" y="1832984"/>
            <a:ext cx="5223143" cy="2948321"/>
          </a:xfrm>
          <a:prstGeom prst="rect">
            <a:avLst/>
          </a:prstGeom>
        </p:spPr>
      </p:pic>
    </p:spTree>
    <p:extLst>
      <p:ext uri="{BB962C8B-B14F-4D97-AF65-F5344CB8AC3E}">
        <p14:creationId xmlns:p14="http://schemas.microsoft.com/office/powerpoint/2010/main" val="24193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Problem Definition</a:t>
            </a:r>
          </a:p>
        </p:txBody>
      </p:sp>
    </p:spTree>
    <p:extLst>
      <p:ext uri="{BB962C8B-B14F-4D97-AF65-F5344CB8AC3E}">
        <p14:creationId xmlns:p14="http://schemas.microsoft.com/office/powerpoint/2010/main" val="13502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3201707"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Problem Definition</a:t>
            </a:r>
          </a:p>
        </p:txBody>
      </p:sp>
      <p:sp>
        <p:nvSpPr>
          <p:cNvPr id="16" name="TextBox 15"/>
          <p:cNvSpPr txBox="1"/>
          <p:nvPr/>
        </p:nvSpPr>
        <p:spPr>
          <a:xfrm>
            <a:off x="178802" y="991485"/>
            <a:ext cx="11592784" cy="2352952"/>
          </a:xfrm>
          <a:prstGeom prst="rect">
            <a:avLst/>
          </a:prstGeom>
          <a:noFill/>
        </p:spPr>
        <p:txBody>
          <a:bodyPr wrap="square" rtlCol="0">
            <a:spAutoFit/>
          </a:bodyPr>
          <a:lstStyle/>
          <a:p>
            <a:pPr marL="0" marR="0" algn="just">
              <a:lnSpc>
                <a:spcPct val="150000"/>
              </a:lnSpc>
              <a:spcBef>
                <a:spcPts val="1200"/>
              </a:spcBef>
              <a:spcAft>
                <a:spcPts val="0"/>
              </a:spcAft>
            </a:pPr>
            <a:r>
              <a:rPr lang="en-US" sz="2000" dirty="0">
                <a:effectLst/>
                <a:ea typeface="Calibri" panose="020F0502020204030204" pitchFamily="34" charset="0"/>
                <a:cs typeface="Times New Roman" panose="02020603050405020304" pitchFamily="18" charset="0"/>
              </a:rPr>
              <a:t>In the traditional hotel booking process, both hotel administrators and users face various challenges. Administrators often struggle with manual record-keeping, maintaining updated hotel information, and managing reservations efficiently. On the other hand, users encounter difficulties in finding suitable accommodations, making reservations, and accessing their booking history easily. These challenges can lead to inefficiencies, miscommunications, and inconvenience for both parties involved.</a:t>
            </a:r>
          </a:p>
        </p:txBody>
      </p:sp>
    </p:spTree>
    <p:extLst>
      <p:ext uri="{BB962C8B-B14F-4D97-AF65-F5344CB8AC3E}">
        <p14:creationId xmlns:p14="http://schemas.microsoft.com/office/powerpoint/2010/main" val="49814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System architecture</a:t>
            </a:r>
          </a:p>
        </p:txBody>
      </p:sp>
    </p:spTree>
    <p:extLst>
      <p:ext uri="{BB962C8B-B14F-4D97-AF65-F5344CB8AC3E}">
        <p14:creationId xmlns:p14="http://schemas.microsoft.com/office/powerpoint/2010/main" val="133299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8163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System Architecture</a:t>
            </a:r>
          </a:p>
        </p:txBody>
      </p:sp>
      <p:sp>
        <p:nvSpPr>
          <p:cNvPr id="16" name="TextBox 15"/>
          <p:cNvSpPr txBox="1"/>
          <p:nvPr/>
        </p:nvSpPr>
        <p:spPr>
          <a:xfrm>
            <a:off x="178802" y="991485"/>
            <a:ext cx="11592784" cy="400110"/>
          </a:xfrm>
          <a:prstGeom prst="rect">
            <a:avLst/>
          </a:prstGeom>
          <a:noFill/>
        </p:spPr>
        <p:txBody>
          <a:bodyPr wrap="square" rtlCol="0">
            <a:spAutoFit/>
          </a:bodyPr>
          <a:lstStyle/>
          <a:p>
            <a:r>
              <a:rPr lang="en-US" sz="2000" dirty="0"/>
              <a:t>Our System architecture for this project :</a:t>
            </a:r>
          </a:p>
        </p:txBody>
      </p:sp>
      <p:pic>
        <p:nvPicPr>
          <p:cNvPr id="4" name="Picture 3" descr="A picture containing text, screenshot, diagram, line&#10;&#10;Description automatically generated">
            <a:extLst>
              <a:ext uri="{FF2B5EF4-FFF2-40B4-BE49-F238E27FC236}">
                <a16:creationId xmlns:a16="http://schemas.microsoft.com/office/drawing/2014/main" id="{C5C78AF3-9763-3125-C3A2-2C8D7AAA0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291" y="1468583"/>
            <a:ext cx="4294909" cy="5033818"/>
          </a:xfrm>
          <a:prstGeom prst="rect">
            <a:avLst/>
          </a:prstGeom>
        </p:spPr>
      </p:pic>
    </p:spTree>
    <p:extLst>
      <p:ext uri="{BB962C8B-B14F-4D97-AF65-F5344CB8AC3E}">
        <p14:creationId xmlns:p14="http://schemas.microsoft.com/office/powerpoint/2010/main" val="441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1446550"/>
          </a:xfrm>
          <a:prstGeom prst="rect">
            <a:avLst/>
          </a:prstGeom>
          <a:noFill/>
        </p:spPr>
        <p:txBody>
          <a:bodyPr wrap="square" rtlCol="0">
            <a:spAutoFit/>
          </a:bodyPr>
          <a:lstStyle/>
          <a:p>
            <a:pPr algn="ctr"/>
            <a:r>
              <a:rPr lang="en-US" sz="4400" b="1" dirty="0"/>
              <a:t>Methodologies and Techniques</a:t>
            </a:r>
          </a:p>
        </p:txBody>
      </p:sp>
    </p:spTree>
    <p:extLst>
      <p:ext uri="{BB962C8B-B14F-4D97-AF65-F5344CB8AC3E}">
        <p14:creationId xmlns:p14="http://schemas.microsoft.com/office/powerpoint/2010/main" val="316932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80883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Methodologies and Techniques</a:t>
            </a:r>
          </a:p>
        </p:txBody>
      </p:sp>
      <p:sp>
        <p:nvSpPr>
          <p:cNvPr id="16" name="TextBox 15"/>
          <p:cNvSpPr txBox="1"/>
          <p:nvPr/>
        </p:nvSpPr>
        <p:spPr>
          <a:xfrm>
            <a:off x="178802" y="1388649"/>
            <a:ext cx="6435576" cy="3149580"/>
          </a:xfrm>
          <a:prstGeom prst="rect">
            <a:avLst/>
          </a:prstGeom>
          <a:noFill/>
        </p:spPr>
        <p:txBody>
          <a:bodyPr wrap="square" rtlCol="0">
            <a:spAutoFit/>
          </a:bodyPr>
          <a:lstStyle/>
          <a:p>
            <a:r>
              <a:rPr lang="en-US" sz="2400" b="1" dirty="0"/>
              <a:t>Agile Methodology</a:t>
            </a:r>
          </a:p>
          <a:p>
            <a:endParaRPr lang="en-US" sz="2400" b="1" dirty="0"/>
          </a:p>
          <a:p>
            <a:pPr marL="0" marR="0" algn="just">
              <a:lnSpc>
                <a:spcPct val="150000"/>
              </a:lnSpc>
              <a:spcBef>
                <a:spcPts val="0"/>
              </a:spcBef>
              <a:spcAft>
                <a:spcPts val="800"/>
              </a:spcAft>
            </a:pPr>
            <a:r>
              <a:rPr lang="en-US" sz="2000" dirty="0">
                <a:effectLst/>
                <a:ea typeface="Calibri" panose="020F0502020204030204" pitchFamily="34" charset="0"/>
                <a:cs typeface="Arial" panose="020B0604020202020204" pitchFamily="34" charset="0"/>
              </a:rPr>
              <a:t>The Agile methodology is a project management approach that involves breaking the project into phases and emphasizes continuous collaboration and improvement. Teams follow a cycle of planning, executing, and evaluating.</a:t>
            </a:r>
          </a:p>
          <a:p>
            <a:r>
              <a:rPr lang="en-US" sz="2400" b="1" dirty="0"/>
              <a:t> </a:t>
            </a:r>
          </a:p>
        </p:txBody>
      </p:sp>
      <p:pic>
        <p:nvPicPr>
          <p:cNvPr id="4" name="Picture 3" descr="A picture containing text, screenshot, font, circle&#10;&#10;Description automatically generated">
            <a:extLst>
              <a:ext uri="{FF2B5EF4-FFF2-40B4-BE49-F238E27FC236}">
                <a16:creationId xmlns:a16="http://schemas.microsoft.com/office/drawing/2014/main" id="{D15BD04A-3AE3-D88C-62E9-BA29C9514C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6050" y="1887666"/>
            <a:ext cx="5355950" cy="3069098"/>
          </a:xfrm>
          <a:prstGeom prst="rect">
            <a:avLst/>
          </a:prstGeom>
        </p:spPr>
      </p:pic>
    </p:spTree>
    <p:extLst>
      <p:ext uri="{BB962C8B-B14F-4D97-AF65-F5344CB8AC3E}">
        <p14:creationId xmlns:p14="http://schemas.microsoft.com/office/powerpoint/2010/main" val="32863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6053" cy="6858000"/>
          </a:xfrm>
          <a:prstGeom prst="rect">
            <a:avLst/>
          </a:prstGeom>
        </p:spPr>
      </p:pic>
      <p:sp>
        <p:nvSpPr>
          <p:cNvPr id="4" name="TextBox 3"/>
          <p:cNvSpPr txBox="1"/>
          <p:nvPr/>
        </p:nvSpPr>
        <p:spPr>
          <a:xfrm>
            <a:off x="914399" y="3909848"/>
            <a:ext cx="1091738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Presented by:  Omar Mohamed &amp;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Ayham</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Ahmed &amp; Mahmoud Hamza &amp; Hamdy Mohamed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Supervised by: Dr/</a:t>
            </a:r>
            <a:r>
              <a:rPr lang="en-US" sz="2400" b="1" dirty="0" err="1">
                <a:solidFill>
                  <a:prstClr val="black"/>
                </a:solidFill>
                <a:latin typeface="Calibri" panose="020F0502020204030204"/>
              </a:rPr>
              <a:t>Esmat</a:t>
            </a:r>
            <a:r>
              <a:rPr lang="en-US" sz="2400" b="1" dirty="0">
                <a:solidFill>
                  <a:prstClr val="black"/>
                </a:solidFill>
                <a:latin typeface="Calibri" panose="020F0502020204030204"/>
              </a:rPr>
              <a:t> Mohamed</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135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80883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Methodologies and Techniques</a:t>
            </a:r>
          </a:p>
        </p:txBody>
      </p:sp>
      <p:sp>
        <p:nvSpPr>
          <p:cNvPr id="16" name="TextBox 15"/>
          <p:cNvSpPr txBox="1"/>
          <p:nvPr/>
        </p:nvSpPr>
        <p:spPr>
          <a:xfrm>
            <a:off x="178802" y="991485"/>
            <a:ext cx="11592784" cy="5355312"/>
          </a:xfrm>
          <a:prstGeom prst="rect">
            <a:avLst/>
          </a:prstGeom>
          <a:noFill/>
        </p:spPr>
        <p:txBody>
          <a:bodyPr wrap="square" rtlCol="0">
            <a:spAutoFit/>
          </a:bodyPr>
          <a:lstStyle/>
          <a:p>
            <a:r>
              <a:rPr lang="en-US" sz="2400" b="1" dirty="0"/>
              <a:t>Agile Methodology’s Advantages:</a:t>
            </a:r>
          </a:p>
          <a:p>
            <a:endParaRPr lang="en-US" sz="2400" b="1" dirty="0"/>
          </a:p>
          <a:p>
            <a:pPr marL="342900" indent="-342900" algn="just">
              <a:lnSpc>
                <a:spcPct val="150000"/>
              </a:lnSpc>
              <a:buFont typeface="Arial" panose="020B0604020202020204" pitchFamily="34" charset="0"/>
              <a:buChar char="•"/>
            </a:pPr>
            <a:r>
              <a:rPr lang="en-US" sz="2000" b="0" i="0" dirty="0">
                <a:effectLst/>
              </a:rPr>
              <a:t>Iterative and incremental development: </a:t>
            </a:r>
            <a:r>
              <a:rPr lang="en-US" sz="2000" b="0" i="0" u="none" strike="noStrike" dirty="0">
                <a:effectLst/>
              </a:rPr>
              <a:t>Agile methodology</a:t>
            </a:r>
            <a:r>
              <a:rPr lang="en-US" sz="2000" b="0" i="0" dirty="0">
                <a:effectLst/>
              </a:rPr>
              <a:t> emphasizes iterative and </a:t>
            </a:r>
            <a:r>
              <a:rPr lang="en-US" sz="2000" b="0" i="0" u="none" strike="noStrike" dirty="0">
                <a:effectLst/>
              </a:rPr>
              <a:t>incremental development</a:t>
            </a:r>
            <a:r>
              <a:rPr lang="en-US" sz="2000" b="0" i="0" dirty="0">
                <a:effectLst/>
              </a:rPr>
              <a:t>, which means that the project is divided into smaller chunks or sprints that are completed in a short period of time. This allows for continuous feedback and improvement and ensures that the project stays on track.</a:t>
            </a:r>
          </a:p>
          <a:p>
            <a:pPr marL="342900" indent="-342900" algn="just">
              <a:lnSpc>
                <a:spcPct val="150000"/>
              </a:lnSpc>
              <a:buFont typeface="Arial" panose="020B0604020202020204" pitchFamily="34" charset="0"/>
              <a:buChar char="•"/>
            </a:pPr>
            <a:endParaRPr lang="en-US" sz="2000" dirty="0"/>
          </a:p>
          <a:p>
            <a:pPr marL="342900" indent="-342900" algn="just">
              <a:lnSpc>
                <a:spcPct val="150000"/>
              </a:lnSpc>
              <a:buFont typeface="Arial" panose="020B0604020202020204" pitchFamily="34" charset="0"/>
              <a:buChar char="•"/>
            </a:pPr>
            <a:r>
              <a:rPr lang="en-US" sz="2000" b="0" i="0" dirty="0">
                <a:effectLst/>
              </a:rPr>
              <a:t>Flexibility and adaptability: Agile methodology is known for its flexibility and adaptability, which means that the project can respond to changing requirements, priorities, and market conditions. This is particularly important in the fast-paced and dynamic environment of the travel industry, where customer demands and preferences can change rapidly</a:t>
            </a:r>
            <a:r>
              <a:rPr lang="en-US" sz="2000" b="0" i="0" dirty="0">
                <a:solidFill>
                  <a:srgbClr val="F1F2F2"/>
                </a:solidFill>
                <a:effectLst/>
              </a:rPr>
              <a:t>.</a:t>
            </a:r>
          </a:p>
          <a:p>
            <a:r>
              <a:rPr lang="en-US" sz="2400" b="1" dirty="0"/>
              <a:t> </a:t>
            </a:r>
          </a:p>
        </p:txBody>
      </p:sp>
    </p:spTree>
    <p:extLst>
      <p:ext uri="{BB962C8B-B14F-4D97-AF65-F5344CB8AC3E}">
        <p14:creationId xmlns:p14="http://schemas.microsoft.com/office/powerpoint/2010/main" val="17569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1446550"/>
          </a:xfrm>
          <a:prstGeom prst="rect">
            <a:avLst/>
          </a:prstGeom>
          <a:noFill/>
        </p:spPr>
        <p:txBody>
          <a:bodyPr wrap="square" rtlCol="0">
            <a:spAutoFit/>
          </a:bodyPr>
          <a:lstStyle/>
          <a:p>
            <a:pPr algn="ctr"/>
            <a:r>
              <a:rPr lang="en-US" sz="4400" b="1" dirty="0"/>
              <a:t>System Requirements (S/W and H/W Tools)</a:t>
            </a:r>
          </a:p>
        </p:txBody>
      </p:sp>
    </p:spTree>
    <p:extLst>
      <p:ext uri="{BB962C8B-B14F-4D97-AF65-F5344CB8AC3E}">
        <p14:creationId xmlns:p14="http://schemas.microsoft.com/office/powerpoint/2010/main" val="86727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6037271"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System Requirements (S/W and H/W Tools)</a:t>
            </a:r>
          </a:p>
        </p:txBody>
      </p:sp>
      <p:sp>
        <p:nvSpPr>
          <p:cNvPr id="16" name="TextBox 15"/>
          <p:cNvSpPr txBox="1"/>
          <p:nvPr/>
        </p:nvSpPr>
        <p:spPr>
          <a:xfrm>
            <a:off x="178802" y="991485"/>
            <a:ext cx="11592784" cy="4647426"/>
          </a:xfrm>
          <a:prstGeom prst="rect">
            <a:avLst/>
          </a:prstGeom>
          <a:noFill/>
        </p:spPr>
        <p:txBody>
          <a:bodyPr wrap="square" rtlCol="0">
            <a:spAutoFit/>
          </a:bodyPr>
          <a:lstStyle/>
          <a:p>
            <a:pPr marR="0" lvl="0" algn="just" rtl="0">
              <a:spcBef>
                <a:spcPts val="1200"/>
              </a:spcBef>
              <a:spcAft>
                <a:spcPts val="0"/>
              </a:spcAft>
            </a:pPr>
            <a:r>
              <a:rPr lang="en-US" sz="2400" b="1" dirty="0">
                <a:effectLst/>
                <a:ea typeface="Calibri" panose="020F0502020204030204" pitchFamily="34" charset="0"/>
                <a:cs typeface="Times New Roman" panose="02020603050405020304" pitchFamily="18" charset="0"/>
              </a:rPr>
              <a:t>Software:</a:t>
            </a:r>
          </a:p>
          <a:p>
            <a:pPr marL="285750" marR="0" lvl="0" indent="-285750" algn="just" rtl="0">
              <a:spcBef>
                <a:spcPts val="120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Visual Studio</a:t>
            </a:r>
            <a:endParaRPr lang="en-US" sz="2000" dirty="0">
              <a:effectLst/>
              <a:ea typeface="Calibri" panose="020F0502020204030204" pitchFamily="34" charset="0"/>
              <a:cs typeface="Times New Roman" panose="02020603050405020304" pitchFamily="18" charset="0"/>
            </a:endParaRPr>
          </a:p>
          <a:p>
            <a:pPr marL="285750" marR="0" lvl="0" indent="-285750" algn="just">
              <a:spcBef>
                <a:spcPts val="120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git, GitHub</a:t>
            </a:r>
          </a:p>
          <a:p>
            <a:pPr marL="285750" marR="0" lvl="0" indent="-285750" algn="just">
              <a:spcBef>
                <a:spcPts val="120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JavaScript</a:t>
            </a:r>
          </a:p>
          <a:p>
            <a:pPr marL="285750" marR="0" lvl="0" indent="-285750" algn="just">
              <a:spcBef>
                <a:spcPts val="120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Node.js</a:t>
            </a:r>
          </a:p>
          <a:p>
            <a:pPr marL="285750" marR="0" lvl="0" indent="-285750" algn="just">
              <a:spcBef>
                <a:spcPts val="120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React</a:t>
            </a:r>
          </a:p>
          <a:p>
            <a:pPr marL="285750" marR="0" lvl="0" indent="-285750" algn="just">
              <a:spcBef>
                <a:spcPts val="120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MongoDB Compass</a:t>
            </a:r>
          </a:p>
          <a:p>
            <a:pPr marL="285750" marR="0" lvl="0" indent="-285750" algn="just">
              <a:spcBef>
                <a:spcPts val="1200"/>
              </a:spcBef>
              <a:spcAft>
                <a:spcPts val="0"/>
              </a:spcAf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R="0" lvl="0" algn="just">
              <a:spcBef>
                <a:spcPts val="1200"/>
              </a:spcBef>
              <a:spcAft>
                <a:spcPts val="0"/>
              </a:spcAft>
            </a:pPr>
            <a:r>
              <a:rPr lang="en-US" sz="2400" b="1" dirty="0">
                <a:effectLst/>
                <a:ea typeface="Calibri" panose="020F0502020204030204" pitchFamily="34" charset="0"/>
                <a:cs typeface="Times New Roman" panose="02020603050405020304" pitchFamily="18" charset="0"/>
              </a:rPr>
              <a:t>Hardware:</a:t>
            </a:r>
          </a:p>
          <a:p>
            <a:pPr marL="285750" marR="0" lvl="0" indent="-285750" algn="just">
              <a:spcBef>
                <a:spcPts val="120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PC</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Results and Outcomes</a:t>
            </a:r>
          </a:p>
        </p:txBody>
      </p:sp>
    </p:spTree>
    <p:extLst>
      <p:ext uri="{BB962C8B-B14F-4D97-AF65-F5344CB8AC3E}">
        <p14:creationId xmlns:p14="http://schemas.microsoft.com/office/powerpoint/2010/main" val="13098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737416"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Results and Outcomes</a:t>
            </a:r>
          </a:p>
        </p:txBody>
      </p:sp>
      <p:pic>
        <p:nvPicPr>
          <p:cNvPr id="4" name="Picture 3" descr="A screenshot of a website&#10;&#10;Description automatically generated with medium confidence">
            <a:extLst>
              <a:ext uri="{FF2B5EF4-FFF2-40B4-BE49-F238E27FC236}">
                <a16:creationId xmlns:a16="http://schemas.microsoft.com/office/drawing/2014/main" id="{4CA9E31F-E4EB-BBB1-0737-5759D53981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802" y="991485"/>
            <a:ext cx="4459665" cy="2181125"/>
          </a:xfrm>
          <a:prstGeom prst="rect">
            <a:avLst/>
          </a:prstGeom>
        </p:spPr>
      </p:pic>
      <p:pic>
        <p:nvPicPr>
          <p:cNvPr id="6" name="Picture 5" descr="A screenshot of a login page&#10;&#10;Description automatically generated with low confidence">
            <a:extLst>
              <a:ext uri="{FF2B5EF4-FFF2-40B4-BE49-F238E27FC236}">
                <a16:creationId xmlns:a16="http://schemas.microsoft.com/office/drawing/2014/main" id="{BF8FD374-FAFD-1AF8-E029-FD6672829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1645" y="981322"/>
            <a:ext cx="4979942" cy="244767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B3BF3CB3-0B02-2B2E-AFCD-E10F18C6A9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3176" y="3597565"/>
            <a:ext cx="4805647" cy="2635354"/>
          </a:xfrm>
          <a:prstGeom prst="rect">
            <a:avLst/>
          </a:prstGeom>
        </p:spPr>
      </p:pic>
    </p:spTree>
    <p:extLst>
      <p:ext uri="{BB962C8B-B14F-4D97-AF65-F5344CB8AC3E}">
        <p14:creationId xmlns:p14="http://schemas.microsoft.com/office/powerpoint/2010/main" val="293716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Conclusion</a:t>
            </a:r>
          </a:p>
        </p:txBody>
      </p:sp>
    </p:spTree>
    <p:extLst>
      <p:ext uri="{BB962C8B-B14F-4D97-AF65-F5344CB8AC3E}">
        <p14:creationId xmlns:p14="http://schemas.microsoft.com/office/powerpoint/2010/main" val="133444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Conclusion</a:t>
            </a:r>
          </a:p>
        </p:txBody>
      </p:sp>
      <p:sp>
        <p:nvSpPr>
          <p:cNvPr id="16" name="TextBox 15"/>
          <p:cNvSpPr txBox="1"/>
          <p:nvPr/>
        </p:nvSpPr>
        <p:spPr>
          <a:xfrm>
            <a:off x="178802" y="991485"/>
            <a:ext cx="11592784" cy="4661276"/>
          </a:xfrm>
          <a:prstGeom prst="rect">
            <a:avLst/>
          </a:prstGeom>
          <a:noFill/>
        </p:spPr>
        <p:txBody>
          <a:bodyPr wrap="square" rtlCol="0">
            <a:spAutoFit/>
          </a:bodyPr>
          <a:lstStyle/>
          <a:p>
            <a:pPr algn="just">
              <a:lnSpc>
                <a:spcPct val="150000"/>
              </a:lnSpc>
            </a:pPr>
            <a:r>
              <a:rPr lang="en-US" sz="2000" b="0" dirty="0">
                <a:solidFill>
                  <a:schemeClr val="tx1"/>
                </a:solidFill>
                <a:effectLst/>
                <a:ea typeface="Times New Roman" panose="02020603050405020304" pitchFamily="18" charset="0"/>
              </a:rPr>
              <a:t>In conclusion, the hotel booking project represents a significant step forward in the digitalization of the hospitality industry. By providing a user-friendly platform for customers to browse and book hotel rooms, the project streamlines the booking process and improves the overall customer experience.</a:t>
            </a:r>
          </a:p>
          <a:p>
            <a:pPr algn="just">
              <a:lnSpc>
                <a:spcPct val="150000"/>
              </a:lnSpc>
            </a:pPr>
            <a:r>
              <a:rPr lang="en-US" sz="2000" b="0" dirty="0">
                <a:solidFill>
                  <a:schemeClr val="tx1"/>
                </a:solidFill>
                <a:effectLst/>
                <a:ea typeface="Times New Roman" panose="02020603050405020304" pitchFamily="18" charset="0"/>
              </a:rPr>
              <a:t>The project also offers a range of benefits for hotel owners and managers, including automated booking management and the ability to reach a wider audience of potential customers. The project's use of modern technologies and best practices ensures that it is scalable, secure, and easy to maintain.</a:t>
            </a:r>
          </a:p>
          <a:p>
            <a:pPr algn="just">
              <a:lnSpc>
                <a:spcPct val="150000"/>
              </a:lnSpc>
            </a:pPr>
            <a:r>
              <a:rPr lang="en-US" sz="2000" b="0" dirty="0">
                <a:solidFill>
                  <a:schemeClr val="tx1"/>
                </a:solidFill>
                <a:effectLst/>
                <a:ea typeface="Times New Roman" panose="02020603050405020304" pitchFamily="18" charset="0"/>
              </a:rPr>
              <a:t>Overall, the hotel booking project represents a valuable contribution to the hospitality industry, both in terms of improving the customer experience and helping hotels to operate more efficiently. As the project continues to evolve and improve, it has the potential to become an essential tool for hotels of all sizes and types..</a:t>
            </a:r>
          </a:p>
          <a:p>
            <a:pPr algn="just">
              <a:lnSpc>
                <a:spcPct val="150000"/>
              </a:lnSpc>
            </a:pPr>
            <a:endParaRPr lang="en-US" sz="2000" b="0" dirty="0">
              <a:solidFill>
                <a:schemeClr val="tx1"/>
              </a:solidFill>
            </a:endParaRPr>
          </a:p>
        </p:txBody>
      </p:sp>
    </p:spTree>
    <p:extLst>
      <p:ext uri="{BB962C8B-B14F-4D97-AF65-F5344CB8AC3E}">
        <p14:creationId xmlns:p14="http://schemas.microsoft.com/office/powerpoint/2010/main" val="66853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References</a:t>
            </a:r>
          </a:p>
        </p:txBody>
      </p:sp>
    </p:spTree>
    <p:extLst>
      <p:ext uri="{BB962C8B-B14F-4D97-AF65-F5344CB8AC3E}">
        <p14:creationId xmlns:p14="http://schemas.microsoft.com/office/powerpoint/2010/main" val="48475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References</a:t>
            </a:r>
          </a:p>
        </p:txBody>
      </p:sp>
      <p:sp>
        <p:nvSpPr>
          <p:cNvPr id="7" name="TextBox 6">
            <a:extLst>
              <a:ext uri="{FF2B5EF4-FFF2-40B4-BE49-F238E27FC236}">
                <a16:creationId xmlns:a16="http://schemas.microsoft.com/office/drawing/2014/main" id="{5ACDAAFB-43F6-F0EB-4D08-F4F6C1A76264}"/>
              </a:ext>
            </a:extLst>
          </p:cNvPr>
          <p:cNvSpPr txBox="1"/>
          <p:nvPr/>
        </p:nvSpPr>
        <p:spPr>
          <a:xfrm>
            <a:off x="178801" y="926577"/>
            <a:ext cx="10932543" cy="6928179"/>
          </a:xfrm>
          <a:prstGeom prst="rect">
            <a:avLst/>
          </a:prstGeom>
          <a:noFill/>
        </p:spPr>
        <p:txBody>
          <a:bodyPr wrap="square">
            <a:spAutoFit/>
          </a:bodyPr>
          <a:lstStyle/>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 Review of Online Hotel Booking Systems: Research Issues and Opportunities" by Rob Law and </a:t>
            </a:r>
            <a:r>
              <a:rPr lang="en-US" sz="1800" dirty="0" err="1">
                <a:effectLst/>
                <a:latin typeface="Calibri" panose="020F0502020204030204" pitchFamily="34" charset="0"/>
                <a:ea typeface="Calibri" panose="020F0502020204030204" pitchFamily="34" charset="0"/>
                <a:cs typeface="Arial" panose="020B0604020202020204" pitchFamily="34" charset="0"/>
              </a:rPr>
              <a:t>Deqing</a:t>
            </a:r>
            <a:r>
              <a:rPr lang="en-US" sz="1800" dirty="0">
                <a:effectLst/>
                <a:latin typeface="Calibri" panose="020F0502020204030204" pitchFamily="34" charset="0"/>
                <a:ea typeface="Calibri" panose="020F0502020204030204" pitchFamily="34" charset="0"/>
                <a:cs typeface="Arial" panose="020B0604020202020204" pitchFamily="34" charset="0"/>
              </a:rPr>
              <a:t> Wang:</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hlinkClick r:id="rId3"/>
              </a:rPr>
              <a:t>https://www.researchgate.net/publication/220713706_A_Review_of_Online_Hotel_Booking_Systems_Research_Issues_and_Opportunities</a:t>
            </a: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Factors Influencing Customers' Intention to Use Online Hotel Booking Systems: Evidence from Saudi Arabia" by Bander </a:t>
            </a:r>
            <a:r>
              <a:rPr lang="en-US" sz="1800" dirty="0" err="1">
                <a:effectLst/>
                <a:latin typeface="Calibri" panose="020F0502020204030204" pitchFamily="34" charset="0"/>
                <a:ea typeface="Calibri" panose="020F0502020204030204" pitchFamily="34" charset="0"/>
                <a:cs typeface="Arial" panose="020B0604020202020204" pitchFamily="34" charset="0"/>
              </a:rPr>
              <a:t>Alqahtani</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hlinkClick r:id="rId4"/>
              </a:rPr>
              <a:t>https://www.emerald.com/insight/content/doi/10.1108/JTF-07-2019-0106/full/html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Analysis of Online Hotel Booking Systems: A Customer Perspective" by </a:t>
            </a:r>
            <a:r>
              <a:rPr lang="en-US" sz="1800" dirty="0" err="1">
                <a:effectLst/>
                <a:latin typeface="Calibri" panose="020F0502020204030204" pitchFamily="34" charset="0"/>
                <a:ea typeface="Calibri" panose="020F0502020204030204" pitchFamily="34" charset="0"/>
                <a:cs typeface="Arial" panose="020B0604020202020204" pitchFamily="34" charset="0"/>
              </a:rPr>
              <a:t>Wenchao</a:t>
            </a:r>
            <a:r>
              <a:rPr lang="en-US" sz="1800" dirty="0">
                <a:effectLst/>
                <a:latin typeface="Calibri" panose="020F0502020204030204" pitchFamily="34" charset="0"/>
                <a:ea typeface="Calibri" panose="020F0502020204030204" pitchFamily="34" charset="0"/>
                <a:cs typeface="Arial" panose="020B0604020202020204" pitchFamily="34" charset="0"/>
              </a:rPr>
              <a:t> Zhang and </a:t>
            </a:r>
            <a:r>
              <a:rPr lang="en-US" sz="1800" dirty="0" err="1">
                <a:effectLst/>
                <a:latin typeface="Calibri" panose="020F0502020204030204" pitchFamily="34" charset="0"/>
                <a:ea typeface="Calibri" panose="020F0502020204030204" pitchFamily="34" charset="0"/>
                <a:cs typeface="Arial" panose="020B0604020202020204" pitchFamily="34" charset="0"/>
              </a:rPr>
              <a:t>Xudong</a:t>
            </a:r>
            <a:r>
              <a:rPr lang="en-US" sz="1800" dirty="0">
                <a:effectLst/>
                <a:latin typeface="Calibri" panose="020F0502020204030204" pitchFamily="34" charset="0"/>
                <a:ea typeface="Calibri" panose="020F0502020204030204" pitchFamily="34" charset="0"/>
                <a:cs typeface="Arial" panose="020B0604020202020204" pitchFamily="34" charset="0"/>
              </a:rPr>
              <a:t> Gao</a:t>
            </a:r>
          </a:p>
          <a:p>
            <a:pPr algn="just"/>
            <a:r>
              <a:rPr lang="en-US" sz="1800" dirty="0">
                <a:effectLst/>
                <a:latin typeface="Calibri" panose="020F0502020204030204" pitchFamily="34" charset="0"/>
                <a:ea typeface="Calibri" panose="020F0502020204030204" pitchFamily="34" charset="0"/>
                <a:cs typeface="Arial" panose="020B0604020202020204" pitchFamily="34" charset="0"/>
                <a:hlinkClick r:id="rId5"/>
              </a:rPr>
              <a:t>https://ieeexplore.ieee.org/abstract/document/8413400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An Investigation of Customer Adoption of Mobile Hotel Booking Systems" by </a:t>
            </a:r>
            <a:r>
              <a:rPr lang="en-US" sz="1800" dirty="0" err="1">
                <a:effectLst/>
                <a:latin typeface="Calibri" panose="020F0502020204030204" pitchFamily="34" charset="0"/>
                <a:ea typeface="Calibri" panose="020F0502020204030204" pitchFamily="34" charset="0"/>
                <a:cs typeface="Arial" panose="020B0604020202020204" pitchFamily="34" charset="0"/>
              </a:rPr>
              <a:t>Athina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Papadopoulou</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Michail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Batikas</a:t>
            </a:r>
            <a:r>
              <a:rPr lang="en-US" sz="1800" dirty="0">
                <a:effectLst/>
                <a:latin typeface="Calibri" panose="020F0502020204030204" pitchFamily="34" charset="0"/>
                <a:ea typeface="Calibri" panose="020F0502020204030204" pitchFamily="34" charset="0"/>
                <a:cs typeface="Arial" panose="020B0604020202020204" pitchFamily="34" charset="0"/>
              </a:rPr>
              <a:t>, and Despina </a:t>
            </a:r>
            <a:r>
              <a:rPr lang="en-US" sz="1800" dirty="0" err="1">
                <a:effectLst/>
                <a:latin typeface="Calibri" panose="020F0502020204030204" pitchFamily="34" charset="0"/>
                <a:ea typeface="Calibri" panose="020F0502020204030204" pitchFamily="34" charset="0"/>
                <a:cs typeface="Arial" panose="020B0604020202020204" pitchFamily="34" charset="0"/>
              </a:rPr>
              <a:t>Polemi</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hlinkClick r:id="rId6"/>
              </a:rPr>
              <a:t>https://www.mdpi.com/1996-1073/13/15/4016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11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73905"/>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15010"/>
            <a:ext cx="2448784" cy="461665"/>
          </a:xfrm>
          <a:prstGeom prst="rect">
            <a:avLst/>
          </a:prstGeom>
          <a:noFill/>
        </p:spPr>
        <p:txBody>
          <a:bodyPr wrap="square" rtlCol="0">
            <a:spAutoFit/>
          </a:bodyPr>
          <a:lstStyle/>
          <a:p>
            <a:r>
              <a:rPr lang="en-US" sz="2400" b="1" dirty="0"/>
              <a:t>Agenda</a:t>
            </a:r>
          </a:p>
        </p:txBody>
      </p:sp>
      <p:sp>
        <p:nvSpPr>
          <p:cNvPr id="16" name="TextBox 15"/>
          <p:cNvSpPr txBox="1"/>
          <p:nvPr/>
        </p:nvSpPr>
        <p:spPr>
          <a:xfrm>
            <a:off x="178802" y="991485"/>
            <a:ext cx="11592784"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Introduction</a:t>
            </a:r>
          </a:p>
          <a:p>
            <a:pPr marL="285750" indent="-285750">
              <a:buFont typeface="Wingdings" panose="05000000000000000000" pitchFamily="2" charset="2"/>
              <a:buChar char="§"/>
            </a:pPr>
            <a:r>
              <a:rPr lang="en-US" dirty="0"/>
              <a:t>Possible Beneficiaries</a:t>
            </a:r>
          </a:p>
          <a:p>
            <a:pPr marL="285750" indent="-285750">
              <a:buFont typeface="Wingdings" panose="05000000000000000000" pitchFamily="2" charset="2"/>
              <a:buChar char="§"/>
            </a:pPr>
            <a:r>
              <a:rPr lang="en-US" dirty="0"/>
              <a:t>Main Objectives</a:t>
            </a:r>
          </a:p>
          <a:p>
            <a:pPr marL="285750" indent="-285750">
              <a:buFont typeface="Wingdings" panose="05000000000000000000" pitchFamily="2" charset="2"/>
              <a:buChar char="§"/>
            </a:pPr>
            <a:r>
              <a:rPr lang="en-US" dirty="0"/>
              <a:t>Related Works</a:t>
            </a:r>
          </a:p>
          <a:p>
            <a:pPr marL="285750" indent="-285750">
              <a:buFont typeface="Wingdings" panose="05000000000000000000" pitchFamily="2" charset="2"/>
              <a:buChar char="§"/>
            </a:pPr>
            <a:r>
              <a:rPr lang="en-US" dirty="0"/>
              <a:t>Problem Definition</a:t>
            </a:r>
          </a:p>
          <a:p>
            <a:pPr marL="285750" indent="-285750">
              <a:buFont typeface="Wingdings" panose="05000000000000000000" pitchFamily="2" charset="2"/>
              <a:buChar char="§"/>
            </a:pPr>
            <a:r>
              <a:rPr lang="en-US" dirty="0"/>
              <a:t>Proposed System</a:t>
            </a:r>
          </a:p>
          <a:p>
            <a:pPr marL="285750" indent="-285750">
              <a:buFont typeface="Wingdings" panose="05000000000000000000" pitchFamily="2" charset="2"/>
              <a:buChar char="§"/>
            </a:pPr>
            <a:r>
              <a:rPr lang="en-US" dirty="0"/>
              <a:t>System Architecture</a:t>
            </a:r>
          </a:p>
          <a:p>
            <a:pPr marL="285750" indent="-285750">
              <a:buFont typeface="Wingdings" panose="05000000000000000000" pitchFamily="2" charset="2"/>
              <a:buChar char="§"/>
            </a:pPr>
            <a:r>
              <a:rPr lang="en-US" dirty="0"/>
              <a:t>Methodologies and Techniques</a:t>
            </a:r>
          </a:p>
          <a:p>
            <a:pPr marL="285750" indent="-285750">
              <a:buFont typeface="Wingdings" panose="05000000000000000000" pitchFamily="2" charset="2"/>
              <a:buChar char="§"/>
            </a:pPr>
            <a:r>
              <a:rPr lang="en-US" dirty="0"/>
              <a:t>System Requirements (S/W and H/W Tools)</a:t>
            </a:r>
          </a:p>
          <a:p>
            <a:pPr marL="285750" indent="-285750">
              <a:buFont typeface="Wingdings" panose="05000000000000000000" pitchFamily="2" charset="2"/>
              <a:buChar char="§"/>
            </a:pPr>
            <a:r>
              <a:rPr lang="en-US" dirty="0"/>
              <a:t>Results and Outcomes</a:t>
            </a:r>
          </a:p>
          <a:p>
            <a:pPr marL="285750" indent="-285750">
              <a:buFont typeface="Wingdings" panose="05000000000000000000" pitchFamily="2" charset="2"/>
              <a:buChar char="§"/>
            </a:pPr>
            <a:r>
              <a:rPr lang="en-US" dirty="0"/>
              <a:t>Conclusion</a:t>
            </a:r>
          </a:p>
          <a:p>
            <a:pPr marL="285750" indent="-285750">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316380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Introduction</a:t>
            </a:r>
          </a:p>
        </p:txBody>
      </p:sp>
    </p:spTree>
    <p:extLst>
      <p:ext uri="{BB962C8B-B14F-4D97-AF65-F5344CB8AC3E}">
        <p14:creationId xmlns:p14="http://schemas.microsoft.com/office/powerpoint/2010/main" val="27628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Introduction</a:t>
            </a:r>
          </a:p>
        </p:txBody>
      </p:sp>
      <p:sp>
        <p:nvSpPr>
          <p:cNvPr id="16" name="TextBox 15"/>
          <p:cNvSpPr txBox="1"/>
          <p:nvPr/>
        </p:nvSpPr>
        <p:spPr>
          <a:xfrm>
            <a:off x="178802" y="1305521"/>
            <a:ext cx="11592784" cy="3416320"/>
          </a:xfrm>
          <a:prstGeom prst="rect">
            <a:avLst/>
          </a:prstGeom>
          <a:noFill/>
        </p:spPr>
        <p:txBody>
          <a:bodyPr wrap="square" rtlCol="0">
            <a:spAutoFit/>
          </a:bodyPr>
          <a:lstStyle/>
          <a:p>
            <a:pPr algn="just"/>
            <a:r>
              <a:rPr lang="en-US" sz="2400" i="0" dirty="0">
                <a:effectLst/>
              </a:rPr>
              <a:t>Traveling is an experience that can enrich our lives, whether it's for business or pleasure. However, finding the perfect hotel can sometimes be a challenge. That's why we've created a website that makes booking hotels easier and more convenient than ever before. Our website offers a variety of features that allow you to search and compare hotels from around the world, making it easier for you to find the perfect place to stay.</a:t>
            </a:r>
          </a:p>
          <a:p>
            <a:pPr algn="just"/>
            <a:endParaRPr lang="en-US" sz="2400" i="0" dirty="0">
              <a:effectLst/>
            </a:endParaRPr>
          </a:p>
          <a:p>
            <a:pPr algn="just"/>
            <a:r>
              <a:rPr lang="en-US" sz="2400" i="0" dirty="0">
                <a:effectLst/>
              </a:rPr>
              <a:t>In this presentation, We'll be sharing with you more about our website, its benefits, and how it can help you book your next hotel stay seamlessly. So, let's dive in and explore our website together.</a:t>
            </a:r>
            <a:endParaRPr lang="en-US" sz="2400" dirty="0"/>
          </a:p>
        </p:txBody>
      </p:sp>
    </p:spTree>
    <p:extLst>
      <p:ext uri="{BB962C8B-B14F-4D97-AF65-F5344CB8AC3E}">
        <p14:creationId xmlns:p14="http://schemas.microsoft.com/office/powerpoint/2010/main" val="113655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1446550"/>
          </a:xfrm>
          <a:prstGeom prst="rect">
            <a:avLst/>
          </a:prstGeom>
          <a:noFill/>
        </p:spPr>
        <p:txBody>
          <a:bodyPr wrap="square" rtlCol="0">
            <a:spAutoFit/>
          </a:bodyPr>
          <a:lstStyle/>
          <a:p>
            <a:pPr algn="ctr"/>
            <a:r>
              <a:rPr lang="en-US" sz="4400" b="1" dirty="0"/>
              <a:t>Possible Beneficiaries</a:t>
            </a:r>
          </a:p>
          <a:p>
            <a:pPr algn="ctr"/>
            <a:endParaRPr lang="en-US" sz="4400" b="1" dirty="0"/>
          </a:p>
        </p:txBody>
      </p:sp>
    </p:spTree>
    <p:extLst>
      <p:ext uri="{BB962C8B-B14F-4D97-AF65-F5344CB8AC3E}">
        <p14:creationId xmlns:p14="http://schemas.microsoft.com/office/powerpoint/2010/main" val="371336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3543453"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Possible Beneficiaries</a:t>
            </a:r>
          </a:p>
        </p:txBody>
      </p:sp>
      <p:sp>
        <p:nvSpPr>
          <p:cNvPr id="16" name="TextBox 15"/>
          <p:cNvSpPr txBox="1"/>
          <p:nvPr/>
        </p:nvSpPr>
        <p:spPr>
          <a:xfrm>
            <a:off x="178802" y="991485"/>
            <a:ext cx="11592784" cy="4893647"/>
          </a:xfrm>
          <a:prstGeom prst="rect">
            <a:avLst/>
          </a:prstGeom>
          <a:noFill/>
        </p:spPr>
        <p:txBody>
          <a:bodyPr wrap="square" rtlCol="0">
            <a:spAutoFit/>
          </a:bodyPr>
          <a:lstStyle/>
          <a:p>
            <a:pPr algn="just">
              <a:buFont typeface="+mj-lt"/>
              <a:buAutoNum type="arabicPeriod"/>
            </a:pPr>
            <a:r>
              <a:rPr lang="en-US" sz="2400" b="0" i="0" dirty="0">
                <a:effectLst/>
              </a:rPr>
              <a:t>Travelers: The primary beneficiaries of a hotel booking website are travelers who are looking for a place to stay during their trip. The website allows them to search for hotels based on their preferences, such as location, price, amenities, and reviews, and make reservations online.</a:t>
            </a:r>
          </a:p>
          <a:p>
            <a:pPr algn="just"/>
            <a:endParaRPr lang="en-US" sz="2400" b="0" i="0" dirty="0">
              <a:effectLst/>
            </a:endParaRPr>
          </a:p>
          <a:p>
            <a:pPr algn="just"/>
            <a:r>
              <a:rPr lang="en-US" sz="2400" b="0" i="0" dirty="0">
                <a:effectLst/>
              </a:rPr>
              <a:t>2.Hotel owners and managers: Hotel owners and managers can benefit from a hotel booking website by having a platform to showcase their properties and attract more guests. They can also use the website to manage their bookings, rates, and availability.</a:t>
            </a:r>
          </a:p>
          <a:p>
            <a:pPr algn="just"/>
            <a:endParaRPr lang="en-US" sz="2400" b="0" i="0" dirty="0">
              <a:effectLst/>
            </a:endParaRPr>
          </a:p>
          <a:p>
            <a:pPr algn="just"/>
            <a:r>
              <a:rPr lang="en-US" sz="2400" b="0" i="0" dirty="0">
                <a:effectLst/>
              </a:rPr>
              <a:t>3.Local communities: Local communities can benefit from a hotel booking website by attracting more tourists to their area, which can boost the </a:t>
            </a:r>
            <a:r>
              <a:rPr lang="en-US" sz="2400" b="0" i="0" u="none" strike="noStrike" dirty="0">
                <a:effectLst/>
              </a:rPr>
              <a:t>local economy</a:t>
            </a:r>
            <a:r>
              <a:rPr lang="en-US" sz="2400" b="0" i="0" dirty="0">
                <a:effectLst/>
              </a:rPr>
              <a:t> and create job opportunities.</a:t>
            </a:r>
          </a:p>
          <a:p>
            <a:pPr algn="just"/>
            <a:endParaRPr lang="en-US" sz="2400" b="0" i="0" dirty="0">
              <a:effectLst/>
            </a:endParaRPr>
          </a:p>
        </p:txBody>
      </p:sp>
    </p:spTree>
    <p:extLst>
      <p:ext uri="{BB962C8B-B14F-4D97-AF65-F5344CB8AC3E}">
        <p14:creationId xmlns:p14="http://schemas.microsoft.com/office/powerpoint/2010/main" val="127541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sp>
        <p:nvSpPr>
          <p:cNvPr id="2" name="TextBox 1">
            <a:extLst>
              <a:ext uri="{FF2B5EF4-FFF2-40B4-BE49-F238E27FC236}">
                <a16:creationId xmlns:a16="http://schemas.microsoft.com/office/drawing/2014/main" id="{4C634941-0522-F313-FA6C-FCA3098A418F}"/>
              </a:ext>
            </a:extLst>
          </p:cNvPr>
          <p:cNvSpPr txBox="1"/>
          <p:nvPr/>
        </p:nvSpPr>
        <p:spPr>
          <a:xfrm>
            <a:off x="2401454" y="2697161"/>
            <a:ext cx="7093527" cy="769441"/>
          </a:xfrm>
          <a:prstGeom prst="rect">
            <a:avLst/>
          </a:prstGeom>
          <a:noFill/>
        </p:spPr>
        <p:txBody>
          <a:bodyPr wrap="square" rtlCol="0">
            <a:spAutoFit/>
          </a:bodyPr>
          <a:lstStyle/>
          <a:p>
            <a:pPr algn="ctr"/>
            <a:r>
              <a:rPr lang="en-US" sz="4400" b="1" dirty="0"/>
              <a:t>Main Objectives</a:t>
            </a:r>
          </a:p>
        </p:txBody>
      </p:sp>
    </p:spTree>
    <p:extLst>
      <p:ext uri="{BB962C8B-B14F-4D97-AF65-F5344CB8AC3E}">
        <p14:creationId xmlns:p14="http://schemas.microsoft.com/office/powerpoint/2010/main" val="284250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3210943" cy="46166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Main Objectives</a:t>
            </a:r>
          </a:p>
        </p:txBody>
      </p:sp>
      <p:sp>
        <p:nvSpPr>
          <p:cNvPr id="16" name="TextBox 15"/>
          <p:cNvSpPr txBox="1"/>
          <p:nvPr/>
        </p:nvSpPr>
        <p:spPr>
          <a:xfrm>
            <a:off x="178802" y="1307137"/>
            <a:ext cx="11592784" cy="4243726"/>
          </a:xfrm>
          <a:prstGeom prst="rect">
            <a:avLst/>
          </a:prstGeom>
          <a:noFill/>
        </p:spPr>
        <p:txBody>
          <a:bodyPr wrap="square" rtlCol="0">
            <a:spAutoFit/>
          </a:bodyPr>
          <a:lstStyle/>
          <a:p>
            <a:pPr marL="342900" marR="0" lvl="0" indent="-342900" algn="just" rtl="0">
              <a:lnSpc>
                <a:spcPct val="150000"/>
              </a:lnSpc>
              <a:spcBef>
                <a:spcPts val="120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To create an easy-to-use interface for hotel administrators to add and update hotel offers, manage reservations, and oversee the booking process effectively.</a:t>
            </a:r>
          </a:p>
          <a:p>
            <a:pPr marL="342900" indent="-342900" algn="just">
              <a:lnSpc>
                <a:spcPct val="150000"/>
              </a:lnSpc>
              <a:spcBef>
                <a:spcPts val="1200"/>
              </a:spcBef>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To optimize the system's performance, scalability, and responsiveness to handle multiple users and simultaneous reservations efficiently.</a:t>
            </a:r>
          </a:p>
          <a:p>
            <a:pPr marL="342900" indent="-342900" algn="just">
              <a:lnSpc>
                <a:spcPct val="150000"/>
              </a:lnSpc>
              <a:spcBef>
                <a:spcPts val="1200"/>
              </a:spcBef>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To implement a robust and secure database system that stores hotel information, user details, and reservation data securely.</a:t>
            </a:r>
          </a:p>
          <a:p>
            <a:pPr marL="342900" marR="0" lvl="0" indent="-342900" algn="just" rtl="0">
              <a:lnSpc>
                <a:spcPct val="150000"/>
              </a:lnSpc>
              <a:spcBef>
                <a:spcPts val="120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33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1189</Words>
  <Application>Microsoft Office PowerPoint</Application>
  <PresentationFormat>Widescreen</PresentationFormat>
  <Paragraphs>98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Omar Mohamed Mahmoud Mohamed El-Baqri</cp:lastModifiedBy>
  <cp:revision>36</cp:revision>
  <dcterms:created xsi:type="dcterms:W3CDTF">2019-11-03T13:54:28Z</dcterms:created>
  <dcterms:modified xsi:type="dcterms:W3CDTF">2023-07-02T10:16:00Z</dcterms:modified>
</cp:coreProperties>
</file>