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11"/>
  </p:notesMasterIdLst>
  <p:handoutMasterIdLst>
    <p:handoutMasterId r:id="rId12"/>
  </p:handoutMasterIdLst>
  <p:sldIdLst>
    <p:sldId id="256" r:id="rId5"/>
    <p:sldId id="273" r:id="rId6"/>
    <p:sldId id="274" r:id="rId7"/>
    <p:sldId id="270" r:id="rId8"/>
    <p:sldId id="271"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10/23/2024</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10/23/2024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10/23/2024</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10/23/2024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10/23/2024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10/23/2024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10/23/2024</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10/23/2024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10/23/2024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10/23/2024</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10/23/2024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10/23/2024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10/23/2024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10/23/2024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10/23/2024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10/23/2024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10/23/2024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10/23/2024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10/23/2024</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21.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7.png"/><Relationship Id="rId9" Type="http://schemas.openxmlformats.org/officeDocument/2006/relationships/image" Target="../media/image1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p:txBody>
          <a:bodyPr/>
          <a:lstStyle/>
          <a:p>
            <a:r>
              <a:rPr lang="en-US" dirty="0" smtClean="0">
                <a:solidFill>
                  <a:schemeClr val="bg1"/>
                </a:solidFill>
              </a:rPr>
              <a:t>Hotel Management System</a:t>
            </a:r>
            <a:endParaRPr lang="en-US"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p:txBody>
          <a:bodyPr/>
          <a:lstStyle/>
          <a:p>
            <a:r>
              <a:rPr lang="en-US" dirty="0" smtClean="0"/>
              <a:t>Omar Al Zoghbi</a:t>
            </a:r>
          </a:p>
          <a:p>
            <a:r>
              <a:rPr lang="en-US" dirty="0" smtClean="0">
                <a:solidFill>
                  <a:schemeClr val="bg1"/>
                </a:solidFill>
              </a:rPr>
              <a:t>Hasan </a:t>
            </a:r>
            <a:r>
              <a:rPr lang="en-US" dirty="0" err="1" smtClean="0">
                <a:solidFill>
                  <a:schemeClr val="bg1"/>
                </a:solidFill>
              </a:rPr>
              <a:t>itani</a:t>
            </a:r>
            <a:endParaRPr lang="en-US" dirty="0">
              <a:solidFill>
                <a:schemeClr val="bg1"/>
              </a:solidFill>
            </a:endParaRPr>
          </a:p>
        </p:txBody>
      </p:sp>
    </p:spTree>
    <p:extLst>
      <p:ext uri="{BB962C8B-B14F-4D97-AF65-F5344CB8AC3E}">
        <p14:creationId xmlns:p14="http://schemas.microsoft.com/office/powerpoint/2010/main" val="30670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a:t>
            </a:r>
            <a:r>
              <a:rPr lang="en-US" dirty="0"/>
              <a:t>n</a:t>
            </a:r>
          </a:p>
        </p:txBody>
      </p:sp>
      <p:sp>
        <p:nvSpPr>
          <p:cNvPr id="3" name="Content Placeholder 2"/>
          <p:cNvSpPr>
            <a:spLocks noGrp="1"/>
          </p:cNvSpPr>
          <p:nvPr>
            <p:ph idx="1"/>
          </p:nvPr>
        </p:nvSpPr>
        <p:spPr/>
        <p:txBody>
          <a:bodyPr/>
          <a:lstStyle/>
          <a:p>
            <a:pPr marL="0" indent="0">
              <a:lnSpc>
                <a:spcPct val="200000"/>
              </a:lnSpc>
              <a:buNone/>
            </a:pPr>
            <a:r>
              <a:rPr lang="en-US" b="1" dirty="0"/>
              <a:t>A hotel management system </a:t>
            </a:r>
            <a:r>
              <a:rPr lang="en-US" b="1" dirty="0" smtClean="0"/>
              <a:t>is a </a:t>
            </a:r>
            <a:r>
              <a:rPr lang="en-US" b="1" dirty="0"/>
              <a:t>software that helps hotels manage their daily operations, such as booking rooms, handling check-ins and check-outs, and managing reservations. T</a:t>
            </a:r>
            <a:r>
              <a:rPr lang="en-US" b="1" dirty="0" smtClean="0"/>
              <a:t>asks </a:t>
            </a:r>
            <a:r>
              <a:rPr lang="en-US" b="1" dirty="0"/>
              <a:t>like customer service, billing, and room </a:t>
            </a:r>
            <a:r>
              <a:rPr lang="en-US" b="1" dirty="0" smtClean="0"/>
              <a:t>inventory make </a:t>
            </a:r>
            <a:r>
              <a:rPr lang="en-US" b="1" dirty="0"/>
              <a:t>it easier for staff to keep things organized. The system also improves guest experiences by ensuring smooth </a:t>
            </a:r>
            <a:r>
              <a:rPr lang="en-US" b="1" dirty="0" smtClean="0"/>
              <a:t>operations so it </a:t>
            </a:r>
            <a:r>
              <a:rPr lang="en-US" b="1" dirty="0"/>
              <a:t>helps hotels run more efficiently and professionally.</a:t>
            </a:r>
          </a:p>
        </p:txBody>
      </p:sp>
      <p:sp>
        <p:nvSpPr>
          <p:cNvPr id="4" name="Slide Number Placeholder 3"/>
          <p:cNvSpPr>
            <a:spLocks noGrp="1"/>
          </p:cNvSpPr>
          <p:nvPr>
            <p:ph type="sldNum" sz="quarter" idx="12"/>
          </p:nvPr>
        </p:nvSpPr>
        <p:spPr/>
        <p:txBody>
          <a:bodyPr/>
          <a:lstStyle/>
          <a:p>
            <a:fld id="{9FF96B15-8338-45D5-A943-561235072D66}" type="slidenum">
              <a:rPr lang="en-US" noProof="0" smtClean="0"/>
              <a:t>2</a:t>
            </a:fld>
            <a:endParaRPr lang="en-US" noProof="0" dirty="0"/>
          </a:p>
        </p:txBody>
      </p:sp>
    </p:spTree>
    <p:extLst>
      <p:ext uri="{BB962C8B-B14F-4D97-AF65-F5344CB8AC3E}">
        <p14:creationId xmlns:p14="http://schemas.microsoft.com/office/powerpoint/2010/main" val="334369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Hotel Management System ?</a:t>
            </a:r>
            <a:endParaRPr lang="en-US" dirty="0"/>
          </a:p>
        </p:txBody>
      </p:sp>
      <p:sp>
        <p:nvSpPr>
          <p:cNvPr id="3" name="Content Placeholder 2"/>
          <p:cNvSpPr>
            <a:spLocks noGrp="1"/>
          </p:cNvSpPr>
          <p:nvPr>
            <p:ph idx="1"/>
          </p:nvPr>
        </p:nvSpPr>
        <p:spPr/>
        <p:txBody>
          <a:bodyPr>
            <a:noAutofit/>
          </a:bodyPr>
          <a:lstStyle/>
          <a:p>
            <a:r>
              <a:rPr lang="en-US" b="1" dirty="0"/>
              <a:t>A hotel management system is important because it makes hotel work easier and faster. It helps with things like booking rooms, checking in and out, and keeping track of payments. By using the system, hotel staff can avoid mistakes and spend less time doing tasks manually. This helps guests have a better experience, as they can check in smoothly and get quick help when needed. The system also gives hotel managers useful information, so they can make better decisions to improve the hotel's services and profits</a:t>
            </a:r>
            <a:r>
              <a:rPr lang="en-US" b="1" dirty="0" smtClean="0"/>
              <a:t>.</a:t>
            </a:r>
          </a:p>
          <a:p>
            <a:r>
              <a:rPr lang="en-US" b="1" dirty="0" smtClean="0"/>
              <a:t>The </a:t>
            </a:r>
            <a:r>
              <a:rPr lang="en-US" b="1" dirty="0"/>
              <a:t>system also helps keep track of room availability, so staff know which rooms are free or booked. It makes communication between different departments, like housekeeping and front desk, easier and faster. </a:t>
            </a:r>
            <a:r>
              <a:rPr lang="en-US" b="1" dirty="0" smtClean="0"/>
              <a:t>This means that </a:t>
            </a:r>
            <a:r>
              <a:rPr lang="en-US" b="1" dirty="0"/>
              <a:t>a hotel management system helps the hotel run smoothly and provide better </a:t>
            </a:r>
            <a:r>
              <a:rPr lang="en-US" b="1" dirty="0" smtClean="0"/>
              <a:t>services </a:t>
            </a:r>
            <a:r>
              <a:rPr lang="en-US" b="1" dirty="0"/>
              <a:t>to guests.</a:t>
            </a:r>
          </a:p>
        </p:txBody>
      </p:sp>
      <p:sp>
        <p:nvSpPr>
          <p:cNvPr id="4" name="Slide Number Placeholder 3"/>
          <p:cNvSpPr>
            <a:spLocks noGrp="1"/>
          </p:cNvSpPr>
          <p:nvPr>
            <p:ph type="sldNum" sz="quarter" idx="12"/>
          </p:nvPr>
        </p:nvSpPr>
        <p:spPr/>
        <p:txBody>
          <a:bodyPr/>
          <a:lstStyle/>
          <a:p>
            <a:fld id="{9FF96B15-8338-45D5-A943-561235072D66}" type="slidenum">
              <a:rPr lang="en-US" noProof="0" smtClean="0"/>
              <a:t>3</a:t>
            </a:fld>
            <a:endParaRPr lang="en-US" noProof="0" dirty="0"/>
          </a:p>
        </p:txBody>
      </p:sp>
    </p:spTree>
    <p:extLst>
      <p:ext uri="{BB962C8B-B14F-4D97-AF65-F5344CB8AC3E}">
        <p14:creationId xmlns:p14="http://schemas.microsoft.com/office/powerpoint/2010/main" val="11148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BB6A-049C-45E8-AC09-2F0B9BB2F304}"/>
              </a:ext>
            </a:extLst>
          </p:cNvPr>
          <p:cNvSpPr>
            <a:spLocks noGrp="1"/>
          </p:cNvSpPr>
          <p:nvPr>
            <p:ph type="title"/>
          </p:nvPr>
        </p:nvSpPr>
        <p:spPr>
          <a:xfrm>
            <a:off x="475354" y="2266071"/>
            <a:ext cx="4227275" cy="2283824"/>
          </a:xfrm>
        </p:spPr>
        <p:txBody>
          <a:bodyPr/>
          <a:lstStyle/>
          <a:p>
            <a:r>
              <a:rPr lang="en-US" b="1" dirty="0" smtClean="0"/>
              <a:t>Programming Language and Database</a:t>
            </a:r>
            <a:r>
              <a:rPr lang="en-US" dirty="0"/>
              <a:t>	</a:t>
            </a:r>
          </a:p>
        </p:txBody>
      </p:sp>
      <p:pic>
        <p:nvPicPr>
          <p:cNvPr id="12" name="Picture Placeholder 11" descr="Open Book">
            <a:extLst>
              <a:ext uri="{FF2B5EF4-FFF2-40B4-BE49-F238E27FC236}">
                <a16:creationId xmlns:a16="http://schemas.microsoft.com/office/drawing/2014/main" id="{F789BF61-D242-4C97-BB4D-41ABE8AA48E8}"/>
              </a:ext>
            </a:extLst>
          </p:cNvPr>
          <p:cNvPicPr>
            <a:picLocks noGrp="1" noChangeAspect="1"/>
          </p:cNvPicPr>
          <p:nvPr>
            <p:ph type="pic" sz="quarter" idx="21"/>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6454143" y="2400186"/>
            <a:ext cx="929952" cy="929952"/>
          </a:xfrm>
        </p:spPr>
      </p:pic>
      <p:sp>
        <p:nvSpPr>
          <p:cNvPr id="4" name="Text Placeholder 3">
            <a:extLst>
              <a:ext uri="{FF2B5EF4-FFF2-40B4-BE49-F238E27FC236}">
                <a16:creationId xmlns:a16="http://schemas.microsoft.com/office/drawing/2014/main" id="{C54F589A-CEC8-4207-8D7B-43220A840A6C}"/>
              </a:ext>
            </a:extLst>
          </p:cNvPr>
          <p:cNvSpPr>
            <a:spLocks noGrp="1"/>
          </p:cNvSpPr>
          <p:nvPr>
            <p:ph type="body" sz="quarter" idx="14"/>
          </p:nvPr>
        </p:nvSpPr>
        <p:spPr/>
        <p:txBody>
          <a:bodyPr>
            <a:normAutofit/>
          </a:bodyPr>
          <a:lstStyle/>
          <a:p>
            <a:r>
              <a:rPr lang="en-US" sz="4000" b="1" i="1" dirty="0" smtClean="0"/>
              <a:t>PHP</a:t>
            </a:r>
            <a:endParaRPr lang="en-US" sz="4000" b="1" i="1" dirty="0"/>
          </a:p>
          <a:p>
            <a:endParaRPr lang="en-US" dirty="0"/>
          </a:p>
        </p:txBody>
      </p:sp>
      <p:pic>
        <p:nvPicPr>
          <p:cNvPr id="14" name="Picture Placeholder 13" descr="Pencil">
            <a:extLst>
              <a:ext uri="{FF2B5EF4-FFF2-40B4-BE49-F238E27FC236}">
                <a16:creationId xmlns:a16="http://schemas.microsoft.com/office/drawing/2014/main" id="{19E134B0-C7E0-44A0-BADA-93C2019D09FB}"/>
              </a:ext>
            </a:extLst>
          </p:cNvPr>
          <p:cNvPicPr>
            <a:picLocks noGrp="1" noChangeAspect="1"/>
          </p:cNvPicPr>
          <p:nvPr>
            <p:ph type="pic" sz="quarter" idx="22"/>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p:blipFill>
        <p:spPr/>
      </p:pic>
      <p:sp>
        <p:nvSpPr>
          <p:cNvPr id="6" name="Text Placeholder 5">
            <a:extLst>
              <a:ext uri="{FF2B5EF4-FFF2-40B4-BE49-F238E27FC236}">
                <a16:creationId xmlns:a16="http://schemas.microsoft.com/office/drawing/2014/main" id="{71EA63EB-C2C5-4671-AE38-4464037BE2F9}"/>
              </a:ext>
            </a:extLst>
          </p:cNvPr>
          <p:cNvSpPr>
            <a:spLocks noGrp="1"/>
          </p:cNvSpPr>
          <p:nvPr>
            <p:ph type="body" sz="quarter" idx="16"/>
          </p:nvPr>
        </p:nvSpPr>
        <p:spPr>
          <a:xfrm>
            <a:off x="8415429" y="3785996"/>
            <a:ext cx="3667714" cy="1503455"/>
          </a:xfrm>
        </p:spPr>
        <p:txBody>
          <a:bodyPr/>
          <a:lstStyle/>
          <a:p>
            <a:r>
              <a:rPr lang="en-US" sz="4000" b="1" i="1" dirty="0" err="1" smtClean="0"/>
              <a:t>phpMyAdmin</a:t>
            </a:r>
            <a:endParaRPr lang="en-US" sz="4000" b="1" i="1" dirty="0"/>
          </a:p>
        </p:txBody>
      </p:sp>
      <p:sp>
        <p:nvSpPr>
          <p:cNvPr id="3" name="Slide Number Placeholder 2">
            <a:extLst>
              <a:ext uri="{FF2B5EF4-FFF2-40B4-BE49-F238E27FC236}">
                <a16:creationId xmlns:a16="http://schemas.microsoft.com/office/drawing/2014/main" id="{1EC2495D-630A-AF42-97CB-9B1D6372777F}"/>
              </a:ext>
            </a:extLst>
          </p:cNvPr>
          <p:cNvSpPr>
            <a:spLocks noGrp="1"/>
          </p:cNvSpPr>
          <p:nvPr>
            <p:ph type="sldNum" sz="quarter" idx="12"/>
          </p:nvPr>
        </p:nvSpPr>
        <p:spPr/>
        <p:txBody>
          <a:bodyPr/>
          <a:lstStyle/>
          <a:p>
            <a:fld id="{9FF96B15-8338-45D5-A943-561235072D66}" type="slidenum">
              <a:rPr lang="en-US" smtClean="0"/>
              <a:pPr/>
              <a:t>4</a:t>
            </a:fld>
            <a:endParaRPr lang="en-US" dirty="0"/>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6275" y="2148367"/>
            <a:ext cx="2448719" cy="14097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4994" y="1255167"/>
            <a:ext cx="3250794" cy="2530829"/>
          </a:xfrm>
          <a:prstGeom prst="rect">
            <a:avLst/>
          </a:prstGeom>
        </p:spPr>
      </p:pic>
    </p:spTree>
    <p:extLst>
      <p:ext uri="{BB962C8B-B14F-4D97-AF65-F5344CB8AC3E}">
        <p14:creationId xmlns:p14="http://schemas.microsoft.com/office/powerpoint/2010/main" val="271076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B52-A20E-426B-B7E0-1B6AAB46C89F}"/>
              </a:ext>
            </a:extLst>
          </p:cNvPr>
          <p:cNvSpPr>
            <a:spLocks noGrp="1"/>
          </p:cNvSpPr>
          <p:nvPr>
            <p:ph type="title"/>
          </p:nvPr>
        </p:nvSpPr>
        <p:spPr/>
        <p:txBody>
          <a:bodyPr/>
          <a:lstStyle/>
          <a:p>
            <a:r>
              <a:rPr lang="en-US" b="1" dirty="0" smtClean="0"/>
              <a:t>Expected Results</a:t>
            </a:r>
            <a:endParaRPr lang="en-US" b="1" dirty="0"/>
          </a:p>
        </p:txBody>
      </p:sp>
      <p:pic>
        <p:nvPicPr>
          <p:cNvPr id="38" name="Picture Placeholder 37" descr="Stopwatch">
            <a:extLst>
              <a:ext uri="{FF2B5EF4-FFF2-40B4-BE49-F238E27FC236}">
                <a16:creationId xmlns:a16="http://schemas.microsoft.com/office/drawing/2014/main" id="{75D52F23-4559-4B75-A901-51E47C8B31C5}"/>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38313" t="-38313" r="-38313" b="-38313"/>
          <a:stretch/>
        </p:blipFill>
        <p:spPr>
          <a:xfrm>
            <a:off x="8410099" y="1931408"/>
            <a:ext cx="1041323" cy="1041323"/>
          </a:xfrm>
        </p:spPr>
      </p:pic>
      <p:sp>
        <p:nvSpPr>
          <p:cNvPr id="4" name="Text Placeholder 3">
            <a:extLst>
              <a:ext uri="{FF2B5EF4-FFF2-40B4-BE49-F238E27FC236}">
                <a16:creationId xmlns:a16="http://schemas.microsoft.com/office/drawing/2014/main" id="{0436469F-A292-4492-BAAB-2F581AD4AC1D}"/>
              </a:ext>
            </a:extLst>
          </p:cNvPr>
          <p:cNvSpPr>
            <a:spLocks noGrp="1"/>
          </p:cNvSpPr>
          <p:nvPr>
            <p:ph type="body" sz="quarter" idx="14"/>
          </p:nvPr>
        </p:nvSpPr>
        <p:spPr>
          <a:xfrm>
            <a:off x="6189670" y="1928699"/>
            <a:ext cx="2095046" cy="1134239"/>
          </a:xfrm>
        </p:spPr>
        <p:txBody>
          <a:bodyPr>
            <a:normAutofit/>
          </a:bodyPr>
          <a:lstStyle/>
          <a:p>
            <a:r>
              <a:rPr lang="en-US" dirty="0"/>
              <a:t>Minimize mistakes in bookings, payments, and room management.</a:t>
            </a:r>
          </a:p>
        </p:txBody>
      </p:sp>
      <p:sp>
        <p:nvSpPr>
          <p:cNvPr id="6" name="Text Placeholder 5">
            <a:extLst>
              <a:ext uri="{FF2B5EF4-FFF2-40B4-BE49-F238E27FC236}">
                <a16:creationId xmlns:a16="http://schemas.microsoft.com/office/drawing/2014/main" id="{410CAEE2-2C63-436A-B2D5-4E3D73081993}"/>
              </a:ext>
            </a:extLst>
          </p:cNvPr>
          <p:cNvSpPr>
            <a:spLocks noGrp="1"/>
          </p:cNvSpPr>
          <p:nvPr>
            <p:ph type="body" sz="quarter" idx="16"/>
          </p:nvPr>
        </p:nvSpPr>
        <p:spPr>
          <a:xfrm>
            <a:off x="9519533" y="1928699"/>
            <a:ext cx="2095046" cy="1134239"/>
          </a:xfrm>
        </p:spPr>
        <p:txBody>
          <a:bodyPr/>
          <a:lstStyle/>
          <a:p>
            <a:r>
              <a:rPr lang="en-US" dirty="0"/>
              <a:t>Hotel operations like bookings, check-ins, and billing will run smoothly and faster, reducing manual work for staff.</a:t>
            </a:r>
          </a:p>
        </p:txBody>
      </p:sp>
      <p:pic>
        <p:nvPicPr>
          <p:cNvPr id="42" name="Picture Placeholder 41" descr="Checkmark">
            <a:extLst>
              <a:ext uri="{FF2B5EF4-FFF2-40B4-BE49-F238E27FC236}">
                <a16:creationId xmlns:a16="http://schemas.microsoft.com/office/drawing/2014/main" id="{3A3B6454-5613-4DC3-8C16-A358C1660553}"/>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46413" t="-50148" r="-53884" b="-50148"/>
          <a:stretch/>
        </p:blipFill>
        <p:spPr>
          <a:xfrm>
            <a:off x="5105845" y="3979906"/>
            <a:ext cx="1041323" cy="1041323"/>
          </a:xfrm>
        </p:spPr>
      </p:pic>
      <p:sp>
        <p:nvSpPr>
          <p:cNvPr id="8" name="Text Placeholder 7">
            <a:extLst>
              <a:ext uri="{FF2B5EF4-FFF2-40B4-BE49-F238E27FC236}">
                <a16:creationId xmlns:a16="http://schemas.microsoft.com/office/drawing/2014/main" id="{A68D70ED-10B5-4BE6-AD26-6087054C33D1}"/>
              </a:ext>
            </a:extLst>
          </p:cNvPr>
          <p:cNvSpPr>
            <a:spLocks noGrp="1"/>
          </p:cNvSpPr>
          <p:nvPr>
            <p:ph type="body" sz="quarter" idx="18"/>
          </p:nvPr>
        </p:nvSpPr>
        <p:spPr>
          <a:xfrm>
            <a:off x="6189670" y="3976324"/>
            <a:ext cx="2095046" cy="1134239"/>
          </a:xfrm>
        </p:spPr>
        <p:txBody>
          <a:bodyPr>
            <a:normAutofit lnSpcReduction="10000"/>
          </a:bodyPr>
          <a:lstStyle/>
          <a:p>
            <a:r>
              <a:rPr lang="en-US" dirty="0"/>
              <a:t>Guests will experience quicker service, easier check-ins, and personalized attention, leading to higher satisfaction.</a:t>
            </a:r>
          </a:p>
        </p:txBody>
      </p:sp>
      <p:pic>
        <p:nvPicPr>
          <p:cNvPr id="44" name="Picture Placeholder 43" descr="Open Book">
            <a:extLst>
              <a:ext uri="{FF2B5EF4-FFF2-40B4-BE49-F238E27FC236}">
                <a16:creationId xmlns:a16="http://schemas.microsoft.com/office/drawing/2014/main" id="{A09A9329-706D-48C2-B319-28C120B9368D}"/>
              </a:ext>
            </a:extLst>
          </p:cNvPr>
          <p:cNvPicPr>
            <a:picLocks noGrp="1" noChangeAspect="1"/>
          </p:cNvPicPr>
          <p:nvPr>
            <p:ph type="pic" sz="quarter" idx="4294967295"/>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36147" t="-41161" r="-46175" b="-41161"/>
          <a:stretch/>
        </p:blipFill>
        <p:spPr>
          <a:xfrm>
            <a:off x="8410099" y="3979906"/>
            <a:ext cx="1041323" cy="1041323"/>
          </a:xfrm>
        </p:spPr>
      </p:pic>
      <p:sp>
        <p:nvSpPr>
          <p:cNvPr id="10" name="Text Placeholder 9">
            <a:extLst>
              <a:ext uri="{FF2B5EF4-FFF2-40B4-BE49-F238E27FC236}">
                <a16:creationId xmlns:a16="http://schemas.microsoft.com/office/drawing/2014/main" id="{220DCE5B-BE86-496B-83B4-E1F188607D9E}"/>
              </a:ext>
            </a:extLst>
          </p:cNvPr>
          <p:cNvSpPr>
            <a:spLocks noGrp="1"/>
          </p:cNvSpPr>
          <p:nvPr>
            <p:ph type="body" sz="quarter" idx="20"/>
          </p:nvPr>
        </p:nvSpPr>
        <p:spPr>
          <a:xfrm>
            <a:off x="9519533" y="3976324"/>
            <a:ext cx="2095046" cy="1134239"/>
          </a:xfrm>
        </p:spPr>
        <p:txBody>
          <a:bodyPr/>
          <a:lstStyle/>
          <a:p>
            <a:r>
              <a:rPr lang="en-US" dirty="0"/>
              <a:t>Hotel managers will have access to real-time data and reports, helping them make informed decisions and improve the hotel's performance.</a:t>
            </a:r>
          </a:p>
        </p:txBody>
      </p:sp>
      <p:sp>
        <p:nvSpPr>
          <p:cNvPr id="16" name="Slide Number Placeholder 15">
            <a:extLst>
              <a:ext uri="{FF2B5EF4-FFF2-40B4-BE49-F238E27FC236}">
                <a16:creationId xmlns:a16="http://schemas.microsoft.com/office/drawing/2014/main" id="{7CF36D8C-67BC-C442-916E-35C3E53D6B7D}"/>
              </a:ext>
            </a:extLst>
          </p:cNvPr>
          <p:cNvSpPr>
            <a:spLocks noGrp="1"/>
          </p:cNvSpPr>
          <p:nvPr>
            <p:ph type="sldNum" sz="quarter" idx="12"/>
          </p:nvPr>
        </p:nvSpPr>
        <p:spPr/>
        <p:txBody>
          <a:bodyPr/>
          <a:lstStyle/>
          <a:p>
            <a:fld id="{9FF96B15-8338-45D5-A943-561235072D66}" type="slidenum">
              <a:rPr lang="en-US" smtClean="0"/>
              <a:t>5</a:t>
            </a:fld>
            <a:endParaRPr lang="en-US" dirty="0"/>
          </a:p>
        </p:txBody>
      </p:sp>
      <p:sp>
        <p:nvSpPr>
          <p:cNvPr id="7" name="Multiply 6"/>
          <p:cNvSpPr/>
          <p:nvPr/>
        </p:nvSpPr>
        <p:spPr>
          <a:xfrm>
            <a:off x="5304019" y="1994869"/>
            <a:ext cx="548640" cy="914400"/>
          </a:xfrm>
          <a:prstGeom prst="mathMultiply">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304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b="1" dirty="0" smtClean="0"/>
              <a:t>                       Project </a:t>
            </a:r>
            <a:r>
              <a:rPr lang="en-US" b="1" dirty="0"/>
              <a:t>Scope</a:t>
            </a:r>
          </a:p>
        </p:txBody>
      </p:sp>
      <p:sp>
        <p:nvSpPr>
          <p:cNvPr id="2" name="Text Placeholder 1">
            <a:extLst>
              <a:ext uri="{FF2B5EF4-FFF2-40B4-BE49-F238E27FC236}">
                <a16:creationId xmlns:a16="http://schemas.microsoft.com/office/drawing/2014/main" id="{F4480DAD-30FE-4C86-9C81-495661668944}"/>
              </a:ext>
            </a:extLst>
          </p:cNvPr>
          <p:cNvSpPr>
            <a:spLocks noGrp="1"/>
          </p:cNvSpPr>
          <p:nvPr>
            <p:ph type="body" sz="quarter" idx="13"/>
          </p:nvPr>
        </p:nvSpPr>
        <p:spPr>
          <a:xfrm>
            <a:off x="1764150" y="2406650"/>
            <a:ext cx="9560342" cy="3477682"/>
          </a:xfrm>
        </p:spPr>
        <p:txBody>
          <a:bodyPr>
            <a:normAutofit fontScale="32500" lnSpcReduction="20000"/>
          </a:bodyPr>
          <a:lstStyle/>
          <a:p>
            <a:pPr algn="l"/>
            <a:r>
              <a:rPr lang="en-US" dirty="0" smtClean="0"/>
              <a:t>The </a:t>
            </a:r>
            <a:r>
              <a:rPr lang="en-US" dirty="0"/>
              <a:t>system will cover the following:</a:t>
            </a:r>
          </a:p>
          <a:p>
            <a:pPr algn="l"/>
            <a:r>
              <a:rPr lang="en-US" b="1" dirty="0"/>
              <a:t>Room Management</a:t>
            </a:r>
            <a:r>
              <a:rPr lang="en-US" dirty="0"/>
              <a:t>: Add, update, and delete room details (room type, availability, rates</a:t>
            </a:r>
            <a:r>
              <a:rPr lang="en-US" dirty="0" smtClean="0"/>
              <a:t>).</a:t>
            </a:r>
          </a:p>
          <a:p>
            <a:pPr algn="l"/>
            <a:r>
              <a:rPr lang="en-US" b="1" dirty="0" smtClean="0"/>
              <a:t>Reservation </a:t>
            </a:r>
            <a:r>
              <a:rPr lang="en-US" b="1" dirty="0"/>
              <a:t>Management</a:t>
            </a:r>
            <a:r>
              <a:rPr lang="en-US" dirty="0"/>
              <a:t>: Booking rooms, modifying reservations, and </a:t>
            </a:r>
            <a:r>
              <a:rPr lang="en-US" dirty="0" smtClean="0"/>
              <a:t>cancellations. </a:t>
            </a:r>
          </a:p>
          <a:p>
            <a:pPr algn="l"/>
            <a:r>
              <a:rPr lang="en-US" b="1" dirty="0" smtClean="0"/>
              <a:t>Guest </a:t>
            </a:r>
            <a:r>
              <a:rPr lang="en-US" b="1" dirty="0"/>
              <a:t>Management</a:t>
            </a:r>
            <a:r>
              <a:rPr lang="en-US" dirty="0"/>
              <a:t>: Guest registration, check-in/check-out process.</a:t>
            </a:r>
          </a:p>
          <a:p>
            <a:pPr algn="l"/>
            <a:r>
              <a:rPr lang="en-US" b="1" dirty="0"/>
              <a:t>Billing and Payments</a:t>
            </a:r>
            <a:r>
              <a:rPr lang="en-US" dirty="0"/>
              <a:t>: Invoice generation, payment tracking, and financial reports.</a:t>
            </a:r>
          </a:p>
          <a:p>
            <a:pPr algn="l"/>
            <a:r>
              <a:rPr lang="en-US" b="1" dirty="0"/>
              <a:t>User Management</a:t>
            </a:r>
            <a:r>
              <a:rPr lang="en-US" dirty="0"/>
              <a:t>: Admin, staff, and guest user roles with varying levels of access.</a:t>
            </a:r>
          </a:p>
        </p:txBody>
      </p:sp>
    </p:spTree>
    <p:extLst>
      <p:ext uri="{BB962C8B-B14F-4D97-AF65-F5344CB8AC3E}">
        <p14:creationId xmlns:p14="http://schemas.microsoft.com/office/powerpoint/2010/main" val="2394598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400</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 Boardroom</vt:lpstr>
      <vt:lpstr>Hotel Management System</vt:lpstr>
      <vt:lpstr>Introduction</vt:lpstr>
      <vt:lpstr>Why Hotel Management System ?</vt:lpstr>
      <vt:lpstr>Programming Language and Database </vt:lpstr>
      <vt:lpstr>Expected Results</vt:lpstr>
      <vt:lpstr>                       Project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2024-10-22T08:05:51Z</dcterms:created>
  <dcterms:modified xsi:type="dcterms:W3CDTF">2024-10-23T13:39:33Z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