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71" r:id="rId6"/>
    <p:sldId id="273" r:id="rId7"/>
    <p:sldId id="264" r:id="rId8"/>
    <p:sldId id="272" r:id="rId9"/>
    <p:sldId id="274" r:id="rId10"/>
    <p:sldId id="267" r:id="rId11"/>
    <p:sldId id="268" r:id="rId12"/>
    <p:sldId id="270" r:id="rId13"/>
    <p:sldId id="275"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7CA8F-5236-495F-B445-711918312152}" v="24" dt="2024-05-20T15:21:53.073"/>
    <p1510:client id="{A1ED1B1C-810E-F635-8A81-C813B2772CED}" v="487" dt="2024-05-20T17:08:06.695"/>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61734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panose="020F0502020204030204" pitchFamily="34" charset="0"/>
        </a:defRPr>
      </a:lvl2pPr>
      <a:lvl3pPr algn="l" rtl="0" fontAlgn="base">
        <a:lnSpc>
          <a:spcPct val="90000"/>
        </a:lnSpc>
        <a:spcBef>
          <a:spcPct val="0"/>
        </a:spcBef>
        <a:spcAft>
          <a:spcPct val="0"/>
        </a:spcAft>
        <a:defRPr sz="4400">
          <a:solidFill>
            <a:schemeClr val="tx1"/>
          </a:solidFill>
          <a:latin typeface="Calibri" panose="020F0502020204030204" pitchFamily="34" charset="0"/>
        </a:defRPr>
      </a:lvl3pPr>
      <a:lvl4pPr algn="l" rtl="0" fontAlgn="base">
        <a:lnSpc>
          <a:spcPct val="90000"/>
        </a:lnSpc>
        <a:spcBef>
          <a:spcPct val="0"/>
        </a:spcBef>
        <a:spcAft>
          <a:spcPct val="0"/>
        </a:spcAft>
        <a:defRPr sz="4400">
          <a:solidFill>
            <a:schemeClr val="tx1"/>
          </a:solidFill>
          <a:latin typeface="Calibri" panose="020F0502020204030204" pitchFamily="34" charset="0"/>
        </a:defRPr>
      </a:lvl4pPr>
      <a:lvl5pPr algn="l" rtl="0" fontAlgn="base">
        <a:lnSpc>
          <a:spcPct val="90000"/>
        </a:lnSpc>
        <a:spcBef>
          <a:spcPct val="0"/>
        </a:spcBef>
        <a:spcAft>
          <a:spcPct val="0"/>
        </a:spcAft>
        <a:defRPr sz="4400">
          <a:solidFill>
            <a:schemeClr val="tx1"/>
          </a:solidFill>
          <a:latin typeface="Calibri" panose="020F0502020204030204" pitchFamily="34" charset="0"/>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5EA28921-B540-879F-02E6-2537F060BE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1887" y="1379952"/>
            <a:ext cx="80803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1236CB0C-8F8C-0062-F568-02F54F081806}"/>
              </a:ext>
            </a:extLst>
          </p:cNvPr>
          <p:cNvSpPr>
            <a:spLocks noChangeArrowheads="1"/>
          </p:cNvSpPr>
          <p:nvPr/>
        </p:nvSpPr>
        <p:spPr bwMode="auto">
          <a:xfrm>
            <a:off x="4778583" y="887413"/>
            <a:ext cx="262731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200" b="1"/>
              <a:t>FOUR SEASONS HOTEL</a:t>
            </a:r>
          </a:p>
        </p:txBody>
      </p:sp>
      <p:sp>
        <p:nvSpPr>
          <p:cNvPr id="2" name="TextBox 1">
            <a:extLst>
              <a:ext uri="{FF2B5EF4-FFF2-40B4-BE49-F238E27FC236}">
                <a16:creationId xmlns:a16="http://schemas.microsoft.com/office/drawing/2014/main" id="{6DB2B083-70B1-999D-134B-0466826CEBEE}"/>
              </a:ext>
            </a:extLst>
          </p:cNvPr>
          <p:cNvSpPr txBox="1"/>
          <p:nvPr/>
        </p:nvSpPr>
        <p:spPr>
          <a:xfrm>
            <a:off x="4724400" y="5486400"/>
            <a:ext cx="2743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i="1" dirty="0">
                <a:latin typeface="Calibri"/>
                <a:ea typeface="Calibri"/>
                <a:cs typeface="Calibri"/>
              </a:rPr>
              <a:t>Prepared by:</a:t>
            </a:r>
            <a:endParaRPr lang="en-US" dirty="0">
              <a:latin typeface="Calibri"/>
              <a:ea typeface="Calibri"/>
              <a:cs typeface="Calibri"/>
            </a:endParaRPr>
          </a:p>
          <a:p>
            <a:pPr marL="342900" indent="-342900" algn="just">
              <a:buFont typeface="Arial"/>
              <a:buChar char="•"/>
            </a:pPr>
            <a:r>
              <a:rPr lang="en-US" sz="2000" b="1" i="1" dirty="0">
                <a:latin typeface="Calibri"/>
                <a:ea typeface="Calibri"/>
                <a:cs typeface="Calibri"/>
              </a:rPr>
              <a:t> Hasan Itani</a:t>
            </a:r>
            <a:endParaRPr lang="en-US" dirty="0">
              <a:latin typeface="Calibri"/>
              <a:ea typeface="Calibri"/>
              <a:cs typeface="Calibri"/>
            </a:endParaRPr>
          </a:p>
          <a:p>
            <a:pPr marL="342900" indent="-342900" algn="just">
              <a:buFont typeface="Arial"/>
              <a:buChar char="•"/>
            </a:pPr>
            <a:r>
              <a:rPr lang="en-US" sz="2000" b="1" i="1" dirty="0">
                <a:latin typeface="Calibri"/>
                <a:ea typeface="Calibri"/>
                <a:cs typeface="Calibri"/>
              </a:rPr>
              <a:t> Omar Al Zoghbi</a:t>
            </a:r>
            <a:endParaRPr lang="en-US" dirty="0">
              <a:latin typeface="Calibri"/>
              <a:ea typeface="Calibri"/>
              <a:cs typeface="Calibri"/>
            </a:endParaRPr>
          </a:p>
          <a:p>
            <a:pPr marL="342900" indent="-342900" algn="just">
              <a:buFont typeface="Arial"/>
              <a:buChar char="•"/>
            </a:pPr>
            <a:r>
              <a:rPr lang="en-US" sz="2000" b="1" i="1" dirty="0">
                <a:latin typeface="Calibri"/>
                <a:ea typeface="Calibri"/>
                <a:cs typeface="Calibri"/>
              </a:rPr>
              <a:t> Omar Hamdan</a:t>
            </a:r>
            <a:r>
              <a:rPr lang="en-US" sz="2000" dirty="0">
                <a:latin typeface="Calibri"/>
                <a:ea typeface="Calibri"/>
                <a:cs typeface="Calibri"/>
              </a:rPr>
              <a:t>​</a:t>
            </a:r>
            <a:endParaRPr lang="en-US" dirty="0">
              <a:latin typeface="Calibri"/>
              <a:ea typeface="Calibri"/>
              <a:cs typeface="Calibri"/>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96" name="Rectangle 11295">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8" name="Rectangle 11297">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0" name="Rectangle 11299">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2" name="Rectangle 11301">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4" name="Rectangle 11303">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2">
            <a:extLst>
              <a:ext uri="{FF2B5EF4-FFF2-40B4-BE49-F238E27FC236}">
                <a16:creationId xmlns:a16="http://schemas.microsoft.com/office/drawing/2014/main" id="{EB6F4CA9-39E9-23FA-94BA-7086CE24DF65}"/>
              </a:ext>
            </a:extLst>
          </p:cNvPr>
          <p:cNvSpPr>
            <a:spLocks noChangeArrowheads="1"/>
          </p:cNvSpPr>
          <p:nvPr/>
        </p:nvSpPr>
        <p:spPr bwMode="auto">
          <a:xfrm>
            <a:off x="1371599" y="294538"/>
            <a:ext cx="9895951" cy="10336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Aft>
                <a:spcPts val="600"/>
              </a:spcAft>
            </a:pPr>
            <a:r>
              <a:rPr lang="en-US" altLang="en-US" sz="4000" b="1" i="1" kern="1200">
                <a:solidFill>
                  <a:srgbClr val="FFFFFF"/>
                </a:solidFill>
                <a:latin typeface="+mj-lt"/>
                <a:ea typeface="+mj-ea"/>
                <a:cs typeface="+mj-cs"/>
              </a:rPr>
              <a:t>8. System Architecture</a:t>
            </a:r>
          </a:p>
        </p:txBody>
      </p:sp>
      <p:sp>
        <p:nvSpPr>
          <p:cNvPr id="4" name="Rectangle 3">
            <a:extLst>
              <a:ext uri="{FF2B5EF4-FFF2-40B4-BE49-F238E27FC236}">
                <a16:creationId xmlns:a16="http://schemas.microsoft.com/office/drawing/2014/main" id="{C83B2D4F-BF46-29B8-24F4-41DF6EEFAEE8}"/>
              </a:ext>
            </a:extLst>
          </p:cNvPr>
          <p:cNvSpPr/>
          <p:nvPr/>
        </p:nvSpPr>
        <p:spPr>
          <a:xfrm>
            <a:off x="1371599" y="2318197"/>
            <a:ext cx="9724031" cy="3683358"/>
          </a:xfrm>
          <a:prstGeom prst="rect">
            <a:avLst/>
          </a:prstGeom>
        </p:spPr>
        <p:txBody>
          <a:bodyPr vert="horz" lIns="91440" tIns="45720" rIns="91440" bIns="45720" rtlCol="0" anchor="ctr">
            <a:normAutofit/>
          </a:bodyPr>
          <a:lstStyle/>
          <a:p>
            <a:pPr marL="482600" indent="-228600" algn="just" eaLnBrk="1" fontAlgn="auto" hangingPunct="1">
              <a:lnSpc>
                <a:spcPct val="90000"/>
              </a:lnSpc>
              <a:spcBef>
                <a:spcPts val="0"/>
              </a:spcBef>
              <a:spcAft>
                <a:spcPts val="630"/>
              </a:spcAft>
              <a:buFont typeface="Arial" panose="020B0604020202020204" pitchFamily="34" charset="0"/>
              <a:buChar char="•"/>
              <a:defRPr/>
            </a:pPr>
            <a:r>
              <a:rPr lang="en-US" sz="2000" b="1">
                <a:latin typeface="+mn-lt"/>
              </a:rPr>
              <a:t>Case Study:</a:t>
            </a:r>
            <a:endParaRPr lang="en-US"/>
          </a:p>
          <a:p>
            <a:pPr algn="just" eaLnBrk="1" fontAlgn="auto" hangingPunct="1">
              <a:lnSpc>
                <a:spcPct val="90000"/>
              </a:lnSpc>
              <a:spcBef>
                <a:spcPts val="0"/>
              </a:spcBef>
              <a:spcAft>
                <a:spcPts val="1050"/>
              </a:spcAft>
              <a:defRPr/>
            </a:pPr>
            <a:r>
              <a:rPr lang="en-US" sz="2000">
                <a:latin typeface="+mn-lt"/>
              </a:rPr>
              <a:t>Four Seasons Hotel needed a new reservation system for their guests. Our Software engineering project delivered a system that increased bookings by 40% in a year. It's easy to use and reduces errors, making guests happier. Real -time updates and personalized options also boost customer loyalty and feedback. Our system not only streamlines booking processes but also enhances the overall guest experience, contributing to Four Seasons Hotel's reputation for exceptional service.</a:t>
            </a:r>
            <a:endParaRPr lang="en-US" sz="2000">
              <a:latin typeface="+mn-lt"/>
              <a:ea typeface="Calibri"/>
              <a:cs typeface="Calibri"/>
            </a:endParaRPr>
          </a:p>
        </p:txBody>
      </p:sp>
      <p:sp>
        <p:nvSpPr>
          <p:cNvPr id="11269" name="Rectangle 4">
            <a:extLst>
              <a:ext uri="{FF2B5EF4-FFF2-40B4-BE49-F238E27FC236}">
                <a16:creationId xmlns:a16="http://schemas.microsoft.com/office/drawing/2014/main" id="{B2D0B70D-845C-691A-FAA9-B1A22F77B2CA}"/>
              </a:ext>
            </a:extLst>
          </p:cNvPr>
          <p:cNvSpPr>
            <a:spLocks noChangeArrowheads="1"/>
          </p:cNvSpPr>
          <p:nvPr/>
        </p:nvSpPr>
        <p:spPr bwMode="auto">
          <a:xfrm>
            <a:off x="676275" y="31115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775"/>
              </a:lnSpc>
              <a:spcBef>
                <a:spcPts val="1050"/>
              </a:spcBef>
            </a:pPr>
            <a:endParaRPr lang="en-US" altLang="en-US" sz="1400" dirty="0">
              <a:solidFill>
                <a:srgbClr val="282428"/>
              </a:solidFill>
              <a:ea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56" name="Rectangle 12355">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58" name="Rectangle 12357">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0" name="Rectangle 12359">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2" name="Rectangle 12361">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64" name="Freeform: Shape 12363">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66" name="Rectangle 12365">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1">
            <a:extLst>
              <a:ext uri="{FF2B5EF4-FFF2-40B4-BE49-F238E27FC236}">
                <a16:creationId xmlns:a16="http://schemas.microsoft.com/office/drawing/2014/main" id="{67BAA283-1E90-9A90-0796-46FA51129DEF}"/>
              </a:ext>
            </a:extLst>
          </p:cNvPr>
          <p:cNvSpPr>
            <a:spLocks noChangeArrowheads="1"/>
          </p:cNvSpPr>
          <p:nvPr/>
        </p:nvSpPr>
        <p:spPr bwMode="auto">
          <a:xfrm>
            <a:off x="466722" y="586855"/>
            <a:ext cx="3201366" cy="33874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ct val="90000"/>
              </a:lnSpc>
              <a:spcAft>
                <a:spcPts val="600"/>
              </a:spcAft>
            </a:pPr>
            <a:r>
              <a:rPr lang="en-US" altLang="en-US" sz="4000" b="1" i="1" kern="1200">
                <a:solidFill>
                  <a:srgbClr val="FFFFFF"/>
                </a:solidFill>
                <a:latin typeface="+mj-lt"/>
                <a:ea typeface="+mj-ea"/>
                <a:cs typeface="+mj-cs"/>
              </a:rPr>
              <a:t>9. Architecture</a:t>
            </a:r>
          </a:p>
        </p:txBody>
      </p:sp>
      <p:sp>
        <p:nvSpPr>
          <p:cNvPr id="12291" name="Rectangle 2">
            <a:extLst>
              <a:ext uri="{FF2B5EF4-FFF2-40B4-BE49-F238E27FC236}">
                <a16:creationId xmlns:a16="http://schemas.microsoft.com/office/drawing/2014/main" id="{F8D57B6B-74C2-D2DF-CBBD-5DAF40469E25}"/>
              </a:ext>
            </a:extLst>
          </p:cNvPr>
          <p:cNvSpPr>
            <a:spLocks noChangeArrowheads="1"/>
          </p:cNvSpPr>
          <p:nvPr/>
        </p:nvSpPr>
        <p:spPr bwMode="auto">
          <a:xfrm>
            <a:off x="4581727" y="649480"/>
            <a:ext cx="3025303" cy="554604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indent="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indent="-228600" eaLnBrk="1" hangingPunct="1">
              <a:lnSpc>
                <a:spcPct val="90000"/>
              </a:lnSpc>
              <a:spcAft>
                <a:spcPts val="600"/>
              </a:spcAft>
              <a:buFont typeface="Arial" panose="020B0604020202020204" pitchFamily="34" charset="0"/>
              <a:buChar char="•"/>
            </a:pPr>
            <a:r>
              <a:rPr lang="en-US" altLang="en-US" sz="1700" dirty="0">
                <a:latin typeface="+mn-lt"/>
              </a:rPr>
              <a:t>Tier 3 support in hotel reservation systems addresses the most complex technical issues, handled by highly skilled engineers and developers. They tackle advanced troubleshooting, system bugs, and security breaches, ensuring long-term solutions. This level of support also manages software updates, patches, and performance enhancements. Their expertise guarantees smooth operation and reliability of the reservation system. Tier 3 support plays a crucial role in providing a seamless experience for hotel staff and guests.</a:t>
            </a:r>
          </a:p>
        </p:txBody>
      </p:sp>
      <p:pic>
        <p:nvPicPr>
          <p:cNvPr id="3" name="Picture 1" descr="A diagram of a computer server&#10;&#10;Description automatically generated">
            <a:extLst>
              <a:ext uri="{FF2B5EF4-FFF2-40B4-BE49-F238E27FC236}">
                <a16:creationId xmlns:a16="http://schemas.microsoft.com/office/drawing/2014/main" id="{06CA34B7-818F-A1D5-30EB-97A4CCB2DD5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bwMode="auto">
          <a:xfrm>
            <a:off x="8109502" y="2427042"/>
            <a:ext cx="3615776" cy="20157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5" name="Rectangle 14344">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Rectangle 14348">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4" name="Rectangle 14353">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6" name="Rectangle 14355">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1">
            <a:extLst>
              <a:ext uri="{FF2B5EF4-FFF2-40B4-BE49-F238E27FC236}">
                <a16:creationId xmlns:a16="http://schemas.microsoft.com/office/drawing/2014/main" id="{1B9258DD-4508-5609-614E-6117BFE568EE}"/>
              </a:ext>
            </a:extLst>
          </p:cNvPr>
          <p:cNvSpPr>
            <a:spLocks noChangeArrowheads="1"/>
          </p:cNvSpPr>
          <p:nvPr/>
        </p:nvSpPr>
        <p:spPr bwMode="auto">
          <a:xfrm>
            <a:off x="1371599" y="294538"/>
            <a:ext cx="9895951" cy="10336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Aft>
                <a:spcPts val="1475"/>
              </a:spcAft>
            </a:pPr>
            <a:r>
              <a:rPr lang="en-US" altLang="en-US" sz="4000" b="1" i="1" kern="1200" dirty="0" smtClean="0">
                <a:solidFill>
                  <a:srgbClr val="FFFFFF"/>
                </a:solidFill>
                <a:latin typeface="+mj-lt"/>
                <a:ea typeface="+mj-ea"/>
                <a:cs typeface="+mj-cs"/>
              </a:rPr>
              <a:t>10</a:t>
            </a:r>
            <a:r>
              <a:rPr lang="en-US" altLang="en-US" sz="4000" b="1" i="1" dirty="0" smtClean="0">
                <a:solidFill>
                  <a:srgbClr val="FFFFFF"/>
                </a:solidFill>
                <a:latin typeface="+mj-lt"/>
                <a:ea typeface="+mj-ea"/>
                <a:cs typeface="+mj-cs"/>
              </a:rPr>
              <a:t>.Graphical-User-Interface</a:t>
            </a:r>
            <a:endParaRPr lang="en-US" altLang="en-US" sz="4000" b="1" i="1" kern="1200" dirty="0">
              <a:solidFill>
                <a:srgbClr val="FFFFFF"/>
              </a:solidFill>
              <a:latin typeface="+mj-lt"/>
              <a:ea typeface="+mj-ea"/>
              <a:cs typeface="+mj-cs"/>
            </a:endParaRPr>
          </a:p>
        </p:txBody>
      </p:sp>
      <p:sp>
        <p:nvSpPr>
          <p:cNvPr id="14339" name="Rectangle 2">
            <a:extLst>
              <a:ext uri="{FF2B5EF4-FFF2-40B4-BE49-F238E27FC236}">
                <a16:creationId xmlns:a16="http://schemas.microsoft.com/office/drawing/2014/main" id="{3C85BD72-02ED-02BB-DA26-9285170EAA43}"/>
              </a:ext>
            </a:extLst>
          </p:cNvPr>
          <p:cNvSpPr>
            <a:spLocks noChangeArrowheads="1"/>
          </p:cNvSpPr>
          <p:nvPr/>
        </p:nvSpPr>
        <p:spPr bwMode="auto">
          <a:xfrm>
            <a:off x="1371599" y="2318197"/>
            <a:ext cx="9724031" cy="368335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indent="4953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indent="-228600" algn="just" eaLnBrk="1" hangingPunct="1">
              <a:lnSpc>
                <a:spcPct val="90000"/>
              </a:lnSpc>
              <a:spcBef>
                <a:spcPts val="1475"/>
              </a:spcBef>
              <a:buFont typeface="Arial" panose="020B0604020202020204" pitchFamily="34" charset="0"/>
              <a:buChar char="•"/>
            </a:pPr>
            <a:r>
              <a:rPr lang="en-US" sz="1600" dirty="0" smtClean="0"/>
              <a:t>The User will enter the credentials</a:t>
            </a:r>
          </a:p>
          <a:p>
            <a:pPr indent="-228600" algn="just" eaLnBrk="1" hangingPunct="1">
              <a:lnSpc>
                <a:spcPct val="90000"/>
              </a:lnSpc>
              <a:spcBef>
                <a:spcPts val="1475"/>
              </a:spcBef>
              <a:buFont typeface="Arial" panose="020B0604020202020204" pitchFamily="34" charset="0"/>
              <a:buChar char="•"/>
            </a:pPr>
            <a:r>
              <a:rPr lang="en-US" sz="1600" dirty="0" smtClean="0"/>
              <a:t>The system will add the user to the database</a:t>
            </a:r>
          </a:p>
          <a:p>
            <a:pPr indent="-228600" algn="just" eaLnBrk="1" hangingPunct="1">
              <a:lnSpc>
                <a:spcPct val="90000"/>
              </a:lnSpc>
              <a:spcBef>
                <a:spcPts val="1475"/>
              </a:spcBef>
              <a:buFont typeface="Arial" panose="020B0604020202020204" pitchFamily="34" charset="0"/>
              <a:buChar char="•"/>
            </a:pPr>
            <a:r>
              <a:rPr lang="en-US" sz="1600" dirty="0" smtClean="0"/>
              <a:t>If the user have an </a:t>
            </a:r>
            <a:r>
              <a:rPr lang="en-US" sz="1600" dirty="0" err="1" smtClean="0"/>
              <a:t>account,user</a:t>
            </a:r>
            <a:r>
              <a:rPr lang="en-US" sz="1600" dirty="0" smtClean="0"/>
              <a:t> can register</a:t>
            </a:r>
            <a:endParaRPr lang="en-US" sz="1600"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0083" t="46518" r="37327" b="15753"/>
          <a:stretch/>
        </p:blipFill>
        <p:spPr>
          <a:xfrm>
            <a:off x="5694217" y="2632363"/>
            <a:ext cx="4281054" cy="336919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5" name="Rectangle 14344">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Rectangle 14348">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4" name="Rectangle 14353">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6" name="Rectangle 14355">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1">
            <a:extLst>
              <a:ext uri="{FF2B5EF4-FFF2-40B4-BE49-F238E27FC236}">
                <a16:creationId xmlns:a16="http://schemas.microsoft.com/office/drawing/2014/main" id="{1B9258DD-4508-5609-614E-6117BFE568EE}"/>
              </a:ext>
            </a:extLst>
          </p:cNvPr>
          <p:cNvSpPr>
            <a:spLocks noChangeArrowheads="1"/>
          </p:cNvSpPr>
          <p:nvPr/>
        </p:nvSpPr>
        <p:spPr bwMode="auto">
          <a:xfrm>
            <a:off x="1371599" y="294538"/>
            <a:ext cx="9895951" cy="10336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Aft>
                <a:spcPts val="1475"/>
              </a:spcAft>
            </a:pPr>
            <a:r>
              <a:rPr lang="en-US" altLang="en-US" sz="4000" b="1" i="1" kern="1200" smtClean="0">
                <a:solidFill>
                  <a:srgbClr val="FFFFFF"/>
                </a:solidFill>
                <a:latin typeface="+mj-lt"/>
                <a:ea typeface="+mj-ea"/>
                <a:cs typeface="+mj-cs"/>
              </a:rPr>
              <a:t>11. </a:t>
            </a:r>
            <a:r>
              <a:rPr lang="en-US" altLang="en-US" sz="4000" b="1" i="1" kern="1200" dirty="0">
                <a:solidFill>
                  <a:srgbClr val="FFFFFF"/>
                </a:solidFill>
                <a:latin typeface="+mj-lt"/>
                <a:ea typeface="+mj-ea"/>
                <a:cs typeface="+mj-cs"/>
              </a:rPr>
              <a:t>Conclusion</a:t>
            </a:r>
          </a:p>
        </p:txBody>
      </p:sp>
      <p:sp>
        <p:nvSpPr>
          <p:cNvPr id="14339" name="Rectangle 2">
            <a:extLst>
              <a:ext uri="{FF2B5EF4-FFF2-40B4-BE49-F238E27FC236}">
                <a16:creationId xmlns:a16="http://schemas.microsoft.com/office/drawing/2014/main" id="{3C85BD72-02ED-02BB-DA26-9285170EAA43}"/>
              </a:ext>
            </a:extLst>
          </p:cNvPr>
          <p:cNvSpPr>
            <a:spLocks noChangeArrowheads="1"/>
          </p:cNvSpPr>
          <p:nvPr/>
        </p:nvSpPr>
        <p:spPr bwMode="auto">
          <a:xfrm>
            <a:off x="1371599" y="2318197"/>
            <a:ext cx="9724031" cy="368335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indent="4953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indent="-228600" algn="just" eaLnBrk="1" hangingPunct="1">
              <a:lnSpc>
                <a:spcPct val="90000"/>
              </a:lnSpc>
              <a:spcBef>
                <a:spcPts val="1475"/>
              </a:spcBef>
              <a:buFont typeface="Arial" panose="020B0604020202020204" pitchFamily="34" charset="0"/>
              <a:buChar char="•"/>
            </a:pPr>
            <a:r>
              <a:rPr lang="en-US" altLang="en-US" sz="2000">
                <a:latin typeface="+mn-lt"/>
              </a:rPr>
              <a:t>In conclusion, our hotel reservation system project for the Four Seasons Hotel in Beirut addresses the critical needs of a high-demand luxury accommodation provider. By implementing a robust, user-friendly system with essential functional and non-functional requirements, we enhance the booking experience for guests while streamlining administrative processes. The system's architecture, encompassing subsystems for login, room booking, and payment, ensures seamless and secure transactions. With advanced support structures like Tier 3 in place, the system guarantees reliability and efficiency. This project not only boosts booking rates and customer satisfaction but also upholds the Four Seasons Hotel's reputation for exceptional service and hospitality.</a:t>
            </a:r>
            <a:endParaRPr lang="en-US"/>
          </a:p>
        </p:txBody>
      </p:sp>
    </p:spTree>
    <p:extLst>
      <p:ext uri="{BB962C8B-B14F-4D97-AF65-F5344CB8AC3E}">
        <p14:creationId xmlns:p14="http://schemas.microsoft.com/office/powerpoint/2010/main" val="3537510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88">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3092">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Rectangle 3096">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1">
            <a:extLst>
              <a:ext uri="{FF2B5EF4-FFF2-40B4-BE49-F238E27FC236}">
                <a16:creationId xmlns:a16="http://schemas.microsoft.com/office/drawing/2014/main" id="{26947BD0-5F74-DB5C-EC77-D43676F0F12E}"/>
              </a:ext>
            </a:extLst>
          </p:cNvPr>
          <p:cNvSpPr>
            <a:spLocks noChangeArrowheads="1"/>
          </p:cNvSpPr>
          <p:nvPr/>
        </p:nvSpPr>
        <p:spPr bwMode="auto">
          <a:xfrm>
            <a:off x="1371599" y="294538"/>
            <a:ext cx="9895951" cy="10336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Aft>
                <a:spcPts val="2313"/>
              </a:spcAft>
            </a:pPr>
            <a:r>
              <a:rPr lang="en-US" altLang="en-US" sz="4000" b="1" kern="1200">
                <a:solidFill>
                  <a:srgbClr val="FFFFFF"/>
                </a:solidFill>
                <a:latin typeface="+mj-lt"/>
                <a:ea typeface="+mj-ea"/>
                <a:cs typeface="+mj-cs"/>
              </a:rPr>
              <a:t>1. Acknowledgment</a:t>
            </a:r>
          </a:p>
        </p:txBody>
      </p:sp>
      <p:sp>
        <p:nvSpPr>
          <p:cNvPr id="3075" name="Rectangle 2">
            <a:extLst>
              <a:ext uri="{FF2B5EF4-FFF2-40B4-BE49-F238E27FC236}">
                <a16:creationId xmlns:a16="http://schemas.microsoft.com/office/drawing/2014/main" id="{1E896CBC-85EE-5179-5EC7-D8AEC81DDC92}"/>
              </a:ext>
            </a:extLst>
          </p:cNvPr>
          <p:cNvSpPr>
            <a:spLocks noChangeArrowheads="1"/>
          </p:cNvSpPr>
          <p:nvPr/>
        </p:nvSpPr>
        <p:spPr bwMode="auto">
          <a:xfrm>
            <a:off x="1371599" y="2318197"/>
            <a:ext cx="9724031" cy="368335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indent="-228600" algn="just" eaLnBrk="1" hangingPunct="1">
              <a:lnSpc>
                <a:spcPct val="90000"/>
              </a:lnSpc>
              <a:spcBef>
                <a:spcPts val="2313"/>
              </a:spcBef>
              <a:buFont typeface="Arial" panose="020B0604020202020204" pitchFamily="34" charset="0"/>
              <a:buChar char="•"/>
            </a:pPr>
            <a:r>
              <a:rPr lang="en-US" altLang="en-US" sz="2000" dirty="0">
                <a:latin typeface="+mn-lt"/>
              </a:rPr>
              <a:t>We would sincerely like to thank our doctor in the Software Engineering course, Dr. Nadine-</a:t>
            </a:r>
            <a:r>
              <a:rPr lang="en-US" altLang="en-US" sz="2000" dirty="0" err="1">
                <a:latin typeface="+mn-lt"/>
              </a:rPr>
              <a:t>Zbib</a:t>
            </a:r>
            <a:r>
              <a:rPr lang="en-US" altLang="en-US" sz="2000" dirty="0">
                <a:latin typeface="+mn-lt"/>
              </a:rPr>
              <a:t>, who guided us thoroughly throughout the entire process of this project. She helped lead the way with vivid ideas and enormous support. We also thank everyone who was part of this project in a variety of ways, thus supporting the idea of this project.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11">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Rectangle 1">
            <a:extLst>
              <a:ext uri="{FF2B5EF4-FFF2-40B4-BE49-F238E27FC236}">
                <a16:creationId xmlns:a16="http://schemas.microsoft.com/office/drawing/2014/main" id="{C0681B9A-A2F8-9E4F-0C42-4F7123359ECA}"/>
              </a:ext>
            </a:extLst>
          </p:cNvPr>
          <p:cNvSpPr>
            <a:spLocks noChangeArrowheads="1"/>
          </p:cNvSpPr>
          <p:nvPr/>
        </p:nvSpPr>
        <p:spPr bwMode="auto">
          <a:xfrm>
            <a:off x="1371599" y="294538"/>
            <a:ext cx="9895951" cy="10336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Aft>
                <a:spcPts val="2313"/>
              </a:spcAft>
            </a:pPr>
            <a:r>
              <a:rPr lang="en-US" altLang="en-US" sz="4000" b="1" kern="1200">
                <a:solidFill>
                  <a:srgbClr val="FFFFFF"/>
                </a:solidFill>
                <a:latin typeface="+mj-lt"/>
                <a:ea typeface="+mj-ea"/>
                <a:cs typeface="+mj-cs"/>
              </a:rPr>
              <a:t>2. Introduction</a:t>
            </a:r>
          </a:p>
        </p:txBody>
      </p:sp>
      <p:sp>
        <p:nvSpPr>
          <p:cNvPr id="3" name="Rectangle 2">
            <a:extLst>
              <a:ext uri="{FF2B5EF4-FFF2-40B4-BE49-F238E27FC236}">
                <a16:creationId xmlns:a16="http://schemas.microsoft.com/office/drawing/2014/main" id="{93489CA3-BF1B-0B10-8C41-B42150367D37}"/>
              </a:ext>
            </a:extLst>
          </p:cNvPr>
          <p:cNvSpPr/>
          <p:nvPr/>
        </p:nvSpPr>
        <p:spPr>
          <a:xfrm>
            <a:off x="1371599" y="2318197"/>
            <a:ext cx="9724031" cy="3683358"/>
          </a:xfrm>
          <a:prstGeom prst="rect">
            <a:avLst/>
          </a:prstGeom>
        </p:spPr>
        <p:txBody>
          <a:bodyPr vert="horz" lIns="91440" tIns="45720" rIns="91440" bIns="45720" rtlCol="0" anchor="ctr">
            <a:normAutofit/>
          </a:bodyPr>
          <a:lstStyle/>
          <a:p>
            <a:pPr algn="just" eaLnBrk="1" fontAlgn="auto" hangingPunct="1">
              <a:lnSpc>
                <a:spcPct val="90000"/>
              </a:lnSpc>
              <a:spcBef>
                <a:spcPts val="2310"/>
              </a:spcBef>
              <a:spcAft>
                <a:spcPts val="210"/>
              </a:spcAft>
              <a:defRPr/>
            </a:pPr>
            <a:r>
              <a:rPr lang="en-US" sz="2000" dirty="0">
                <a:latin typeface="+mn-lt"/>
              </a:rPr>
              <a:t>•    An hotel like the Four Seasons Hotel located in Beirut, particularly in the </a:t>
            </a:r>
            <a:r>
              <a:rPr lang="en-US" sz="2000" dirty="0" err="1">
                <a:latin typeface="+mn-lt"/>
              </a:rPr>
              <a:t>Rawche</a:t>
            </a:r>
            <a:r>
              <a:rPr lang="en-US" sz="2000" dirty="0">
                <a:latin typeface="+mn-lt"/>
              </a:rPr>
              <a:t> area,</a:t>
            </a:r>
            <a:endParaRPr lang="en-US" dirty="0">
              <a:ea typeface="Calibri" panose="020F0502020204030204" pitchFamily="34" charset="0"/>
              <a:cs typeface="Calibri" panose="020F0502020204030204" pitchFamily="34" charset="0"/>
            </a:endParaRPr>
          </a:p>
          <a:p>
            <a:pPr marL="12700" algn="just" eaLnBrk="1" fontAlgn="auto" hangingPunct="1">
              <a:lnSpc>
                <a:spcPct val="90000"/>
              </a:lnSpc>
              <a:spcBef>
                <a:spcPts val="0"/>
              </a:spcBef>
              <a:spcAft>
                <a:spcPts val="1890"/>
              </a:spcAft>
              <a:defRPr/>
            </a:pPr>
            <a:r>
              <a:rPr lang="en-US" sz="2000" dirty="0">
                <a:latin typeface="+mn-lt"/>
              </a:rPr>
              <a:t>necessitates a hotel reservation for several compelling reasons.</a:t>
            </a:r>
            <a:endParaRPr lang="en-US" sz="2000" dirty="0">
              <a:latin typeface="+mn-lt"/>
              <a:ea typeface="Calibri"/>
              <a:cs typeface="Calibri"/>
            </a:endParaRPr>
          </a:p>
          <a:p>
            <a:pPr marL="12700" algn="just" eaLnBrk="1" fontAlgn="auto" hangingPunct="1">
              <a:lnSpc>
                <a:spcPct val="90000"/>
              </a:lnSpc>
              <a:spcBef>
                <a:spcPts val="0"/>
              </a:spcBef>
              <a:spcAft>
                <a:spcPts val="0"/>
              </a:spcAft>
              <a:defRPr/>
            </a:pPr>
            <a:r>
              <a:rPr lang="en-US" sz="2000" dirty="0">
                <a:latin typeface="+mn-lt"/>
              </a:rPr>
              <a:t>•    Firstly, Beirut is a bustling cosmopolitan city with a thriving tourism industry, attracting visitors from around the world for business, leisure, and cultural exploration. As such, accommodations in prime locations like </a:t>
            </a:r>
            <a:r>
              <a:rPr lang="en-US" sz="2000" dirty="0" err="1">
                <a:latin typeface="+mn-lt"/>
              </a:rPr>
              <a:t>Rawche</a:t>
            </a:r>
            <a:r>
              <a:rPr lang="en-US" sz="2000" dirty="0">
                <a:latin typeface="+mn-lt"/>
              </a:rPr>
              <a:t> tend to be in high demand, especially at renowned luxury hotels like the Four Seasons. Making a reservation ensures that you secure your preferred dates and room type, avoiding any disappointment due to fully booked periods.</a:t>
            </a:r>
            <a:endParaRPr lang="en-US" sz="2000" dirty="0">
              <a:latin typeface="+mn-lt"/>
              <a:ea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3" name="Rectangle 5182">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5" name="Rectangle 5184">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7" name="Rectangle 5186">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9" name="Rectangle 5188">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Rectangle 1">
            <a:extLst>
              <a:ext uri="{FF2B5EF4-FFF2-40B4-BE49-F238E27FC236}">
                <a16:creationId xmlns:a16="http://schemas.microsoft.com/office/drawing/2014/main" id="{5479FF43-D5E1-D0F4-6F26-62ACC9D2DB31}"/>
              </a:ext>
            </a:extLst>
          </p:cNvPr>
          <p:cNvSpPr>
            <a:spLocks noChangeArrowheads="1"/>
          </p:cNvSpPr>
          <p:nvPr/>
        </p:nvSpPr>
        <p:spPr bwMode="auto">
          <a:xfrm>
            <a:off x="699713" y="248038"/>
            <a:ext cx="7063721" cy="1159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Aft>
                <a:spcPts val="2725"/>
              </a:spcAft>
            </a:pPr>
            <a:r>
              <a:rPr lang="en-US" altLang="en-US" sz="3700" b="1" kern="1200">
                <a:solidFill>
                  <a:srgbClr val="FFFFFF"/>
                </a:solidFill>
                <a:latin typeface="+mj-lt"/>
                <a:ea typeface="+mj-ea"/>
                <a:cs typeface="+mj-cs"/>
              </a:rPr>
              <a:t>3. </a:t>
            </a:r>
            <a:r>
              <a:rPr lang="en-US" altLang="en-US" sz="3700" b="1" i="1" kern="1200">
                <a:solidFill>
                  <a:srgbClr val="FFFFFF"/>
                </a:solidFill>
                <a:latin typeface="+mj-lt"/>
                <a:ea typeface="+mj-ea"/>
                <a:cs typeface="+mj-cs"/>
              </a:rPr>
              <a:t>Functional &amp; Nonfunctional Requirements</a:t>
            </a:r>
          </a:p>
        </p:txBody>
      </p:sp>
      <p:sp>
        <p:nvSpPr>
          <p:cNvPr id="5152" name="Rectangle 3">
            <a:extLst>
              <a:ext uri="{FF2B5EF4-FFF2-40B4-BE49-F238E27FC236}">
                <a16:creationId xmlns:a16="http://schemas.microsoft.com/office/drawing/2014/main" id="{53ADD52B-3BE2-E408-29BD-202F2D197D54}"/>
              </a:ext>
            </a:extLst>
          </p:cNvPr>
          <p:cNvSpPr>
            <a:spLocks noChangeArrowheads="1"/>
          </p:cNvSpPr>
          <p:nvPr/>
        </p:nvSpPr>
        <p:spPr bwMode="auto">
          <a:xfrm>
            <a:off x="8572499" y="390832"/>
            <a:ext cx="3233585" cy="873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pPr>
            <a:r>
              <a:rPr lang="en-US" altLang="en-US" sz="1900" b="1" kern="1200">
                <a:solidFill>
                  <a:srgbClr val="FFFFFF"/>
                </a:solidFill>
                <a:latin typeface="+mn-lt"/>
                <a:ea typeface="+mn-ea"/>
                <a:cs typeface="+mn-cs"/>
              </a:rPr>
              <a:t>Requirements to know which functions are mandatory and those who are obligatory</a:t>
            </a:r>
          </a:p>
        </p:txBody>
      </p:sp>
      <p:graphicFrame>
        <p:nvGraphicFramePr>
          <p:cNvPr id="3" name="Table 2">
            <a:extLst>
              <a:ext uri="{FF2B5EF4-FFF2-40B4-BE49-F238E27FC236}">
                <a16:creationId xmlns:a16="http://schemas.microsoft.com/office/drawing/2014/main" id="{DB2B97D7-65B7-CA08-4691-5EE6E96BA807}"/>
              </a:ext>
            </a:extLst>
          </p:cNvPr>
          <p:cNvGraphicFramePr>
            <a:graphicFrameLocks noGrp="1"/>
          </p:cNvGraphicFramePr>
          <p:nvPr>
            <p:extLst>
              <p:ext uri="{D42A27DB-BD31-4B8C-83A1-F6EECF244321}">
                <p14:modId xmlns:p14="http://schemas.microsoft.com/office/powerpoint/2010/main" val="3455523501"/>
              </p:ext>
            </p:extLst>
          </p:nvPr>
        </p:nvGraphicFramePr>
        <p:xfrm>
          <a:off x="432225" y="2273860"/>
          <a:ext cx="11327550" cy="3837032"/>
        </p:xfrm>
        <a:graphic>
          <a:graphicData uri="http://schemas.openxmlformats.org/drawingml/2006/table">
            <a:tbl>
              <a:tblPr firstRow="1" bandRow="1"/>
              <a:tblGrid>
                <a:gridCol w="7462873">
                  <a:extLst>
                    <a:ext uri="{9D8B030D-6E8A-4147-A177-3AD203B41FA5}">
                      <a16:colId xmlns:a16="http://schemas.microsoft.com/office/drawing/2014/main" val="20000"/>
                    </a:ext>
                  </a:extLst>
                </a:gridCol>
                <a:gridCol w="3864677">
                  <a:extLst>
                    <a:ext uri="{9D8B030D-6E8A-4147-A177-3AD203B41FA5}">
                      <a16:colId xmlns:a16="http://schemas.microsoft.com/office/drawing/2014/main" val="20001"/>
                    </a:ext>
                  </a:extLst>
                </a:gridCol>
              </a:tblGrid>
              <a:tr h="479629">
                <a:tc>
                  <a:txBody>
                    <a:bodyPr/>
                    <a:lstStyle/>
                    <a:p>
                      <a:pPr marL="1625600" indent="0"/>
                      <a:r>
                        <a:rPr lang="en-US" sz="2900">
                          <a:latin typeface="Calibri"/>
                        </a:rPr>
                        <a:t>Having an admin page</a:t>
                      </a:r>
                    </a:p>
                  </a:txBody>
                  <a:tcPr marL="0" marR="0" marT="0" marB="0" anchor="b">
                    <a:solidFill>
                      <a:srgbClr val="CBCBCB"/>
                    </a:solidFill>
                  </a:tcPr>
                </a:tc>
                <a:tc>
                  <a:txBody>
                    <a:bodyPr/>
                    <a:lstStyle/>
                    <a:p>
                      <a:pPr marL="1206500" indent="0"/>
                      <a:r>
                        <a:rPr lang="en-US" sz="2900">
                          <a:latin typeface="Calibri"/>
                        </a:rPr>
                        <a:t>Functional</a:t>
                      </a:r>
                    </a:p>
                  </a:txBody>
                  <a:tcPr marL="0" marR="0" marT="0" marB="0" anchor="b">
                    <a:solidFill>
                      <a:srgbClr val="CBCBCB"/>
                    </a:solidFill>
                  </a:tcPr>
                </a:tc>
                <a:extLst>
                  <a:ext uri="{0D108BD9-81ED-4DB2-BD59-A6C34878D82A}">
                    <a16:rowId xmlns:a16="http://schemas.microsoft.com/office/drawing/2014/main" val="10000"/>
                  </a:ext>
                </a:extLst>
              </a:tr>
              <a:tr h="479629">
                <a:tc>
                  <a:txBody>
                    <a:bodyPr/>
                    <a:lstStyle/>
                    <a:p>
                      <a:pPr marL="711200" indent="0"/>
                      <a:r>
                        <a:rPr lang="en-US" sz="2900">
                          <a:latin typeface="Calibri"/>
                        </a:rPr>
                        <a:t>Customers can have white and dark mode</a:t>
                      </a:r>
                    </a:p>
                  </a:txBody>
                  <a:tcPr marL="0" marR="0" marT="0" marB="0" anchor="b">
                    <a:solidFill>
                      <a:srgbClr val="E7E7E7"/>
                    </a:solidFill>
                  </a:tcPr>
                </a:tc>
                <a:tc>
                  <a:txBody>
                    <a:bodyPr/>
                    <a:lstStyle/>
                    <a:p>
                      <a:pPr marL="1028700" indent="0"/>
                      <a:r>
                        <a:rPr lang="en-US" sz="2900">
                          <a:latin typeface="Calibri"/>
                        </a:rPr>
                        <a:t>Nonfunctional</a:t>
                      </a:r>
                    </a:p>
                  </a:txBody>
                  <a:tcPr marL="0" marR="0" marT="0" marB="0" anchor="b">
                    <a:solidFill>
                      <a:srgbClr val="E7E7E7"/>
                    </a:solidFill>
                  </a:tcPr>
                </a:tc>
                <a:extLst>
                  <a:ext uri="{0D108BD9-81ED-4DB2-BD59-A6C34878D82A}">
                    <a16:rowId xmlns:a16="http://schemas.microsoft.com/office/drawing/2014/main" val="10001"/>
                  </a:ext>
                </a:extLst>
              </a:tr>
              <a:tr h="479629">
                <a:tc>
                  <a:txBody>
                    <a:bodyPr/>
                    <a:lstStyle/>
                    <a:p>
                      <a:pPr marL="546100" indent="0"/>
                      <a:r>
                        <a:rPr lang="en-US" sz="2900">
                          <a:latin typeface="Calibri"/>
                        </a:rPr>
                        <a:t>Customers can choose their type of breakfast</a:t>
                      </a:r>
                    </a:p>
                  </a:txBody>
                  <a:tcPr marL="0" marR="0" marT="0" marB="0" anchor="b">
                    <a:solidFill>
                      <a:srgbClr val="CBCBCB"/>
                    </a:solidFill>
                  </a:tcPr>
                </a:tc>
                <a:tc>
                  <a:txBody>
                    <a:bodyPr/>
                    <a:lstStyle/>
                    <a:p>
                      <a:pPr marL="1028700" indent="0"/>
                      <a:r>
                        <a:rPr lang="en-US" sz="2900">
                          <a:latin typeface="Calibri"/>
                        </a:rPr>
                        <a:t>Nonfunctional</a:t>
                      </a:r>
                    </a:p>
                  </a:txBody>
                  <a:tcPr marL="0" marR="0" marT="0" marB="0" anchor="b">
                    <a:solidFill>
                      <a:srgbClr val="CBCBCB"/>
                    </a:solidFill>
                  </a:tcPr>
                </a:tc>
                <a:extLst>
                  <a:ext uri="{0D108BD9-81ED-4DB2-BD59-A6C34878D82A}">
                    <a16:rowId xmlns:a16="http://schemas.microsoft.com/office/drawing/2014/main" val="10002"/>
                  </a:ext>
                </a:extLst>
              </a:tr>
              <a:tr h="479629">
                <a:tc>
                  <a:txBody>
                    <a:bodyPr/>
                    <a:lstStyle/>
                    <a:p>
                      <a:pPr marL="1079500" indent="0"/>
                      <a:r>
                        <a:rPr lang="en-US" sz="2900">
                          <a:latin typeface="Calibri"/>
                        </a:rPr>
                        <a:t>Able to add , remove reservations</a:t>
                      </a:r>
                    </a:p>
                  </a:txBody>
                  <a:tcPr marL="0" marR="0" marT="0" marB="0" anchor="b">
                    <a:solidFill>
                      <a:srgbClr val="E7E7E7"/>
                    </a:solidFill>
                  </a:tcPr>
                </a:tc>
                <a:tc>
                  <a:txBody>
                    <a:bodyPr/>
                    <a:lstStyle/>
                    <a:p>
                      <a:pPr marL="1206500" indent="0"/>
                      <a:r>
                        <a:rPr lang="en-US" sz="2900">
                          <a:latin typeface="Calibri"/>
                        </a:rPr>
                        <a:t>Functional</a:t>
                      </a:r>
                    </a:p>
                  </a:txBody>
                  <a:tcPr marL="0" marR="0" marT="0" marB="0" anchor="b">
                    <a:solidFill>
                      <a:srgbClr val="E7E7E7"/>
                    </a:solidFill>
                  </a:tcPr>
                </a:tc>
                <a:extLst>
                  <a:ext uri="{0D108BD9-81ED-4DB2-BD59-A6C34878D82A}">
                    <a16:rowId xmlns:a16="http://schemas.microsoft.com/office/drawing/2014/main" val="10003"/>
                  </a:ext>
                </a:extLst>
              </a:tr>
              <a:tr h="479629">
                <a:tc>
                  <a:txBody>
                    <a:bodyPr/>
                    <a:lstStyle/>
                    <a:p>
                      <a:pPr marL="711200" indent="0"/>
                      <a:r>
                        <a:rPr lang="en-US" sz="2900">
                          <a:latin typeface="Calibri"/>
                        </a:rPr>
                        <a:t>Customers can choose their room number</a:t>
                      </a:r>
                    </a:p>
                  </a:txBody>
                  <a:tcPr marL="0" marR="0" marT="0" marB="0" anchor="b">
                    <a:solidFill>
                      <a:srgbClr val="CBCBCB"/>
                    </a:solidFill>
                  </a:tcPr>
                </a:tc>
                <a:tc>
                  <a:txBody>
                    <a:bodyPr/>
                    <a:lstStyle/>
                    <a:p>
                      <a:pPr marL="1206500" indent="0"/>
                      <a:r>
                        <a:rPr lang="en-US" sz="2900">
                          <a:latin typeface="Calibri"/>
                        </a:rPr>
                        <a:t>Functional</a:t>
                      </a:r>
                    </a:p>
                  </a:txBody>
                  <a:tcPr marL="0" marR="0" marT="0" marB="0" anchor="b">
                    <a:solidFill>
                      <a:srgbClr val="CBCBCB"/>
                    </a:solidFill>
                  </a:tcPr>
                </a:tc>
                <a:extLst>
                  <a:ext uri="{0D108BD9-81ED-4DB2-BD59-A6C34878D82A}">
                    <a16:rowId xmlns:a16="http://schemas.microsoft.com/office/drawing/2014/main" val="10004"/>
                  </a:ext>
                </a:extLst>
              </a:tr>
              <a:tr h="479629">
                <a:tc>
                  <a:txBody>
                    <a:bodyPr/>
                    <a:lstStyle/>
                    <a:p>
                      <a:pPr marL="1079500" indent="0"/>
                      <a:r>
                        <a:rPr lang="en-US" sz="2900">
                          <a:latin typeface="Calibri"/>
                        </a:rPr>
                        <a:t>Having malware and virus firewall</a:t>
                      </a:r>
                    </a:p>
                  </a:txBody>
                  <a:tcPr marL="0" marR="0" marT="0" marB="0" anchor="b">
                    <a:solidFill>
                      <a:srgbClr val="E7E7E7"/>
                    </a:solidFill>
                  </a:tcPr>
                </a:tc>
                <a:tc>
                  <a:txBody>
                    <a:bodyPr/>
                    <a:lstStyle/>
                    <a:p>
                      <a:pPr marL="1206500" indent="0"/>
                      <a:r>
                        <a:rPr lang="en-US" sz="2900">
                          <a:latin typeface="Calibri"/>
                        </a:rPr>
                        <a:t>Functional</a:t>
                      </a:r>
                    </a:p>
                  </a:txBody>
                  <a:tcPr marL="0" marR="0" marT="0" marB="0" anchor="b">
                    <a:solidFill>
                      <a:srgbClr val="E7E7E7"/>
                    </a:solidFill>
                  </a:tcPr>
                </a:tc>
                <a:extLst>
                  <a:ext uri="{0D108BD9-81ED-4DB2-BD59-A6C34878D82A}">
                    <a16:rowId xmlns:a16="http://schemas.microsoft.com/office/drawing/2014/main" val="10005"/>
                  </a:ext>
                </a:extLst>
              </a:tr>
              <a:tr h="479629">
                <a:tc>
                  <a:txBody>
                    <a:bodyPr/>
                    <a:lstStyle/>
                    <a:p>
                      <a:pPr marL="1524000" indent="0"/>
                      <a:r>
                        <a:rPr lang="en-US" sz="2900">
                          <a:latin typeface="Calibri"/>
                        </a:rPr>
                        <a:t>System must be friendly</a:t>
                      </a:r>
                    </a:p>
                  </a:txBody>
                  <a:tcPr marL="0" marR="0" marT="0" marB="0" anchor="b">
                    <a:solidFill>
                      <a:srgbClr val="CBCBCB"/>
                    </a:solidFill>
                  </a:tcPr>
                </a:tc>
                <a:tc>
                  <a:txBody>
                    <a:bodyPr/>
                    <a:lstStyle/>
                    <a:p>
                      <a:pPr marL="1028700" indent="0"/>
                      <a:r>
                        <a:rPr lang="en-US" sz="2900">
                          <a:latin typeface="Calibri"/>
                        </a:rPr>
                        <a:t>Nonfunctional</a:t>
                      </a:r>
                    </a:p>
                  </a:txBody>
                  <a:tcPr marL="0" marR="0" marT="0" marB="0" anchor="b">
                    <a:solidFill>
                      <a:srgbClr val="CBCBCB"/>
                    </a:solidFill>
                  </a:tcPr>
                </a:tc>
                <a:extLst>
                  <a:ext uri="{0D108BD9-81ED-4DB2-BD59-A6C34878D82A}">
                    <a16:rowId xmlns:a16="http://schemas.microsoft.com/office/drawing/2014/main" val="10006"/>
                  </a:ext>
                </a:extLst>
              </a:tr>
              <a:tr h="479629">
                <a:tc>
                  <a:txBody>
                    <a:bodyPr/>
                    <a:lstStyle/>
                    <a:p>
                      <a:pPr marL="711200" indent="0"/>
                      <a:r>
                        <a:rPr lang="en-US" sz="2900">
                          <a:latin typeface="Calibri"/>
                        </a:rPr>
                        <a:t>System must be on power saving module</a:t>
                      </a:r>
                    </a:p>
                  </a:txBody>
                  <a:tcPr marL="0" marR="0" marT="0" marB="0" anchor="b">
                    <a:solidFill>
                      <a:srgbClr val="E7E7E7"/>
                    </a:solidFill>
                  </a:tcPr>
                </a:tc>
                <a:tc>
                  <a:txBody>
                    <a:bodyPr/>
                    <a:lstStyle/>
                    <a:p>
                      <a:pPr marL="1028700" indent="0"/>
                      <a:r>
                        <a:rPr lang="en-US" sz="2900">
                          <a:latin typeface="Calibri"/>
                        </a:rPr>
                        <a:t>Nonfunctional</a:t>
                      </a:r>
                    </a:p>
                  </a:txBody>
                  <a:tcPr marL="0" marR="0" marT="0" marB="0" anchor="b">
                    <a:solidFill>
                      <a:srgbClr val="E7E7E7"/>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11E9789-2D71-5B3C-8DA2-53E031188E9D}"/>
              </a:ext>
            </a:extLst>
          </p:cNvPr>
          <p:cNvSpPr/>
          <p:nvPr/>
        </p:nvSpPr>
        <p:spPr>
          <a:xfrm>
            <a:off x="699713" y="248038"/>
            <a:ext cx="7063721" cy="1159200"/>
          </a:xfrm>
          <a:prstGeom prst="rect">
            <a:avLst/>
          </a:prstGeom>
        </p:spPr>
        <p:txBody>
          <a:bodyPr vert="horz" lIns="91440" tIns="45720" rIns="91440" bIns="45720" rtlCol="0" anchor="ctr">
            <a:normAutofit/>
          </a:bodyPr>
          <a:lstStyle/>
          <a:p>
            <a:pPr marL="139700" eaLnBrk="1" fontAlgn="auto" hangingPunct="1">
              <a:lnSpc>
                <a:spcPct val="90000"/>
              </a:lnSpc>
              <a:spcAft>
                <a:spcPts val="600"/>
              </a:spcAft>
              <a:defRPr/>
            </a:pPr>
            <a:endParaRPr lang="en-US" sz="2200" b="1" i="1" kern="1200">
              <a:solidFill>
                <a:srgbClr val="FFFFFF"/>
              </a:solidFill>
              <a:latin typeface="+mj-lt"/>
              <a:ea typeface="+mj-ea"/>
              <a:cs typeface="Calibri"/>
            </a:endParaRPr>
          </a:p>
        </p:txBody>
      </p:sp>
      <p:sp>
        <p:nvSpPr>
          <p:cNvPr id="5" name="Rectangle 2">
            <a:extLst>
              <a:ext uri="{FF2B5EF4-FFF2-40B4-BE49-F238E27FC236}">
                <a16:creationId xmlns:a16="http://schemas.microsoft.com/office/drawing/2014/main" id="{DDCFF43E-9576-150B-935E-9AF2961C0BA7}"/>
              </a:ext>
            </a:extLst>
          </p:cNvPr>
          <p:cNvSpPr>
            <a:spLocks noChangeArrowheads="1"/>
          </p:cNvSpPr>
          <p:nvPr/>
        </p:nvSpPr>
        <p:spPr bwMode="auto">
          <a:xfrm>
            <a:off x="109992" y="825500"/>
            <a:ext cx="231933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b="1" i="1">
              <a:cs typeface="Calibri"/>
            </a:endParaRPr>
          </a:p>
        </p:txBody>
      </p:sp>
      <p:sp>
        <p:nvSpPr>
          <p:cNvPr id="7" name="Rectangle 3">
            <a:extLst>
              <a:ext uri="{FF2B5EF4-FFF2-40B4-BE49-F238E27FC236}">
                <a16:creationId xmlns:a16="http://schemas.microsoft.com/office/drawing/2014/main" id="{9A7CDD37-DC86-9EDD-9556-ABE4C3CED96E}"/>
              </a:ext>
            </a:extLst>
          </p:cNvPr>
          <p:cNvSpPr>
            <a:spLocks noChangeArrowheads="1"/>
          </p:cNvSpPr>
          <p:nvPr/>
        </p:nvSpPr>
        <p:spPr bwMode="auto">
          <a:xfrm>
            <a:off x="911225" y="1212850"/>
            <a:ext cx="5953125"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050"/>
              </a:spcAft>
            </a:pPr>
            <a:endParaRPr lang="en-US" altLang="en-US" sz="1400">
              <a:cs typeface="Calibri"/>
            </a:endParaRPr>
          </a:p>
        </p:txBody>
      </p:sp>
      <p:sp>
        <p:nvSpPr>
          <p:cNvPr id="38" name="TextBox 37">
            <a:extLst>
              <a:ext uri="{FF2B5EF4-FFF2-40B4-BE49-F238E27FC236}">
                <a16:creationId xmlns:a16="http://schemas.microsoft.com/office/drawing/2014/main" id="{FE710D7A-E122-D42F-FBE2-3AB062C574B1}"/>
              </a:ext>
            </a:extLst>
          </p:cNvPr>
          <p:cNvSpPr txBox="1"/>
          <p:nvPr/>
        </p:nvSpPr>
        <p:spPr>
          <a:xfrm>
            <a:off x="1059543" y="158568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Level 0:</a:t>
            </a:r>
            <a:r>
              <a:rPr lang="en-US" sz="2000" dirty="0">
                <a:latin typeface="Calibri"/>
                <a:ea typeface="Calibri"/>
                <a:cs typeface="Calibri"/>
              </a:rPr>
              <a:t>​</a:t>
            </a:r>
            <a:endParaRPr lang="en-US" sz="2000">
              <a:ea typeface="Calibri"/>
              <a:cs typeface="Calibri"/>
            </a:endParaRPr>
          </a:p>
        </p:txBody>
      </p:sp>
      <p:sp>
        <p:nvSpPr>
          <p:cNvPr id="40" name="Rectangle 2">
            <a:extLst>
              <a:ext uri="{FF2B5EF4-FFF2-40B4-BE49-F238E27FC236}">
                <a16:creationId xmlns:a16="http://schemas.microsoft.com/office/drawing/2014/main" id="{B9530845-2B90-0137-7236-39A6CF73CE9F}"/>
              </a:ext>
            </a:extLst>
          </p:cNvPr>
          <p:cNvSpPr>
            <a:spLocks noChangeArrowheads="1"/>
          </p:cNvSpPr>
          <p:nvPr/>
        </p:nvSpPr>
        <p:spPr bwMode="auto">
          <a:xfrm>
            <a:off x="1030288" y="402545"/>
            <a:ext cx="29781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b="1">
                <a:solidFill>
                  <a:srgbClr val="FFFFFF"/>
                </a:solidFill>
              </a:rPr>
              <a:t>4. Context-Diagram</a:t>
            </a:r>
          </a:p>
        </p:txBody>
      </p:sp>
      <p:sp>
        <p:nvSpPr>
          <p:cNvPr id="42" name="Rectangle 3">
            <a:extLst>
              <a:ext uri="{FF2B5EF4-FFF2-40B4-BE49-F238E27FC236}">
                <a16:creationId xmlns:a16="http://schemas.microsoft.com/office/drawing/2014/main" id="{40C6ABF3-5420-1FBB-11CB-1F2A28EB4B51}"/>
              </a:ext>
            </a:extLst>
          </p:cNvPr>
          <p:cNvSpPr>
            <a:spLocks noChangeArrowheads="1"/>
          </p:cNvSpPr>
          <p:nvPr/>
        </p:nvSpPr>
        <p:spPr bwMode="auto">
          <a:xfrm>
            <a:off x="8129361" y="250825"/>
            <a:ext cx="3904343" cy="492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2525"/>
              </a:spcAft>
            </a:pPr>
            <a:r>
              <a:rPr lang="en-US" altLang="en-US" sz="1700" dirty="0">
                <a:solidFill>
                  <a:srgbClr val="FFFFFF"/>
                </a:solidFill>
                <a:latin typeface="Calibri"/>
                <a:ea typeface="Calibri"/>
                <a:cs typeface="Calibri"/>
              </a:rPr>
              <a:t>Briefly </a:t>
            </a:r>
            <a:r>
              <a:rPr lang="en-US" altLang="en-US" sz="1900" dirty="0">
                <a:solidFill>
                  <a:srgbClr val="FFFFFF"/>
                </a:solidFill>
                <a:latin typeface="Calibri"/>
                <a:ea typeface="Calibri"/>
                <a:cs typeface="Calibri"/>
              </a:rPr>
              <a:t>showing</a:t>
            </a:r>
            <a:r>
              <a:rPr lang="en-US" altLang="en-US" sz="1700" dirty="0">
                <a:solidFill>
                  <a:srgbClr val="FFFFFF"/>
                </a:solidFill>
                <a:latin typeface="Calibri"/>
                <a:ea typeface="Calibri"/>
                <a:cs typeface="Calibri"/>
              </a:rPr>
              <a:t> how the system is working</a:t>
            </a:r>
          </a:p>
        </p:txBody>
      </p:sp>
      <p:pic>
        <p:nvPicPr>
          <p:cNvPr id="43" name="Picture 42" descr="A diagram of a hotel system&#10;&#10;Description automatically generated">
            <a:extLst>
              <a:ext uri="{FF2B5EF4-FFF2-40B4-BE49-F238E27FC236}">
                <a16:creationId xmlns:a16="http://schemas.microsoft.com/office/drawing/2014/main" id="{A4DDA2F3-5ADA-037C-78A0-A4F2A5B0C1F7}"/>
              </a:ext>
            </a:extLst>
          </p:cNvPr>
          <p:cNvPicPr>
            <a:picLocks noChangeAspect="1"/>
          </p:cNvPicPr>
          <p:nvPr/>
        </p:nvPicPr>
        <p:blipFill>
          <a:blip r:embed="rId2"/>
          <a:stretch>
            <a:fillRect/>
          </a:stretch>
        </p:blipFill>
        <p:spPr>
          <a:xfrm>
            <a:off x="909637" y="1978932"/>
            <a:ext cx="11098439" cy="3743779"/>
          </a:xfrm>
          <a:prstGeom prst="rect">
            <a:avLst/>
          </a:prstGeom>
        </p:spPr>
      </p:pic>
    </p:spTree>
    <p:extLst>
      <p:ext uri="{BB962C8B-B14F-4D97-AF65-F5344CB8AC3E}">
        <p14:creationId xmlns:p14="http://schemas.microsoft.com/office/powerpoint/2010/main" val="3443705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11E9789-2D71-5B3C-8DA2-53E031188E9D}"/>
              </a:ext>
            </a:extLst>
          </p:cNvPr>
          <p:cNvSpPr/>
          <p:nvPr/>
        </p:nvSpPr>
        <p:spPr>
          <a:xfrm>
            <a:off x="699713" y="248038"/>
            <a:ext cx="7063721" cy="1159200"/>
          </a:xfrm>
          <a:prstGeom prst="rect">
            <a:avLst/>
          </a:prstGeom>
        </p:spPr>
        <p:txBody>
          <a:bodyPr vert="horz" lIns="91440" tIns="45720" rIns="91440" bIns="45720" rtlCol="0" anchor="ctr">
            <a:normAutofit/>
          </a:bodyPr>
          <a:lstStyle/>
          <a:p>
            <a:pPr marL="139700" eaLnBrk="1" fontAlgn="auto" hangingPunct="1">
              <a:lnSpc>
                <a:spcPct val="90000"/>
              </a:lnSpc>
              <a:spcAft>
                <a:spcPts val="600"/>
              </a:spcAft>
              <a:defRPr/>
            </a:pPr>
            <a:endParaRPr lang="en-US" sz="2200" b="1" i="1" kern="1200">
              <a:solidFill>
                <a:srgbClr val="FFFFFF"/>
              </a:solidFill>
              <a:latin typeface="+mj-lt"/>
              <a:ea typeface="+mj-ea"/>
              <a:cs typeface="Calibri"/>
            </a:endParaRPr>
          </a:p>
        </p:txBody>
      </p:sp>
      <p:sp>
        <p:nvSpPr>
          <p:cNvPr id="5" name="Rectangle 2">
            <a:extLst>
              <a:ext uri="{FF2B5EF4-FFF2-40B4-BE49-F238E27FC236}">
                <a16:creationId xmlns:a16="http://schemas.microsoft.com/office/drawing/2014/main" id="{DDCFF43E-9576-150B-935E-9AF2961C0BA7}"/>
              </a:ext>
            </a:extLst>
          </p:cNvPr>
          <p:cNvSpPr>
            <a:spLocks noChangeArrowheads="1"/>
          </p:cNvSpPr>
          <p:nvPr/>
        </p:nvSpPr>
        <p:spPr bwMode="auto">
          <a:xfrm>
            <a:off x="109992" y="825500"/>
            <a:ext cx="231933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b="1" i="1">
              <a:cs typeface="Calibri"/>
            </a:endParaRPr>
          </a:p>
        </p:txBody>
      </p:sp>
      <p:sp>
        <p:nvSpPr>
          <p:cNvPr id="7" name="Rectangle 3">
            <a:extLst>
              <a:ext uri="{FF2B5EF4-FFF2-40B4-BE49-F238E27FC236}">
                <a16:creationId xmlns:a16="http://schemas.microsoft.com/office/drawing/2014/main" id="{9A7CDD37-DC86-9EDD-9556-ABE4C3CED96E}"/>
              </a:ext>
            </a:extLst>
          </p:cNvPr>
          <p:cNvSpPr>
            <a:spLocks noChangeArrowheads="1"/>
          </p:cNvSpPr>
          <p:nvPr/>
        </p:nvSpPr>
        <p:spPr bwMode="auto">
          <a:xfrm>
            <a:off x="911225" y="1212850"/>
            <a:ext cx="5953125"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050"/>
              </a:spcAft>
            </a:pPr>
            <a:endParaRPr lang="en-US" altLang="en-US" sz="1400">
              <a:cs typeface="Calibri"/>
            </a:endParaRPr>
          </a:p>
        </p:txBody>
      </p:sp>
      <p:sp>
        <p:nvSpPr>
          <p:cNvPr id="40" name="Rectangle 2">
            <a:extLst>
              <a:ext uri="{FF2B5EF4-FFF2-40B4-BE49-F238E27FC236}">
                <a16:creationId xmlns:a16="http://schemas.microsoft.com/office/drawing/2014/main" id="{B9530845-2B90-0137-7236-39A6CF73CE9F}"/>
              </a:ext>
            </a:extLst>
          </p:cNvPr>
          <p:cNvSpPr>
            <a:spLocks noChangeArrowheads="1"/>
          </p:cNvSpPr>
          <p:nvPr/>
        </p:nvSpPr>
        <p:spPr bwMode="auto">
          <a:xfrm>
            <a:off x="1030288" y="402545"/>
            <a:ext cx="29781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solidFill>
                  <a:srgbClr val="FFFFFF"/>
                </a:solidFill>
                <a:latin typeface="Calibri"/>
                <a:ea typeface="Calibri"/>
                <a:cs typeface="Calibri"/>
              </a:rPr>
              <a:t>5. Use-Case Diagram</a:t>
            </a:r>
          </a:p>
        </p:txBody>
      </p:sp>
      <p:pic>
        <p:nvPicPr>
          <p:cNvPr id="3" name="Picture 2" descr="A diagram of a diagram&#10;&#10;Description automatically generated">
            <a:extLst>
              <a:ext uri="{FF2B5EF4-FFF2-40B4-BE49-F238E27FC236}">
                <a16:creationId xmlns:a16="http://schemas.microsoft.com/office/drawing/2014/main" id="{B9CDF918-5E69-6134-F72E-A7E38549020E}"/>
              </a:ext>
            </a:extLst>
          </p:cNvPr>
          <p:cNvPicPr>
            <a:picLocks noChangeAspect="1"/>
          </p:cNvPicPr>
          <p:nvPr/>
        </p:nvPicPr>
        <p:blipFill>
          <a:blip r:embed="rId2"/>
          <a:stretch>
            <a:fillRect/>
          </a:stretch>
        </p:blipFill>
        <p:spPr>
          <a:xfrm>
            <a:off x="2495" y="1578430"/>
            <a:ext cx="12187009" cy="5270498"/>
          </a:xfrm>
          <a:prstGeom prst="rect">
            <a:avLst/>
          </a:prstGeom>
        </p:spPr>
      </p:pic>
      <p:sp>
        <p:nvSpPr>
          <p:cNvPr id="4" name="TextBox 3">
            <a:extLst>
              <a:ext uri="{FF2B5EF4-FFF2-40B4-BE49-F238E27FC236}">
                <a16:creationId xmlns:a16="http://schemas.microsoft.com/office/drawing/2014/main" id="{7318C5BC-34A1-7898-77FC-B8B177EE6F31}"/>
              </a:ext>
            </a:extLst>
          </p:cNvPr>
          <p:cNvSpPr txBox="1"/>
          <p:nvPr/>
        </p:nvSpPr>
        <p:spPr>
          <a:xfrm>
            <a:off x="8126186" y="52613"/>
            <a:ext cx="586377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Calibri"/>
                <a:ea typeface="Calibri"/>
                <a:cs typeface="Calibri"/>
              </a:rPr>
              <a:t>To show the interaction between the actor</a:t>
            </a:r>
            <a:endParaRPr lang="en-US" dirty="0">
              <a:solidFill>
                <a:srgbClr val="FFFFFF"/>
              </a:solidFill>
              <a:latin typeface="Calibri"/>
              <a:ea typeface="Calibri" panose="020F0502020204030204" pitchFamily="34" charset="0"/>
              <a:cs typeface="Calibri" panose="020F0502020204030204" pitchFamily="34" charset="0"/>
            </a:endParaRPr>
          </a:p>
          <a:p>
            <a:r>
              <a:rPr lang="en-US" dirty="0">
                <a:solidFill>
                  <a:srgbClr val="FFFFFF"/>
                </a:solidFill>
                <a:latin typeface="Calibri"/>
                <a:ea typeface="Calibri"/>
                <a:cs typeface="Calibri"/>
              </a:rPr>
              <a:t> and the action</a:t>
            </a:r>
            <a:r>
              <a:rPr lang="en-US" sz="2000" dirty="0">
                <a:solidFill>
                  <a:srgbClr val="FFFFFF"/>
                </a:solidFill>
                <a:latin typeface="Calibri"/>
                <a:ea typeface="Calibri"/>
                <a:cs typeface="Calibri"/>
              </a:rPr>
              <a:t>.</a:t>
            </a:r>
            <a:endParaRPr lang="en-US" dirty="0">
              <a:solidFill>
                <a:srgbClr val="FFFFFF"/>
              </a:solidFill>
              <a:latin typeface="Calibri"/>
              <a:ea typeface="Calibri"/>
              <a:cs typeface="Calibri"/>
            </a:endParaRPr>
          </a:p>
        </p:txBody>
      </p:sp>
    </p:spTree>
    <p:extLst>
      <p:ext uri="{BB962C8B-B14F-4D97-AF65-F5344CB8AC3E}">
        <p14:creationId xmlns:p14="http://schemas.microsoft.com/office/powerpoint/2010/main" val="56152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11E9789-2D71-5B3C-8DA2-53E031188E9D}"/>
              </a:ext>
            </a:extLst>
          </p:cNvPr>
          <p:cNvSpPr/>
          <p:nvPr/>
        </p:nvSpPr>
        <p:spPr>
          <a:xfrm>
            <a:off x="699713" y="248038"/>
            <a:ext cx="7063721" cy="1159200"/>
          </a:xfrm>
          <a:prstGeom prst="rect">
            <a:avLst/>
          </a:prstGeom>
        </p:spPr>
        <p:txBody>
          <a:bodyPr vert="horz" lIns="91440" tIns="45720" rIns="91440" bIns="45720" rtlCol="0" anchor="ctr">
            <a:normAutofit/>
          </a:bodyPr>
          <a:lstStyle/>
          <a:p>
            <a:pPr marL="139700" eaLnBrk="1" fontAlgn="auto" hangingPunct="1">
              <a:lnSpc>
                <a:spcPct val="90000"/>
              </a:lnSpc>
              <a:spcAft>
                <a:spcPts val="600"/>
              </a:spcAft>
              <a:defRPr/>
            </a:pPr>
            <a:r>
              <a:rPr lang="en-US" sz="2200" b="1" i="1" kern="1200" dirty="0">
                <a:solidFill>
                  <a:srgbClr val="FFFFFF"/>
                </a:solidFill>
                <a:latin typeface="+mj-lt"/>
                <a:ea typeface="+mj-ea"/>
                <a:cs typeface="+mj-cs"/>
              </a:rPr>
              <a:t>6. Use-Case Narrative</a:t>
            </a:r>
            <a:endParaRPr lang="en-US" sz="2200" kern="1200" dirty="0">
              <a:solidFill>
                <a:srgbClr val="FFFFFF"/>
              </a:solidFill>
              <a:latin typeface="+mj-lt"/>
              <a:ea typeface="+mj-ea"/>
              <a:cs typeface="+mj-cs"/>
            </a:endParaRPr>
          </a:p>
        </p:txBody>
      </p:sp>
      <p:graphicFrame>
        <p:nvGraphicFramePr>
          <p:cNvPr id="3" name="Table 2">
            <a:extLst>
              <a:ext uri="{FF2B5EF4-FFF2-40B4-BE49-F238E27FC236}">
                <a16:creationId xmlns:a16="http://schemas.microsoft.com/office/drawing/2014/main" id="{78CDC89B-8935-9320-A5A7-3B64D05E5D3D}"/>
              </a:ext>
            </a:extLst>
          </p:cNvPr>
          <p:cNvGraphicFramePr>
            <a:graphicFrameLocks noGrp="1"/>
          </p:cNvGraphicFramePr>
          <p:nvPr>
            <p:extLst>
              <p:ext uri="{D42A27DB-BD31-4B8C-83A1-F6EECF244321}">
                <p14:modId xmlns:p14="http://schemas.microsoft.com/office/powerpoint/2010/main" val="896803089"/>
              </p:ext>
            </p:extLst>
          </p:nvPr>
        </p:nvGraphicFramePr>
        <p:xfrm>
          <a:off x="1436616" y="1966293"/>
          <a:ext cx="9509264" cy="4452164"/>
        </p:xfrm>
        <a:graphic>
          <a:graphicData uri="http://schemas.openxmlformats.org/drawingml/2006/table">
            <a:tbl>
              <a:tblPr/>
              <a:tblGrid>
                <a:gridCol w="2443814">
                  <a:extLst>
                    <a:ext uri="{9D8B030D-6E8A-4147-A177-3AD203B41FA5}">
                      <a16:colId xmlns:a16="http://schemas.microsoft.com/office/drawing/2014/main" val="20000"/>
                    </a:ext>
                  </a:extLst>
                </a:gridCol>
                <a:gridCol w="3540755">
                  <a:extLst>
                    <a:ext uri="{9D8B030D-6E8A-4147-A177-3AD203B41FA5}">
                      <a16:colId xmlns:a16="http://schemas.microsoft.com/office/drawing/2014/main" val="20001"/>
                    </a:ext>
                  </a:extLst>
                </a:gridCol>
                <a:gridCol w="3524695">
                  <a:extLst>
                    <a:ext uri="{9D8B030D-6E8A-4147-A177-3AD203B41FA5}">
                      <a16:colId xmlns:a16="http://schemas.microsoft.com/office/drawing/2014/main" val="20002"/>
                    </a:ext>
                  </a:extLst>
                </a:gridCol>
              </a:tblGrid>
              <a:tr h="370641">
                <a:tc>
                  <a:txBody>
                    <a:bodyPr/>
                    <a:lstStyle/>
                    <a:p>
                      <a:pPr indent="0" algn="ctr"/>
                      <a:r>
                        <a:rPr lang="en-US" sz="2200" b="1" dirty="0">
                          <a:latin typeface="Calibri"/>
                        </a:rPr>
                        <a:t>Use Case Name</a:t>
                      </a:r>
                    </a:p>
                  </a:txBody>
                  <a:tcPr marL="0" marR="0" marT="0" marB="0"/>
                </a:tc>
                <a:tc gridSpan="2">
                  <a:txBody>
                    <a:bodyPr/>
                    <a:lstStyle/>
                    <a:p>
                      <a:pPr indent="0" algn="ctr"/>
                      <a:r>
                        <a:rPr lang="en-US" sz="1300" dirty="0">
                          <a:latin typeface="Calibri"/>
                        </a:rPr>
                        <a:t>Hotel Reservation System</a:t>
                      </a:r>
                    </a:p>
                  </a:txBody>
                  <a:tcPr marL="0" marR="0" marT="0" marB="0"/>
                </a:tc>
                <a:tc hMerge="1">
                  <a:txBody>
                    <a:bodyPr/>
                    <a:lstStyle/>
                    <a:p>
                      <a:endParaRPr sz="1600"/>
                    </a:p>
                  </a:txBody>
                  <a:tcPr marL="0" marR="0" marT="0" marB="0"/>
                </a:tc>
                <a:extLst>
                  <a:ext uri="{0D108BD9-81ED-4DB2-BD59-A6C34878D82A}">
                    <a16:rowId xmlns:a16="http://schemas.microsoft.com/office/drawing/2014/main" val="10000"/>
                  </a:ext>
                </a:extLst>
              </a:tr>
              <a:tr h="370641">
                <a:tc>
                  <a:txBody>
                    <a:bodyPr/>
                    <a:lstStyle/>
                    <a:p>
                      <a:pPr indent="0" algn="ctr"/>
                      <a:r>
                        <a:rPr lang="en-US" sz="2200" b="1" dirty="0">
                          <a:latin typeface="Calibri"/>
                        </a:rPr>
                        <a:t>Use Case Id</a:t>
                      </a:r>
                    </a:p>
                  </a:txBody>
                  <a:tcPr marL="0" marR="0" marT="0" marB="0"/>
                </a:tc>
                <a:tc gridSpan="2">
                  <a:txBody>
                    <a:bodyPr/>
                    <a:lstStyle/>
                    <a:p>
                      <a:pPr indent="0" algn="ctr"/>
                      <a:r>
                        <a:rPr lang="en-US" sz="1300" dirty="0">
                          <a:latin typeface="Calibri"/>
                        </a:rPr>
                        <a:t>HSR1</a:t>
                      </a:r>
                    </a:p>
                  </a:txBody>
                  <a:tcPr marL="0" marR="0" marT="0" marB="0"/>
                </a:tc>
                <a:tc hMerge="1">
                  <a:txBody>
                    <a:bodyPr/>
                    <a:lstStyle/>
                    <a:p>
                      <a:endParaRPr sz="1500"/>
                    </a:p>
                  </a:txBody>
                  <a:tcPr marL="0" marR="0" marT="0" marB="0"/>
                </a:tc>
                <a:extLst>
                  <a:ext uri="{0D108BD9-81ED-4DB2-BD59-A6C34878D82A}">
                    <a16:rowId xmlns:a16="http://schemas.microsoft.com/office/drawing/2014/main" val="10001"/>
                  </a:ext>
                </a:extLst>
              </a:tr>
              <a:tr h="370641">
                <a:tc>
                  <a:txBody>
                    <a:bodyPr/>
                    <a:lstStyle/>
                    <a:p>
                      <a:pPr indent="0" algn="ctr"/>
                      <a:r>
                        <a:rPr lang="en-US" sz="2200" b="1" dirty="0">
                          <a:latin typeface="Calibri"/>
                        </a:rPr>
                        <a:t>Priority</a:t>
                      </a:r>
                    </a:p>
                  </a:txBody>
                  <a:tcPr marL="0" marR="0" marT="0" marB="0" anchor="b"/>
                </a:tc>
                <a:tc gridSpan="2">
                  <a:txBody>
                    <a:bodyPr/>
                    <a:lstStyle/>
                    <a:p>
                      <a:pPr indent="0" algn="ctr"/>
                      <a:r>
                        <a:rPr lang="en-US" sz="1300" dirty="0">
                          <a:latin typeface="Calibri"/>
                        </a:rPr>
                        <a:t>High</a:t>
                      </a:r>
                    </a:p>
                  </a:txBody>
                  <a:tcPr marL="0" marR="0" marT="0" marB="0"/>
                </a:tc>
                <a:tc hMerge="1">
                  <a:txBody>
                    <a:bodyPr/>
                    <a:lstStyle/>
                    <a:p>
                      <a:endParaRPr sz="1500"/>
                    </a:p>
                  </a:txBody>
                  <a:tcPr marL="0" marR="0" marT="0" marB="0"/>
                </a:tc>
                <a:extLst>
                  <a:ext uri="{0D108BD9-81ED-4DB2-BD59-A6C34878D82A}">
                    <a16:rowId xmlns:a16="http://schemas.microsoft.com/office/drawing/2014/main" val="10002"/>
                  </a:ext>
                </a:extLst>
              </a:tr>
              <a:tr h="462363">
                <a:tc>
                  <a:txBody>
                    <a:bodyPr/>
                    <a:lstStyle/>
                    <a:p>
                      <a:pPr indent="0" algn="ctr"/>
                      <a:r>
                        <a:rPr lang="en-US" sz="2200" b="1" dirty="0">
                          <a:latin typeface="Calibri"/>
                        </a:rPr>
                        <a:t>Description</a:t>
                      </a:r>
                    </a:p>
                  </a:txBody>
                  <a:tcPr marL="0" marR="0" marT="0" marB="0" anchor="b"/>
                </a:tc>
                <a:tc gridSpan="2">
                  <a:txBody>
                    <a:bodyPr/>
                    <a:lstStyle/>
                    <a:p>
                      <a:pPr indent="0" algn="ctr">
                        <a:lnSpc>
                          <a:spcPts val="1464"/>
                        </a:lnSpc>
                      </a:pPr>
                      <a:r>
                        <a:rPr lang="en-US" sz="1300" dirty="0">
                          <a:latin typeface="Calibri"/>
                        </a:rPr>
                        <a:t>This use case describes an event in which a guest pays the bill after visiting the hotel to make a reservation and request the room and services needed</a:t>
                      </a:r>
                    </a:p>
                  </a:txBody>
                  <a:tcPr marL="0" marR="0" marT="0" marB="0" anchor="b"/>
                </a:tc>
                <a:tc hMerge="1">
                  <a:txBody>
                    <a:bodyPr/>
                    <a:lstStyle/>
                    <a:p>
                      <a:endParaRPr sz="1800"/>
                    </a:p>
                  </a:txBody>
                  <a:tcPr marL="0" marR="0" marT="0" marB="0"/>
                </a:tc>
                <a:extLst>
                  <a:ext uri="{0D108BD9-81ED-4DB2-BD59-A6C34878D82A}">
                    <a16:rowId xmlns:a16="http://schemas.microsoft.com/office/drawing/2014/main" val="10003"/>
                  </a:ext>
                </a:extLst>
              </a:tr>
              <a:tr h="232084">
                <a:tc>
                  <a:txBody>
                    <a:bodyPr/>
                    <a:lstStyle/>
                    <a:p>
                      <a:endParaRPr lang="en-US" sz="1100"/>
                    </a:p>
                  </a:txBody>
                  <a:tcPr marL="0" marR="0" marT="0" marB="0"/>
                </a:tc>
                <a:tc>
                  <a:txBody>
                    <a:bodyPr/>
                    <a:lstStyle/>
                    <a:p>
                      <a:pPr indent="0" algn="ctr"/>
                      <a:r>
                        <a:rPr lang="en-US" sz="1300" dirty="0">
                          <a:latin typeface="Calibri"/>
                        </a:rPr>
                        <a:t>Actor Action</a:t>
                      </a:r>
                    </a:p>
                  </a:txBody>
                  <a:tcPr marL="0" marR="0" marT="0" marB="0" anchor="b"/>
                </a:tc>
                <a:tc>
                  <a:txBody>
                    <a:bodyPr/>
                    <a:lstStyle/>
                    <a:p>
                      <a:pPr indent="0" algn="ctr"/>
                      <a:r>
                        <a:rPr lang="en-US" sz="1300" dirty="0">
                          <a:latin typeface="Calibri"/>
                        </a:rPr>
                        <a:t>System Response</a:t>
                      </a:r>
                    </a:p>
                  </a:txBody>
                  <a:tcPr marL="0" marR="0" marT="0" marB="0" anchor="b"/>
                </a:tc>
                <a:extLst>
                  <a:ext uri="{0D108BD9-81ED-4DB2-BD59-A6C34878D82A}">
                    <a16:rowId xmlns:a16="http://schemas.microsoft.com/office/drawing/2014/main" val="10004"/>
                  </a:ext>
                </a:extLst>
              </a:tr>
              <a:tr h="2194328">
                <a:tc>
                  <a:txBody>
                    <a:bodyPr/>
                    <a:lstStyle/>
                    <a:p>
                      <a:pPr indent="0" algn="ctr"/>
                      <a:r>
                        <a:rPr lang="en-US" sz="2200" b="1" dirty="0">
                          <a:latin typeface="Calibri"/>
                        </a:rPr>
                        <a:t>Precondition</a:t>
                      </a:r>
                    </a:p>
                  </a:txBody>
                  <a:tcPr marL="0" marR="0" marT="0" marB="0" anchor="ctr"/>
                </a:tc>
                <a:tc>
                  <a:txBody>
                    <a:bodyPr/>
                    <a:lstStyle/>
                    <a:p>
                      <a:pPr indent="0" algn="just">
                        <a:lnSpc>
                          <a:spcPts val="1464"/>
                        </a:lnSpc>
                      </a:pPr>
                      <a:r>
                        <a:rPr lang="en-US" sz="1300">
                          <a:latin typeface="Calibri"/>
                        </a:rPr>
                        <a:t>1) The Guest initiates the reservation process</a:t>
                      </a:r>
                      <a:endParaRPr lang="en-US"/>
                    </a:p>
                    <a:p>
                      <a:pPr lvl="0" indent="0" algn="just">
                        <a:lnSpc>
                          <a:spcPts val="1464"/>
                        </a:lnSpc>
                        <a:buNone/>
                      </a:pPr>
                      <a:r>
                        <a:rPr lang="en-US" sz="1300" dirty="0">
                          <a:latin typeface="Calibri"/>
                        </a:rPr>
                        <a:t> by providing their details and selecting their</a:t>
                      </a:r>
                      <a:endParaRPr lang="en-US" dirty="0"/>
                    </a:p>
                    <a:p>
                      <a:pPr lvl="0" indent="0" algn="just">
                        <a:lnSpc>
                          <a:spcPts val="1464"/>
                        </a:lnSpc>
                        <a:buNone/>
                      </a:pPr>
                      <a:r>
                        <a:rPr lang="en-US" sz="1300" dirty="0">
                          <a:latin typeface="Calibri"/>
                        </a:rPr>
                        <a:t> preferred room type and dates of stay.</a:t>
                      </a:r>
                    </a:p>
                    <a:p>
                      <a:pPr indent="0" algn="just">
                        <a:lnSpc>
                          <a:spcPts val="1464"/>
                        </a:lnSpc>
                      </a:pPr>
                      <a:r>
                        <a:rPr lang="en-US" sz="1300" dirty="0">
                          <a:latin typeface="Calibri"/>
                        </a:rPr>
                        <a:t>4)    The guest chooses the type of payment they </a:t>
                      </a:r>
                    </a:p>
                    <a:p>
                      <a:pPr lvl="0" indent="0" algn="just">
                        <a:lnSpc>
                          <a:spcPts val="1464"/>
                        </a:lnSpc>
                        <a:buNone/>
                      </a:pPr>
                      <a:r>
                        <a:rPr lang="en-US" sz="1300" dirty="0">
                          <a:latin typeface="Calibri"/>
                        </a:rPr>
                        <a:t>wish to use for settling their bill.</a:t>
                      </a:r>
                      <a:endParaRPr lang="en-US" dirty="0"/>
                    </a:p>
                    <a:p>
                      <a:pPr indent="0" algn="just">
                        <a:lnSpc>
                          <a:spcPts val="1464"/>
                        </a:lnSpc>
                      </a:pPr>
                      <a:r>
                        <a:rPr lang="en-US" sz="1300">
                          <a:latin typeface="Calibri"/>
                        </a:rPr>
                        <a:t>5)    Payment is processed securely through the </a:t>
                      </a:r>
                    </a:p>
                    <a:p>
                      <a:pPr lvl="0" indent="0" algn="just">
                        <a:lnSpc>
                          <a:spcPts val="1464"/>
                        </a:lnSpc>
                        <a:buNone/>
                      </a:pPr>
                      <a:r>
                        <a:rPr lang="en-US" sz="1300" dirty="0">
                          <a:latin typeface="Calibri"/>
                        </a:rPr>
                        <a:t>selected payment method.</a:t>
                      </a:r>
                      <a:endParaRPr lang="en-US" dirty="0"/>
                    </a:p>
                  </a:txBody>
                  <a:tcPr marL="0" marR="0" marT="0" marB="0"/>
                </a:tc>
                <a:tc>
                  <a:txBody>
                    <a:bodyPr/>
                    <a:lstStyle/>
                    <a:p>
                      <a:pPr indent="0" algn="just">
                        <a:lnSpc>
                          <a:spcPts val="1464"/>
                        </a:lnSpc>
                      </a:pPr>
                      <a:r>
                        <a:rPr lang="en-US" sz="1300">
                          <a:latin typeface="Calibri"/>
                        </a:rPr>
                        <a:t>2)    The system checks the record of the guest to determine if they have stayed at the hotel before.</a:t>
                      </a:r>
                    </a:p>
                    <a:p>
                      <a:pPr indent="0" algn="just">
                        <a:lnSpc>
                          <a:spcPts val="1464"/>
                        </a:lnSpc>
                      </a:pPr>
                      <a:r>
                        <a:rPr lang="en-US" sz="1300">
                          <a:latin typeface="Calibri"/>
                        </a:rPr>
                        <a:t>3)    If it's the guest's first time, </a:t>
                      </a:r>
                    </a:p>
                    <a:p>
                      <a:pPr lvl="0" indent="0" algn="just">
                        <a:lnSpc>
                          <a:spcPts val="1464"/>
                        </a:lnSpc>
                        <a:buNone/>
                      </a:pPr>
                      <a:r>
                        <a:rPr lang="en-US" sz="1300">
                          <a:latin typeface="Calibri"/>
                        </a:rPr>
                        <a:t>the system adds a new record to its database,</a:t>
                      </a:r>
                      <a:endParaRPr lang="en-US"/>
                    </a:p>
                    <a:p>
                      <a:pPr lvl="0" indent="0" algn="just">
                        <a:lnSpc>
                          <a:spcPts val="1464"/>
                        </a:lnSpc>
                        <a:buNone/>
                      </a:pPr>
                      <a:r>
                        <a:rPr lang="en-US" sz="1300">
                          <a:latin typeface="Calibri"/>
                        </a:rPr>
                        <a:t> capturing their information for future reference.</a:t>
                      </a:r>
                      <a:endParaRPr lang="en-US"/>
                    </a:p>
                    <a:p>
                      <a:pPr indent="0" algn="just">
                        <a:lnSpc>
                          <a:spcPts val="1464"/>
                        </a:lnSpc>
                      </a:pPr>
                      <a:r>
                        <a:rPr lang="en-US" sz="1300">
                          <a:latin typeface="Calibri"/>
                        </a:rPr>
                        <a:t>6) Once the payment is confirmed, the system completes the transaction, updating the guest's record accordingly and finalizing the reservation process.</a:t>
                      </a:r>
                    </a:p>
                  </a:txBody>
                  <a:tcPr marL="0" marR="0" marT="0" marB="0"/>
                </a:tc>
                <a:extLst>
                  <a:ext uri="{0D108BD9-81ED-4DB2-BD59-A6C34878D82A}">
                    <a16:rowId xmlns:a16="http://schemas.microsoft.com/office/drawing/2014/main" val="10005"/>
                  </a:ext>
                </a:extLst>
              </a:tr>
              <a:tr h="451466">
                <a:tc>
                  <a:txBody>
                    <a:bodyPr/>
                    <a:lstStyle/>
                    <a:p>
                      <a:pPr indent="0" algn="ctr"/>
                      <a:r>
                        <a:rPr lang="en-US" sz="2200" b="1" dirty="0">
                          <a:latin typeface="Calibri"/>
                        </a:rPr>
                        <a:t>Conclusion</a:t>
                      </a:r>
                    </a:p>
                  </a:txBody>
                  <a:tcPr marL="0" marR="0" marT="0" marB="0"/>
                </a:tc>
                <a:tc gridSpan="2">
                  <a:txBody>
                    <a:bodyPr/>
                    <a:lstStyle/>
                    <a:p>
                      <a:pPr marL="88900" indent="0" algn="just">
                        <a:spcAft>
                          <a:spcPts val="210"/>
                        </a:spcAft>
                      </a:pPr>
                      <a:r>
                        <a:rPr lang="en-US" sz="1300" dirty="0">
                          <a:latin typeface="Calibri"/>
                        </a:rPr>
                        <a:t>The use case ends when the guest pays for the reservation Finally, hope you have </a:t>
                      </a:r>
                      <a:r>
                        <a:rPr lang="en-US" sz="1300">
                          <a:latin typeface="Calibri"/>
                        </a:rPr>
                        <a:t>a good</a:t>
                      </a:r>
                      <a:r>
                        <a:rPr lang="en-US" sz="1300" dirty="0">
                          <a:latin typeface="Calibri"/>
                        </a:rPr>
                        <a:t> stay</a:t>
                      </a:r>
                      <a:endParaRPr lang="en-US" dirty="0"/>
                    </a:p>
                  </a:txBody>
                  <a:tcPr marL="0" marR="0" marT="0" marB="0" anchor="b"/>
                </a:tc>
                <a:tc hMerge="1">
                  <a:txBody>
                    <a:bodyPr/>
                    <a:lstStyle/>
                    <a:p>
                      <a:endParaRPr sz="1900"/>
                    </a:p>
                  </a:txBody>
                  <a:tcPr marL="0" marR="0" marT="0" marB="0"/>
                </a:tc>
                <a:extLst>
                  <a:ext uri="{0D108BD9-81ED-4DB2-BD59-A6C34878D82A}">
                    <a16:rowId xmlns:a16="http://schemas.microsoft.com/office/drawing/2014/main" val="10006"/>
                  </a:ext>
                </a:extLst>
              </a:tr>
            </a:tbl>
          </a:graphicData>
        </a:graphic>
      </p:graphicFrame>
      <p:sp>
        <p:nvSpPr>
          <p:cNvPr id="4" name="TextBox 3">
            <a:extLst>
              <a:ext uri="{FF2B5EF4-FFF2-40B4-BE49-F238E27FC236}">
                <a16:creationId xmlns:a16="http://schemas.microsoft.com/office/drawing/2014/main" id="{03FF4D3A-0895-F721-D848-C9B6CDBC41B8}"/>
              </a:ext>
            </a:extLst>
          </p:cNvPr>
          <p:cNvSpPr txBox="1"/>
          <p:nvPr/>
        </p:nvSpPr>
        <p:spPr>
          <a:xfrm>
            <a:off x="8225971" y="-1814"/>
            <a:ext cx="412205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FFFFFF"/>
                </a:solidFill>
              </a:rPr>
              <a:t>Taking one action and deeply justifying how it works and how the interaction is between the actor and the system.</a:t>
            </a:r>
            <a:r>
              <a:rPr lang="en-US" sz="2200">
                <a:ea typeface="Calibri"/>
                <a:cs typeface="Calibri"/>
              </a:rPr>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11E9789-2D71-5B3C-8DA2-53E031188E9D}"/>
              </a:ext>
            </a:extLst>
          </p:cNvPr>
          <p:cNvSpPr/>
          <p:nvPr/>
        </p:nvSpPr>
        <p:spPr>
          <a:xfrm>
            <a:off x="699713" y="248038"/>
            <a:ext cx="7063721" cy="1159200"/>
          </a:xfrm>
          <a:prstGeom prst="rect">
            <a:avLst/>
          </a:prstGeom>
        </p:spPr>
        <p:txBody>
          <a:bodyPr vert="horz" lIns="91440" tIns="45720" rIns="91440" bIns="45720" rtlCol="0" anchor="ctr">
            <a:normAutofit/>
          </a:bodyPr>
          <a:lstStyle/>
          <a:p>
            <a:pPr marL="139700" eaLnBrk="1" fontAlgn="auto" hangingPunct="1">
              <a:lnSpc>
                <a:spcPct val="90000"/>
              </a:lnSpc>
              <a:spcAft>
                <a:spcPts val="600"/>
              </a:spcAft>
              <a:defRPr/>
            </a:pPr>
            <a:endParaRPr lang="en-US" sz="2200" b="1" i="1" kern="1200">
              <a:solidFill>
                <a:srgbClr val="FFFFFF"/>
              </a:solidFill>
              <a:latin typeface="+mj-lt"/>
              <a:ea typeface="+mj-ea"/>
              <a:cs typeface="Calibri"/>
            </a:endParaRPr>
          </a:p>
        </p:txBody>
      </p:sp>
      <p:sp>
        <p:nvSpPr>
          <p:cNvPr id="5" name="Rectangle 2">
            <a:extLst>
              <a:ext uri="{FF2B5EF4-FFF2-40B4-BE49-F238E27FC236}">
                <a16:creationId xmlns:a16="http://schemas.microsoft.com/office/drawing/2014/main" id="{DDCFF43E-9576-150B-935E-9AF2961C0BA7}"/>
              </a:ext>
            </a:extLst>
          </p:cNvPr>
          <p:cNvSpPr>
            <a:spLocks noChangeArrowheads="1"/>
          </p:cNvSpPr>
          <p:nvPr/>
        </p:nvSpPr>
        <p:spPr bwMode="auto">
          <a:xfrm>
            <a:off x="563563" y="825500"/>
            <a:ext cx="231933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b="1" i="1">
              <a:cs typeface="Calibri"/>
            </a:endParaRPr>
          </a:p>
        </p:txBody>
      </p:sp>
      <p:sp>
        <p:nvSpPr>
          <p:cNvPr id="7" name="Rectangle 3">
            <a:extLst>
              <a:ext uri="{FF2B5EF4-FFF2-40B4-BE49-F238E27FC236}">
                <a16:creationId xmlns:a16="http://schemas.microsoft.com/office/drawing/2014/main" id="{9A7CDD37-DC86-9EDD-9556-ABE4C3CED96E}"/>
              </a:ext>
            </a:extLst>
          </p:cNvPr>
          <p:cNvSpPr>
            <a:spLocks noChangeArrowheads="1"/>
          </p:cNvSpPr>
          <p:nvPr/>
        </p:nvSpPr>
        <p:spPr bwMode="auto">
          <a:xfrm>
            <a:off x="911225" y="1212850"/>
            <a:ext cx="5953125"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050"/>
              </a:spcAft>
            </a:pPr>
            <a:endParaRPr lang="en-US" altLang="en-US" sz="1400">
              <a:cs typeface="Calibri"/>
            </a:endParaRPr>
          </a:p>
        </p:txBody>
      </p:sp>
      <p:sp>
        <p:nvSpPr>
          <p:cNvPr id="11" name="Rectangle 2">
            <a:extLst>
              <a:ext uri="{FF2B5EF4-FFF2-40B4-BE49-F238E27FC236}">
                <a16:creationId xmlns:a16="http://schemas.microsoft.com/office/drawing/2014/main" id="{803B4E86-DBD3-A129-5C1E-0C7F10A02DE6}"/>
              </a:ext>
            </a:extLst>
          </p:cNvPr>
          <p:cNvSpPr>
            <a:spLocks noChangeArrowheads="1"/>
          </p:cNvSpPr>
          <p:nvPr/>
        </p:nvSpPr>
        <p:spPr bwMode="auto">
          <a:xfrm>
            <a:off x="706892" y="560614"/>
            <a:ext cx="2319337" cy="225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200" b="1" i="1" dirty="0">
                <a:solidFill>
                  <a:srgbClr val="FFFFFF"/>
                </a:solidFill>
              </a:rPr>
              <a:t>7. Data Flow Diagram</a:t>
            </a:r>
          </a:p>
        </p:txBody>
      </p:sp>
      <p:sp>
        <p:nvSpPr>
          <p:cNvPr id="15" name="Rectangle 3">
            <a:extLst>
              <a:ext uri="{FF2B5EF4-FFF2-40B4-BE49-F238E27FC236}">
                <a16:creationId xmlns:a16="http://schemas.microsoft.com/office/drawing/2014/main" id="{CEF16668-B923-8C76-225F-B4F10C9F279F}"/>
              </a:ext>
            </a:extLst>
          </p:cNvPr>
          <p:cNvSpPr>
            <a:spLocks noChangeArrowheads="1"/>
          </p:cNvSpPr>
          <p:nvPr/>
        </p:nvSpPr>
        <p:spPr bwMode="auto">
          <a:xfrm>
            <a:off x="519340" y="956604"/>
            <a:ext cx="5953125" cy="18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050"/>
              </a:spcAft>
            </a:pPr>
            <a:endParaRPr lang="en-US" altLang="en-US" sz="2200" dirty="0">
              <a:solidFill>
                <a:srgbClr val="FFFFFF"/>
              </a:solidFill>
              <a:latin typeface="Calibri"/>
              <a:ea typeface="Calibri"/>
              <a:cs typeface="Calibri"/>
            </a:endParaRPr>
          </a:p>
        </p:txBody>
      </p:sp>
      <p:sp>
        <p:nvSpPr>
          <p:cNvPr id="31" name="Rectangle 11">
            <a:extLst>
              <a:ext uri="{FF2B5EF4-FFF2-40B4-BE49-F238E27FC236}">
                <a16:creationId xmlns:a16="http://schemas.microsoft.com/office/drawing/2014/main" id="{DEE9F1DC-71D0-68FA-9CF2-6E1EB5F1E3DC}"/>
              </a:ext>
            </a:extLst>
          </p:cNvPr>
          <p:cNvSpPr>
            <a:spLocks noChangeArrowheads="1"/>
          </p:cNvSpPr>
          <p:nvPr/>
        </p:nvSpPr>
        <p:spPr bwMode="auto">
          <a:xfrm>
            <a:off x="4683805" y="1892074"/>
            <a:ext cx="592137"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425"/>
              </a:spcBef>
            </a:pPr>
            <a:endParaRPr lang="en-US" altLang="en-US" sz="1100" dirty="0">
              <a:ea typeface="Calibri"/>
              <a:cs typeface="Calibri"/>
            </a:endParaRPr>
          </a:p>
        </p:txBody>
      </p:sp>
      <p:sp>
        <p:nvSpPr>
          <p:cNvPr id="38" name="TextBox 37">
            <a:extLst>
              <a:ext uri="{FF2B5EF4-FFF2-40B4-BE49-F238E27FC236}">
                <a16:creationId xmlns:a16="http://schemas.microsoft.com/office/drawing/2014/main" id="{FE710D7A-E122-D42F-FBE2-3AB062C574B1}"/>
              </a:ext>
            </a:extLst>
          </p:cNvPr>
          <p:cNvSpPr txBox="1"/>
          <p:nvPr/>
        </p:nvSpPr>
        <p:spPr>
          <a:xfrm>
            <a:off x="1059543" y="158568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Level 0:</a:t>
            </a:r>
            <a:r>
              <a:rPr lang="en-US" sz="2000" dirty="0">
                <a:latin typeface="Calibri"/>
                <a:ea typeface="Calibri"/>
                <a:cs typeface="Calibri"/>
              </a:rPr>
              <a:t>​</a:t>
            </a:r>
            <a:endParaRPr lang="en-US" sz="2000">
              <a:ea typeface="Calibri"/>
              <a:cs typeface="Calibri"/>
            </a:endParaRPr>
          </a:p>
        </p:txBody>
      </p:sp>
      <p:pic>
        <p:nvPicPr>
          <p:cNvPr id="6" name="Picture 5" descr="A diagram of a hotel system&#10;&#10;Description automatically generated">
            <a:extLst>
              <a:ext uri="{FF2B5EF4-FFF2-40B4-BE49-F238E27FC236}">
                <a16:creationId xmlns:a16="http://schemas.microsoft.com/office/drawing/2014/main" id="{C6CEDB85-9E93-671A-7446-EB5C0CA986B4}"/>
              </a:ext>
            </a:extLst>
          </p:cNvPr>
          <p:cNvPicPr>
            <a:picLocks noChangeAspect="1"/>
          </p:cNvPicPr>
          <p:nvPr/>
        </p:nvPicPr>
        <p:blipFill>
          <a:blip r:embed="rId2"/>
          <a:stretch>
            <a:fillRect/>
          </a:stretch>
        </p:blipFill>
        <p:spPr>
          <a:xfrm>
            <a:off x="2496" y="1963511"/>
            <a:ext cx="12187008" cy="4881334"/>
          </a:xfrm>
          <a:prstGeom prst="rect">
            <a:avLst/>
          </a:prstGeom>
        </p:spPr>
      </p:pic>
      <p:sp>
        <p:nvSpPr>
          <p:cNvPr id="9" name="TextBox 8">
            <a:extLst>
              <a:ext uri="{FF2B5EF4-FFF2-40B4-BE49-F238E27FC236}">
                <a16:creationId xmlns:a16="http://schemas.microsoft.com/office/drawing/2014/main" id="{BC977BCC-CE05-88EE-6F4A-5D7513890ADE}"/>
              </a:ext>
            </a:extLst>
          </p:cNvPr>
          <p:cNvSpPr txBox="1"/>
          <p:nvPr/>
        </p:nvSpPr>
        <p:spPr>
          <a:xfrm>
            <a:off x="8126186" y="16329"/>
            <a:ext cx="406762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FFFFFF"/>
                </a:solidFill>
              </a:rPr>
              <a:t>DFD shows the interaction between agents and the database using the process.</a:t>
            </a:r>
            <a:r>
              <a:rPr lang="en-US" sz="2200">
                <a:ea typeface="Calibri"/>
                <a:cs typeface="Calibri"/>
              </a:rPr>
              <a:t>​</a:t>
            </a:r>
            <a:endParaRPr lang="en-US"/>
          </a:p>
        </p:txBody>
      </p:sp>
    </p:spTree>
    <p:extLst>
      <p:ext uri="{BB962C8B-B14F-4D97-AF65-F5344CB8AC3E}">
        <p14:creationId xmlns:p14="http://schemas.microsoft.com/office/powerpoint/2010/main" val="3143917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11E9789-2D71-5B3C-8DA2-53E031188E9D}"/>
              </a:ext>
            </a:extLst>
          </p:cNvPr>
          <p:cNvSpPr/>
          <p:nvPr/>
        </p:nvSpPr>
        <p:spPr>
          <a:xfrm>
            <a:off x="699713" y="248038"/>
            <a:ext cx="7063721" cy="1159200"/>
          </a:xfrm>
          <a:prstGeom prst="rect">
            <a:avLst/>
          </a:prstGeom>
        </p:spPr>
        <p:txBody>
          <a:bodyPr vert="horz" lIns="91440" tIns="45720" rIns="91440" bIns="45720" rtlCol="0" anchor="ctr">
            <a:normAutofit/>
          </a:bodyPr>
          <a:lstStyle/>
          <a:p>
            <a:pPr marL="139700" eaLnBrk="1" fontAlgn="auto" hangingPunct="1">
              <a:lnSpc>
                <a:spcPct val="90000"/>
              </a:lnSpc>
              <a:spcAft>
                <a:spcPts val="600"/>
              </a:spcAft>
              <a:defRPr/>
            </a:pPr>
            <a:endParaRPr lang="en-US" sz="2200" b="1" i="1" kern="1200">
              <a:solidFill>
                <a:srgbClr val="FFFFFF"/>
              </a:solidFill>
              <a:latin typeface="+mj-lt"/>
              <a:ea typeface="+mj-ea"/>
              <a:cs typeface="Calibri"/>
            </a:endParaRPr>
          </a:p>
        </p:txBody>
      </p:sp>
      <p:sp>
        <p:nvSpPr>
          <p:cNvPr id="5" name="Rectangle 2">
            <a:extLst>
              <a:ext uri="{FF2B5EF4-FFF2-40B4-BE49-F238E27FC236}">
                <a16:creationId xmlns:a16="http://schemas.microsoft.com/office/drawing/2014/main" id="{DDCFF43E-9576-150B-935E-9AF2961C0BA7}"/>
              </a:ext>
            </a:extLst>
          </p:cNvPr>
          <p:cNvSpPr>
            <a:spLocks noChangeArrowheads="1"/>
          </p:cNvSpPr>
          <p:nvPr/>
        </p:nvSpPr>
        <p:spPr bwMode="auto">
          <a:xfrm>
            <a:off x="563563" y="825500"/>
            <a:ext cx="231933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b="1" i="1">
              <a:cs typeface="Calibri"/>
            </a:endParaRPr>
          </a:p>
        </p:txBody>
      </p:sp>
      <p:sp>
        <p:nvSpPr>
          <p:cNvPr id="7" name="Rectangle 3">
            <a:extLst>
              <a:ext uri="{FF2B5EF4-FFF2-40B4-BE49-F238E27FC236}">
                <a16:creationId xmlns:a16="http://schemas.microsoft.com/office/drawing/2014/main" id="{9A7CDD37-DC86-9EDD-9556-ABE4C3CED96E}"/>
              </a:ext>
            </a:extLst>
          </p:cNvPr>
          <p:cNvSpPr>
            <a:spLocks noChangeArrowheads="1"/>
          </p:cNvSpPr>
          <p:nvPr/>
        </p:nvSpPr>
        <p:spPr bwMode="auto">
          <a:xfrm>
            <a:off x="911225" y="1212850"/>
            <a:ext cx="5953125"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050"/>
              </a:spcAft>
            </a:pPr>
            <a:endParaRPr lang="en-US" altLang="en-US" sz="1400">
              <a:cs typeface="Calibri"/>
            </a:endParaRPr>
          </a:p>
        </p:txBody>
      </p:sp>
      <p:sp>
        <p:nvSpPr>
          <p:cNvPr id="11" name="Rectangle 2">
            <a:extLst>
              <a:ext uri="{FF2B5EF4-FFF2-40B4-BE49-F238E27FC236}">
                <a16:creationId xmlns:a16="http://schemas.microsoft.com/office/drawing/2014/main" id="{803B4E86-DBD3-A129-5C1E-0C7F10A02DE6}"/>
              </a:ext>
            </a:extLst>
          </p:cNvPr>
          <p:cNvSpPr>
            <a:spLocks noChangeArrowheads="1"/>
          </p:cNvSpPr>
          <p:nvPr/>
        </p:nvSpPr>
        <p:spPr bwMode="auto">
          <a:xfrm>
            <a:off x="706892" y="560614"/>
            <a:ext cx="2319337" cy="225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200" b="1" i="1" dirty="0">
                <a:solidFill>
                  <a:srgbClr val="FFFFFF"/>
                </a:solidFill>
              </a:rPr>
              <a:t>7. Data Flow Diagram</a:t>
            </a:r>
          </a:p>
        </p:txBody>
      </p:sp>
      <p:sp>
        <p:nvSpPr>
          <p:cNvPr id="15" name="Rectangle 3">
            <a:extLst>
              <a:ext uri="{FF2B5EF4-FFF2-40B4-BE49-F238E27FC236}">
                <a16:creationId xmlns:a16="http://schemas.microsoft.com/office/drawing/2014/main" id="{CEF16668-B923-8C76-225F-B4F10C9F279F}"/>
              </a:ext>
            </a:extLst>
          </p:cNvPr>
          <p:cNvSpPr>
            <a:spLocks noChangeArrowheads="1"/>
          </p:cNvSpPr>
          <p:nvPr/>
        </p:nvSpPr>
        <p:spPr bwMode="auto">
          <a:xfrm>
            <a:off x="464911" y="1020104"/>
            <a:ext cx="5953125" cy="18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050"/>
              </a:spcAft>
            </a:pPr>
            <a:endParaRPr lang="en-US" altLang="en-US" sz="2200" dirty="0">
              <a:solidFill>
                <a:srgbClr val="FFFFFF"/>
              </a:solidFill>
              <a:latin typeface="Calibri"/>
              <a:ea typeface="Calibri"/>
              <a:cs typeface="Calibri"/>
            </a:endParaRPr>
          </a:p>
        </p:txBody>
      </p:sp>
      <p:sp>
        <p:nvSpPr>
          <p:cNvPr id="31" name="Rectangle 11">
            <a:extLst>
              <a:ext uri="{FF2B5EF4-FFF2-40B4-BE49-F238E27FC236}">
                <a16:creationId xmlns:a16="http://schemas.microsoft.com/office/drawing/2014/main" id="{DEE9F1DC-71D0-68FA-9CF2-6E1EB5F1E3DC}"/>
              </a:ext>
            </a:extLst>
          </p:cNvPr>
          <p:cNvSpPr>
            <a:spLocks noChangeArrowheads="1"/>
          </p:cNvSpPr>
          <p:nvPr/>
        </p:nvSpPr>
        <p:spPr bwMode="auto">
          <a:xfrm>
            <a:off x="4683805" y="1892074"/>
            <a:ext cx="592137"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425"/>
              </a:spcBef>
            </a:pPr>
            <a:endParaRPr lang="en-US" altLang="en-US" sz="1100" dirty="0">
              <a:ea typeface="Calibri"/>
              <a:cs typeface="Calibri"/>
            </a:endParaRPr>
          </a:p>
        </p:txBody>
      </p:sp>
      <p:sp>
        <p:nvSpPr>
          <p:cNvPr id="38" name="TextBox 37">
            <a:extLst>
              <a:ext uri="{FF2B5EF4-FFF2-40B4-BE49-F238E27FC236}">
                <a16:creationId xmlns:a16="http://schemas.microsoft.com/office/drawing/2014/main" id="{FE710D7A-E122-D42F-FBE2-3AB062C574B1}"/>
              </a:ext>
            </a:extLst>
          </p:cNvPr>
          <p:cNvSpPr txBox="1"/>
          <p:nvPr/>
        </p:nvSpPr>
        <p:spPr>
          <a:xfrm>
            <a:off x="1059543" y="158568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Level 1:</a:t>
            </a:r>
            <a:r>
              <a:rPr lang="en-US" sz="2000" dirty="0">
                <a:latin typeface="Calibri"/>
                <a:ea typeface="Calibri"/>
                <a:cs typeface="Calibri"/>
              </a:rPr>
              <a:t>​</a:t>
            </a:r>
            <a:endParaRPr lang="en-US" sz="2000">
              <a:ea typeface="Calibri"/>
              <a:cs typeface="Calibri"/>
            </a:endParaRPr>
          </a:p>
        </p:txBody>
      </p:sp>
      <p:pic>
        <p:nvPicPr>
          <p:cNvPr id="4" name="Picture 3" descr="A diagram of a customer feedback&#10;&#10;Description automatically generated">
            <a:extLst>
              <a:ext uri="{FF2B5EF4-FFF2-40B4-BE49-F238E27FC236}">
                <a16:creationId xmlns:a16="http://schemas.microsoft.com/office/drawing/2014/main" id="{3119386C-F44B-E5DC-4DFD-BF2B8D27C223}"/>
              </a:ext>
            </a:extLst>
          </p:cNvPr>
          <p:cNvPicPr>
            <a:picLocks noChangeAspect="1"/>
          </p:cNvPicPr>
          <p:nvPr/>
        </p:nvPicPr>
        <p:blipFill>
          <a:blip r:embed="rId2"/>
          <a:stretch>
            <a:fillRect/>
          </a:stretch>
        </p:blipFill>
        <p:spPr>
          <a:xfrm>
            <a:off x="461962" y="1925411"/>
            <a:ext cx="11268075" cy="4857750"/>
          </a:xfrm>
          <a:prstGeom prst="rect">
            <a:avLst/>
          </a:prstGeom>
        </p:spPr>
      </p:pic>
      <p:sp>
        <p:nvSpPr>
          <p:cNvPr id="3" name="TextBox 2">
            <a:extLst>
              <a:ext uri="{FF2B5EF4-FFF2-40B4-BE49-F238E27FC236}">
                <a16:creationId xmlns:a16="http://schemas.microsoft.com/office/drawing/2014/main" id="{06E5ECD4-526E-0AA1-C561-6B9DC9F044EB}"/>
              </a:ext>
            </a:extLst>
          </p:cNvPr>
          <p:cNvSpPr txBox="1"/>
          <p:nvPr/>
        </p:nvSpPr>
        <p:spPr>
          <a:xfrm>
            <a:off x="8126186" y="-1815"/>
            <a:ext cx="325119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FFFFFF"/>
                </a:solidFill>
              </a:rPr>
              <a:t>DFD shows the interaction between agents and the database using the process.</a:t>
            </a:r>
            <a:r>
              <a:rPr lang="en-US" sz="2200">
                <a:ea typeface="Calibri"/>
                <a:cs typeface="Calibri"/>
              </a:rPr>
              <a:t>​</a:t>
            </a:r>
            <a:endParaRPr lang="en-US"/>
          </a:p>
        </p:txBody>
      </p:sp>
    </p:spTree>
    <p:extLst>
      <p:ext uri="{BB962C8B-B14F-4D97-AF65-F5344CB8AC3E}">
        <p14:creationId xmlns:p14="http://schemas.microsoft.com/office/powerpoint/2010/main" val="2071816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13</TotalTime>
  <Words>616</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cp:lastModifiedBy>user</cp:lastModifiedBy>
  <cp:revision>189</cp:revision>
  <dcterms:modified xsi:type="dcterms:W3CDTF">2024-05-20T17:40:35Z</dcterms:modified>
</cp:coreProperties>
</file>