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9ac135a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9ac135a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9ac135ae0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9ac135ae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9ac135ae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9ac135ae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9ac135ae0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9ac135ae0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9ac135ae0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9ac135ae0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9ac135ae0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9ac135ae0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FwsLLFnhTzk"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850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Designing Strong Passwords and Analyzing Their Security</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673300" y="4637400"/>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Omar Sanchez, Anthony Larson and Dylan Bishop</a:t>
            </a:r>
            <a:endParaRPr/>
          </a:p>
        </p:txBody>
      </p:sp>
      <p:pic>
        <p:nvPicPr>
          <p:cNvPr id="136" name="Google Shape;136;p13"/>
          <p:cNvPicPr preferRelativeResize="0"/>
          <p:nvPr/>
        </p:nvPicPr>
        <p:blipFill>
          <a:blip r:embed="rId3">
            <a:alphaModFix/>
          </a:blip>
          <a:stretch>
            <a:fillRect/>
          </a:stretch>
        </p:blipFill>
        <p:spPr>
          <a:xfrm>
            <a:off x="273950" y="2702325"/>
            <a:ext cx="2234700" cy="223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A Password Generator and Password Strength Tester Important?</a:t>
            </a:r>
            <a:endParaRPr/>
          </a:p>
        </p:txBody>
      </p:sp>
      <p:sp>
        <p:nvSpPr>
          <p:cNvPr id="142" name="Google Shape;142;p14"/>
          <p:cNvSpPr txBox="1"/>
          <p:nvPr>
            <p:ph idx="1" type="body"/>
          </p:nvPr>
        </p:nvSpPr>
        <p:spPr>
          <a:xfrm>
            <a:off x="1199350" y="1287800"/>
            <a:ext cx="7038900" cy="29112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lang="en" sz="2100"/>
              <a:t>Unique Passwords: Encourage unique passwords for each account to reduce password reuse risks.</a:t>
            </a:r>
            <a:endParaRPr sz="2100"/>
          </a:p>
          <a:p>
            <a:pPr indent="-361950" lvl="0" marL="457200" rtl="0" algn="l">
              <a:spcBef>
                <a:spcPts val="0"/>
              </a:spcBef>
              <a:spcAft>
                <a:spcPts val="0"/>
              </a:spcAft>
              <a:buSzPts val="2100"/>
              <a:buChar char="-"/>
            </a:pPr>
            <a:r>
              <a:rPr lang="en" sz="2100"/>
              <a:t>Enhanced Security: Prevent hackers from guessing passwords based on personal activity.</a:t>
            </a:r>
            <a:endParaRPr sz="2100"/>
          </a:p>
          <a:p>
            <a:pPr indent="-361950" lvl="0" marL="457200" rtl="0" algn="l">
              <a:spcBef>
                <a:spcPts val="0"/>
              </a:spcBef>
              <a:spcAft>
                <a:spcPts val="0"/>
              </a:spcAft>
              <a:buSzPts val="2100"/>
              <a:buChar char="-"/>
            </a:pPr>
            <a:r>
              <a:rPr lang="en" sz="2100"/>
              <a:t>User Education: Teach users about the importance of strong passwords.</a:t>
            </a:r>
            <a:endParaRPr sz="2100"/>
          </a:p>
          <a:p>
            <a:pPr indent="-361950" lvl="0" marL="457200" rtl="0" algn="l">
              <a:spcBef>
                <a:spcPts val="0"/>
              </a:spcBef>
              <a:spcAft>
                <a:spcPts val="0"/>
              </a:spcAft>
              <a:buSzPts val="2100"/>
              <a:buChar char="-"/>
            </a:pPr>
            <a:r>
              <a:rPr lang="en" sz="2100"/>
              <a:t>Convenience: Simplify password management for better security.(IT DOES ALL THE WORK FOR YOU)</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Password Security Important</a:t>
            </a:r>
            <a:endParaRPr/>
          </a:p>
        </p:txBody>
      </p:sp>
      <p:sp>
        <p:nvSpPr>
          <p:cNvPr id="148" name="Google Shape;148;p15"/>
          <p:cNvSpPr txBox="1"/>
          <p:nvPr>
            <p:ph idx="1" type="body"/>
          </p:nvPr>
        </p:nvSpPr>
        <p:spPr>
          <a:xfrm>
            <a:off x="3881800" y="537025"/>
            <a:ext cx="4777500" cy="2911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358"/>
              <a:buNone/>
            </a:pPr>
            <a:r>
              <a:t/>
            </a:r>
            <a:endParaRPr b="1" sz="882"/>
          </a:p>
          <a:p>
            <a:pPr indent="-284638" lvl="0" marL="457200" rtl="0" algn="l">
              <a:lnSpc>
                <a:spcPct val="200000"/>
              </a:lnSpc>
              <a:spcBef>
                <a:spcPts val="1200"/>
              </a:spcBef>
              <a:spcAft>
                <a:spcPts val="0"/>
              </a:spcAft>
              <a:buSzPts val="883"/>
              <a:buChar char="-"/>
            </a:pPr>
            <a:r>
              <a:rPr b="1" lang="en" sz="882"/>
              <a:t>Unauthorized Access Protection: Strong passwords reduce the risk of unauthorized access to accounts and sensitive information.</a:t>
            </a:r>
            <a:endParaRPr b="1" sz="882"/>
          </a:p>
          <a:p>
            <a:pPr indent="-284638" lvl="0" marL="457200" rtl="0" algn="l">
              <a:lnSpc>
                <a:spcPct val="200000"/>
              </a:lnSpc>
              <a:spcBef>
                <a:spcPts val="0"/>
              </a:spcBef>
              <a:spcAft>
                <a:spcPts val="0"/>
              </a:spcAft>
              <a:buSzPts val="883"/>
              <a:buChar char="-"/>
            </a:pPr>
            <a:r>
              <a:rPr b="1" lang="en" sz="882"/>
              <a:t>Brute Force Attacks: Strong passwords are harder to crack using systematic guessing.</a:t>
            </a:r>
            <a:endParaRPr b="1" sz="882"/>
          </a:p>
          <a:p>
            <a:pPr indent="-284638" lvl="0" marL="457200" rtl="0" algn="l">
              <a:lnSpc>
                <a:spcPct val="200000"/>
              </a:lnSpc>
              <a:spcBef>
                <a:spcPts val="0"/>
              </a:spcBef>
              <a:spcAft>
                <a:spcPts val="0"/>
              </a:spcAft>
              <a:buSzPts val="883"/>
              <a:buChar char="-"/>
            </a:pPr>
            <a:r>
              <a:rPr b="1" lang="en" sz="882"/>
              <a:t>Identity Theft Prevention: Strong passwords safeguard against identity theft and protect personal information.</a:t>
            </a:r>
            <a:endParaRPr b="1" sz="882"/>
          </a:p>
          <a:p>
            <a:pPr indent="-284638" lvl="0" marL="457200" rtl="0" algn="l">
              <a:lnSpc>
                <a:spcPct val="200000"/>
              </a:lnSpc>
              <a:spcBef>
                <a:spcPts val="0"/>
              </a:spcBef>
              <a:spcAft>
                <a:spcPts val="0"/>
              </a:spcAft>
              <a:buSzPts val="883"/>
              <a:buChar char="-"/>
            </a:pPr>
            <a:r>
              <a:rPr b="1" lang="en" sz="882"/>
              <a:t>Account Security: Using strong passwords across different accounts prevents a single breach from compromising multiple services.</a:t>
            </a:r>
            <a:endParaRPr b="1" sz="882"/>
          </a:p>
          <a:p>
            <a:pPr indent="-284638" lvl="0" marL="457200" rtl="0" algn="l">
              <a:lnSpc>
                <a:spcPct val="200000"/>
              </a:lnSpc>
              <a:spcBef>
                <a:spcPts val="0"/>
              </a:spcBef>
              <a:spcAft>
                <a:spcPts val="0"/>
              </a:spcAft>
              <a:buSzPts val="883"/>
              <a:buChar char="-"/>
            </a:pPr>
            <a:r>
              <a:rPr b="1" lang="en" sz="882"/>
              <a:t>Compliance: Strong passwords help meet regulatory and organizational security standards.</a:t>
            </a:r>
            <a:endParaRPr b="1" sz="882"/>
          </a:p>
          <a:p>
            <a:pPr indent="-284638" lvl="0" marL="457200" rtl="0" algn="l">
              <a:lnSpc>
                <a:spcPct val="200000"/>
              </a:lnSpc>
              <a:spcBef>
                <a:spcPts val="0"/>
              </a:spcBef>
              <a:spcAft>
                <a:spcPts val="0"/>
              </a:spcAft>
              <a:buSzPts val="883"/>
              <a:buChar char="-"/>
            </a:pPr>
            <a:r>
              <a:rPr b="1" lang="en" sz="882"/>
              <a:t>Privacy Maintenance: Strong passwords keep private conversations and sensitive information secure.</a:t>
            </a:r>
            <a:endParaRPr b="1" sz="882"/>
          </a:p>
          <a:p>
            <a:pPr indent="-284638" lvl="0" marL="457200" rtl="0" algn="l">
              <a:lnSpc>
                <a:spcPct val="200000"/>
              </a:lnSpc>
              <a:spcBef>
                <a:spcPts val="0"/>
              </a:spcBef>
              <a:spcAft>
                <a:spcPts val="0"/>
              </a:spcAft>
              <a:buSzPts val="883"/>
              <a:buChar char="-"/>
            </a:pPr>
            <a:r>
              <a:rPr b="1" lang="en" sz="882"/>
              <a:t>Cybersecurity Enhancement: Contributes to a broader strategy to minimize risks and vulnerabilities.</a:t>
            </a:r>
            <a:endParaRPr b="1" sz="882"/>
          </a:p>
          <a:p>
            <a:pPr indent="-284638" lvl="0" marL="457200" rtl="0" algn="l">
              <a:lnSpc>
                <a:spcPct val="200000"/>
              </a:lnSpc>
              <a:spcBef>
                <a:spcPts val="0"/>
              </a:spcBef>
              <a:spcAft>
                <a:spcPts val="0"/>
              </a:spcAft>
              <a:buSzPts val="883"/>
              <a:buChar char="-"/>
            </a:pPr>
            <a:r>
              <a:rPr b="1" lang="en" sz="882"/>
              <a:t>Peace of Mind</a:t>
            </a:r>
            <a:endParaRPr b="1" sz="882"/>
          </a:p>
        </p:txBody>
      </p:sp>
      <p:pic>
        <p:nvPicPr>
          <p:cNvPr id="149" name="Google Shape;149;p15"/>
          <p:cNvPicPr preferRelativeResize="0"/>
          <p:nvPr/>
        </p:nvPicPr>
        <p:blipFill>
          <a:blip r:embed="rId3">
            <a:alphaModFix/>
          </a:blip>
          <a:stretch>
            <a:fillRect/>
          </a:stretch>
        </p:blipFill>
        <p:spPr>
          <a:xfrm>
            <a:off x="152400" y="1460250"/>
            <a:ext cx="3530850" cy="353085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3" name="Shape 153"/>
        <p:cNvGrpSpPr/>
        <p:nvPr/>
      </p:nvGrpSpPr>
      <p:grpSpPr>
        <a:xfrm>
          <a:off x="0" y="0"/>
          <a:ext cx="0" cy="0"/>
          <a:chOff x="0" y="0"/>
          <a:chExt cx="0" cy="0"/>
        </a:xfrm>
      </p:grpSpPr>
      <p:sp>
        <p:nvSpPr>
          <p:cNvPr id="154" name="Google Shape;154;p16"/>
          <p:cNvSpPr txBox="1"/>
          <p:nvPr>
            <p:ph type="title"/>
          </p:nvPr>
        </p:nvSpPr>
        <p:spPr>
          <a:xfrm>
            <a:off x="998125" y="76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Coding </a:t>
            </a:r>
            <a:endParaRPr/>
          </a:p>
        </p:txBody>
      </p:sp>
      <p:sp>
        <p:nvSpPr>
          <p:cNvPr id="155" name="Google Shape;155;p16"/>
          <p:cNvSpPr txBox="1"/>
          <p:nvPr>
            <p:ph idx="1" type="body"/>
          </p:nvPr>
        </p:nvSpPr>
        <p:spPr>
          <a:xfrm>
            <a:off x="4792075" y="2571750"/>
            <a:ext cx="3109500" cy="2252100"/>
          </a:xfrm>
          <a:prstGeom prst="rect">
            <a:avLst/>
          </a:prstGeom>
        </p:spPr>
        <p:txBody>
          <a:bodyPr anchorCtr="0" anchor="t" bIns="91425" lIns="91425" spcFirstLastPara="1" rIns="91425" wrap="square" tIns="91425">
            <a:normAutofit fontScale="85000" lnSpcReduction="10000"/>
          </a:bodyPr>
          <a:lstStyle/>
          <a:p>
            <a:pPr indent="-341947" lvl="0" marL="457200" rtl="0" algn="l">
              <a:spcBef>
                <a:spcPts val="0"/>
              </a:spcBef>
              <a:spcAft>
                <a:spcPts val="0"/>
              </a:spcAft>
              <a:buSzPct val="100000"/>
              <a:buChar char="-"/>
            </a:pPr>
            <a:r>
              <a:rPr lang="en" sz="2100"/>
              <a:t>We incorporated a TXT file containing the top 10,000 most common passwords to flag and prevent users from using them when creating strong passwords.</a:t>
            </a:r>
            <a:endParaRPr sz="2100"/>
          </a:p>
        </p:txBody>
      </p:sp>
      <p:pic>
        <p:nvPicPr>
          <p:cNvPr id="156" name="Google Shape;156;p16"/>
          <p:cNvPicPr preferRelativeResize="0"/>
          <p:nvPr/>
        </p:nvPicPr>
        <p:blipFill rotWithShape="1">
          <a:blip r:embed="rId3">
            <a:alphaModFix/>
          </a:blip>
          <a:srcRect b="0" l="0" r="0" t="-4079"/>
          <a:stretch/>
        </p:blipFill>
        <p:spPr>
          <a:xfrm>
            <a:off x="5041150" y="711075"/>
            <a:ext cx="2174650" cy="1806675"/>
          </a:xfrm>
          <a:prstGeom prst="rect">
            <a:avLst/>
          </a:prstGeom>
          <a:noFill/>
          <a:ln>
            <a:noFill/>
          </a:ln>
        </p:spPr>
      </p:pic>
      <p:pic>
        <p:nvPicPr>
          <p:cNvPr id="157" name="Google Shape;157;p16"/>
          <p:cNvPicPr preferRelativeResize="0"/>
          <p:nvPr/>
        </p:nvPicPr>
        <p:blipFill>
          <a:blip r:embed="rId4">
            <a:alphaModFix/>
          </a:blip>
          <a:stretch>
            <a:fillRect/>
          </a:stretch>
        </p:blipFill>
        <p:spPr>
          <a:xfrm>
            <a:off x="1095475" y="853975"/>
            <a:ext cx="3353925" cy="1335925"/>
          </a:xfrm>
          <a:prstGeom prst="rect">
            <a:avLst/>
          </a:prstGeom>
          <a:noFill/>
          <a:ln>
            <a:noFill/>
          </a:ln>
        </p:spPr>
      </p:pic>
      <p:sp>
        <p:nvSpPr>
          <p:cNvPr id="158" name="Google Shape;158;p16"/>
          <p:cNvSpPr txBox="1"/>
          <p:nvPr/>
        </p:nvSpPr>
        <p:spPr>
          <a:xfrm>
            <a:off x="739325" y="2361300"/>
            <a:ext cx="3791100" cy="2332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This Python snippet outlines the requirements for a strong password:</a:t>
            </a:r>
            <a:endParaRPr b="1" sz="12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 sz="1100">
                <a:solidFill>
                  <a:schemeClr val="lt1"/>
                </a:solidFill>
                <a:latin typeface="Lato"/>
                <a:ea typeface="Lato"/>
                <a:cs typeface="Lato"/>
                <a:sym typeface="Lato"/>
              </a:rPr>
              <a:t>Minimum Length: Increased from 8&gt;12 </a:t>
            </a:r>
            <a:r>
              <a:rPr b="1" lang="en" sz="1100">
                <a:solidFill>
                  <a:schemeClr val="lt1"/>
                </a:solidFill>
                <a:latin typeface="Lato"/>
                <a:ea typeface="Lato"/>
                <a:cs typeface="Lato"/>
                <a:sym typeface="Lato"/>
              </a:rPr>
              <a:t>characters</a:t>
            </a:r>
            <a:r>
              <a:rPr b="1" lang="en" sz="1100">
                <a:solidFill>
                  <a:schemeClr val="lt1"/>
                </a:solidFill>
                <a:latin typeface="Lato"/>
                <a:ea typeface="Lato"/>
                <a:cs typeface="Lato"/>
                <a:sym typeface="Lato"/>
              </a:rPr>
              <a:t> to 10&gt;20 characters for improved security.</a:t>
            </a:r>
            <a:endParaRPr b="1"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 sz="1100">
                <a:solidFill>
                  <a:schemeClr val="lt1"/>
                </a:solidFill>
                <a:latin typeface="Lato"/>
                <a:ea typeface="Lato"/>
                <a:cs typeface="Lato"/>
                <a:sym typeface="Lato"/>
              </a:rPr>
              <a:t>Special Characters: Must include at least one of the following: “!”, “$”, “@”, “?”.</a:t>
            </a:r>
            <a:endParaRPr b="1"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 sz="1100">
                <a:solidFill>
                  <a:schemeClr val="lt1"/>
                </a:solidFill>
                <a:latin typeface="Lato"/>
                <a:ea typeface="Lato"/>
                <a:cs typeface="Lato"/>
                <a:sym typeface="Lato"/>
              </a:rPr>
              <a:t>Lowercase Check: Requires at least one lowercase letter.</a:t>
            </a:r>
            <a:endParaRPr b="1"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 sz="1100">
                <a:solidFill>
                  <a:schemeClr val="lt1"/>
                </a:solidFill>
                <a:latin typeface="Lato"/>
                <a:ea typeface="Lato"/>
                <a:cs typeface="Lato"/>
                <a:sym typeface="Lato"/>
              </a:rPr>
              <a:t>Uppercase Check: Requires at least one uppercase letter.</a:t>
            </a:r>
            <a:endParaRPr b="1" sz="11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1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chemeClr val="lt1"/>
              </a:solidFill>
              <a:latin typeface="Lato"/>
              <a:ea typeface="Lato"/>
              <a:cs typeface="Lato"/>
              <a:sym typeface="Lato"/>
            </a:endParaRPr>
          </a:p>
          <a:p>
            <a:pPr indent="-298450" lvl="0" marL="457200" rtl="0" algn="l">
              <a:lnSpc>
                <a:spcPct val="115000"/>
              </a:lnSpc>
              <a:spcBef>
                <a:spcPts val="1200"/>
              </a:spcBef>
              <a:spcAft>
                <a:spcPts val="0"/>
              </a:spcAft>
              <a:buClr>
                <a:schemeClr val="lt1"/>
              </a:buClr>
              <a:buSzPts val="1100"/>
              <a:buFont typeface="Lato"/>
              <a:buChar char="-"/>
            </a:pPr>
            <a:r>
              <a:t/>
            </a:r>
            <a:endParaRPr sz="11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Coding(Visualizing the Python code)</a:t>
            </a:r>
            <a:endParaRPr/>
          </a:p>
        </p:txBody>
      </p:sp>
      <p:sp>
        <p:nvSpPr>
          <p:cNvPr id="164" name="Google Shape;164;p17"/>
          <p:cNvSpPr txBox="1"/>
          <p:nvPr>
            <p:ph idx="1" type="body"/>
          </p:nvPr>
        </p:nvSpPr>
        <p:spPr>
          <a:xfrm>
            <a:off x="1052550" y="812525"/>
            <a:ext cx="7038900" cy="2911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002"/>
              <a:t>Breaking </a:t>
            </a:r>
            <a:r>
              <a:rPr b="1" lang="en" sz="1002"/>
              <a:t>down</a:t>
            </a:r>
            <a:r>
              <a:rPr b="1" lang="en" sz="1002"/>
              <a:t> the code:</a:t>
            </a:r>
            <a:endParaRPr b="1" sz="1002"/>
          </a:p>
          <a:p>
            <a:pPr indent="-292258" lvl="0" marL="457200" rtl="0" algn="l">
              <a:lnSpc>
                <a:spcPct val="95000"/>
              </a:lnSpc>
              <a:spcBef>
                <a:spcPts val="1200"/>
              </a:spcBef>
              <a:spcAft>
                <a:spcPts val="0"/>
              </a:spcAft>
              <a:buSzPts val="1002"/>
              <a:buChar char="●"/>
            </a:pPr>
            <a:r>
              <a:rPr b="1" lang="en" sz="1002"/>
              <a:t>loadCommonPasswords: Loads a list of common passwords from a text file (10000passwords.txt) asynchronously.</a:t>
            </a:r>
            <a:endParaRPr b="1" sz="1002"/>
          </a:p>
          <a:p>
            <a:pPr indent="-292258" lvl="0" marL="457200" rtl="0" algn="l">
              <a:lnSpc>
                <a:spcPct val="95000"/>
              </a:lnSpc>
              <a:spcBef>
                <a:spcPts val="0"/>
              </a:spcBef>
              <a:spcAft>
                <a:spcPts val="0"/>
              </a:spcAft>
              <a:buSzPts val="1002"/>
              <a:buChar char="●"/>
            </a:pPr>
            <a:r>
              <a:rPr b="1" lang="en" sz="1002"/>
              <a:t>generateRandomPassword: Generates a random password of specified length with at least one uppercase letter, one lowercase letter, one digit, and special characters.</a:t>
            </a:r>
            <a:endParaRPr b="1" sz="1002"/>
          </a:p>
          <a:p>
            <a:pPr indent="-292258" lvl="0" marL="457200" rtl="0" algn="l">
              <a:lnSpc>
                <a:spcPct val="95000"/>
              </a:lnSpc>
              <a:spcBef>
                <a:spcPts val="0"/>
              </a:spcBef>
              <a:spcAft>
                <a:spcPts val="0"/>
              </a:spcAft>
              <a:buSzPts val="1002"/>
              <a:buChar char="●"/>
            </a:pPr>
            <a:r>
              <a:rPr b="1" lang="en" sz="1002"/>
              <a:t>checkPasswordStrength: Assesses the strength of a password based on various criteria (length, uppercase, lowercase, digits, special characters) and returns feedback including a message, CSS class for styling, flag image, GIF for strength indication, and a score.</a:t>
            </a:r>
            <a:endParaRPr b="1" sz="1002"/>
          </a:p>
          <a:p>
            <a:pPr indent="-292258" lvl="0" marL="457200" rtl="0" algn="l">
              <a:lnSpc>
                <a:spcPct val="95000"/>
              </a:lnSpc>
              <a:spcBef>
                <a:spcPts val="0"/>
              </a:spcBef>
              <a:spcAft>
                <a:spcPts val="0"/>
              </a:spcAft>
              <a:buSzPts val="1002"/>
              <a:buChar char="●"/>
            </a:pPr>
            <a:r>
              <a:rPr b="1" lang="en" sz="1002"/>
              <a:t>checkCommonPassword: Checks if a password exists in a predefined set of common passwords and returns feedback if it does.</a:t>
            </a:r>
            <a:endParaRPr b="1" sz="1002"/>
          </a:p>
          <a:p>
            <a:pPr indent="0" lvl="0" marL="0" rtl="0" algn="l">
              <a:lnSpc>
                <a:spcPct val="95000"/>
              </a:lnSpc>
              <a:spcBef>
                <a:spcPts val="1200"/>
              </a:spcBef>
              <a:spcAft>
                <a:spcPts val="1200"/>
              </a:spcAft>
              <a:buSzPts val="1018"/>
              <a:buNone/>
            </a:pPr>
            <a:r>
              <a:t/>
            </a:r>
            <a:endParaRPr sz="1202"/>
          </a:p>
        </p:txBody>
      </p:sp>
      <p:pic>
        <p:nvPicPr>
          <p:cNvPr id="165" name="Google Shape;165;p17"/>
          <p:cNvPicPr preferRelativeResize="0"/>
          <p:nvPr/>
        </p:nvPicPr>
        <p:blipFill rotWithShape="1">
          <a:blip r:embed="rId3">
            <a:alphaModFix/>
          </a:blip>
          <a:srcRect b="-1349" l="-1290" r="1289" t="1350"/>
          <a:stretch/>
        </p:blipFill>
        <p:spPr>
          <a:xfrm>
            <a:off x="147250" y="2399975"/>
            <a:ext cx="3921426" cy="2645350"/>
          </a:xfrm>
          <a:prstGeom prst="rect">
            <a:avLst/>
          </a:prstGeom>
          <a:noFill/>
          <a:ln>
            <a:noFill/>
          </a:ln>
        </p:spPr>
      </p:pic>
      <p:pic>
        <p:nvPicPr>
          <p:cNvPr id="166" name="Google Shape;166;p17"/>
          <p:cNvPicPr preferRelativeResize="0"/>
          <p:nvPr/>
        </p:nvPicPr>
        <p:blipFill>
          <a:blip r:embed="rId4">
            <a:alphaModFix/>
          </a:blip>
          <a:stretch>
            <a:fillRect/>
          </a:stretch>
        </p:blipFill>
        <p:spPr>
          <a:xfrm>
            <a:off x="4017725" y="2399975"/>
            <a:ext cx="1717550" cy="1717550"/>
          </a:xfrm>
          <a:prstGeom prst="rect">
            <a:avLst/>
          </a:prstGeom>
          <a:noFill/>
          <a:ln>
            <a:noFill/>
          </a:ln>
        </p:spPr>
      </p:pic>
      <p:pic>
        <p:nvPicPr>
          <p:cNvPr id="167" name="Google Shape;167;p17"/>
          <p:cNvPicPr preferRelativeResize="0"/>
          <p:nvPr/>
        </p:nvPicPr>
        <p:blipFill>
          <a:blip r:embed="rId5">
            <a:alphaModFix/>
          </a:blip>
          <a:stretch>
            <a:fillRect/>
          </a:stretch>
        </p:blipFill>
        <p:spPr>
          <a:xfrm>
            <a:off x="7126400" y="2831875"/>
            <a:ext cx="2213450" cy="2213450"/>
          </a:xfrm>
          <a:prstGeom prst="rect">
            <a:avLst/>
          </a:prstGeom>
          <a:noFill/>
          <a:ln>
            <a:noFill/>
          </a:ln>
        </p:spPr>
      </p:pic>
      <p:pic>
        <p:nvPicPr>
          <p:cNvPr id="168" name="Google Shape;168;p17"/>
          <p:cNvPicPr preferRelativeResize="0"/>
          <p:nvPr/>
        </p:nvPicPr>
        <p:blipFill>
          <a:blip r:embed="rId6">
            <a:alphaModFix/>
          </a:blip>
          <a:stretch>
            <a:fillRect/>
          </a:stretch>
        </p:blipFill>
        <p:spPr>
          <a:xfrm>
            <a:off x="5393675" y="2694450"/>
            <a:ext cx="1983350" cy="198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Demo</a:t>
            </a:r>
            <a:endParaRPr b="1"/>
          </a:p>
        </p:txBody>
      </p:sp>
      <p:pic>
        <p:nvPicPr>
          <p:cNvPr descr="CYBER SECURITY BOOTCAMP DEMO FOR FINAL" id="174" name="Google Shape;174;p18" title="FINAL DEMO">
            <a:hlinkClick r:id="rId3"/>
          </p:cNvPr>
          <p:cNvPicPr preferRelativeResize="0"/>
          <p:nvPr/>
        </p:nvPicPr>
        <p:blipFill>
          <a:blip r:embed="rId4">
            <a:alphaModFix/>
          </a:blip>
          <a:stretch>
            <a:fillRect/>
          </a:stretch>
        </p:blipFill>
        <p:spPr>
          <a:xfrm>
            <a:off x="1413475" y="1307850"/>
            <a:ext cx="5928775" cy="333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Demonstration Summary</a:t>
            </a:r>
            <a:endParaRPr/>
          </a:p>
        </p:txBody>
      </p:sp>
      <p:sp>
        <p:nvSpPr>
          <p:cNvPr id="180" name="Google Shape;180;p19"/>
          <p:cNvSpPr txBox="1"/>
          <p:nvPr>
            <p:ph idx="1" type="body"/>
          </p:nvPr>
        </p:nvSpPr>
        <p:spPr>
          <a:xfrm>
            <a:off x="1297500" y="1028700"/>
            <a:ext cx="7038900" cy="345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latin typeface="Arial"/>
                <a:ea typeface="Arial"/>
                <a:cs typeface="Arial"/>
                <a:sym typeface="Arial"/>
              </a:rPr>
              <a:t>Password Strength Checking</a:t>
            </a:r>
            <a:r>
              <a:rPr lang="en" sz="1500">
                <a:latin typeface="Arial"/>
                <a:ea typeface="Arial"/>
                <a:cs typeface="Arial"/>
                <a:sym typeface="Arial"/>
              </a:rPr>
              <a:t>: As you type in your password, the tool checks how strong it is right away. It sends the password to the server and gives you instant feedback on whether it’s strong or weak.</a:t>
            </a:r>
            <a:endParaRPr sz="1500">
              <a:latin typeface="Arial"/>
              <a:ea typeface="Arial"/>
              <a:cs typeface="Arial"/>
              <a:sym typeface="Arial"/>
            </a:endParaRPr>
          </a:p>
          <a:p>
            <a:pPr indent="0" lvl="0" marL="0" rtl="0" algn="l">
              <a:spcBef>
                <a:spcPts val="1200"/>
              </a:spcBef>
              <a:spcAft>
                <a:spcPts val="0"/>
              </a:spcAft>
              <a:buNone/>
            </a:pPr>
            <a:r>
              <a:rPr b="1" lang="en" sz="1500">
                <a:latin typeface="Arial"/>
                <a:ea typeface="Arial"/>
                <a:cs typeface="Arial"/>
                <a:sym typeface="Arial"/>
              </a:rPr>
              <a:t>Interface</a:t>
            </a:r>
            <a:r>
              <a:rPr lang="en" sz="1500">
                <a:latin typeface="Arial"/>
                <a:ea typeface="Arial"/>
                <a:cs typeface="Arial"/>
                <a:sym typeface="Arial"/>
              </a:rPr>
              <a:t>: You’ve got a simple input field for your password and a spot to see the feedback. It makes everything straightforward.</a:t>
            </a:r>
            <a:endParaRPr sz="1500">
              <a:latin typeface="Arial"/>
              <a:ea typeface="Arial"/>
              <a:cs typeface="Arial"/>
              <a:sym typeface="Arial"/>
            </a:endParaRPr>
          </a:p>
          <a:p>
            <a:pPr indent="0" lvl="0" marL="0" rtl="0" algn="l">
              <a:spcBef>
                <a:spcPts val="1200"/>
              </a:spcBef>
              <a:spcAft>
                <a:spcPts val="0"/>
              </a:spcAft>
              <a:buNone/>
            </a:pPr>
            <a:r>
              <a:rPr b="1" lang="en" sz="1500">
                <a:latin typeface="Arial"/>
                <a:ea typeface="Arial"/>
                <a:cs typeface="Arial"/>
                <a:sym typeface="Arial"/>
              </a:rPr>
              <a:t>Random Password Generation</a:t>
            </a:r>
            <a:r>
              <a:rPr lang="en" sz="1500">
                <a:latin typeface="Arial"/>
                <a:ea typeface="Arial"/>
                <a:cs typeface="Arial"/>
                <a:sym typeface="Arial"/>
              </a:rPr>
              <a:t>: If you want a strong password without thinking too hard. It generates a random, strong password for you. it checks how strong it is too.</a:t>
            </a:r>
            <a:endParaRPr sz="1500">
              <a:latin typeface="Arial"/>
              <a:ea typeface="Arial"/>
              <a:cs typeface="Arial"/>
              <a:sym typeface="Arial"/>
            </a:endParaRPr>
          </a:p>
          <a:p>
            <a:pPr indent="0" lvl="0" marL="0" rtl="0" algn="l">
              <a:spcBef>
                <a:spcPts val="1200"/>
              </a:spcBef>
              <a:spcAft>
                <a:spcPts val="0"/>
              </a:spcAft>
              <a:buNone/>
            </a:pPr>
            <a:r>
              <a:rPr b="1" lang="en" sz="1500">
                <a:latin typeface="Arial"/>
                <a:ea typeface="Arial"/>
                <a:cs typeface="Arial"/>
                <a:sym typeface="Arial"/>
              </a:rPr>
              <a:t>Feedback</a:t>
            </a:r>
            <a:r>
              <a:rPr lang="en" sz="1500">
                <a:latin typeface="Arial"/>
                <a:ea typeface="Arial"/>
                <a:cs typeface="Arial"/>
                <a:sym typeface="Arial"/>
              </a:rPr>
              <a:t>: The app gives you instant, color-coded feedback to help you create better passwords.</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