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sldIdLst>
    <p:sldId id="292" r:id="rId2"/>
    <p:sldId id="272" r:id="rId3"/>
    <p:sldId id="273" r:id="rId4"/>
    <p:sldId id="306" r:id="rId5"/>
    <p:sldId id="299" r:id="rId6"/>
    <p:sldId id="296" r:id="rId7"/>
    <p:sldId id="258" r:id="rId8"/>
    <p:sldId id="260" r:id="rId9"/>
    <p:sldId id="261" r:id="rId10"/>
    <p:sldId id="300" r:id="rId11"/>
    <p:sldId id="262" r:id="rId12"/>
    <p:sldId id="263" r:id="rId13"/>
    <p:sldId id="264" r:id="rId14"/>
    <p:sldId id="301" r:id="rId15"/>
    <p:sldId id="297" r:id="rId16"/>
    <p:sldId id="266" r:id="rId17"/>
    <p:sldId id="265" r:id="rId18"/>
    <p:sldId id="302" r:id="rId19"/>
    <p:sldId id="298" r:id="rId20"/>
    <p:sldId id="268" r:id="rId21"/>
    <p:sldId id="280" r:id="rId22"/>
    <p:sldId id="279" r:id="rId23"/>
    <p:sldId id="303" r:id="rId24"/>
    <p:sldId id="282" r:id="rId25"/>
    <p:sldId id="283" r:id="rId26"/>
    <p:sldId id="285" r:id="rId27"/>
    <p:sldId id="286" r:id="rId28"/>
    <p:sldId id="308" r:id="rId29"/>
    <p:sldId id="287" r:id="rId30"/>
    <p:sldId id="288" r:id="rId31"/>
    <p:sldId id="307" r:id="rId32"/>
    <p:sldId id="304" r:id="rId33"/>
    <p:sldId id="275" r:id="rId34"/>
    <p:sldId id="281" r:id="rId35"/>
    <p:sldId id="277" r:id="rId36"/>
    <p:sldId id="30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18" autoAdjust="0"/>
    <p:restoredTop sz="94624" autoAdjust="0"/>
  </p:normalViewPr>
  <p:slideViewPr>
    <p:cSldViewPr>
      <p:cViewPr>
        <p:scale>
          <a:sx n="75" d="100"/>
          <a:sy n="75" d="100"/>
        </p:scale>
        <p:origin x="-108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97D88-41A2-4126-AA82-B20E30F109DB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57CCE-C371-4CCA-9875-21B4D5C97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CCE-C371-4CCA-9875-21B4D5C97D8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CCE-C371-4CCA-9875-21B4D5C97D8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CCE-C371-4CCA-9875-21B4D5C97D8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C47-A27D-4071-AA3F-0A35471CDC50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585A-3810-42C3-855D-67131CFA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7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jpeg"/><Relationship Id="rId10" Type="http://schemas.openxmlformats.org/officeDocument/2006/relationships/slide" Target="slide20.xml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sa\Desktop\2015-07-06_08-15-44.mp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esa\Desktop\2015-07-06_08-27-49.mp4" TargetMode="External"/><Relationship Id="rId1" Type="http://schemas.openxmlformats.org/officeDocument/2006/relationships/video" Target="file:///C:\Users\Sesa\Desktop\2015-07-06_08-28-55.mp4" TargetMode="Externa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6705600" cy="2819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The Design and Implementation of Smart Robot Arm for Industrial Application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1600" dirty="0" smtClean="0">
                <a:solidFill>
                  <a:schemeClr val="tx2"/>
                </a:solidFill>
              </a:rPr>
              <a:t/>
            </a:r>
            <a:br>
              <a:rPr lang="en-US" sz="1600" dirty="0" smtClean="0">
                <a:solidFill>
                  <a:schemeClr val="tx2"/>
                </a:solidFill>
              </a:rPr>
            </a:br>
            <a:r>
              <a:rPr lang="en-US" sz="1600" dirty="0" smtClean="0">
                <a:solidFill>
                  <a:schemeClr val="tx2"/>
                </a:solidFill>
              </a:rPr>
              <a:t/>
            </a:r>
            <a:br>
              <a:rPr lang="en-US" sz="1600" dirty="0" smtClean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Picture 5" descr="Untitled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82296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066800"/>
            <a:ext cx="5029200" cy="1080120"/>
          </a:xfrm>
          <a:prstGeom prst="ellipse">
            <a:avLst/>
          </a:prstGeom>
          <a:solidFill>
            <a:srgbClr val="FFFF99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Operation Modes</a:t>
            </a:r>
            <a:endParaRPr lang="ar-EG" sz="3200" b="1" dirty="0">
              <a:solidFill>
                <a:schemeClr val="tx1"/>
              </a:solidFill>
              <a:latin typeface="Iskoola Pot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6136" y="3089176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Manual </a:t>
            </a:r>
          </a:p>
          <a:p>
            <a:pPr algn="ctr"/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4" name="Rectangle 3"/>
          <p:cNvSpPr/>
          <p:nvPr/>
        </p:nvSpPr>
        <p:spPr>
          <a:xfrm>
            <a:off x="6210672" y="308917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Automatic</a:t>
            </a:r>
            <a:r>
              <a:rPr lang="en-US" dirty="0" smtClean="0"/>
              <a:t> </a:t>
            </a:r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381000" y="4724400"/>
            <a:ext cx="1224136" cy="5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Remote control</a:t>
            </a:r>
            <a:endParaRPr lang="ar-EG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2362200" y="4724400"/>
            <a:ext cx="19812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Computer –Based Control</a:t>
            </a:r>
            <a:endParaRPr lang="ar-EG" dirty="0"/>
          </a:p>
        </p:txBody>
      </p:sp>
      <p:cxnSp>
        <p:nvCxnSpPr>
          <p:cNvPr id="19" name="Curved Connector 18"/>
          <p:cNvCxnSpPr>
            <a:stCxn id="2" idx="4"/>
            <a:endCxn id="4" idx="0"/>
          </p:cNvCxnSpPr>
          <p:nvPr/>
        </p:nvCxnSpPr>
        <p:spPr>
          <a:xfrm rot="16200000" flipH="1">
            <a:off x="5296154" y="1346566"/>
            <a:ext cx="942256" cy="2542964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4"/>
            <a:endCxn id="3" idx="0"/>
          </p:cNvCxnSpPr>
          <p:nvPr/>
        </p:nvCxnSpPr>
        <p:spPr>
          <a:xfrm rot="5400000">
            <a:off x="2865884" y="1459260"/>
            <a:ext cx="942256" cy="2317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" idx="2"/>
            <a:endCxn id="10" idx="0"/>
          </p:cNvCxnSpPr>
          <p:nvPr/>
        </p:nvCxnSpPr>
        <p:spPr>
          <a:xfrm rot="5400000">
            <a:off x="1164078" y="3710254"/>
            <a:ext cx="843136" cy="118515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3" idx="2"/>
            <a:endCxn id="11" idx="0"/>
          </p:cNvCxnSpPr>
          <p:nvPr/>
        </p:nvCxnSpPr>
        <p:spPr>
          <a:xfrm rot="16200000" flipH="1">
            <a:off x="2343944" y="3715544"/>
            <a:ext cx="843136" cy="1174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960257" y="4653939"/>
            <a:ext cx="1257672" cy="58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Save &amp;</a:t>
            </a:r>
          </a:p>
          <a:p>
            <a:pPr algn="ctr"/>
            <a:r>
              <a:rPr lang="en-US" dirty="0" smtClean="0"/>
              <a:t>Repeat</a:t>
            </a:r>
            <a:endParaRPr lang="ar-EG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7754257" y="4653939"/>
            <a:ext cx="1219200" cy="6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Kinect</a:t>
            </a:r>
            <a:r>
              <a:rPr lang="en-US" dirty="0" smtClean="0"/>
              <a:t> &amp; Kinematic</a:t>
            </a:r>
            <a:endParaRPr lang="ar-EG" dirty="0"/>
          </a:p>
        </p:txBody>
      </p:sp>
      <p:cxnSp>
        <p:nvCxnSpPr>
          <p:cNvPr id="12" name="Curved Connector 11"/>
          <p:cNvCxnSpPr>
            <a:stCxn id="4" idx="2"/>
            <a:endCxn id="8" idx="0"/>
          </p:cNvCxnSpPr>
          <p:nvPr/>
        </p:nvCxnSpPr>
        <p:spPr>
          <a:xfrm rot="16200000" flipH="1">
            <a:off x="7314973" y="3605054"/>
            <a:ext cx="772675" cy="1325093"/>
          </a:xfrm>
          <a:prstGeom prst="curvedConnector3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927592" y="3566645"/>
            <a:ext cx="772675" cy="1449671"/>
          </a:xfrm>
          <a:prstGeom prst="curvedConnector3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854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5 -0.2888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4" grpId="1" animBg="1"/>
      <p:bldP spid="10" grpId="0" animBg="1"/>
      <p:bldP spid="11" grpId="0" animBg="1"/>
      <p:bldP spid="11" grpId="1" animBg="1"/>
      <p:bldP spid="7" grpId="1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33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1106439" y="2857231"/>
            <a:ext cx="182880" cy="18288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05000" y="137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9906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29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1676400" y="1371600"/>
            <a:ext cx="1524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3622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981200" y="1676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9812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9812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9812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9812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9812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9812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9812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19812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812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19812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flipV="1">
            <a:off x="19812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Manual Control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5448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65532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63246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0960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9342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67437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635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6388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54102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6324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6096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58674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56083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53797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94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60655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58369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5151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48768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5181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4953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46482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42767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6482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51816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51816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49434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Bent Arrow 126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6324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hlinkClick r:id="rId8" action="ppaction://hlinksldjump"/>
          </p:cNvPr>
          <p:cNvSpPr/>
          <p:nvPr/>
        </p:nvSpPr>
        <p:spPr>
          <a:xfrm>
            <a:off x="6705600" y="4572000"/>
            <a:ext cx="838200" cy="6096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181600" y="914400"/>
            <a:ext cx="38862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47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Computer-Based Control</a:t>
            </a:r>
            <a:endParaRPr lang="en-US" sz="24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6248400" y="914400"/>
            <a:ext cx="28194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47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Lap Control</a:t>
            </a:r>
            <a:endParaRPr lang="en-US" sz="2400" b="1" dirty="0">
              <a:solidFill>
                <a:srgbClr val="C00000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33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1106439" y="2857231"/>
            <a:ext cx="182880" cy="18288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05000" y="137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9906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29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1676400" y="1371600"/>
            <a:ext cx="1524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3622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981200" y="1676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9812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9812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9812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9812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9812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9812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9812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19812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812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19812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flipV="1">
            <a:off x="19812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Manual Control</a:t>
            </a:r>
            <a:endParaRPr lang="en-US" sz="4800" b="1" dirty="0">
              <a:solidFill>
                <a:srgbClr val="C00000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5448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65532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63246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0960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9342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67437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635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6388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54102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6324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6096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58674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56083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53797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94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60655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58369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5151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48768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5181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4953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46482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42767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6482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51816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51816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49434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Bent Arrow 126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6324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ManualControl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000" y="1295400"/>
            <a:ext cx="6537942" cy="2971800"/>
          </a:xfrm>
          <a:prstGeom prst="rect">
            <a:avLst/>
          </a:prstGeom>
        </p:spPr>
      </p:pic>
      <p:sp>
        <p:nvSpPr>
          <p:cNvPr id="115" name="Oval 114"/>
          <p:cNvSpPr/>
          <p:nvPr/>
        </p:nvSpPr>
        <p:spPr>
          <a:xfrm>
            <a:off x="2895600" y="3429000"/>
            <a:ext cx="304800" cy="304800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33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1106439" y="2857231"/>
            <a:ext cx="182880" cy="18288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05000" y="137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9906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29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1676400" y="1371600"/>
            <a:ext cx="1524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3622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981200" y="1676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9812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9812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9812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9812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9812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9812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9812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19812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812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19812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flipV="1">
            <a:off x="19812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Manual Control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5448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65532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63246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0960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9342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67437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635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6388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54102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6324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6096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58674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56083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53797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94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60655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58369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5151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48768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5181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4953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46482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42767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6482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51816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51816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49434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Bent Arrow 126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6324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248400" y="914400"/>
            <a:ext cx="28194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47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Computer-based Control</a:t>
            </a:r>
            <a:endParaRPr lang="en-US" sz="2400" b="1" dirty="0">
              <a:solidFill>
                <a:srgbClr val="C00000"/>
              </a:solidFill>
              <a:latin typeface="Iskoola Pota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7" grpId="0" animBg="1"/>
      <p:bldP spid="68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9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066800"/>
            <a:ext cx="5029200" cy="1080120"/>
          </a:xfrm>
          <a:prstGeom prst="ellipse">
            <a:avLst/>
          </a:prstGeom>
          <a:solidFill>
            <a:srgbClr val="FFFF99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Operation Modes</a:t>
            </a:r>
            <a:endParaRPr lang="ar-EG" sz="3200" b="1" dirty="0">
              <a:solidFill>
                <a:schemeClr val="tx1"/>
              </a:solidFill>
              <a:latin typeface="Iskoola Pot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6136" y="3089176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Manual </a:t>
            </a:r>
          </a:p>
          <a:p>
            <a:pPr algn="ctr"/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4" name="Rectangle 3"/>
          <p:cNvSpPr/>
          <p:nvPr/>
        </p:nvSpPr>
        <p:spPr>
          <a:xfrm>
            <a:off x="6210672" y="308917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Automatic</a:t>
            </a:r>
            <a:r>
              <a:rPr lang="en-US" dirty="0" smtClean="0"/>
              <a:t> </a:t>
            </a:r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381000" y="4724400"/>
            <a:ext cx="1224136" cy="5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Remote control</a:t>
            </a:r>
            <a:endParaRPr lang="ar-EG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2362200" y="4724400"/>
            <a:ext cx="19812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Computer –Based Control</a:t>
            </a:r>
            <a:endParaRPr lang="ar-EG" dirty="0"/>
          </a:p>
        </p:txBody>
      </p:sp>
      <p:cxnSp>
        <p:nvCxnSpPr>
          <p:cNvPr id="19" name="Curved Connector 18"/>
          <p:cNvCxnSpPr>
            <a:stCxn id="2" idx="4"/>
            <a:endCxn id="4" idx="0"/>
          </p:cNvCxnSpPr>
          <p:nvPr/>
        </p:nvCxnSpPr>
        <p:spPr>
          <a:xfrm rot="16200000" flipH="1">
            <a:off x="5296154" y="1346566"/>
            <a:ext cx="942256" cy="2542964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4"/>
            <a:endCxn id="3" idx="0"/>
          </p:cNvCxnSpPr>
          <p:nvPr/>
        </p:nvCxnSpPr>
        <p:spPr>
          <a:xfrm rot="5400000">
            <a:off x="2865884" y="1459260"/>
            <a:ext cx="942256" cy="2317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" idx="2"/>
            <a:endCxn id="10" idx="0"/>
          </p:cNvCxnSpPr>
          <p:nvPr/>
        </p:nvCxnSpPr>
        <p:spPr>
          <a:xfrm rot="5400000">
            <a:off x="1164078" y="3710254"/>
            <a:ext cx="843136" cy="118515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3" idx="2"/>
            <a:endCxn id="11" idx="0"/>
          </p:cNvCxnSpPr>
          <p:nvPr/>
        </p:nvCxnSpPr>
        <p:spPr>
          <a:xfrm rot="16200000" flipH="1">
            <a:off x="2343944" y="3715544"/>
            <a:ext cx="843136" cy="1174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960257" y="4653939"/>
            <a:ext cx="1257672" cy="58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Save &amp;</a:t>
            </a:r>
          </a:p>
          <a:p>
            <a:pPr algn="ctr"/>
            <a:r>
              <a:rPr lang="en-US" dirty="0" smtClean="0"/>
              <a:t>Repeat</a:t>
            </a:r>
            <a:endParaRPr lang="ar-EG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7754257" y="4653939"/>
            <a:ext cx="1219200" cy="6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Kinect</a:t>
            </a:r>
            <a:r>
              <a:rPr lang="en-US" dirty="0" smtClean="0"/>
              <a:t> &amp; Kinematic</a:t>
            </a:r>
            <a:endParaRPr lang="ar-EG" dirty="0"/>
          </a:p>
        </p:txBody>
      </p:sp>
      <p:cxnSp>
        <p:nvCxnSpPr>
          <p:cNvPr id="12" name="Curved Connector 11"/>
          <p:cNvCxnSpPr>
            <a:stCxn id="4" idx="2"/>
            <a:endCxn id="8" idx="0"/>
          </p:cNvCxnSpPr>
          <p:nvPr/>
        </p:nvCxnSpPr>
        <p:spPr>
          <a:xfrm rot="16200000" flipH="1">
            <a:off x="7314973" y="3605054"/>
            <a:ext cx="772675" cy="1325093"/>
          </a:xfrm>
          <a:prstGeom prst="curvedConnector3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927592" y="3566645"/>
            <a:ext cx="772675" cy="1449671"/>
          </a:xfrm>
          <a:prstGeom prst="curvedConnector3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854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13628 -0.2097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4320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Save &amp; Repeat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2019300" y="4572000"/>
            <a:ext cx="1733550" cy="138684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33147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051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24765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4003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24003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24003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24079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27051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0099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Saving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4991100" y="4419600"/>
            <a:ext cx="1524000" cy="1489708"/>
          </a:xfrm>
          <a:prstGeom prst="rect">
            <a:avLst/>
          </a:prstGeom>
        </p:spPr>
      </p:pic>
      <p:sp>
        <p:nvSpPr>
          <p:cNvPr id="83" name="Right Arrow 82"/>
          <p:cNvSpPr/>
          <p:nvPr/>
        </p:nvSpPr>
        <p:spPr>
          <a:xfrm>
            <a:off x="51435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49149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46863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55245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53340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42291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40005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9149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46863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44577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41986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39700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48844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46558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44272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37414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34671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37719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35433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32385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28670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2385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37719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37719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35337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114800" y="5846732"/>
            <a:ext cx="533400" cy="726195"/>
          </a:xfrm>
          <a:prstGeom prst="rect">
            <a:avLst/>
          </a:prstGeom>
          <a:noFill/>
        </p:spPr>
      </p:pic>
      <p:sp>
        <p:nvSpPr>
          <p:cNvPr id="49" name="Right Arrow 48"/>
          <p:cNvSpPr/>
          <p:nvPr/>
        </p:nvSpPr>
        <p:spPr>
          <a:xfrm flipH="1" flipV="1">
            <a:off x="489204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flipH="1" flipV="1">
            <a:off x="466344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536448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ent Arrow 51"/>
          <p:cNvSpPr/>
          <p:nvPr/>
        </p:nvSpPr>
        <p:spPr>
          <a:xfrm flipH="1" flipV="1">
            <a:off x="512064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349240" y="5791200"/>
            <a:ext cx="228600" cy="15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7 L 3.33333E-6 4.44444E-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4 0.07777 L 3.33333E-6 0.07777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2019300" y="4572000"/>
            <a:ext cx="1733550" cy="138684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33147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051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24765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4003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24003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24003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24079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27051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0099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Repeating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49911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1351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51435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49149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46863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55245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53340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49149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46863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53873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51435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2538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2291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40005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9149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46863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44577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41986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39700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48844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46558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44272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37414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34671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37719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35433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32385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28670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2385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37719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37719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35337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33117E-6 L 0.13889 0.00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9 0.00139 L 0.13889 -0.087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6" grpId="0" animBg="1"/>
      <p:bldP spid="67" grpId="0" animBg="1"/>
      <p:bldP spid="68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 animBg="1"/>
      <p:bldP spid="91" grpId="0" animBg="1"/>
      <p:bldP spid="93" grpId="0" animBg="1"/>
      <p:bldP spid="94" grpId="0" animBg="1"/>
      <p:bldP spid="89" grpId="0" animBg="1"/>
      <p:bldP spid="89" grpId="1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066800"/>
            <a:ext cx="5029200" cy="1080120"/>
          </a:xfrm>
          <a:prstGeom prst="ellipse">
            <a:avLst/>
          </a:prstGeom>
          <a:solidFill>
            <a:srgbClr val="FFFF99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Operation Modes</a:t>
            </a:r>
            <a:endParaRPr lang="ar-EG" sz="3200" b="1" dirty="0">
              <a:solidFill>
                <a:schemeClr val="tx1"/>
              </a:solidFill>
              <a:latin typeface="Iskoola Pot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6136" y="3089176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Manual </a:t>
            </a:r>
          </a:p>
          <a:p>
            <a:pPr algn="ctr"/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4" name="Rectangle 3"/>
          <p:cNvSpPr/>
          <p:nvPr/>
        </p:nvSpPr>
        <p:spPr>
          <a:xfrm>
            <a:off x="6210672" y="308917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Automatic</a:t>
            </a:r>
            <a:r>
              <a:rPr lang="en-US" dirty="0" smtClean="0"/>
              <a:t> </a:t>
            </a:r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381000" y="4724400"/>
            <a:ext cx="1224136" cy="5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Remote control</a:t>
            </a:r>
            <a:endParaRPr lang="ar-EG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2362200" y="4724400"/>
            <a:ext cx="19812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Computer –Based Control</a:t>
            </a:r>
            <a:endParaRPr lang="ar-EG" dirty="0"/>
          </a:p>
        </p:txBody>
      </p:sp>
      <p:cxnSp>
        <p:nvCxnSpPr>
          <p:cNvPr id="19" name="Curved Connector 18"/>
          <p:cNvCxnSpPr>
            <a:stCxn id="2" idx="4"/>
            <a:endCxn id="4" idx="0"/>
          </p:cNvCxnSpPr>
          <p:nvPr/>
        </p:nvCxnSpPr>
        <p:spPr>
          <a:xfrm rot="16200000" flipH="1">
            <a:off x="5296154" y="1346566"/>
            <a:ext cx="942256" cy="2542964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4"/>
            <a:endCxn id="3" idx="0"/>
          </p:cNvCxnSpPr>
          <p:nvPr/>
        </p:nvCxnSpPr>
        <p:spPr>
          <a:xfrm rot="5400000">
            <a:off x="2865884" y="1459260"/>
            <a:ext cx="942256" cy="2317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" idx="2"/>
            <a:endCxn id="10" idx="0"/>
          </p:cNvCxnSpPr>
          <p:nvPr/>
        </p:nvCxnSpPr>
        <p:spPr>
          <a:xfrm rot="5400000">
            <a:off x="1164078" y="3710254"/>
            <a:ext cx="843136" cy="118515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3" idx="2"/>
            <a:endCxn id="11" idx="0"/>
          </p:cNvCxnSpPr>
          <p:nvPr/>
        </p:nvCxnSpPr>
        <p:spPr>
          <a:xfrm rot="16200000" flipH="1">
            <a:off x="2343944" y="3715544"/>
            <a:ext cx="843136" cy="1174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953000" y="4648200"/>
            <a:ext cx="1257672" cy="58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Save &amp;</a:t>
            </a:r>
          </a:p>
          <a:p>
            <a:pPr algn="ctr"/>
            <a:r>
              <a:rPr lang="en-US" dirty="0" smtClean="0"/>
              <a:t>Repeat</a:t>
            </a:r>
            <a:endParaRPr lang="ar-EG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7754257" y="4653939"/>
            <a:ext cx="1219200" cy="6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Kinect</a:t>
            </a:r>
            <a:r>
              <a:rPr lang="en-US" dirty="0" smtClean="0"/>
              <a:t> &amp; Kinematic</a:t>
            </a:r>
            <a:endParaRPr lang="ar-EG" dirty="0"/>
          </a:p>
        </p:txBody>
      </p:sp>
      <p:cxnSp>
        <p:nvCxnSpPr>
          <p:cNvPr id="12" name="Curved Connector 11"/>
          <p:cNvCxnSpPr>
            <a:stCxn id="4" idx="2"/>
            <a:endCxn id="8" idx="0"/>
          </p:cNvCxnSpPr>
          <p:nvPr/>
        </p:nvCxnSpPr>
        <p:spPr>
          <a:xfrm rot="16200000" flipH="1">
            <a:off x="7314973" y="3605054"/>
            <a:ext cx="772675" cy="1325093"/>
          </a:xfrm>
          <a:prstGeom prst="curvedConnector3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927592" y="3566645"/>
            <a:ext cx="772675" cy="1449671"/>
          </a:xfrm>
          <a:prstGeom prst="curvedConnector3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854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44809 -0.2171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" y="-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7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4320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Kinect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1430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Aim of this project is to –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Design and Implement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 Robot Arm that can be used in industrial Application.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Automate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the assembly process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Make this Arm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Smart enough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to repeat the process –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Mass Production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2286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Problem Statement</a:t>
            </a:r>
            <a:endParaRPr lang="en-US" sz="4000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33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894153" y="2446289"/>
            <a:ext cx="182880" cy="18288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81200" y="1080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2954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29"/>
          <p:cNvSpPr/>
          <p:nvPr/>
        </p:nvSpPr>
        <p:spPr>
          <a:xfrm>
            <a:off x="2514600" y="1295400"/>
            <a:ext cx="457200" cy="7620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1690468" y="1080868"/>
            <a:ext cx="2286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22098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22098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22098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2098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22098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22098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22098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22098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22098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2098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flipV="1">
            <a:off x="22098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Kinect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55448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65532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63246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0960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9342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67437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635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6388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54102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6324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6096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58674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56083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53797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94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60655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58369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5151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48768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5181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4953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46482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42767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6482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51816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51816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49434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Bent Arrow 126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6324600" y="51956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11715128_826778504078612_1537786297_o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6173" y="609600"/>
            <a:ext cx="1912627" cy="5638800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2133600" y="1447800"/>
            <a:ext cx="381000" cy="4572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Up Arrow 115"/>
          <p:cNvSpPr/>
          <p:nvPr/>
        </p:nvSpPr>
        <p:spPr>
          <a:xfrm>
            <a:off x="1676400" y="14478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2209800" y="1080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2438400" y="1080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/>
          <p:cNvSpPr/>
          <p:nvPr/>
        </p:nvSpPr>
        <p:spPr>
          <a:xfrm>
            <a:off x="2667000" y="11430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/>
          <p:cNvSpPr/>
          <p:nvPr/>
        </p:nvSpPr>
        <p:spPr>
          <a:xfrm>
            <a:off x="7924800" y="52868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/>
          <p:cNvSpPr/>
          <p:nvPr/>
        </p:nvSpPr>
        <p:spPr>
          <a:xfrm>
            <a:off x="7696200" y="52868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>
            <a:off x="8382000" y="52768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>
            <a:off x="8153400" y="52768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/>
          <p:cNvSpPr/>
          <p:nvPr/>
        </p:nvSpPr>
        <p:spPr>
          <a:xfrm>
            <a:off x="8610600" y="5271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ircular Arrow 153"/>
          <p:cNvSpPr/>
          <p:nvPr/>
        </p:nvSpPr>
        <p:spPr>
          <a:xfrm rot="9870580" flipV="1">
            <a:off x="2263934" y="1176625"/>
            <a:ext cx="381000" cy="4572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76962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H="1">
            <a:off x="7841566" y="2140634"/>
            <a:ext cx="381000" cy="6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7612966" y="2050366"/>
            <a:ext cx="381000" cy="9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kinect.bmp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05600" y="4724400"/>
            <a:ext cx="762000" cy="441491"/>
          </a:xfrm>
          <a:prstGeom prst="rect">
            <a:avLst/>
          </a:prstGeom>
        </p:spPr>
      </p:pic>
      <p:pic>
        <p:nvPicPr>
          <p:cNvPr id="115" name="Picture 114" descr="kinect.bmp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1500" y="933450"/>
            <a:ext cx="8039100" cy="5695950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5715000" y="2514600"/>
            <a:ext cx="76200" cy="228600"/>
          </a:xfrm>
          <a:prstGeom prst="rect">
            <a:avLst/>
          </a:prstGeom>
          <a:solidFill>
            <a:schemeClr val="bg1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 descr="Untitled3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5800" y="2680827"/>
            <a:ext cx="4829175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2" dur="3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5" grpId="0" animBg="1"/>
      <p:bldP spid="146" grpId="0" animBg="1"/>
      <p:bldP spid="147" grpId="0" animBg="1"/>
      <p:bldP spid="1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6858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Application description :-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905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1- Detect All Objects In Work Space </a:t>
            </a:r>
          </a:p>
          <a:p>
            <a:endParaRPr lang="en-US" sz="3600" dirty="0" smtClean="0"/>
          </a:p>
          <a:p>
            <a:r>
              <a:rPr lang="en-US" sz="3600" dirty="0" smtClean="0"/>
              <a:t>2- Extract Objects Features</a:t>
            </a:r>
          </a:p>
          <a:p>
            <a:endParaRPr lang="en-US" sz="3600" dirty="0" smtClean="0"/>
          </a:p>
          <a:p>
            <a:r>
              <a:rPr lang="en-US" sz="3600" dirty="0" smtClean="0"/>
              <a:t>3- Match each Object Features with desired features</a:t>
            </a:r>
          </a:p>
          <a:p>
            <a:endParaRPr lang="en-US" sz="3600" dirty="0" smtClean="0"/>
          </a:p>
          <a:p>
            <a:r>
              <a:rPr lang="en-US" sz="3600" dirty="0" smtClean="0"/>
              <a:t>4-find coordinates of desired object (</a:t>
            </a:r>
            <a:r>
              <a:rPr lang="en-US" sz="3600" dirty="0" err="1" smtClean="0"/>
              <a:t>x,y,z</a:t>
            </a:r>
            <a:r>
              <a:rPr lang="en-US" sz="3600" dirty="0" smtClean="0"/>
              <a:t>)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ct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14400"/>
            <a:ext cx="9144000" cy="5867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86200" y="22860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39000" y="22860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8800" y="37338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Kinect</a:t>
            </a:r>
            <a:r>
              <a:rPr lang="en-US" sz="32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 Flow Diagram</a:t>
            </a:r>
            <a:endParaRPr lang="en-US" sz="32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96200" y="46482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4800" y="22098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5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00400" y="37338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680" y="54102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9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72400" y="55626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33800" y="54864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8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6324600"/>
            <a:ext cx="609600" cy="3048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4320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Kinematic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685800" y="10668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rebuchet MS" pitchFamily="34" charset="0"/>
                <a:ea typeface="Times New Roman" pitchFamily="18" charset="0"/>
                <a:cs typeface="Calibri" pitchFamily="34" charset="0"/>
              </a:rPr>
              <a:t>6.2  Forward Kinematic Mechanism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imes New Roman" pitchFamily="18" charset="0"/>
                <a:cs typeface="Calibri" pitchFamily="34" charset="0"/>
              </a:rPr>
              <a:t>The process of computing world space geometric description based on joint DOF values.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MZ.Shater\Desktop\,q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4800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4" name="Picture 8" descr="C:\Users\The Matrix\Desktop\swlw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9467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Z.Shater\Desktop\,q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3889375" cy="30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2000" y="4495800"/>
            <a:ext cx="693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Search space</a:t>
            </a:r>
          </a:p>
          <a:p>
            <a:r>
              <a:rPr lang="en-US" dirty="0" smtClean="0"/>
              <a:t>   All  points that arm robot can reach at our work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67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Z.Shater\Desktop\,q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2578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to draw a circle on Simulation of forward kinematic with our arm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18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Forward kinematic</a:t>
            </a:r>
            <a:endParaRPr lang="en-US" sz="6000" dirty="0"/>
          </a:p>
        </p:txBody>
      </p:sp>
      <p:pic>
        <p:nvPicPr>
          <p:cNvPr id="4" name="2015-07-06_08-15-44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1000" y="1295400"/>
            <a:ext cx="78486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rebuchet MS" pitchFamily="34" charset="0"/>
                <a:ea typeface="Times New Roman" pitchFamily="18" charset="0"/>
                <a:cs typeface="Calibri" pitchFamily="34" charset="0"/>
              </a:rPr>
              <a:t>6.5  Inverse Kinematic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imes New Roman" pitchFamily="18" charset="0"/>
                <a:cs typeface="Calibri" pitchFamily="34" charset="0"/>
              </a:rPr>
              <a:t>The goal of inverse kinematics is to compute the vector of joint DOFs that will cause the end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imes New Roman" pitchFamily="18" charset="0"/>
                <a:cs typeface="Calibri" pitchFamily="34" charset="0"/>
              </a:rPr>
              <a:t>effector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Times New Roman" pitchFamily="18" charset="0"/>
                <a:cs typeface="Calibri" pitchFamily="34" charset="0"/>
              </a:rPr>
              <a:t> to reach some desired goal state.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33788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3" name="Picture 4" descr=",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00400"/>
            <a:ext cx="4267200" cy="2438400"/>
          </a:xfrm>
          <a:prstGeom prst="rect">
            <a:avLst/>
          </a:prstGeom>
          <a:noFill/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19600" cy="195072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Remotely controlled</a:t>
            </a:r>
          </a:p>
          <a:p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Programmable</a:t>
            </a:r>
          </a:p>
          <a:p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It can work on any production line due to it has computer  vision capability.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2286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What is new?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4" name="Picture 3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2286000"/>
            <a:ext cx="5409912" cy="418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The Matrix\Desktop\swlw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096000" cy="4440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Inverse kinematic</a:t>
            </a:r>
            <a:endParaRPr lang="en-US" sz="6000" dirty="0"/>
          </a:p>
        </p:txBody>
      </p:sp>
      <p:pic>
        <p:nvPicPr>
          <p:cNvPr id="4" name="2015-07-06_08-28-55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62000" y="1981200"/>
            <a:ext cx="2560320" cy="2286000"/>
          </a:xfrm>
          <a:prstGeom prst="rect">
            <a:avLst/>
          </a:prstGeom>
        </p:spPr>
      </p:pic>
      <p:pic>
        <p:nvPicPr>
          <p:cNvPr id="5" name="2015-07-06_08-27-49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3352800" y="1981200"/>
            <a:ext cx="43434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4320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Hardware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2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3185" t="6912" r="11336" b="10599"/>
          <a:stretch>
            <a:fillRect/>
          </a:stretch>
        </p:blipFill>
        <p:spPr>
          <a:xfrm>
            <a:off x="720683" y="990600"/>
            <a:ext cx="3317917" cy="2125684"/>
          </a:xfrm>
          <a:prstGeom prst="rect">
            <a:avLst/>
          </a:prstGeom>
        </p:spPr>
      </p:pic>
      <p:pic>
        <p:nvPicPr>
          <p:cNvPr id="3" name="Picture 2" descr="tarjeta-controladora-de-motores-a-pasos-toshiba-tb6560ahq-18654-MLM20158240415_092014-F"/>
          <p:cNvPicPr/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56" r="6415" b="3643"/>
          <a:stretch>
            <a:fillRect/>
          </a:stretch>
        </p:blipFill>
        <p:spPr bwMode="auto">
          <a:xfrm>
            <a:off x="5486400" y="3810000"/>
            <a:ext cx="3151662" cy="201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صورة 16" descr="C:\Users\GENIUS M\AppData\Local\Microsoft\Windows\INetCache\Content.Word\ArduinoMega2560_R3_Fronte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3261" t="10665" r="4922" b="15503"/>
          <a:stretch>
            <a:fillRect/>
          </a:stretch>
        </p:blipFill>
        <p:spPr bwMode="auto">
          <a:xfrm>
            <a:off x="5638800" y="1143000"/>
            <a:ext cx="3317916" cy="171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s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754" r="3606" b="21545"/>
          <a:stretch>
            <a:fillRect/>
          </a:stretch>
        </p:blipFill>
        <p:spPr bwMode="auto">
          <a:xfrm>
            <a:off x="1371600" y="4267200"/>
            <a:ext cx="1892877" cy="110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66800" y="3048000"/>
            <a:ext cx="30437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Stepper Motor 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2971800"/>
            <a:ext cx="29159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Arduino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Mega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5739825"/>
            <a:ext cx="35137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less Module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0559" y="5791200"/>
            <a:ext cx="29600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Stepper Motor</a:t>
            </a:r>
          </a:p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Driver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24809 0.2340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23368 0.257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2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28976 0.2421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12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8437 0.2685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13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25486 -0.1694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-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1632 -0.1351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6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26389 -0.1694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-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6302 -0.1784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-8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  <p:bldP spid="14" grpId="0"/>
      <p:bldP spid="14" grpId="1"/>
      <p:bldP spid="14" grpId="2"/>
      <p:bldP spid="14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f937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12" t="7981" r="10940"/>
          <a:stretch>
            <a:fillRect/>
          </a:stretch>
        </p:blipFill>
        <p:spPr bwMode="auto">
          <a:xfrm>
            <a:off x="6477000" y="4572000"/>
            <a:ext cx="2462893" cy="16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11653430_1073775355985685_1612368599_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85" t="14244" r="9783" b="19343"/>
          <a:stretch>
            <a:fillRect/>
          </a:stretch>
        </p:blipFill>
        <p:spPr bwMode="auto">
          <a:xfrm>
            <a:off x="533400" y="609600"/>
            <a:ext cx="3071561" cy="306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48546" y="914400"/>
            <a:ext cx="4695454" cy="174567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clrChange>
              <a:clrFrom>
                <a:srgbClr val="FDFDFB"/>
              </a:clrFrom>
              <a:clrTo>
                <a:srgbClr val="FDFDFB">
                  <a:alpha val="0"/>
                </a:srgbClr>
              </a:clrTo>
            </a:clrChange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9647" r="10335"/>
          <a:stretch>
            <a:fillRect/>
          </a:stretch>
        </p:blipFill>
        <p:spPr>
          <a:xfrm>
            <a:off x="990600" y="4343400"/>
            <a:ext cx="1619745" cy="20188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02707" y="3657600"/>
            <a:ext cx="13690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Cable 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645" y="6211669"/>
            <a:ext cx="28967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Limit Switch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88347" y="6096000"/>
            <a:ext cx="30556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Weight Sensor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2590800"/>
            <a:ext cx="2039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LCD 4* 20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26545 0.2210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1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0.2665 0.2240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5156 0.2726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13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21979 0.3796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19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6 0.08611 L 0.28646 -0.247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6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33333 -0.1666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8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-0.04075 L -0.35955 -0.2518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-10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31614 -0.13148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6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2" grpId="0"/>
      <p:bldP spid="12" grpId="1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4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438400"/>
            <a:ext cx="30201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Potentiometer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صورة 17" descr="C:\Users\GENIUS M\AppData\Local\Microsoft\Windows\INetCache\Content.Word\فهرس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90600"/>
            <a:ext cx="1172103" cy="137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he Matrix\Desktop\sdjf.jpg"/>
          <p:cNvPicPr>
            <a:picLocks noChangeAspect="1" noChangeArrowheads="1"/>
          </p:cNvPicPr>
          <p:nvPr/>
        </p:nvPicPr>
        <p:blipFill>
          <a:blip r:embed="rId3" cstate="print"/>
          <a:srcRect l="2632"/>
          <a:stretch>
            <a:fillRect/>
          </a:stretch>
        </p:blipFill>
        <p:spPr bwMode="auto">
          <a:xfrm>
            <a:off x="381794" y="608806"/>
            <a:ext cx="8458200" cy="5969940"/>
          </a:xfrm>
          <a:prstGeom prst="rect">
            <a:avLst/>
          </a:prstGeom>
          <a:noFill/>
        </p:spPr>
      </p:pic>
      <p:sp>
        <p:nvSpPr>
          <p:cNvPr id="42" name="Left Arrow 41"/>
          <p:cNvSpPr/>
          <p:nvPr/>
        </p:nvSpPr>
        <p:spPr>
          <a:xfrm>
            <a:off x="5410200" y="2743200"/>
            <a:ext cx="9906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4419600" y="1752600"/>
            <a:ext cx="762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334000" y="1371600"/>
            <a:ext cx="838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/>
          <p:cNvSpPr/>
          <p:nvPr/>
        </p:nvSpPr>
        <p:spPr>
          <a:xfrm>
            <a:off x="1600200" y="4876800"/>
            <a:ext cx="76200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>
            <a:off x="1981200" y="3352800"/>
            <a:ext cx="76200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2438400" y="2743200"/>
            <a:ext cx="914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1371600" y="3276600"/>
            <a:ext cx="762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/>
          <p:cNvSpPr/>
          <p:nvPr/>
        </p:nvSpPr>
        <p:spPr>
          <a:xfrm>
            <a:off x="4876800" y="838200"/>
            <a:ext cx="7620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676400" y="1219200"/>
            <a:ext cx="762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>
            <a:off x="4191000" y="1752600"/>
            <a:ext cx="76200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5257800" y="1219200"/>
            <a:ext cx="8382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819400" y="838200"/>
            <a:ext cx="7620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066800"/>
            <a:ext cx="5029200" cy="1080120"/>
          </a:xfrm>
          <a:prstGeom prst="ellipse">
            <a:avLst/>
          </a:prstGeom>
          <a:solidFill>
            <a:srgbClr val="FFFF99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Operation Modes</a:t>
            </a:r>
            <a:endParaRPr lang="ar-EG" sz="3200" b="1" dirty="0">
              <a:solidFill>
                <a:schemeClr val="tx1"/>
              </a:solidFill>
              <a:latin typeface="Iskoola Pot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6136" y="3089176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Manual </a:t>
            </a:r>
          </a:p>
          <a:p>
            <a:pPr algn="ctr"/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4" name="Rectangle 3"/>
          <p:cNvSpPr/>
          <p:nvPr/>
        </p:nvSpPr>
        <p:spPr>
          <a:xfrm>
            <a:off x="6210672" y="308917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Automatic</a:t>
            </a:r>
            <a:r>
              <a:rPr lang="en-US" dirty="0" smtClean="0"/>
              <a:t> </a:t>
            </a:r>
            <a:r>
              <a:rPr lang="en-US" sz="2400" dirty="0" smtClean="0"/>
              <a:t>method</a:t>
            </a:r>
            <a:endParaRPr lang="ar-EG" sz="2400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381000" y="4724400"/>
            <a:ext cx="1224136" cy="5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Remote control</a:t>
            </a:r>
            <a:endParaRPr lang="ar-EG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2362200" y="4724400"/>
            <a:ext cx="19812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Computer –Based Control</a:t>
            </a:r>
            <a:endParaRPr lang="ar-EG" dirty="0"/>
          </a:p>
        </p:txBody>
      </p:sp>
      <p:cxnSp>
        <p:nvCxnSpPr>
          <p:cNvPr id="19" name="Curved Connector 18"/>
          <p:cNvCxnSpPr>
            <a:stCxn id="2" idx="4"/>
            <a:endCxn id="4" idx="0"/>
          </p:cNvCxnSpPr>
          <p:nvPr/>
        </p:nvCxnSpPr>
        <p:spPr>
          <a:xfrm rot="16200000" flipH="1">
            <a:off x="5296154" y="1346566"/>
            <a:ext cx="942256" cy="2542964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4"/>
            <a:endCxn id="3" idx="0"/>
          </p:cNvCxnSpPr>
          <p:nvPr/>
        </p:nvCxnSpPr>
        <p:spPr>
          <a:xfrm rot="5400000">
            <a:off x="2865884" y="1459260"/>
            <a:ext cx="942256" cy="2317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" idx="2"/>
            <a:endCxn id="10" idx="0"/>
          </p:cNvCxnSpPr>
          <p:nvPr/>
        </p:nvCxnSpPr>
        <p:spPr>
          <a:xfrm rot="5400000">
            <a:off x="1164078" y="3710254"/>
            <a:ext cx="843136" cy="118515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3" idx="2"/>
            <a:endCxn id="11" idx="0"/>
          </p:cNvCxnSpPr>
          <p:nvPr/>
        </p:nvCxnSpPr>
        <p:spPr>
          <a:xfrm rot="16200000" flipH="1">
            <a:off x="2343944" y="3715544"/>
            <a:ext cx="843136" cy="1174576"/>
          </a:xfrm>
          <a:prstGeom prst="curvedConnector3">
            <a:avLst>
              <a:gd name="adj1" fmla="val 50000"/>
            </a:avLst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960257" y="4653939"/>
            <a:ext cx="1257672" cy="58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Save &amp;</a:t>
            </a:r>
          </a:p>
          <a:p>
            <a:pPr algn="ctr"/>
            <a:r>
              <a:rPr lang="en-US" dirty="0" smtClean="0"/>
              <a:t>Repeat</a:t>
            </a:r>
            <a:endParaRPr lang="ar-EG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7754257" y="4653939"/>
            <a:ext cx="1219200" cy="6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Kinect</a:t>
            </a:r>
            <a:r>
              <a:rPr lang="en-US" dirty="0" smtClean="0"/>
              <a:t> &amp; Kinematic</a:t>
            </a:r>
            <a:endParaRPr lang="ar-EG" dirty="0"/>
          </a:p>
        </p:txBody>
      </p:sp>
      <p:cxnSp>
        <p:nvCxnSpPr>
          <p:cNvPr id="12" name="Curved Connector 11"/>
          <p:cNvCxnSpPr>
            <a:stCxn id="4" idx="2"/>
            <a:endCxn id="8" idx="0"/>
          </p:cNvCxnSpPr>
          <p:nvPr/>
        </p:nvCxnSpPr>
        <p:spPr>
          <a:xfrm rot="16200000" flipH="1">
            <a:off x="7314973" y="3605054"/>
            <a:ext cx="772675" cy="1325093"/>
          </a:xfrm>
          <a:prstGeom prst="curvedConnector3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927592" y="3566645"/>
            <a:ext cx="772675" cy="1449671"/>
          </a:xfrm>
          <a:prstGeom prst="curvedConnector3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854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2.22222E-6 L 0.36667 -0.2555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10" grpId="0" animBg="1"/>
      <p:bldP spid="10" grpId="2" animBg="1"/>
      <p:bldP spid="10" grpId="3" animBg="1"/>
      <p:bldP spid="11" grpId="0" animBg="1"/>
      <p:bldP spid="11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4320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Manual Control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0" y="609600"/>
            <a:ext cx="5105400" cy="510540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942804" y="2790281"/>
            <a:ext cx="163633" cy="20114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Manual Control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6552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547360" y="5846732"/>
            <a:ext cx="533400" cy="726195"/>
          </a:xfrm>
          <a:prstGeom prst="rect">
            <a:avLst/>
          </a:prstGeom>
          <a:noFill/>
        </p:spPr>
      </p:pic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781800" y="5791200"/>
            <a:ext cx="228600" cy="15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ight Arrow 87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ight Arrow 91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ight Arrow 95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Arrow 96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Bent Arrow 97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ight Arrow 100"/>
          <p:cNvSpPr/>
          <p:nvPr/>
        </p:nvSpPr>
        <p:spPr>
          <a:xfrm>
            <a:off x="6324600" y="520152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248400" y="914400"/>
            <a:ext cx="28194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47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Remote Control</a:t>
            </a:r>
            <a:endParaRPr lang="en-US" sz="2400" b="1" dirty="0">
              <a:solidFill>
                <a:srgbClr val="C00000"/>
              </a:solidFill>
              <a:latin typeface="Iskoola Pota" pitchFamily="34" charset="0"/>
              <a:cs typeface="Iskoola Pota" pitchFamily="34" charset="0"/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1981200" y="1080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2954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Oval 82"/>
          <p:cNvSpPr/>
          <p:nvPr/>
        </p:nvSpPr>
        <p:spPr>
          <a:xfrm>
            <a:off x="2514600" y="1295400"/>
            <a:ext cx="457200" cy="7620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Bent Arrow 83"/>
          <p:cNvSpPr/>
          <p:nvPr/>
        </p:nvSpPr>
        <p:spPr>
          <a:xfrm>
            <a:off x="1690468" y="1080868"/>
            <a:ext cx="2286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Up Arrow 84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22098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22098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22098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>
            <a:off x="22098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22098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own Arrow 105"/>
          <p:cNvSpPr/>
          <p:nvPr/>
        </p:nvSpPr>
        <p:spPr>
          <a:xfrm>
            <a:off x="22098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>
            <a:off x="22098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/>
          <p:cNvSpPr/>
          <p:nvPr/>
        </p:nvSpPr>
        <p:spPr>
          <a:xfrm>
            <a:off x="22098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/>
          <p:cNvSpPr/>
          <p:nvPr/>
        </p:nvSpPr>
        <p:spPr>
          <a:xfrm>
            <a:off x="22098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22098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V="1">
            <a:off x="22098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133600" y="1447800"/>
            <a:ext cx="381000" cy="4572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Up Arrow 115"/>
          <p:cNvSpPr/>
          <p:nvPr/>
        </p:nvSpPr>
        <p:spPr>
          <a:xfrm>
            <a:off x="1676400" y="14478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2209800" y="1080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2438400" y="108086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/>
          <p:cNvSpPr/>
          <p:nvPr/>
        </p:nvSpPr>
        <p:spPr>
          <a:xfrm>
            <a:off x="2667000" y="11430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ircular Arrow 119"/>
          <p:cNvSpPr/>
          <p:nvPr/>
        </p:nvSpPr>
        <p:spPr>
          <a:xfrm rot="9870580" flipV="1">
            <a:off x="2263934" y="1176625"/>
            <a:ext cx="381000" cy="4572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Picture 63" descr="11715128_826778504078612_1537786297_o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6173" y="609600"/>
            <a:ext cx="1912627" cy="5638800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1066800" y="3810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19400" y="9144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657600" y="5943600"/>
            <a:ext cx="274320" cy="27432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3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5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500"/>
                            </p:stCondLst>
                            <p:childTnLst>
                              <p:par>
                                <p:cTn id="20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9000"/>
                            </p:stCondLst>
                            <p:childTnLst>
                              <p:par>
                                <p:cTn id="20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7 L 3.33333E-6 4.44444E-6 " pathEditMode="relative" rAng="0" ptsTypes="AA">
                                      <p:cBhvr>
                                        <p:cTn id="210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4 0.07777 L 3.33333E-6 0.07777 " pathEditMode="relative" rAng="0" ptsTypes="AA">
                                      <p:cBhvr>
                                        <p:cTn id="213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66" grpId="0" animBg="1"/>
      <p:bldP spid="67" grpId="0" animBg="1"/>
      <p:bldP spid="68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3" grpId="0" animBg="1"/>
      <p:bldP spid="94" grpId="0" animBg="1"/>
      <p:bldP spid="89" grpId="0" animBg="1"/>
      <p:bldP spid="89" grpId="1" animBg="1"/>
      <p:bldP spid="89" grpId="2" animBg="1"/>
      <p:bldP spid="88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74" grpId="0" animBg="1"/>
      <p:bldP spid="78" grpId="0" animBg="1"/>
      <p:bldP spid="79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0" y="609600"/>
            <a:ext cx="5105400" cy="510540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1106439" y="2857231"/>
            <a:ext cx="182880" cy="18288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05000" y="137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9906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29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1676400" y="1371600"/>
            <a:ext cx="1524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3622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981200" y="1676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9812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9812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9812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9812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9812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9812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9812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19812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812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19812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flipV="1">
            <a:off x="19812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Manual Control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5448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65532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63246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0960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9342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67437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635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56083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53797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94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60655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58369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5151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48768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46482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42767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Bent Arrow 135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Right Arrow 136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>
            <a:off x="6324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248400" y="914400"/>
            <a:ext cx="28194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47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Rrmote</a:t>
            </a:r>
            <a:r>
              <a:rPr lang="en-US" sz="2400" b="1" dirty="0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 Control</a:t>
            </a:r>
            <a:endParaRPr lang="en-US" sz="2400" b="1" dirty="0">
              <a:solidFill>
                <a:srgbClr val="C00000"/>
              </a:solidFill>
              <a:latin typeface="Iskoola Pota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7 0.01111 L 0.13577 0.01111 " pathEditMode="relative" ptsTypes="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7 0.01111 L 0.13577 -0.0666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89" grpId="1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9" grpId="0" animBg="1"/>
      <p:bldP spid="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vbgnfhnjdfyhj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3300" y="2000250"/>
            <a:ext cx="5105400" cy="3613130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4294967295"/>
          </p:nvPr>
        </p:nvSpPr>
        <p:spPr>
          <a:xfrm>
            <a:off x="0" y="4267200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6061" t="19821" r="3030" b="12221"/>
          <a:stretch>
            <a:fillRect/>
          </a:stretch>
        </p:blipFill>
        <p:spPr>
          <a:xfrm>
            <a:off x="3429000" y="4572000"/>
            <a:ext cx="1733550" cy="1386840"/>
          </a:xfrm>
          <a:prstGeom prst="rect">
            <a:avLst/>
          </a:prstGeom>
          <a:noFill/>
        </p:spPr>
      </p:pic>
      <p:pic>
        <p:nvPicPr>
          <p:cNvPr id="9" name="Picture 8" descr="11652285_1073776405985580_256635461_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2" r="11765"/>
          <a:stretch>
            <a:fillRect/>
          </a:stretch>
        </p:blipFill>
        <p:spPr>
          <a:xfrm>
            <a:off x="381000" y="914400"/>
            <a:ext cx="1066800" cy="194195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2790451">
            <a:off x="1106439" y="2857231"/>
            <a:ext cx="182880" cy="18288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4400" y="3429000"/>
            <a:ext cx="685800" cy="609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95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05000" y="137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990600"/>
            <a:ext cx="1085978" cy="186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Oval 29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1676400" y="1371600"/>
            <a:ext cx="1524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676400" y="1676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5908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3622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981200" y="1676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981200" y="1981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9812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981200" y="3505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9812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981200" y="2590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9812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1981200" y="3810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1981200" y="3200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81200" y="4724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19812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276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30480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8194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flipV="1">
            <a:off x="1981200" y="5029200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14800" y="4648200"/>
            <a:ext cx="304800" cy="5334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rved Down Arrow 66"/>
          <p:cNvSpPr/>
          <p:nvPr/>
        </p:nvSpPr>
        <p:spPr>
          <a:xfrm flipH="1">
            <a:off x="3886200" y="4419600"/>
            <a:ext cx="3810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810000" y="4648200"/>
            <a:ext cx="228600" cy="304800"/>
          </a:xfrm>
          <a:prstGeom prst="ellipse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10000" y="44196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3810000" y="4114800"/>
            <a:ext cx="762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>
            <a:off x="3817620" y="3733800"/>
            <a:ext cx="228600" cy="304800"/>
          </a:xfrm>
          <a:prstGeom prst="bentArrow">
            <a:avLst>
              <a:gd name="adj1" fmla="val 216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41148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419600" y="3733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33600" y="152400"/>
            <a:ext cx="5638800" cy="685800"/>
          </a:xfrm>
          <a:prstGeom prst="roundRect">
            <a:avLst>
              <a:gd name="adj" fmla="val 50000"/>
            </a:avLst>
          </a:prstGeom>
          <a:solidFill>
            <a:srgbClr val="FFFF99">
              <a:alpha val="4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Manual Control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81" name="Picture 80" descr="bfghf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385"/>
          <a:stretch>
            <a:fillRect/>
          </a:stretch>
        </p:blipFill>
        <p:spPr>
          <a:xfrm>
            <a:off x="6400800" y="4419600"/>
            <a:ext cx="1524000" cy="1489708"/>
          </a:xfrm>
          <a:prstGeom prst="rect">
            <a:avLst/>
          </a:prstGeom>
        </p:spPr>
      </p:pic>
      <p:pic>
        <p:nvPicPr>
          <p:cNvPr id="1026" name="Picture 2" descr="C:\Users\The Matrix\Desktop\database_containers_shutterstock_167442308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544819" y="5849340"/>
            <a:ext cx="530352" cy="722045"/>
          </a:xfrm>
          <a:prstGeom prst="rect">
            <a:avLst/>
          </a:prstGeom>
          <a:noFill/>
        </p:spPr>
      </p:pic>
      <p:sp>
        <p:nvSpPr>
          <p:cNvPr id="83" name="Right Arrow 82"/>
          <p:cNvSpPr/>
          <p:nvPr/>
        </p:nvSpPr>
        <p:spPr>
          <a:xfrm>
            <a:off x="65532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63246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096000" y="637794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>
            <a:off x="6934200" y="5920740"/>
            <a:ext cx="762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 flipH="1">
            <a:off x="6743700" y="6187440"/>
            <a:ext cx="304800" cy="228600"/>
          </a:xfrm>
          <a:prstGeom prst="bentArrow">
            <a:avLst>
              <a:gd name="adj1" fmla="val 15000"/>
              <a:gd name="adj2" fmla="val 1833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 flipV="1">
            <a:off x="63246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flipH="1" flipV="1">
            <a:off x="6096000" y="623316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6797040" y="58674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Arrow 93"/>
          <p:cNvSpPr/>
          <p:nvPr/>
        </p:nvSpPr>
        <p:spPr>
          <a:xfrm flipH="1" flipV="1">
            <a:off x="6553200" y="609600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63565" y="6315075"/>
            <a:ext cx="228600" cy="152400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6388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54102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6324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6096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58674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flipH="1" flipV="1">
            <a:off x="56083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flipH="1" flipV="1">
            <a:off x="53797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94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flipH="1" flipV="1">
            <a:off x="60655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flipH="1" flipV="1">
            <a:off x="58369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flipH="1" flipV="1">
            <a:off x="515112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flipH="1" flipV="1">
            <a:off x="48768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51816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4953000" y="5029200"/>
            <a:ext cx="1524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flipH="1" flipV="1">
            <a:off x="4648200" y="5337810"/>
            <a:ext cx="18288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 flipH="1" flipV="1">
            <a:off x="4276726" y="5114926"/>
            <a:ext cx="238124" cy="352424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648200" y="4648200"/>
            <a:ext cx="304800" cy="533400"/>
          </a:xfrm>
          <a:prstGeom prst="ellipse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5181600" y="4419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>
            <a:off x="5181600" y="41148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ent Arrow 113"/>
          <p:cNvSpPr/>
          <p:nvPr/>
        </p:nvSpPr>
        <p:spPr>
          <a:xfrm flipH="1" flipV="1">
            <a:off x="4943475" y="4743450"/>
            <a:ext cx="304800" cy="228600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9530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7244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56388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54102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181600" y="521067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Bent Arrow 126"/>
          <p:cNvSpPr/>
          <p:nvPr/>
        </p:nvSpPr>
        <p:spPr>
          <a:xfrm rot="10503463" flipH="1">
            <a:off x="4411015" y="5095163"/>
            <a:ext cx="229349" cy="191796"/>
          </a:xfrm>
          <a:prstGeom prst="bentArrow">
            <a:avLst>
              <a:gd name="adj1" fmla="val 18333"/>
              <a:gd name="adj2" fmla="val 18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>
            <a:off x="60960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>
            <a:off x="5867400" y="52006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6324600" y="5181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248400" y="914400"/>
            <a:ext cx="2819400" cy="4572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47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Rrmote</a:t>
            </a:r>
            <a:r>
              <a:rPr lang="en-US" sz="2400" b="1" dirty="0" smtClean="0">
                <a:solidFill>
                  <a:srgbClr val="C00000"/>
                </a:solidFill>
                <a:latin typeface="Iskoola Pota" pitchFamily="34" charset="0"/>
                <a:cs typeface="Iskoola Pota" pitchFamily="34" charset="0"/>
              </a:rPr>
              <a:t> Control</a:t>
            </a:r>
            <a:endParaRPr lang="en-US" sz="2400" b="1" dirty="0">
              <a:solidFill>
                <a:srgbClr val="C00000"/>
              </a:solidFill>
              <a:latin typeface="Iskoola Pota" pitchFamily="34" charset="0"/>
              <a:cs typeface="Iskoola Po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350</Words>
  <Application>Microsoft Office PowerPoint</Application>
  <PresentationFormat>On-screen Show (4:3)</PresentationFormat>
  <Paragraphs>130</Paragraphs>
  <Slides>36</Slides>
  <Notes>3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 </vt:lpstr>
      <vt:lpstr> </vt:lpstr>
      <vt:lpstr> </vt:lpstr>
      <vt:lpstr>Slide 10</vt:lpstr>
      <vt:lpstr> </vt:lpstr>
      <vt:lpstr> </vt:lpstr>
      <vt:lpstr> </vt:lpstr>
      <vt:lpstr>Slide 14</vt:lpstr>
      <vt:lpstr>Slide 15</vt:lpstr>
      <vt:lpstr> </vt:lpstr>
      <vt:lpstr> </vt:lpstr>
      <vt:lpstr>Slide 18</vt:lpstr>
      <vt:lpstr>Slide 19</vt:lpstr>
      <vt:lpstr> </vt:lpstr>
      <vt:lpstr>Slide 21</vt:lpstr>
      <vt:lpstr>Slide 22</vt:lpstr>
      <vt:lpstr>Slide 23</vt:lpstr>
      <vt:lpstr>Slide 24</vt:lpstr>
      <vt:lpstr>Slide 25</vt:lpstr>
      <vt:lpstr>Slide 26</vt:lpstr>
      <vt:lpstr>Try to draw a circle on Simulation of forward kinematic with our arm </vt:lpstr>
      <vt:lpstr>Forward kinematic</vt:lpstr>
      <vt:lpstr>Slide 29</vt:lpstr>
      <vt:lpstr>Slide 30</vt:lpstr>
      <vt:lpstr>Inverse kinematic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Matrix</dc:creator>
  <cp:lastModifiedBy>Omar Sesa</cp:lastModifiedBy>
  <cp:revision>289</cp:revision>
  <dcterms:created xsi:type="dcterms:W3CDTF">2015-07-01T17:51:56Z</dcterms:created>
  <dcterms:modified xsi:type="dcterms:W3CDTF">2017-03-27T23:40:37Z</dcterms:modified>
</cp:coreProperties>
</file>