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0F67C-7C9E-4BF5-A133-8D36A79D562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CFCC9F-472D-4468-8CBE-A5AC8404D232}">
      <dgm:prSet/>
      <dgm:spPr/>
      <dgm:t>
        <a:bodyPr/>
        <a:lstStyle/>
        <a:p>
          <a:r>
            <a:rPr lang="en-US" b="1"/>
            <a:t>Objective</a:t>
          </a:r>
          <a:r>
            <a:rPr lang="en-US"/>
            <a:t>: To analyze CRM data related to software products, focusing on revenue trends, product breakdown, agent performance, and sales target attainment.</a:t>
          </a:r>
        </a:p>
      </dgm:t>
    </dgm:pt>
    <dgm:pt modelId="{641C723D-3DD1-4B38-9291-6A81E0C906CD}" type="parTrans" cxnId="{A31887B5-2F56-453F-9630-722D052BE6E6}">
      <dgm:prSet/>
      <dgm:spPr/>
      <dgm:t>
        <a:bodyPr/>
        <a:lstStyle/>
        <a:p>
          <a:endParaRPr lang="en-US"/>
        </a:p>
      </dgm:t>
    </dgm:pt>
    <dgm:pt modelId="{2766D7E2-1D54-41C4-8DF1-31C5522AD587}" type="sibTrans" cxnId="{A31887B5-2F56-453F-9630-722D052BE6E6}">
      <dgm:prSet/>
      <dgm:spPr/>
      <dgm:t>
        <a:bodyPr/>
        <a:lstStyle/>
        <a:p>
          <a:endParaRPr lang="en-US"/>
        </a:p>
      </dgm:t>
    </dgm:pt>
    <dgm:pt modelId="{EFAC88A1-180C-47AD-9A95-9F892E0CF4A4}">
      <dgm:prSet/>
      <dgm:spPr/>
      <dgm:t>
        <a:bodyPr/>
        <a:lstStyle/>
        <a:p>
          <a:r>
            <a:rPr lang="en-US" b="1"/>
            <a:t>Business Challenges</a:t>
          </a:r>
          <a:r>
            <a:rPr lang="en-US"/>
            <a:t>:</a:t>
          </a:r>
        </a:p>
      </dgm:t>
    </dgm:pt>
    <dgm:pt modelId="{8D34900F-5FCD-496B-95CA-C3B1BD59A25D}" type="parTrans" cxnId="{1B135BBF-3EDD-4B6C-99DD-E517DBFE90A8}">
      <dgm:prSet/>
      <dgm:spPr/>
      <dgm:t>
        <a:bodyPr/>
        <a:lstStyle/>
        <a:p>
          <a:endParaRPr lang="en-US"/>
        </a:p>
      </dgm:t>
    </dgm:pt>
    <dgm:pt modelId="{0C4213FE-BAAD-44E2-B498-6EB889186D50}" type="sibTrans" cxnId="{1B135BBF-3EDD-4B6C-99DD-E517DBFE90A8}">
      <dgm:prSet/>
      <dgm:spPr/>
      <dgm:t>
        <a:bodyPr/>
        <a:lstStyle/>
        <a:p>
          <a:endParaRPr lang="en-US"/>
        </a:p>
      </dgm:t>
    </dgm:pt>
    <dgm:pt modelId="{E19C78DA-7D08-4E35-9F0F-DBE836F9EDF1}">
      <dgm:prSet/>
      <dgm:spPr/>
      <dgm:t>
        <a:bodyPr/>
        <a:lstStyle/>
        <a:p>
          <a:r>
            <a:rPr lang="en-US"/>
            <a:t>Difficulty in tracking sales performance across multiple products.</a:t>
          </a:r>
        </a:p>
      </dgm:t>
    </dgm:pt>
    <dgm:pt modelId="{82F15B58-5390-4A57-A8B4-23AADC608F18}" type="parTrans" cxnId="{70422B63-95D7-402F-A92A-FD1619F3A085}">
      <dgm:prSet/>
      <dgm:spPr/>
      <dgm:t>
        <a:bodyPr/>
        <a:lstStyle/>
        <a:p>
          <a:endParaRPr lang="en-US"/>
        </a:p>
      </dgm:t>
    </dgm:pt>
    <dgm:pt modelId="{3DDA4A36-7B36-446E-9512-C8E90535F383}" type="sibTrans" cxnId="{70422B63-95D7-402F-A92A-FD1619F3A085}">
      <dgm:prSet/>
      <dgm:spPr/>
      <dgm:t>
        <a:bodyPr/>
        <a:lstStyle/>
        <a:p>
          <a:endParaRPr lang="en-US"/>
        </a:p>
      </dgm:t>
    </dgm:pt>
    <dgm:pt modelId="{D812F642-E1A7-45AC-8793-E973048CEDAD}">
      <dgm:prSet/>
      <dgm:spPr/>
      <dgm:t>
        <a:bodyPr/>
        <a:lstStyle/>
        <a:p>
          <a:r>
            <a:rPr lang="en-US"/>
            <a:t>Limited visibility into agent effectiveness and customer insights.</a:t>
          </a:r>
        </a:p>
      </dgm:t>
    </dgm:pt>
    <dgm:pt modelId="{B16BBC4C-8038-4801-9DC3-F8FD9F0C2CF7}" type="parTrans" cxnId="{1FAA06FD-33C2-4356-B525-610F2CD9C9C4}">
      <dgm:prSet/>
      <dgm:spPr/>
      <dgm:t>
        <a:bodyPr/>
        <a:lstStyle/>
        <a:p>
          <a:endParaRPr lang="en-US"/>
        </a:p>
      </dgm:t>
    </dgm:pt>
    <dgm:pt modelId="{21666D3F-2BAD-4924-A1D2-7720F988658D}" type="sibTrans" cxnId="{1FAA06FD-33C2-4356-B525-610F2CD9C9C4}">
      <dgm:prSet/>
      <dgm:spPr/>
      <dgm:t>
        <a:bodyPr/>
        <a:lstStyle/>
        <a:p>
          <a:endParaRPr lang="en-US"/>
        </a:p>
      </dgm:t>
    </dgm:pt>
    <dgm:pt modelId="{DE8BE655-4AB9-4F7A-B6AA-280786580730}">
      <dgm:prSet/>
      <dgm:spPr/>
      <dgm:t>
        <a:bodyPr/>
        <a:lstStyle/>
        <a:p>
          <a:r>
            <a:rPr lang="en-US"/>
            <a:t>Unmet sales targets and lack of strategic direction.</a:t>
          </a:r>
        </a:p>
      </dgm:t>
    </dgm:pt>
    <dgm:pt modelId="{53E70727-C427-42E9-A779-10BBA6F13070}" type="parTrans" cxnId="{AA5A0DD2-C3C8-42AF-98F8-8EB12A691770}">
      <dgm:prSet/>
      <dgm:spPr/>
      <dgm:t>
        <a:bodyPr/>
        <a:lstStyle/>
        <a:p>
          <a:endParaRPr lang="en-US"/>
        </a:p>
      </dgm:t>
    </dgm:pt>
    <dgm:pt modelId="{E44CCA72-B1F4-4DFD-92DC-4ACDB760C4B6}" type="sibTrans" cxnId="{AA5A0DD2-C3C8-42AF-98F8-8EB12A691770}">
      <dgm:prSet/>
      <dgm:spPr/>
      <dgm:t>
        <a:bodyPr/>
        <a:lstStyle/>
        <a:p>
          <a:endParaRPr lang="en-US"/>
        </a:p>
      </dgm:t>
    </dgm:pt>
    <dgm:pt modelId="{21315A82-8F3E-4E1C-925C-28C2EA03920C}" type="pres">
      <dgm:prSet presAssocID="{1AF0F67C-7C9E-4BF5-A133-8D36A79D562A}" presName="Name0" presStyleCnt="0">
        <dgm:presLayoutVars>
          <dgm:dir/>
          <dgm:animLvl val="lvl"/>
          <dgm:resizeHandles val="exact"/>
        </dgm:presLayoutVars>
      </dgm:prSet>
      <dgm:spPr/>
    </dgm:pt>
    <dgm:pt modelId="{73809D05-8B7A-4903-A28D-6A8456E05FF3}" type="pres">
      <dgm:prSet presAssocID="{EFAC88A1-180C-47AD-9A95-9F892E0CF4A4}" presName="boxAndChildren" presStyleCnt="0"/>
      <dgm:spPr/>
    </dgm:pt>
    <dgm:pt modelId="{69017B8F-8043-4EFE-ADCA-2AB7A1C9E8CC}" type="pres">
      <dgm:prSet presAssocID="{EFAC88A1-180C-47AD-9A95-9F892E0CF4A4}" presName="parentTextBox" presStyleLbl="node1" presStyleIdx="0" presStyleCnt="2"/>
      <dgm:spPr/>
    </dgm:pt>
    <dgm:pt modelId="{A97EAECF-5AC9-4AEB-9C53-D65C69792C1C}" type="pres">
      <dgm:prSet presAssocID="{EFAC88A1-180C-47AD-9A95-9F892E0CF4A4}" presName="entireBox" presStyleLbl="node1" presStyleIdx="0" presStyleCnt="2"/>
      <dgm:spPr/>
    </dgm:pt>
    <dgm:pt modelId="{3BC6FA7B-C146-46C3-99F6-9EB1CEFE4F28}" type="pres">
      <dgm:prSet presAssocID="{EFAC88A1-180C-47AD-9A95-9F892E0CF4A4}" presName="descendantBox" presStyleCnt="0"/>
      <dgm:spPr/>
    </dgm:pt>
    <dgm:pt modelId="{49CA6A2F-2782-4E18-A54F-DF1EB58B6777}" type="pres">
      <dgm:prSet presAssocID="{E19C78DA-7D08-4E35-9F0F-DBE836F9EDF1}" presName="childTextBox" presStyleLbl="fgAccFollowNode1" presStyleIdx="0" presStyleCnt="3">
        <dgm:presLayoutVars>
          <dgm:bulletEnabled val="1"/>
        </dgm:presLayoutVars>
      </dgm:prSet>
      <dgm:spPr/>
    </dgm:pt>
    <dgm:pt modelId="{2FEBA607-7B9E-45F2-BDC8-E2F242ACF22C}" type="pres">
      <dgm:prSet presAssocID="{D812F642-E1A7-45AC-8793-E973048CEDAD}" presName="childTextBox" presStyleLbl="fgAccFollowNode1" presStyleIdx="1" presStyleCnt="3">
        <dgm:presLayoutVars>
          <dgm:bulletEnabled val="1"/>
        </dgm:presLayoutVars>
      </dgm:prSet>
      <dgm:spPr/>
    </dgm:pt>
    <dgm:pt modelId="{CF5D59E6-3371-41CA-9AC3-D80196AADED4}" type="pres">
      <dgm:prSet presAssocID="{DE8BE655-4AB9-4F7A-B6AA-280786580730}" presName="childTextBox" presStyleLbl="fgAccFollowNode1" presStyleIdx="2" presStyleCnt="3">
        <dgm:presLayoutVars>
          <dgm:bulletEnabled val="1"/>
        </dgm:presLayoutVars>
      </dgm:prSet>
      <dgm:spPr/>
    </dgm:pt>
    <dgm:pt modelId="{1C16C1B8-D597-4F37-9DB5-0449B35B3141}" type="pres">
      <dgm:prSet presAssocID="{2766D7E2-1D54-41C4-8DF1-31C5522AD587}" presName="sp" presStyleCnt="0"/>
      <dgm:spPr/>
    </dgm:pt>
    <dgm:pt modelId="{354B093A-E148-4B30-9B94-1B6145A4634B}" type="pres">
      <dgm:prSet presAssocID="{20CFCC9F-472D-4468-8CBE-A5AC8404D232}" presName="arrowAndChildren" presStyleCnt="0"/>
      <dgm:spPr/>
    </dgm:pt>
    <dgm:pt modelId="{5F52D07E-06D5-4653-B4CB-EABC4F2D9D1B}" type="pres">
      <dgm:prSet presAssocID="{20CFCC9F-472D-4468-8CBE-A5AC8404D232}" presName="parentTextArrow" presStyleLbl="node1" presStyleIdx="1" presStyleCnt="2"/>
      <dgm:spPr/>
    </dgm:pt>
  </dgm:ptLst>
  <dgm:cxnLst>
    <dgm:cxn modelId="{CB773A15-2627-468B-B31D-833086208DB7}" type="presOf" srcId="{EFAC88A1-180C-47AD-9A95-9F892E0CF4A4}" destId="{A97EAECF-5AC9-4AEB-9C53-D65C69792C1C}" srcOrd="1" destOrd="0" presId="urn:microsoft.com/office/officeart/2005/8/layout/process4"/>
    <dgm:cxn modelId="{70422B63-95D7-402F-A92A-FD1619F3A085}" srcId="{EFAC88A1-180C-47AD-9A95-9F892E0CF4A4}" destId="{E19C78DA-7D08-4E35-9F0F-DBE836F9EDF1}" srcOrd="0" destOrd="0" parTransId="{82F15B58-5390-4A57-A8B4-23AADC608F18}" sibTransId="{3DDA4A36-7B36-446E-9512-C8E90535F383}"/>
    <dgm:cxn modelId="{4CD3ED49-CC91-4EC3-B46E-04172D1C81EF}" type="presOf" srcId="{DE8BE655-4AB9-4F7A-B6AA-280786580730}" destId="{CF5D59E6-3371-41CA-9AC3-D80196AADED4}" srcOrd="0" destOrd="0" presId="urn:microsoft.com/office/officeart/2005/8/layout/process4"/>
    <dgm:cxn modelId="{48A88B4E-91C1-4544-A1E3-FF88198B2E3A}" type="presOf" srcId="{D812F642-E1A7-45AC-8793-E973048CEDAD}" destId="{2FEBA607-7B9E-45F2-BDC8-E2F242ACF22C}" srcOrd="0" destOrd="0" presId="urn:microsoft.com/office/officeart/2005/8/layout/process4"/>
    <dgm:cxn modelId="{E6B4A070-3BE2-4C07-8A2E-3EC650F98B1F}" type="presOf" srcId="{E19C78DA-7D08-4E35-9F0F-DBE836F9EDF1}" destId="{49CA6A2F-2782-4E18-A54F-DF1EB58B6777}" srcOrd="0" destOrd="0" presId="urn:microsoft.com/office/officeart/2005/8/layout/process4"/>
    <dgm:cxn modelId="{4B73E076-1435-4B03-85FB-4A0D7CAEB1A0}" type="presOf" srcId="{EFAC88A1-180C-47AD-9A95-9F892E0CF4A4}" destId="{69017B8F-8043-4EFE-ADCA-2AB7A1C9E8CC}" srcOrd="0" destOrd="0" presId="urn:microsoft.com/office/officeart/2005/8/layout/process4"/>
    <dgm:cxn modelId="{101CB299-FF5C-4157-A6DD-7D3B592D7D16}" type="presOf" srcId="{1AF0F67C-7C9E-4BF5-A133-8D36A79D562A}" destId="{21315A82-8F3E-4E1C-925C-28C2EA03920C}" srcOrd="0" destOrd="0" presId="urn:microsoft.com/office/officeart/2005/8/layout/process4"/>
    <dgm:cxn modelId="{A31887B5-2F56-453F-9630-722D052BE6E6}" srcId="{1AF0F67C-7C9E-4BF5-A133-8D36A79D562A}" destId="{20CFCC9F-472D-4468-8CBE-A5AC8404D232}" srcOrd="0" destOrd="0" parTransId="{641C723D-3DD1-4B38-9291-6A81E0C906CD}" sibTransId="{2766D7E2-1D54-41C4-8DF1-31C5522AD587}"/>
    <dgm:cxn modelId="{1B135BBF-3EDD-4B6C-99DD-E517DBFE90A8}" srcId="{1AF0F67C-7C9E-4BF5-A133-8D36A79D562A}" destId="{EFAC88A1-180C-47AD-9A95-9F892E0CF4A4}" srcOrd="1" destOrd="0" parTransId="{8D34900F-5FCD-496B-95CA-C3B1BD59A25D}" sibTransId="{0C4213FE-BAAD-44E2-B498-6EB889186D50}"/>
    <dgm:cxn modelId="{DDD053C8-0114-4D33-9663-FC56BF4AD498}" type="presOf" srcId="{20CFCC9F-472D-4468-8CBE-A5AC8404D232}" destId="{5F52D07E-06D5-4653-B4CB-EABC4F2D9D1B}" srcOrd="0" destOrd="0" presId="urn:microsoft.com/office/officeart/2005/8/layout/process4"/>
    <dgm:cxn modelId="{AA5A0DD2-C3C8-42AF-98F8-8EB12A691770}" srcId="{EFAC88A1-180C-47AD-9A95-9F892E0CF4A4}" destId="{DE8BE655-4AB9-4F7A-B6AA-280786580730}" srcOrd="2" destOrd="0" parTransId="{53E70727-C427-42E9-A779-10BBA6F13070}" sibTransId="{E44CCA72-B1F4-4DFD-92DC-4ACDB760C4B6}"/>
    <dgm:cxn modelId="{1FAA06FD-33C2-4356-B525-610F2CD9C9C4}" srcId="{EFAC88A1-180C-47AD-9A95-9F892E0CF4A4}" destId="{D812F642-E1A7-45AC-8793-E973048CEDAD}" srcOrd="1" destOrd="0" parTransId="{B16BBC4C-8038-4801-9DC3-F8FD9F0C2CF7}" sibTransId="{21666D3F-2BAD-4924-A1D2-7720F988658D}"/>
    <dgm:cxn modelId="{5CECACF5-6614-423D-9BB3-814768F6A4EF}" type="presParOf" srcId="{21315A82-8F3E-4E1C-925C-28C2EA03920C}" destId="{73809D05-8B7A-4903-A28D-6A8456E05FF3}" srcOrd="0" destOrd="0" presId="urn:microsoft.com/office/officeart/2005/8/layout/process4"/>
    <dgm:cxn modelId="{CA26B992-C00D-4DDE-BAAC-4C40D8C1F722}" type="presParOf" srcId="{73809D05-8B7A-4903-A28D-6A8456E05FF3}" destId="{69017B8F-8043-4EFE-ADCA-2AB7A1C9E8CC}" srcOrd="0" destOrd="0" presId="urn:microsoft.com/office/officeart/2005/8/layout/process4"/>
    <dgm:cxn modelId="{9F71B308-0A60-45EB-A98A-0F41D7717F17}" type="presParOf" srcId="{73809D05-8B7A-4903-A28D-6A8456E05FF3}" destId="{A97EAECF-5AC9-4AEB-9C53-D65C69792C1C}" srcOrd="1" destOrd="0" presId="urn:microsoft.com/office/officeart/2005/8/layout/process4"/>
    <dgm:cxn modelId="{6BC34835-44D2-4F40-8014-67F92940C4B3}" type="presParOf" srcId="{73809D05-8B7A-4903-A28D-6A8456E05FF3}" destId="{3BC6FA7B-C146-46C3-99F6-9EB1CEFE4F28}" srcOrd="2" destOrd="0" presId="urn:microsoft.com/office/officeart/2005/8/layout/process4"/>
    <dgm:cxn modelId="{1DC78D2A-2F2D-4BCA-A120-4A436B98308E}" type="presParOf" srcId="{3BC6FA7B-C146-46C3-99F6-9EB1CEFE4F28}" destId="{49CA6A2F-2782-4E18-A54F-DF1EB58B6777}" srcOrd="0" destOrd="0" presId="urn:microsoft.com/office/officeart/2005/8/layout/process4"/>
    <dgm:cxn modelId="{DD767A0E-563A-413E-9FFA-1D5D22393354}" type="presParOf" srcId="{3BC6FA7B-C146-46C3-99F6-9EB1CEFE4F28}" destId="{2FEBA607-7B9E-45F2-BDC8-E2F242ACF22C}" srcOrd="1" destOrd="0" presId="urn:microsoft.com/office/officeart/2005/8/layout/process4"/>
    <dgm:cxn modelId="{000A9313-7336-47C4-9B88-10AFAE683582}" type="presParOf" srcId="{3BC6FA7B-C146-46C3-99F6-9EB1CEFE4F28}" destId="{CF5D59E6-3371-41CA-9AC3-D80196AADED4}" srcOrd="2" destOrd="0" presId="urn:microsoft.com/office/officeart/2005/8/layout/process4"/>
    <dgm:cxn modelId="{3B108D75-5BA0-44F7-8F29-99D37949AD81}" type="presParOf" srcId="{21315A82-8F3E-4E1C-925C-28C2EA03920C}" destId="{1C16C1B8-D597-4F37-9DB5-0449B35B3141}" srcOrd="1" destOrd="0" presId="urn:microsoft.com/office/officeart/2005/8/layout/process4"/>
    <dgm:cxn modelId="{D5AE2863-F6BC-4FE0-A43A-93A1A8BC6574}" type="presParOf" srcId="{21315A82-8F3E-4E1C-925C-28C2EA03920C}" destId="{354B093A-E148-4B30-9B94-1B6145A4634B}" srcOrd="2" destOrd="0" presId="urn:microsoft.com/office/officeart/2005/8/layout/process4"/>
    <dgm:cxn modelId="{871CB3DF-F856-4B20-8237-86F2A144C122}" type="presParOf" srcId="{354B093A-E148-4B30-9B94-1B6145A4634B}" destId="{5F52D07E-06D5-4653-B4CB-EABC4F2D9D1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4EA85C-D165-45A7-B4B5-A50CB74451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9C5844-F1DB-42AD-BC67-9543C52BC030}">
      <dgm:prSet/>
      <dgm:spPr/>
      <dgm:t>
        <a:bodyPr/>
        <a:lstStyle/>
        <a:p>
          <a:r>
            <a:rPr lang="en-US" b="1" i="0" baseline="0"/>
            <a:t>Data Overview</a:t>
          </a:r>
          <a:r>
            <a:rPr lang="en-US" b="0" i="0" baseline="0"/>
            <a:t>: CRM data provides insights into customer interactions, product purchases, and agent performance.</a:t>
          </a:r>
          <a:endParaRPr lang="en-US"/>
        </a:p>
      </dgm:t>
    </dgm:pt>
    <dgm:pt modelId="{EA250F41-FFA6-4281-B60C-D7539E563625}" type="parTrans" cxnId="{3813DC54-5C36-4A69-9F92-D6AB0F5C53EF}">
      <dgm:prSet/>
      <dgm:spPr/>
      <dgm:t>
        <a:bodyPr/>
        <a:lstStyle/>
        <a:p>
          <a:endParaRPr lang="en-US"/>
        </a:p>
      </dgm:t>
    </dgm:pt>
    <dgm:pt modelId="{CFC9667E-30BB-4AD2-9400-05D9D105D3C6}" type="sibTrans" cxnId="{3813DC54-5C36-4A69-9F92-D6AB0F5C53EF}">
      <dgm:prSet/>
      <dgm:spPr/>
      <dgm:t>
        <a:bodyPr/>
        <a:lstStyle/>
        <a:p>
          <a:endParaRPr lang="en-US"/>
        </a:p>
      </dgm:t>
    </dgm:pt>
    <dgm:pt modelId="{209C730B-4086-4963-ABBE-940FBFF7D6CB}">
      <dgm:prSet/>
      <dgm:spPr/>
      <dgm:t>
        <a:bodyPr/>
        <a:lstStyle/>
        <a:p>
          <a:r>
            <a:rPr lang="en-US" b="0" i="0" baseline="0"/>
            <a:t>Customer Profiles</a:t>
          </a:r>
          <a:endParaRPr lang="en-US"/>
        </a:p>
      </dgm:t>
    </dgm:pt>
    <dgm:pt modelId="{4F800F6D-F1F8-44EF-98CB-75A9CC887432}" type="parTrans" cxnId="{9A5A334B-4E5E-42BA-810D-7C925C34B767}">
      <dgm:prSet/>
      <dgm:spPr/>
      <dgm:t>
        <a:bodyPr/>
        <a:lstStyle/>
        <a:p>
          <a:endParaRPr lang="en-US"/>
        </a:p>
      </dgm:t>
    </dgm:pt>
    <dgm:pt modelId="{3FA6B8A4-959D-4228-AB11-B07F3B414D61}" type="sibTrans" cxnId="{9A5A334B-4E5E-42BA-810D-7C925C34B767}">
      <dgm:prSet/>
      <dgm:spPr/>
      <dgm:t>
        <a:bodyPr/>
        <a:lstStyle/>
        <a:p>
          <a:endParaRPr lang="en-US"/>
        </a:p>
      </dgm:t>
    </dgm:pt>
    <dgm:pt modelId="{92915B55-7CC6-4997-AC44-DC6629BAD490}">
      <dgm:prSet/>
      <dgm:spPr/>
      <dgm:t>
        <a:bodyPr/>
        <a:lstStyle/>
        <a:p>
          <a:r>
            <a:rPr lang="en-US" b="0" i="0" baseline="0"/>
            <a:t>Sales History by Product</a:t>
          </a:r>
          <a:endParaRPr lang="en-US"/>
        </a:p>
      </dgm:t>
    </dgm:pt>
    <dgm:pt modelId="{FA06B4F1-292E-464C-B926-1D5ECB789DF0}" type="parTrans" cxnId="{FA9F31F9-E79E-45F8-B0EF-BA6B6EF53AD6}">
      <dgm:prSet/>
      <dgm:spPr/>
      <dgm:t>
        <a:bodyPr/>
        <a:lstStyle/>
        <a:p>
          <a:endParaRPr lang="en-US"/>
        </a:p>
      </dgm:t>
    </dgm:pt>
    <dgm:pt modelId="{21AD7F00-93B2-4AFD-83C6-09FDFE56FF91}" type="sibTrans" cxnId="{FA9F31F9-E79E-45F8-B0EF-BA6B6EF53AD6}">
      <dgm:prSet/>
      <dgm:spPr/>
      <dgm:t>
        <a:bodyPr/>
        <a:lstStyle/>
        <a:p>
          <a:endParaRPr lang="en-US"/>
        </a:p>
      </dgm:t>
    </dgm:pt>
    <dgm:pt modelId="{974368F1-E222-42E4-9C96-3BC115BD1D0D}">
      <dgm:prSet/>
      <dgm:spPr/>
      <dgm:t>
        <a:bodyPr/>
        <a:lstStyle/>
        <a:p>
          <a:r>
            <a:rPr lang="en-US" b="0" i="0" baseline="0"/>
            <a:t>Agent Performance Metrics</a:t>
          </a:r>
          <a:endParaRPr lang="en-US"/>
        </a:p>
      </dgm:t>
    </dgm:pt>
    <dgm:pt modelId="{C18757D3-E3D9-47DC-B645-7B9909B247DA}" type="parTrans" cxnId="{7066124C-A0AE-4EFE-94A3-18F7416DCBB2}">
      <dgm:prSet/>
      <dgm:spPr/>
      <dgm:t>
        <a:bodyPr/>
        <a:lstStyle/>
        <a:p>
          <a:endParaRPr lang="en-US"/>
        </a:p>
      </dgm:t>
    </dgm:pt>
    <dgm:pt modelId="{8CD1FB2E-91DF-4494-B7F5-D32C5AB4BD34}" type="sibTrans" cxnId="{7066124C-A0AE-4EFE-94A3-18F7416DCBB2}">
      <dgm:prSet/>
      <dgm:spPr/>
      <dgm:t>
        <a:bodyPr/>
        <a:lstStyle/>
        <a:p>
          <a:endParaRPr lang="en-US"/>
        </a:p>
      </dgm:t>
    </dgm:pt>
    <dgm:pt modelId="{E9805233-06E5-472F-A4E6-892C9D9AC93B}">
      <dgm:prSet/>
      <dgm:spPr/>
      <dgm:t>
        <a:bodyPr/>
        <a:lstStyle/>
        <a:p>
          <a:r>
            <a:rPr lang="en-US" b="0" i="0" baseline="0"/>
            <a:t>Sales Targets vs. Achievements</a:t>
          </a:r>
          <a:endParaRPr lang="en-US"/>
        </a:p>
      </dgm:t>
    </dgm:pt>
    <dgm:pt modelId="{C069883F-3BD6-4851-8305-9576D5877C95}" type="parTrans" cxnId="{493DF5B8-13E0-4FA9-A24E-7E1860E23BF4}">
      <dgm:prSet/>
      <dgm:spPr/>
      <dgm:t>
        <a:bodyPr/>
        <a:lstStyle/>
        <a:p>
          <a:endParaRPr lang="en-US"/>
        </a:p>
      </dgm:t>
    </dgm:pt>
    <dgm:pt modelId="{655BF9FC-0460-42B3-87F7-EDCD639E6BE6}" type="sibTrans" cxnId="{493DF5B8-13E0-4FA9-A24E-7E1860E23BF4}">
      <dgm:prSet/>
      <dgm:spPr/>
      <dgm:t>
        <a:bodyPr/>
        <a:lstStyle/>
        <a:p>
          <a:endParaRPr lang="en-US"/>
        </a:p>
      </dgm:t>
    </dgm:pt>
    <dgm:pt modelId="{2549126B-95FC-4744-80C3-19A8AB89E8D2}">
      <dgm:prSet/>
      <dgm:spPr/>
      <dgm:t>
        <a:bodyPr/>
        <a:lstStyle/>
        <a:p>
          <a:r>
            <a:rPr lang="en-US" b="1" i="0" baseline="0"/>
            <a:t>Power BI’s Role</a:t>
          </a:r>
          <a:r>
            <a:rPr lang="en-US" b="0" i="0" baseline="0"/>
            <a:t>: Simplifies complex datasets into actionable insights through interactive dashboards. </a:t>
          </a:r>
          <a:endParaRPr lang="en-US"/>
        </a:p>
      </dgm:t>
    </dgm:pt>
    <dgm:pt modelId="{24B25934-631F-4D3F-9E68-AD1A389A1093}" type="parTrans" cxnId="{97A92D15-7829-4FB8-B693-556FF17E7891}">
      <dgm:prSet/>
      <dgm:spPr/>
      <dgm:t>
        <a:bodyPr/>
        <a:lstStyle/>
        <a:p>
          <a:endParaRPr lang="en-US"/>
        </a:p>
      </dgm:t>
    </dgm:pt>
    <dgm:pt modelId="{6511550F-4C10-4D89-87D6-8870751DB255}" type="sibTrans" cxnId="{97A92D15-7829-4FB8-B693-556FF17E7891}">
      <dgm:prSet/>
      <dgm:spPr/>
      <dgm:t>
        <a:bodyPr/>
        <a:lstStyle/>
        <a:p>
          <a:endParaRPr lang="en-US"/>
        </a:p>
      </dgm:t>
    </dgm:pt>
    <dgm:pt modelId="{36ADD7DD-A1B6-4482-B697-2E812B543C98}" type="pres">
      <dgm:prSet presAssocID="{4F4EA85C-D165-45A7-B4B5-A50CB744516E}" presName="root" presStyleCnt="0">
        <dgm:presLayoutVars>
          <dgm:dir/>
          <dgm:resizeHandles val="exact"/>
        </dgm:presLayoutVars>
      </dgm:prSet>
      <dgm:spPr/>
    </dgm:pt>
    <dgm:pt modelId="{D125C209-DEBC-40FB-86C4-5AE3DE865ED4}" type="pres">
      <dgm:prSet presAssocID="{3A9C5844-F1DB-42AD-BC67-9543C52BC030}" presName="compNode" presStyleCnt="0"/>
      <dgm:spPr/>
    </dgm:pt>
    <dgm:pt modelId="{A8A0EC66-AEB7-4713-9507-7654715064AE}" type="pres">
      <dgm:prSet presAssocID="{3A9C5844-F1DB-42AD-BC67-9543C52BC030}" presName="bgRect" presStyleLbl="bgShp" presStyleIdx="0" presStyleCnt="6"/>
      <dgm:spPr/>
    </dgm:pt>
    <dgm:pt modelId="{CB9D6465-4FB3-4510-A284-D547C0A9BF1D}" type="pres">
      <dgm:prSet presAssocID="{3A9C5844-F1DB-42AD-BC67-9543C52BC03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9C44192-9009-4F4C-8D52-A101EA2244EE}" type="pres">
      <dgm:prSet presAssocID="{3A9C5844-F1DB-42AD-BC67-9543C52BC030}" presName="spaceRect" presStyleCnt="0"/>
      <dgm:spPr/>
    </dgm:pt>
    <dgm:pt modelId="{0154D447-9D22-474F-A0B6-B47549B32B39}" type="pres">
      <dgm:prSet presAssocID="{3A9C5844-F1DB-42AD-BC67-9543C52BC030}" presName="parTx" presStyleLbl="revTx" presStyleIdx="0" presStyleCnt="6">
        <dgm:presLayoutVars>
          <dgm:chMax val="0"/>
          <dgm:chPref val="0"/>
        </dgm:presLayoutVars>
      </dgm:prSet>
      <dgm:spPr/>
    </dgm:pt>
    <dgm:pt modelId="{C5AF52BE-C62B-4026-B9D0-3DC98C60A855}" type="pres">
      <dgm:prSet presAssocID="{CFC9667E-30BB-4AD2-9400-05D9D105D3C6}" presName="sibTrans" presStyleCnt="0"/>
      <dgm:spPr/>
    </dgm:pt>
    <dgm:pt modelId="{09EC9411-8396-4EED-83B0-F4D1722D3D31}" type="pres">
      <dgm:prSet presAssocID="{209C730B-4086-4963-ABBE-940FBFF7D6CB}" presName="compNode" presStyleCnt="0"/>
      <dgm:spPr/>
    </dgm:pt>
    <dgm:pt modelId="{347778A2-54C7-4806-93AF-C143E830EC57}" type="pres">
      <dgm:prSet presAssocID="{209C730B-4086-4963-ABBE-940FBFF7D6CB}" presName="bgRect" presStyleLbl="bgShp" presStyleIdx="1" presStyleCnt="6"/>
      <dgm:spPr/>
    </dgm:pt>
    <dgm:pt modelId="{FA0F5BA8-29C8-4665-ADA0-3E6033212D6B}" type="pres">
      <dgm:prSet presAssocID="{209C730B-4086-4963-ABBE-940FBFF7D6C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0549B5F-614C-4128-8982-BB546A6B7284}" type="pres">
      <dgm:prSet presAssocID="{209C730B-4086-4963-ABBE-940FBFF7D6CB}" presName="spaceRect" presStyleCnt="0"/>
      <dgm:spPr/>
    </dgm:pt>
    <dgm:pt modelId="{7255CEA6-BF00-4B25-9E34-F600D6EB82F1}" type="pres">
      <dgm:prSet presAssocID="{209C730B-4086-4963-ABBE-940FBFF7D6CB}" presName="parTx" presStyleLbl="revTx" presStyleIdx="1" presStyleCnt="6">
        <dgm:presLayoutVars>
          <dgm:chMax val="0"/>
          <dgm:chPref val="0"/>
        </dgm:presLayoutVars>
      </dgm:prSet>
      <dgm:spPr/>
    </dgm:pt>
    <dgm:pt modelId="{BB448735-4B27-4DA6-B840-6E02D3AAF100}" type="pres">
      <dgm:prSet presAssocID="{3FA6B8A4-959D-4228-AB11-B07F3B414D61}" presName="sibTrans" presStyleCnt="0"/>
      <dgm:spPr/>
    </dgm:pt>
    <dgm:pt modelId="{0DC0BCD3-3AB7-4391-9456-704945178641}" type="pres">
      <dgm:prSet presAssocID="{92915B55-7CC6-4997-AC44-DC6629BAD490}" presName="compNode" presStyleCnt="0"/>
      <dgm:spPr/>
    </dgm:pt>
    <dgm:pt modelId="{64A8E831-3578-402D-87BC-82FE0D9F3C24}" type="pres">
      <dgm:prSet presAssocID="{92915B55-7CC6-4997-AC44-DC6629BAD490}" presName="bgRect" presStyleLbl="bgShp" presStyleIdx="2" presStyleCnt="6"/>
      <dgm:spPr/>
    </dgm:pt>
    <dgm:pt modelId="{BC179DD0-45AC-4DFD-9A1A-A57329636AEA}" type="pres">
      <dgm:prSet presAssocID="{92915B55-7CC6-4997-AC44-DC6629BAD49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54F128CF-E5CB-4C6E-92AF-30AA77B391E1}" type="pres">
      <dgm:prSet presAssocID="{92915B55-7CC6-4997-AC44-DC6629BAD490}" presName="spaceRect" presStyleCnt="0"/>
      <dgm:spPr/>
    </dgm:pt>
    <dgm:pt modelId="{F48F67B9-7490-4F26-950A-979B7CD6659C}" type="pres">
      <dgm:prSet presAssocID="{92915B55-7CC6-4997-AC44-DC6629BAD490}" presName="parTx" presStyleLbl="revTx" presStyleIdx="2" presStyleCnt="6">
        <dgm:presLayoutVars>
          <dgm:chMax val="0"/>
          <dgm:chPref val="0"/>
        </dgm:presLayoutVars>
      </dgm:prSet>
      <dgm:spPr/>
    </dgm:pt>
    <dgm:pt modelId="{EFDBC4BF-3FB4-46F5-A5B1-E39FCF46BA2D}" type="pres">
      <dgm:prSet presAssocID="{21AD7F00-93B2-4AFD-83C6-09FDFE56FF91}" presName="sibTrans" presStyleCnt="0"/>
      <dgm:spPr/>
    </dgm:pt>
    <dgm:pt modelId="{EAFAD00B-038A-4BE4-9818-04B9800A9456}" type="pres">
      <dgm:prSet presAssocID="{974368F1-E222-42E4-9C96-3BC115BD1D0D}" presName="compNode" presStyleCnt="0"/>
      <dgm:spPr/>
    </dgm:pt>
    <dgm:pt modelId="{4E3B29CD-327D-474D-8DC0-F5D4EDEFDACE}" type="pres">
      <dgm:prSet presAssocID="{974368F1-E222-42E4-9C96-3BC115BD1D0D}" presName="bgRect" presStyleLbl="bgShp" presStyleIdx="3" presStyleCnt="6"/>
      <dgm:spPr/>
    </dgm:pt>
    <dgm:pt modelId="{38B0EA63-FC94-4F70-B49B-F982075B1044}" type="pres">
      <dgm:prSet presAssocID="{974368F1-E222-42E4-9C96-3BC115BD1D0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F600A16-9EBB-4F96-8C69-CA5B24A3B700}" type="pres">
      <dgm:prSet presAssocID="{974368F1-E222-42E4-9C96-3BC115BD1D0D}" presName="spaceRect" presStyleCnt="0"/>
      <dgm:spPr/>
    </dgm:pt>
    <dgm:pt modelId="{A4D55896-AA5A-4BB6-AE4B-04A343CD4987}" type="pres">
      <dgm:prSet presAssocID="{974368F1-E222-42E4-9C96-3BC115BD1D0D}" presName="parTx" presStyleLbl="revTx" presStyleIdx="3" presStyleCnt="6">
        <dgm:presLayoutVars>
          <dgm:chMax val="0"/>
          <dgm:chPref val="0"/>
        </dgm:presLayoutVars>
      </dgm:prSet>
      <dgm:spPr/>
    </dgm:pt>
    <dgm:pt modelId="{A2D69DA5-CA4C-4192-9715-93682EBA6F1A}" type="pres">
      <dgm:prSet presAssocID="{8CD1FB2E-91DF-4494-B7F5-D32C5AB4BD34}" presName="sibTrans" presStyleCnt="0"/>
      <dgm:spPr/>
    </dgm:pt>
    <dgm:pt modelId="{340CF408-12E8-4D63-ABC9-44B69868D045}" type="pres">
      <dgm:prSet presAssocID="{E9805233-06E5-472F-A4E6-892C9D9AC93B}" presName="compNode" presStyleCnt="0"/>
      <dgm:spPr/>
    </dgm:pt>
    <dgm:pt modelId="{4CC3B20D-1229-4C6E-B052-64F109200494}" type="pres">
      <dgm:prSet presAssocID="{E9805233-06E5-472F-A4E6-892C9D9AC93B}" presName="bgRect" presStyleLbl="bgShp" presStyleIdx="4" presStyleCnt="6"/>
      <dgm:spPr/>
    </dgm:pt>
    <dgm:pt modelId="{8D7E445E-926B-4E01-9518-3D7E6DC88CC6}" type="pres">
      <dgm:prSet presAssocID="{E9805233-06E5-472F-A4E6-892C9D9AC93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CFDD979-A5DD-4434-9FB6-07BBCAD4FA60}" type="pres">
      <dgm:prSet presAssocID="{E9805233-06E5-472F-A4E6-892C9D9AC93B}" presName="spaceRect" presStyleCnt="0"/>
      <dgm:spPr/>
    </dgm:pt>
    <dgm:pt modelId="{E0C302CD-C484-4324-B32D-C71C300CD123}" type="pres">
      <dgm:prSet presAssocID="{E9805233-06E5-472F-A4E6-892C9D9AC93B}" presName="parTx" presStyleLbl="revTx" presStyleIdx="4" presStyleCnt="6">
        <dgm:presLayoutVars>
          <dgm:chMax val="0"/>
          <dgm:chPref val="0"/>
        </dgm:presLayoutVars>
      </dgm:prSet>
      <dgm:spPr/>
    </dgm:pt>
    <dgm:pt modelId="{F02740FA-A272-48EE-9F79-B41CCBF5E3BD}" type="pres">
      <dgm:prSet presAssocID="{655BF9FC-0460-42B3-87F7-EDCD639E6BE6}" presName="sibTrans" presStyleCnt="0"/>
      <dgm:spPr/>
    </dgm:pt>
    <dgm:pt modelId="{CD1F2610-BEA7-445A-8FFB-00F816CC1373}" type="pres">
      <dgm:prSet presAssocID="{2549126B-95FC-4744-80C3-19A8AB89E8D2}" presName="compNode" presStyleCnt="0"/>
      <dgm:spPr/>
    </dgm:pt>
    <dgm:pt modelId="{9E19D073-8810-4E00-9098-5BEB6A5FCAEB}" type="pres">
      <dgm:prSet presAssocID="{2549126B-95FC-4744-80C3-19A8AB89E8D2}" presName="bgRect" presStyleLbl="bgShp" presStyleIdx="5" presStyleCnt="6"/>
      <dgm:spPr/>
    </dgm:pt>
    <dgm:pt modelId="{D28A3652-6D7A-4311-8967-4CEB9BF8B2BD}" type="pres">
      <dgm:prSet presAssocID="{2549126B-95FC-4744-80C3-19A8AB89E8D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C69D192-8776-4F62-BE84-0BAF7A9F51F8}" type="pres">
      <dgm:prSet presAssocID="{2549126B-95FC-4744-80C3-19A8AB89E8D2}" presName="spaceRect" presStyleCnt="0"/>
      <dgm:spPr/>
    </dgm:pt>
    <dgm:pt modelId="{2AB606C6-0003-47FC-9A4B-8EF61BC8ADAB}" type="pres">
      <dgm:prSet presAssocID="{2549126B-95FC-4744-80C3-19A8AB89E8D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7A92D15-7829-4FB8-B693-556FF17E7891}" srcId="{4F4EA85C-D165-45A7-B4B5-A50CB744516E}" destId="{2549126B-95FC-4744-80C3-19A8AB89E8D2}" srcOrd="5" destOrd="0" parTransId="{24B25934-631F-4D3F-9E68-AD1A389A1093}" sibTransId="{6511550F-4C10-4D89-87D6-8870751DB255}"/>
    <dgm:cxn modelId="{5104563F-4034-4AFD-8132-759EC31124B6}" type="presOf" srcId="{3A9C5844-F1DB-42AD-BC67-9543C52BC030}" destId="{0154D447-9D22-474F-A0B6-B47549B32B39}" srcOrd="0" destOrd="0" presId="urn:microsoft.com/office/officeart/2018/2/layout/IconVerticalSolidList"/>
    <dgm:cxn modelId="{8612C166-8983-4E42-92BB-52A831752487}" type="presOf" srcId="{E9805233-06E5-472F-A4E6-892C9D9AC93B}" destId="{E0C302CD-C484-4324-B32D-C71C300CD123}" srcOrd="0" destOrd="0" presId="urn:microsoft.com/office/officeart/2018/2/layout/IconVerticalSolidList"/>
    <dgm:cxn modelId="{9A5A334B-4E5E-42BA-810D-7C925C34B767}" srcId="{4F4EA85C-D165-45A7-B4B5-A50CB744516E}" destId="{209C730B-4086-4963-ABBE-940FBFF7D6CB}" srcOrd="1" destOrd="0" parTransId="{4F800F6D-F1F8-44EF-98CB-75A9CC887432}" sibTransId="{3FA6B8A4-959D-4228-AB11-B07F3B414D61}"/>
    <dgm:cxn modelId="{ED7A116C-46BA-4D66-A2B3-D38DFDE760E4}" type="presOf" srcId="{209C730B-4086-4963-ABBE-940FBFF7D6CB}" destId="{7255CEA6-BF00-4B25-9E34-F600D6EB82F1}" srcOrd="0" destOrd="0" presId="urn:microsoft.com/office/officeart/2018/2/layout/IconVerticalSolidList"/>
    <dgm:cxn modelId="{7066124C-A0AE-4EFE-94A3-18F7416DCBB2}" srcId="{4F4EA85C-D165-45A7-B4B5-A50CB744516E}" destId="{974368F1-E222-42E4-9C96-3BC115BD1D0D}" srcOrd="3" destOrd="0" parTransId="{C18757D3-E3D9-47DC-B645-7B9909B247DA}" sibTransId="{8CD1FB2E-91DF-4494-B7F5-D32C5AB4BD34}"/>
    <dgm:cxn modelId="{A587846C-3654-4B03-9F34-DB264306D6DF}" type="presOf" srcId="{974368F1-E222-42E4-9C96-3BC115BD1D0D}" destId="{A4D55896-AA5A-4BB6-AE4B-04A343CD4987}" srcOrd="0" destOrd="0" presId="urn:microsoft.com/office/officeart/2018/2/layout/IconVerticalSolidList"/>
    <dgm:cxn modelId="{3813DC54-5C36-4A69-9F92-D6AB0F5C53EF}" srcId="{4F4EA85C-D165-45A7-B4B5-A50CB744516E}" destId="{3A9C5844-F1DB-42AD-BC67-9543C52BC030}" srcOrd="0" destOrd="0" parTransId="{EA250F41-FFA6-4281-B60C-D7539E563625}" sibTransId="{CFC9667E-30BB-4AD2-9400-05D9D105D3C6}"/>
    <dgm:cxn modelId="{DEB02795-1CCE-44F3-BA31-4165B7FFB452}" type="presOf" srcId="{92915B55-7CC6-4997-AC44-DC6629BAD490}" destId="{F48F67B9-7490-4F26-950A-979B7CD6659C}" srcOrd="0" destOrd="0" presId="urn:microsoft.com/office/officeart/2018/2/layout/IconVerticalSolidList"/>
    <dgm:cxn modelId="{493DF5B8-13E0-4FA9-A24E-7E1860E23BF4}" srcId="{4F4EA85C-D165-45A7-B4B5-A50CB744516E}" destId="{E9805233-06E5-472F-A4E6-892C9D9AC93B}" srcOrd="4" destOrd="0" parTransId="{C069883F-3BD6-4851-8305-9576D5877C95}" sibTransId="{655BF9FC-0460-42B3-87F7-EDCD639E6BE6}"/>
    <dgm:cxn modelId="{7B7B61D0-2AF9-46F6-A8E4-05CF2EF02274}" type="presOf" srcId="{2549126B-95FC-4744-80C3-19A8AB89E8D2}" destId="{2AB606C6-0003-47FC-9A4B-8EF61BC8ADAB}" srcOrd="0" destOrd="0" presId="urn:microsoft.com/office/officeart/2018/2/layout/IconVerticalSolidList"/>
    <dgm:cxn modelId="{FA9F31F9-E79E-45F8-B0EF-BA6B6EF53AD6}" srcId="{4F4EA85C-D165-45A7-B4B5-A50CB744516E}" destId="{92915B55-7CC6-4997-AC44-DC6629BAD490}" srcOrd="2" destOrd="0" parTransId="{FA06B4F1-292E-464C-B926-1D5ECB789DF0}" sibTransId="{21AD7F00-93B2-4AFD-83C6-09FDFE56FF91}"/>
    <dgm:cxn modelId="{0CFB8EFA-E823-4762-A890-C49D77559A57}" type="presOf" srcId="{4F4EA85C-D165-45A7-B4B5-A50CB744516E}" destId="{36ADD7DD-A1B6-4482-B697-2E812B543C98}" srcOrd="0" destOrd="0" presId="urn:microsoft.com/office/officeart/2018/2/layout/IconVerticalSolidList"/>
    <dgm:cxn modelId="{5F9131D7-AC68-4AD6-94FD-45F9A7EF8EF9}" type="presParOf" srcId="{36ADD7DD-A1B6-4482-B697-2E812B543C98}" destId="{D125C209-DEBC-40FB-86C4-5AE3DE865ED4}" srcOrd="0" destOrd="0" presId="urn:microsoft.com/office/officeart/2018/2/layout/IconVerticalSolidList"/>
    <dgm:cxn modelId="{5D67A629-0B6C-4375-AF2A-1A08BB905A0C}" type="presParOf" srcId="{D125C209-DEBC-40FB-86C4-5AE3DE865ED4}" destId="{A8A0EC66-AEB7-4713-9507-7654715064AE}" srcOrd="0" destOrd="0" presId="urn:microsoft.com/office/officeart/2018/2/layout/IconVerticalSolidList"/>
    <dgm:cxn modelId="{0A2ADCE6-CE89-4C2D-A952-37229B19364D}" type="presParOf" srcId="{D125C209-DEBC-40FB-86C4-5AE3DE865ED4}" destId="{CB9D6465-4FB3-4510-A284-D547C0A9BF1D}" srcOrd="1" destOrd="0" presId="urn:microsoft.com/office/officeart/2018/2/layout/IconVerticalSolidList"/>
    <dgm:cxn modelId="{0A7B0735-6726-45EF-A1C7-00EB96132739}" type="presParOf" srcId="{D125C209-DEBC-40FB-86C4-5AE3DE865ED4}" destId="{79C44192-9009-4F4C-8D52-A101EA2244EE}" srcOrd="2" destOrd="0" presId="urn:microsoft.com/office/officeart/2018/2/layout/IconVerticalSolidList"/>
    <dgm:cxn modelId="{1DF964F6-4D68-4A24-82CF-BE24EE796F29}" type="presParOf" srcId="{D125C209-DEBC-40FB-86C4-5AE3DE865ED4}" destId="{0154D447-9D22-474F-A0B6-B47549B32B39}" srcOrd="3" destOrd="0" presId="urn:microsoft.com/office/officeart/2018/2/layout/IconVerticalSolidList"/>
    <dgm:cxn modelId="{444295FC-1E9D-428D-94D2-1A0A763219A4}" type="presParOf" srcId="{36ADD7DD-A1B6-4482-B697-2E812B543C98}" destId="{C5AF52BE-C62B-4026-B9D0-3DC98C60A855}" srcOrd="1" destOrd="0" presId="urn:microsoft.com/office/officeart/2018/2/layout/IconVerticalSolidList"/>
    <dgm:cxn modelId="{85FF3666-99A7-4E8B-B0E3-18A706A5243A}" type="presParOf" srcId="{36ADD7DD-A1B6-4482-B697-2E812B543C98}" destId="{09EC9411-8396-4EED-83B0-F4D1722D3D31}" srcOrd="2" destOrd="0" presId="urn:microsoft.com/office/officeart/2018/2/layout/IconVerticalSolidList"/>
    <dgm:cxn modelId="{8E1FBD94-DCD4-4767-A2CD-EC132F905C35}" type="presParOf" srcId="{09EC9411-8396-4EED-83B0-F4D1722D3D31}" destId="{347778A2-54C7-4806-93AF-C143E830EC57}" srcOrd="0" destOrd="0" presId="urn:microsoft.com/office/officeart/2018/2/layout/IconVerticalSolidList"/>
    <dgm:cxn modelId="{311EA897-5CD8-43F5-B155-C6951B0AC198}" type="presParOf" srcId="{09EC9411-8396-4EED-83B0-F4D1722D3D31}" destId="{FA0F5BA8-29C8-4665-ADA0-3E6033212D6B}" srcOrd="1" destOrd="0" presId="urn:microsoft.com/office/officeart/2018/2/layout/IconVerticalSolidList"/>
    <dgm:cxn modelId="{3EC0A052-0700-4532-99DA-8F8C40FE7CAC}" type="presParOf" srcId="{09EC9411-8396-4EED-83B0-F4D1722D3D31}" destId="{60549B5F-614C-4128-8982-BB546A6B7284}" srcOrd="2" destOrd="0" presId="urn:microsoft.com/office/officeart/2018/2/layout/IconVerticalSolidList"/>
    <dgm:cxn modelId="{14B0C7A0-C9C7-420B-A549-A94B519479FD}" type="presParOf" srcId="{09EC9411-8396-4EED-83B0-F4D1722D3D31}" destId="{7255CEA6-BF00-4B25-9E34-F600D6EB82F1}" srcOrd="3" destOrd="0" presId="urn:microsoft.com/office/officeart/2018/2/layout/IconVerticalSolidList"/>
    <dgm:cxn modelId="{59C778CA-9A0E-4024-810B-E62C82780454}" type="presParOf" srcId="{36ADD7DD-A1B6-4482-B697-2E812B543C98}" destId="{BB448735-4B27-4DA6-B840-6E02D3AAF100}" srcOrd="3" destOrd="0" presId="urn:microsoft.com/office/officeart/2018/2/layout/IconVerticalSolidList"/>
    <dgm:cxn modelId="{DAE1CC5D-E806-4FCF-8D84-AA53361119C6}" type="presParOf" srcId="{36ADD7DD-A1B6-4482-B697-2E812B543C98}" destId="{0DC0BCD3-3AB7-4391-9456-704945178641}" srcOrd="4" destOrd="0" presId="urn:microsoft.com/office/officeart/2018/2/layout/IconVerticalSolidList"/>
    <dgm:cxn modelId="{377A16BC-9A03-4CCC-9B51-A01909367D1F}" type="presParOf" srcId="{0DC0BCD3-3AB7-4391-9456-704945178641}" destId="{64A8E831-3578-402D-87BC-82FE0D9F3C24}" srcOrd="0" destOrd="0" presId="urn:microsoft.com/office/officeart/2018/2/layout/IconVerticalSolidList"/>
    <dgm:cxn modelId="{E3D6A883-F20F-4CC1-ADF2-7C10CC48413A}" type="presParOf" srcId="{0DC0BCD3-3AB7-4391-9456-704945178641}" destId="{BC179DD0-45AC-4DFD-9A1A-A57329636AEA}" srcOrd="1" destOrd="0" presId="urn:microsoft.com/office/officeart/2018/2/layout/IconVerticalSolidList"/>
    <dgm:cxn modelId="{AA48FB73-546A-4949-B282-73F44C9C121B}" type="presParOf" srcId="{0DC0BCD3-3AB7-4391-9456-704945178641}" destId="{54F128CF-E5CB-4C6E-92AF-30AA77B391E1}" srcOrd="2" destOrd="0" presId="urn:microsoft.com/office/officeart/2018/2/layout/IconVerticalSolidList"/>
    <dgm:cxn modelId="{33F93585-72C1-429B-9791-982422E65E5D}" type="presParOf" srcId="{0DC0BCD3-3AB7-4391-9456-704945178641}" destId="{F48F67B9-7490-4F26-950A-979B7CD6659C}" srcOrd="3" destOrd="0" presId="urn:microsoft.com/office/officeart/2018/2/layout/IconVerticalSolidList"/>
    <dgm:cxn modelId="{4880EF95-E3BC-4746-AAA8-F691BCD177EA}" type="presParOf" srcId="{36ADD7DD-A1B6-4482-B697-2E812B543C98}" destId="{EFDBC4BF-3FB4-46F5-A5B1-E39FCF46BA2D}" srcOrd="5" destOrd="0" presId="urn:microsoft.com/office/officeart/2018/2/layout/IconVerticalSolidList"/>
    <dgm:cxn modelId="{B0A76F2C-8AD2-43D4-8501-9F570BD1F3B6}" type="presParOf" srcId="{36ADD7DD-A1B6-4482-B697-2E812B543C98}" destId="{EAFAD00B-038A-4BE4-9818-04B9800A9456}" srcOrd="6" destOrd="0" presId="urn:microsoft.com/office/officeart/2018/2/layout/IconVerticalSolidList"/>
    <dgm:cxn modelId="{82617CEE-3C21-44A9-B0D5-1B2BCD14132E}" type="presParOf" srcId="{EAFAD00B-038A-4BE4-9818-04B9800A9456}" destId="{4E3B29CD-327D-474D-8DC0-F5D4EDEFDACE}" srcOrd="0" destOrd="0" presId="urn:microsoft.com/office/officeart/2018/2/layout/IconVerticalSolidList"/>
    <dgm:cxn modelId="{33560497-4B2A-4B06-BEF7-137A895F00AA}" type="presParOf" srcId="{EAFAD00B-038A-4BE4-9818-04B9800A9456}" destId="{38B0EA63-FC94-4F70-B49B-F982075B1044}" srcOrd="1" destOrd="0" presId="urn:microsoft.com/office/officeart/2018/2/layout/IconVerticalSolidList"/>
    <dgm:cxn modelId="{B0BC2487-6FF1-4785-A553-F24156F6E968}" type="presParOf" srcId="{EAFAD00B-038A-4BE4-9818-04B9800A9456}" destId="{7F600A16-9EBB-4F96-8C69-CA5B24A3B700}" srcOrd="2" destOrd="0" presId="urn:microsoft.com/office/officeart/2018/2/layout/IconVerticalSolidList"/>
    <dgm:cxn modelId="{11023E59-6FE1-4270-B9DE-ECE3DC5DB190}" type="presParOf" srcId="{EAFAD00B-038A-4BE4-9818-04B9800A9456}" destId="{A4D55896-AA5A-4BB6-AE4B-04A343CD4987}" srcOrd="3" destOrd="0" presId="urn:microsoft.com/office/officeart/2018/2/layout/IconVerticalSolidList"/>
    <dgm:cxn modelId="{3B79E6D5-D461-4BC4-94C9-DB8DDDB9E006}" type="presParOf" srcId="{36ADD7DD-A1B6-4482-B697-2E812B543C98}" destId="{A2D69DA5-CA4C-4192-9715-93682EBA6F1A}" srcOrd="7" destOrd="0" presId="urn:microsoft.com/office/officeart/2018/2/layout/IconVerticalSolidList"/>
    <dgm:cxn modelId="{AE9327F7-9B83-43CA-939D-B56DAF750822}" type="presParOf" srcId="{36ADD7DD-A1B6-4482-B697-2E812B543C98}" destId="{340CF408-12E8-4D63-ABC9-44B69868D045}" srcOrd="8" destOrd="0" presId="urn:microsoft.com/office/officeart/2018/2/layout/IconVerticalSolidList"/>
    <dgm:cxn modelId="{A79A7BEF-FB83-4998-B90E-053D65ED9F87}" type="presParOf" srcId="{340CF408-12E8-4D63-ABC9-44B69868D045}" destId="{4CC3B20D-1229-4C6E-B052-64F109200494}" srcOrd="0" destOrd="0" presId="urn:microsoft.com/office/officeart/2018/2/layout/IconVerticalSolidList"/>
    <dgm:cxn modelId="{FACDD369-68BC-4B33-9BA3-C881CB025A26}" type="presParOf" srcId="{340CF408-12E8-4D63-ABC9-44B69868D045}" destId="{8D7E445E-926B-4E01-9518-3D7E6DC88CC6}" srcOrd="1" destOrd="0" presId="urn:microsoft.com/office/officeart/2018/2/layout/IconVerticalSolidList"/>
    <dgm:cxn modelId="{E0C83D9C-6CAA-40A7-93A2-06D600DD1F42}" type="presParOf" srcId="{340CF408-12E8-4D63-ABC9-44B69868D045}" destId="{BCFDD979-A5DD-4434-9FB6-07BBCAD4FA60}" srcOrd="2" destOrd="0" presId="urn:microsoft.com/office/officeart/2018/2/layout/IconVerticalSolidList"/>
    <dgm:cxn modelId="{F48AFA4C-594A-46DA-AC16-2C63EBBDABBE}" type="presParOf" srcId="{340CF408-12E8-4D63-ABC9-44B69868D045}" destId="{E0C302CD-C484-4324-B32D-C71C300CD123}" srcOrd="3" destOrd="0" presId="urn:microsoft.com/office/officeart/2018/2/layout/IconVerticalSolidList"/>
    <dgm:cxn modelId="{9E77EC93-4D53-4720-9BF5-C2971AA0F2FD}" type="presParOf" srcId="{36ADD7DD-A1B6-4482-B697-2E812B543C98}" destId="{F02740FA-A272-48EE-9F79-B41CCBF5E3BD}" srcOrd="9" destOrd="0" presId="urn:microsoft.com/office/officeart/2018/2/layout/IconVerticalSolidList"/>
    <dgm:cxn modelId="{CF2D9BDE-919E-41E4-A408-82D78F17D9DB}" type="presParOf" srcId="{36ADD7DD-A1B6-4482-B697-2E812B543C98}" destId="{CD1F2610-BEA7-445A-8FFB-00F816CC1373}" srcOrd="10" destOrd="0" presId="urn:microsoft.com/office/officeart/2018/2/layout/IconVerticalSolidList"/>
    <dgm:cxn modelId="{A4C795D1-504A-4D6D-931A-577F7ED4508D}" type="presParOf" srcId="{CD1F2610-BEA7-445A-8FFB-00F816CC1373}" destId="{9E19D073-8810-4E00-9098-5BEB6A5FCAEB}" srcOrd="0" destOrd="0" presId="urn:microsoft.com/office/officeart/2018/2/layout/IconVerticalSolidList"/>
    <dgm:cxn modelId="{9CA6B799-CA9D-47F9-BE27-A57511B404D6}" type="presParOf" srcId="{CD1F2610-BEA7-445A-8FFB-00F816CC1373}" destId="{D28A3652-6D7A-4311-8967-4CEB9BF8B2BD}" srcOrd="1" destOrd="0" presId="urn:microsoft.com/office/officeart/2018/2/layout/IconVerticalSolidList"/>
    <dgm:cxn modelId="{69780640-A7F2-414F-8437-4446345A0C88}" type="presParOf" srcId="{CD1F2610-BEA7-445A-8FFB-00F816CC1373}" destId="{1C69D192-8776-4F62-BE84-0BAF7A9F51F8}" srcOrd="2" destOrd="0" presId="urn:microsoft.com/office/officeart/2018/2/layout/IconVerticalSolidList"/>
    <dgm:cxn modelId="{74BDB0DA-BD67-402C-842D-1F232FE452A3}" type="presParOf" srcId="{CD1F2610-BEA7-445A-8FFB-00F816CC1373}" destId="{2AB606C6-0003-47FC-9A4B-8EF61BC8AD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EAECF-5AC9-4AEB-9C53-D65C69792C1C}">
      <dsp:nvSpPr>
        <dsp:cNvPr id="0" name=""/>
        <dsp:cNvSpPr/>
      </dsp:nvSpPr>
      <dsp:spPr>
        <a:xfrm>
          <a:off x="0" y="3127370"/>
          <a:ext cx="6667499" cy="20518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Business Challenges</a:t>
          </a:r>
          <a:r>
            <a:rPr lang="en-US" sz="2900" kern="1200"/>
            <a:t>:</a:t>
          </a:r>
        </a:p>
      </dsp:txBody>
      <dsp:txXfrm>
        <a:off x="0" y="3127370"/>
        <a:ext cx="6667499" cy="1108022"/>
      </dsp:txXfrm>
    </dsp:sp>
    <dsp:sp modelId="{49CA6A2F-2782-4E18-A54F-DF1EB58B6777}">
      <dsp:nvSpPr>
        <dsp:cNvPr id="0" name=""/>
        <dsp:cNvSpPr/>
      </dsp:nvSpPr>
      <dsp:spPr>
        <a:xfrm>
          <a:off x="3255" y="4194354"/>
          <a:ext cx="2220329" cy="9438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Difficulty in tracking sales performance across multiple products.</a:t>
          </a:r>
        </a:p>
      </dsp:txBody>
      <dsp:txXfrm>
        <a:off x="3255" y="4194354"/>
        <a:ext cx="2220329" cy="943870"/>
      </dsp:txXfrm>
    </dsp:sp>
    <dsp:sp modelId="{2FEBA607-7B9E-45F2-BDC8-E2F242ACF22C}">
      <dsp:nvSpPr>
        <dsp:cNvPr id="0" name=""/>
        <dsp:cNvSpPr/>
      </dsp:nvSpPr>
      <dsp:spPr>
        <a:xfrm>
          <a:off x="2223584" y="4194354"/>
          <a:ext cx="2220329" cy="943870"/>
        </a:xfrm>
        <a:prstGeom prst="rect">
          <a:avLst/>
        </a:prstGeom>
        <a:solidFill>
          <a:schemeClr val="accent2">
            <a:tint val="40000"/>
            <a:alpha val="90000"/>
            <a:hueOff val="-253498"/>
            <a:satOff val="3551"/>
            <a:lumOff val="50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53498"/>
              <a:satOff val="3551"/>
              <a:lumOff val="5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Limited visibility into agent effectiveness and customer insights.</a:t>
          </a:r>
        </a:p>
      </dsp:txBody>
      <dsp:txXfrm>
        <a:off x="2223584" y="4194354"/>
        <a:ext cx="2220329" cy="943870"/>
      </dsp:txXfrm>
    </dsp:sp>
    <dsp:sp modelId="{CF5D59E6-3371-41CA-9AC3-D80196AADED4}">
      <dsp:nvSpPr>
        <dsp:cNvPr id="0" name=""/>
        <dsp:cNvSpPr/>
      </dsp:nvSpPr>
      <dsp:spPr>
        <a:xfrm>
          <a:off x="4443914" y="4194354"/>
          <a:ext cx="2220329" cy="943870"/>
        </a:xfrm>
        <a:prstGeom prst="rect">
          <a:avLst/>
        </a:prstGeom>
        <a:solidFill>
          <a:schemeClr val="accent2">
            <a:tint val="40000"/>
            <a:alpha val="90000"/>
            <a:hueOff val="-506995"/>
            <a:satOff val="7102"/>
            <a:lumOff val="10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6995"/>
              <a:satOff val="7102"/>
              <a:lumOff val="10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Unmet sales targets and lack of strategic direction.</a:t>
          </a:r>
        </a:p>
      </dsp:txBody>
      <dsp:txXfrm>
        <a:off x="4443914" y="4194354"/>
        <a:ext cx="2220329" cy="943870"/>
      </dsp:txXfrm>
    </dsp:sp>
    <dsp:sp modelId="{5F52D07E-06D5-4653-B4CB-EABC4F2D9D1B}">
      <dsp:nvSpPr>
        <dsp:cNvPr id="0" name=""/>
        <dsp:cNvSpPr/>
      </dsp:nvSpPr>
      <dsp:spPr>
        <a:xfrm rot="10800000">
          <a:off x="0" y="2336"/>
          <a:ext cx="6667499" cy="3155811"/>
        </a:xfrm>
        <a:prstGeom prst="upArrowCallout">
          <a:avLst/>
        </a:prstGeom>
        <a:solidFill>
          <a:schemeClr val="accent2">
            <a:hueOff val="-687429"/>
            <a:satOff val="5320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Objective</a:t>
          </a:r>
          <a:r>
            <a:rPr lang="en-US" sz="2900" kern="1200"/>
            <a:t>: To analyze CRM data related to software products, focusing on revenue trends, product breakdown, agent performance, and sales target attainment.</a:t>
          </a:r>
        </a:p>
      </dsp:txBody>
      <dsp:txXfrm rot="10800000">
        <a:off x="0" y="2336"/>
        <a:ext cx="6667499" cy="2050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0EC66-AEB7-4713-9507-7654715064AE}">
      <dsp:nvSpPr>
        <dsp:cNvPr id="0" name=""/>
        <dsp:cNvSpPr/>
      </dsp:nvSpPr>
      <dsp:spPr>
        <a:xfrm>
          <a:off x="0" y="1676"/>
          <a:ext cx="6667499" cy="7142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D6465-4FB3-4510-A284-D547C0A9BF1D}">
      <dsp:nvSpPr>
        <dsp:cNvPr id="0" name=""/>
        <dsp:cNvSpPr/>
      </dsp:nvSpPr>
      <dsp:spPr>
        <a:xfrm>
          <a:off x="216057" y="162380"/>
          <a:ext cx="392832" cy="3928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4D447-9D22-474F-A0B6-B47549B32B39}">
      <dsp:nvSpPr>
        <dsp:cNvPr id="0" name=""/>
        <dsp:cNvSpPr/>
      </dsp:nvSpPr>
      <dsp:spPr>
        <a:xfrm>
          <a:off x="824948" y="1676"/>
          <a:ext cx="5842550" cy="714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91" tIns="75591" rIns="75591" bIns="7559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Data Overview</a:t>
          </a:r>
          <a:r>
            <a:rPr lang="en-US" sz="1800" b="0" i="0" kern="1200" baseline="0"/>
            <a:t>: CRM data provides insights into customer interactions, product purchases, and agent performance.</a:t>
          </a:r>
          <a:endParaRPr lang="en-US" sz="1800" kern="1200"/>
        </a:p>
      </dsp:txBody>
      <dsp:txXfrm>
        <a:off x="824948" y="1676"/>
        <a:ext cx="5842550" cy="714241"/>
      </dsp:txXfrm>
    </dsp:sp>
    <dsp:sp modelId="{347778A2-54C7-4806-93AF-C143E830EC57}">
      <dsp:nvSpPr>
        <dsp:cNvPr id="0" name=""/>
        <dsp:cNvSpPr/>
      </dsp:nvSpPr>
      <dsp:spPr>
        <a:xfrm>
          <a:off x="0" y="894477"/>
          <a:ext cx="6667499" cy="7142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F5BA8-29C8-4665-ADA0-3E6033212D6B}">
      <dsp:nvSpPr>
        <dsp:cNvPr id="0" name=""/>
        <dsp:cNvSpPr/>
      </dsp:nvSpPr>
      <dsp:spPr>
        <a:xfrm>
          <a:off x="216057" y="1055181"/>
          <a:ext cx="392832" cy="3928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5CEA6-BF00-4B25-9E34-F600D6EB82F1}">
      <dsp:nvSpPr>
        <dsp:cNvPr id="0" name=""/>
        <dsp:cNvSpPr/>
      </dsp:nvSpPr>
      <dsp:spPr>
        <a:xfrm>
          <a:off x="824948" y="894477"/>
          <a:ext cx="5842550" cy="714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91" tIns="75591" rIns="75591" bIns="7559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Customer Profiles</a:t>
          </a:r>
          <a:endParaRPr lang="en-US" sz="1800" kern="1200"/>
        </a:p>
      </dsp:txBody>
      <dsp:txXfrm>
        <a:off x="824948" y="894477"/>
        <a:ext cx="5842550" cy="714241"/>
      </dsp:txXfrm>
    </dsp:sp>
    <dsp:sp modelId="{64A8E831-3578-402D-87BC-82FE0D9F3C24}">
      <dsp:nvSpPr>
        <dsp:cNvPr id="0" name=""/>
        <dsp:cNvSpPr/>
      </dsp:nvSpPr>
      <dsp:spPr>
        <a:xfrm>
          <a:off x="0" y="1787278"/>
          <a:ext cx="6667499" cy="7142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79DD0-45AC-4DFD-9A1A-A57329636AEA}">
      <dsp:nvSpPr>
        <dsp:cNvPr id="0" name=""/>
        <dsp:cNvSpPr/>
      </dsp:nvSpPr>
      <dsp:spPr>
        <a:xfrm>
          <a:off x="216057" y="1947983"/>
          <a:ext cx="392832" cy="3928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F67B9-7490-4F26-950A-979B7CD6659C}">
      <dsp:nvSpPr>
        <dsp:cNvPr id="0" name=""/>
        <dsp:cNvSpPr/>
      </dsp:nvSpPr>
      <dsp:spPr>
        <a:xfrm>
          <a:off x="824948" y="1787278"/>
          <a:ext cx="5842550" cy="714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91" tIns="75591" rIns="75591" bIns="7559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Sales History by Product</a:t>
          </a:r>
          <a:endParaRPr lang="en-US" sz="1800" kern="1200"/>
        </a:p>
      </dsp:txBody>
      <dsp:txXfrm>
        <a:off x="824948" y="1787278"/>
        <a:ext cx="5842550" cy="714241"/>
      </dsp:txXfrm>
    </dsp:sp>
    <dsp:sp modelId="{4E3B29CD-327D-474D-8DC0-F5D4EDEFDACE}">
      <dsp:nvSpPr>
        <dsp:cNvPr id="0" name=""/>
        <dsp:cNvSpPr/>
      </dsp:nvSpPr>
      <dsp:spPr>
        <a:xfrm>
          <a:off x="0" y="2680080"/>
          <a:ext cx="6667499" cy="7142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0EA63-FC94-4F70-B49B-F982075B1044}">
      <dsp:nvSpPr>
        <dsp:cNvPr id="0" name=""/>
        <dsp:cNvSpPr/>
      </dsp:nvSpPr>
      <dsp:spPr>
        <a:xfrm>
          <a:off x="216057" y="2840784"/>
          <a:ext cx="392832" cy="3928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55896-AA5A-4BB6-AE4B-04A343CD4987}">
      <dsp:nvSpPr>
        <dsp:cNvPr id="0" name=""/>
        <dsp:cNvSpPr/>
      </dsp:nvSpPr>
      <dsp:spPr>
        <a:xfrm>
          <a:off x="824948" y="2680080"/>
          <a:ext cx="5842550" cy="714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91" tIns="75591" rIns="75591" bIns="7559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Agent Performance Metrics</a:t>
          </a:r>
          <a:endParaRPr lang="en-US" sz="1800" kern="1200"/>
        </a:p>
      </dsp:txBody>
      <dsp:txXfrm>
        <a:off x="824948" y="2680080"/>
        <a:ext cx="5842550" cy="714241"/>
      </dsp:txXfrm>
    </dsp:sp>
    <dsp:sp modelId="{4CC3B20D-1229-4C6E-B052-64F109200494}">
      <dsp:nvSpPr>
        <dsp:cNvPr id="0" name=""/>
        <dsp:cNvSpPr/>
      </dsp:nvSpPr>
      <dsp:spPr>
        <a:xfrm>
          <a:off x="0" y="3572881"/>
          <a:ext cx="6667499" cy="7142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E445E-926B-4E01-9518-3D7E6DC88CC6}">
      <dsp:nvSpPr>
        <dsp:cNvPr id="0" name=""/>
        <dsp:cNvSpPr/>
      </dsp:nvSpPr>
      <dsp:spPr>
        <a:xfrm>
          <a:off x="216057" y="3733585"/>
          <a:ext cx="392832" cy="3928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302CD-C484-4324-B32D-C71C300CD123}">
      <dsp:nvSpPr>
        <dsp:cNvPr id="0" name=""/>
        <dsp:cNvSpPr/>
      </dsp:nvSpPr>
      <dsp:spPr>
        <a:xfrm>
          <a:off x="824948" y="3572881"/>
          <a:ext cx="5842550" cy="714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91" tIns="75591" rIns="75591" bIns="7559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Sales Targets vs. Achievements</a:t>
          </a:r>
          <a:endParaRPr lang="en-US" sz="1800" kern="1200"/>
        </a:p>
      </dsp:txBody>
      <dsp:txXfrm>
        <a:off x="824948" y="3572881"/>
        <a:ext cx="5842550" cy="714241"/>
      </dsp:txXfrm>
    </dsp:sp>
    <dsp:sp modelId="{9E19D073-8810-4E00-9098-5BEB6A5FCAEB}">
      <dsp:nvSpPr>
        <dsp:cNvPr id="0" name=""/>
        <dsp:cNvSpPr/>
      </dsp:nvSpPr>
      <dsp:spPr>
        <a:xfrm>
          <a:off x="0" y="4465682"/>
          <a:ext cx="6667499" cy="7142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A3652-6D7A-4311-8967-4CEB9BF8B2BD}">
      <dsp:nvSpPr>
        <dsp:cNvPr id="0" name=""/>
        <dsp:cNvSpPr/>
      </dsp:nvSpPr>
      <dsp:spPr>
        <a:xfrm>
          <a:off x="216057" y="4626387"/>
          <a:ext cx="392832" cy="39283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606C6-0003-47FC-9A4B-8EF61BC8ADAB}">
      <dsp:nvSpPr>
        <dsp:cNvPr id="0" name=""/>
        <dsp:cNvSpPr/>
      </dsp:nvSpPr>
      <dsp:spPr>
        <a:xfrm>
          <a:off x="824948" y="4465682"/>
          <a:ext cx="5842550" cy="714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91" tIns="75591" rIns="75591" bIns="7559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Power BI’s Role</a:t>
          </a:r>
          <a:r>
            <a:rPr lang="en-US" sz="1800" b="0" i="0" kern="1200" baseline="0"/>
            <a:t>: Simplifies complex datasets into actionable insights through interactive dashboards. </a:t>
          </a:r>
          <a:endParaRPr lang="en-US" sz="1800" kern="1200"/>
        </a:p>
      </dsp:txBody>
      <dsp:txXfrm>
        <a:off x="824948" y="4465682"/>
        <a:ext cx="5842550" cy="714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5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7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1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2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6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3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7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8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83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82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103961-3F43-462E-9588-B5C7B4E9A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C408E-0AF5-2AE1-A320-FCD65B1DB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9886" y="1885952"/>
            <a:ext cx="5946643" cy="1240705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Introducing [Sales &amp; Performance Report]:</a:t>
            </a:r>
          </a:p>
        </p:txBody>
      </p:sp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F2D28FA7-EFE9-C484-78B6-3DB319A36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1356360"/>
            <a:ext cx="4381502" cy="403098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7D2E09-61AE-44FF-8043-0EC739283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787C099-8380-AE01-3649-B1519CEC0565}"/>
              </a:ext>
            </a:extLst>
          </p:cNvPr>
          <p:cNvSpPr txBox="1">
            <a:spLocks/>
          </p:cNvSpPr>
          <p:nvPr/>
        </p:nvSpPr>
        <p:spPr>
          <a:xfrm>
            <a:off x="5653898" y="5070989"/>
            <a:ext cx="5946643" cy="1240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spc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700" dirty="0"/>
              <a:t>By:</a:t>
            </a:r>
          </a:p>
          <a:p>
            <a:pPr>
              <a:lnSpc>
                <a:spcPct val="90000"/>
              </a:lnSpc>
            </a:pPr>
            <a:r>
              <a:rPr lang="en-US" sz="3700" dirty="0"/>
              <a:t> Ali Mostafa &amp; Omar </a:t>
            </a:r>
            <a:r>
              <a:rPr lang="en-US" sz="3700" dirty="0" err="1"/>
              <a:t>WaQed</a:t>
            </a:r>
            <a:r>
              <a:rPr lang="en-US" sz="3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08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54251-32B4-C628-31D7-060A898B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58297"/>
            <a:ext cx="4085665" cy="2195027"/>
          </a:xfrm>
        </p:spPr>
        <p:txBody>
          <a:bodyPr anchor="ctr">
            <a:normAutofit/>
          </a:bodyPr>
          <a:lstStyle/>
          <a:p>
            <a:r>
              <a:rPr lang="en-US" dirty="0"/>
              <a:t>What Sets Us Apart</a:t>
            </a:r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3233BD8C-1D22-1458-D7CF-687CEE5826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508" b="27357"/>
          <a:stretch/>
        </p:blipFill>
        <p:spPr>
          <a:xfrm>
            <a:off x="20" y="10"/>
            <a:ext cx="12191979" cy="3428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1EB2A-F532-E26B-7DD2-462953FD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5" y="3958297"/>
            <a:ext cx="4883021" cy="2195027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Tailored Insights</a:t>
            </a:r>
            <a:r>
              <a:rPr lang="en-US" sz="1100" dirty="0"/>
              <a:t>: My analysis provides highly personalized insights that directly address specific business goals.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Actionable Data</a:t>
            </a:r>
            <a:r>
              <a:rPr lang="en-US" sz="1100" dirty="0"/>
              <a:t>: I turn raw data into clear, actionable strategies for increasing sales and improving agent performance.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Proactive Solutions</a:t>
            </a:r>
            <a:r>
              <a:rPr lang="en-US" sz="1100" dirty="0"/>
              <a:t>: My approach focuses on identifying problems early, allowing for quick adjustments.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Customer-Focused</a:t>
            </a:r>
            <a:r>
              <a:rPr lang="en-US" sz="1100" dirty="0"/>
              <a:t>: Understanding customer behavior to enhance product development and sales approaches.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4847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D1EEA-CD54-1208-606E-E7D18B04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r>
              <a:rPr lang="en-US" dirty="0"/>
              <a:t>Why Choose Me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B4C9D-095F-37CB-53D7-2018BB57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60" r="42119" b="1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F4881A14-D2FC-90FA-0FAE-14BFFB0E36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74717" y="2753546"/>
            <a:ext cx="5302882" cy="34948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Deep Expertise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I specialize in turning CRM data into valuable business insights using advanced Power BI capabilities.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Value for Your Business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Improve product focus by understanding trends.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Boost agent performance by recognizing strengths and addressing weaknesses.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Achieve sales targets more efficiently by using detailed performance tracking.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Unique Selling Proposition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My report not only highlights what’s working but also offers tailored strategies for continuous improvement. </a:t>
            </a:r>
          </a:p>
        </p:txBody>
      </p:sp>
    </p:spTree>
    <p:extLst>
      <p:ext uri="{BB962C8B-B14F-4D97-AF65-F5344CB8AC3E}">
        <p14:creationId xmlns:p14="http://schemas.microsoft.com/office/powerpoint/2010/main" val="236823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47B9F-4D0A-9376-8541-76794001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/>
              <a:t>Pricing Plan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5DEA8DB-5C85-27EC-BF7D-CC9348FE4D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0033" y="2753546"/>
            <a:ext cx="3746928" cy="34025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Basic Package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Overview of Revenue &amp; Product Sales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Agent Performance Analysis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Price: $100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Standard Package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All features of the Basic Package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Detailed Sales Target Analysis &amp; Attainment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Price: $250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Premium Package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All features of the Standard Package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Custom Strategy Recommendations &amp; Action Plan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Regular Updates &amp; Performance Tracking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Price: $450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E353889D-3693-461E-166A-A5156B67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73" r="29804" b="-1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1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312A-0E6E-40B0-240C-2EE4A5B0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/>
              <a:t>Conclusion &amp; Next Steps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F5382337-EA4D-FB55-E00E-F2CB4807C5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0033" y="2753546"/>
            <a:ext cx="3746928" cy="34025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report provides comprehensive, actionable insights into revenue, product sales, agent performance, and sales target attainment.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Next Steps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Let’s discuss how I can customize this analysis for your business.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Contact me to schedule a demo or start your project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Pen placed on top of a signature line">
            <a:extLst>
              <a:ext uri="{FF2B5EF4-FFF2-40B4-BE49-F238E27FC236}">
                <a16:creationId xmlns:a16="http://schemas.microsoft.com/office/drawing/2014/main" id="{8CBE4429-45DB-36A5-AA36-D45DA482B0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702" r="2" b="2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6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A41A0-7EF3-A723-EBC0-82936F02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5" y="3715658"/>
            <a:ext cx="3405579" cy="2190192"/>
          </a:xfrm>
        </p:spPr>
        <p:txBody>
          <a:bodyPr anchor="t">
            <a:normAutofit/>
          </a:bodyPr>
          <a:lstStyle/>
          <a:p>
            <a:pPr algn="r"/>
            <a:r>
              <a:rPr lang="en-US" b="1" dirty="0"/>
              <a:t>Objective</a:t>
            </a:r>
            <a:r>
              <a:rPr lang="en-US" dirty="0"/>
              <a:t>: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8298" y="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DB4AD0-0C09-CDD3-6EFD-29DDC425A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163037"/>
              </p:ext>
            </p:extLst>
          </p:nvPr>
        </p:nvGraphicFramePr>
        <p:xfrm>
          <a:off x="4610100" y="876300"/>
          <a:ext cx="66674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86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48848-4BA2-57D4-9727-588283A5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5" y="3715658"/>
            <a:ext cx="3405579" cy="2190192"/>
          </a:xfrm>
        </p:spPr>
        <p:txBody>
          <a:bodyPr anchor="t">
            <a:normAutofit/>
          </a:bodyPr>
          <a:lstStyle/>
          <a:p>
            <a:pPr algn="r"/>
            <a:r>
              <a:rPr lang="en-US"/>
              <a:t>CRM Data Source &amp; Structure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8298" y="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EACD94C3-C502-186C-51FA-17A970693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850542"/>
              </p:ext>
            </p:extLst>
          </p:nvPr>
        </p:nvGraphicFramePr>
        <p:xfrm>
          <a:off x="4610100" y="876300"/>
          <a:ext cx="66674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515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226F5-ECBC-70DD-349A-91185F09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r>
              <a:rPr lang="en-US" dirty="0"/>
              <a:t>Key Business Challenges Today</a:t>
            </a:r>
          </a:p>
        </p:txBody>
      </p:sp>
      <p:pic>
        <p:nvPicPr>
          <p:cNvPr id="6" name="Picture 5" descr="Desk with productivity items">
            <a:extLst>
              <a:ext uri="{FF2B5EF4-FFF2-40B4-BE49-F238E27FC236}">
                <a16:creationId xmlns:a16="http://schemas.microsoft.com/office/drawing/2014/main" id="{792D1670-6382-A179-2ACD-D3B12B11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242" r="19996" b="2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95CC1742-53F8-52DC-2FD7-DF4CCF6B4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74717" y="2753546"/>
            <a:ext cx="5302882" cy="34948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Challenge 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Fragmented data across sales and customer touchpoints.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Challenge 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Lack of real-time visibility into sales performance.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Challenge 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Difficulty in identifying underperforming products or agents.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Challenge 4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Ineffective sales strategy due to missed sales targets. </a:t>
            </a:r>
          </a:p>
        </p:txBody>
      </p:sp>
    </p:spTree>
    <p:extLst>
      <p:ext uri="{BB962C8B-B14F-4D97-AF65-F5344CB8AC3E}">
        <p14:creationId xmlns:p14="http://schemas.microsoft.com/office/powerpoint/2010/main" val="94918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03E24-27C1-0C96-49F6-1F88B657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b="1" dirty="0"/>
              <a:t>How I Help ?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71086545-235F-7A46-A546-375937DA90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0033" y="2753546"/>
            <a:ext cx="3746928" cy="34025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Centralizes data into a single platform.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Real-time tracking of sales, agent productivity, and revenue.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Provides a clear view of top and underperforming products and agents. </a:t>
            </a:r>
          </a:p>
        </p:txBody>
      </p:sp>
      <p:pic>
        <p:nvPicPr>
          <p:cNvPr id="6" name="Picture 5" descr="Top view of the city">
            <a:extLst>
              <a:ext uri="{FF2B5EF4-FFF2-40B4-BE49-F238E27FC236}">
                <a16:creationId xmlns:a16="http://schemas.microsoft.com/office/drawing/2014/main" id="{29B622AA-1E4B-F299-4214-2808C2A740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84" r="22539" b="373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7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0BAFF-CF6D-4AB0-EB2E-42054811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r>
              <a:rPr lang="en-US" dirty="0"/>
              <a:t>Revenue Overview</a:t>
            </a:r>
          </a:p>
        </p:txBody>
      </p:sp>
      <p:pic>
        <p:nvPicPr>
          <p:cNvPr id="8" name="Picture 7" descr="Graph">
            <a:extLst>
              <a:ext uri="{FF2B5EF4-FFF2-40B4-BE49-F238E27FC236}">
                <a16:creationId xmlns:a16="http://schemas.microsoft.com/office/drawing/2014/main" id="{AA36FA38-CD86-09A5-5DB5-2619D2D35E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11" r="34676" b="-1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84CC542D-B189-6934-3DB8-ED6EE1EAB3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74717" y="2753546"/>
            <a:ext cx="5302882" cy="34948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Chart/Graph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A bar or line chart showing total revenue growth over time.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Challenges Solved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Provides insight into revenue fluctuations and trends.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Highlights seasonal sales peaks and dips.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Identifies consistent revenue streams to focus business efforts.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88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87940-8C24-FE21-F657-B909C639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/>
              <a:t>Product Sales Breakdown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8A1F997-C715-E43E-D7DD-2C7259FBEC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0033" y="2753546"/>
            <a:ext cx="3746928" cy="34025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Chart/Graph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Pie chart or bar chart breaking down revenue by product.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Challenges Solved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Highlights best-selling products, allowing for inventory and marketing optimization.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Identifies products with declining sales, triggering improvement strategies.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Focuses on product lines that bring the most value.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60AEFC0A-C5B6-094C-0358-2FC597FFDD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9" r="35634" b="2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1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B325B-B82D-E8BA-5A9C-47469FBF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771" y="895440"/>
            <a:ext cx="6037830" cy="1540783"/>
          </a:xfrm>
        </p:spPr>
        <p:txBody>
          <a:bodyPr>
            <a:normAutofit/>
          </a:bodyPr>
          <a:lstStyle/>
          <a:p>
            <a:r>
              <a:rPr lang="en-US" dirty="0"/>
              <a:t>Agent Performance Overview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D376BA69-BDCB-FECE-1ABB-1BB9871F6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1986274"/>
            <a:ext cx="2962082" cy="296208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1830" y="2710543"/>
            <a:ext cx="0" cy="3347785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D1CBF-35D8-7A7A-782F-AA58208E8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521" y="2710544"/>
            <a:ext cx="5369231" cy="342859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Chart/Graph</a:t>
            </a:r>
            <a:r>
              <a:rPr lang="en-US" dirty="0"/>
              <a:t>: Bar chart comparing agent performance.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Challenges Solved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Helps recognize top-performing agents, enabling better resource allocation.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Identifies agents who need training or support.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Optimizes sales team strategies based on performance metrics.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8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EB5FF-4C9E-A3CD-1492-893DC9D5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/>
              <a:t>Sales Targets vs. Achievements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398DCBD9-1910-5EC3-69EE-1491380B48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0033" y="2753546"/>
            <a:ext cx="3746928" cy="34025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Chart/Graph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Line or bar chart comparing actual sales to targets.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Challenges Solved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Tracks whether sales teams are meeting their goals.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Helps adjust sales forecasts and strategies.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Provides visibility on future target attainment challenges.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wall painted with an arrow and a dartboard">
            <a:extLst>
              <a:ext uri="{FF2B5EF4-FFF2-40B4-BE49-F238E27FC236}">
                <a16:creationId xmlns:a16="http://schemas.microsoft.com/office/drawing/2014/main" id="{C6667E92-3BD9-FC23-CCF7-EF9768EE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483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14833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652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Georgia Pro Light</vt:lpstr>
      <vt:lpstr>VaultVTI</vt:lpstr>
      <vt:lpstr>Introducing [Sales &amp; Performance Report]:</vt:lpstr>
      <vt:lpstr>Objective:</vt:lpstr>
      <vt:lpstr>CRM Data Source &amp; Structure</vt:lpstr>
      <vt:lpstr>Key Business Challenges Today</vt:lpstr>
      <vt:lpstr>How I Help ?</vt:lpstr>
      <vt:lpstr>Revenue Overview</vt:lpstr>
      <vt:lpstr>Product Sales Breakdown</vt:lpstr>
      <vt:lpstr>Agent Performance Overview</vt:lpstr>
      <vt:lpstr>Sales Targets vs. Achievements</vt:lpstr>
      <vt:lpstr>What Sets Us Apart</vt:lpstr>
      <vt:lpstr>Why Choose Me ?</vt:lpstr>
      <vt:lpstr>Pricing Plan</vt:lpstr>
      <vt:lpstr>Conclusion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mostafa</dc:creator>
  <cp:lastModifiedBy>ali mostafa</cp:lastModifiedBy>
  <cp:revision>1</cp:revision>
  <dcterms:created xsi:type="dcterms:W3CDTF">2024-10-18T16:15:14Z</dcterms:created>
  <dcterms:modified xsi:type="dcterms:W3CDTF">2024-10-18T16:38:16Z</dcterms:modified>
</cp:coreProperties>
</file>