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281" r:id="rId3"/>
    <p:sldId id="258" r:id="rId4"/>
    <p:sldId id="282" r:id="rId5"/>
    <p:sldId id="283" r:id="rId6"/>
    <p:sldId id="284" r:id="rId7"/>
    <p:sldId id="285" r:id="rId8"/>
    <p:sldId id="260" r:id="rId9"/>
    <p:sldId id="261" r:id="rId10"/>
    <p:sldId id="272" r:id="rId11"/>
    <p:sldId id="273" r:id="rId12"/>
    <p:sldId id="274" r:id="rId13"/>
    <p:sldId id="264" r:id="rId14"/>
    <p:sldId id="266" r:id="rId15"/>
    <p:sldId id="267" r:id="rId16"/>
    <p:sldId id="275" r:id="rId17"/>
    <p:sldId id="276" r:id="rId18"/>
    <p:sldId id="277" r:id="rId19"/>
    <p:sldId id="286" r:id="rId20"/>
    <p:sldId id="278"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269" r:id="rId35"/>
    <p:sldId id="279" r:id="rId36"/>
    <p:sldId id="280" r:id="rId37"/>
    <p:sldId id="271" r:id="rId3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0" autoAdjust="0"/>
  </p:normalViewPr>
  <p:slideViewPr>
    <p:cSldViewPr>
      <p:cViewPr varScale="1">
        <p:scale>
          <a:sx n="98" d="100"/>
          <a:sy n="98" d="100"/>
        </p:scale>
        <p:origin x="700" y="4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atseye Onuwaje" userId="55932b50407307e6" providerId="LiveId" clId="{D4A55185-A1DD-425D-A0D2-DDE829D90F25}"/>
    <pc:docChg chg="custSel delSld modSld">
      <pc:chgData name="Omatseye Onuwaje" userId="55932b50407307e6" providerId="LiveId" clId="{D4A55185-A1DD-425D-A0D2-DDE829D90F25}" dt="2023-11-20T21:16:49.070" v="1" actId="47"/>
      <pc:docMkLst>
        <pc:docMk/>
      </pc:docMkLst>
      <pc:sldChg chg="del">
        <pc:chgData name="Omatseye Onuwaje" userId="55932b50407307e6" providerId="LiveId" clId="{D4A55185-A1DD-425D-A0D2-DDE829D90F25}" dt="2023-11-20T21:16:49.070" v="1" actId="47"/>
        <pc:sldMkLst>
          <pc:docMk/>
          <pc:sldMk cId="0" sldId="270"/>
        </pc:sldMkLst>
      </pc:sldChg>
      <pc:sldChg chg="delSp mod">
        <pc:chgData name="Omatseye Onuwaje" userId="55932b50407307e6" providerId="LiveId" clId="{D4A55185-A1DD-425D-A0D2-DDE829D90F25}" dt="2023-11-20T21:15:47.902" v="0" actId="478"/>
        <pc:sldMkLst>
          <pc:docMk/>
          <pc:sldMk cId="945754367" sldId="282"/>
        </pc:sldMkLst>
        <pc:spChg chg="del">
          <ac:chgData name="Omatseye Onuwaje" userId="55932b50407307e6" providerId="LiveId" clId="{D4A55185-A1DD-425D-A0D2-DDE829D90F25}" dt="2023-11-20T21:15:47.902" v="0" actId="478"/>
          <ac:spMkLst>
            <pc:docMk/>
            <pc:sldMk cId="945754367" sldId="282"/>
            <ac:spMk id="2" creationId="{382D9163-2EBD-A8CF-A5E7-F54ADDC33A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1D8CBEBA-EB51-412B-A357-685E1F561EBE}" type="datetimeFigureOut">
              <a:rPr lang="en-CA" smtClean="0"/>
              <a:t>2023-11-20</a:t>
            </a:fld>
            <a:endParaRPr lang="en-CA"/>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A"/>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475709A5-9730-4B62-BF24-612F521AD9F2}" type="slidenum">
              <a:rPr lang="en-CA" smtClean="0"/>
              <a:t>‹#›</a:t>
            </a:fld>
            <a:endParaRPr lang="en-CA"/>
          </a:p>
        </p:txBody>
      </p:sp>
    </p:spTree>
    <p:extLst>
      <p:ext uri="{BB962C8B-B14F-4D97-AF65-F5344CB8AC3E}">
        <p14:creationId xmlns:p14="http://schemas.microsoft.com/office/powerpoint/2010/main" val="1443440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75709A5-9730-4B62-BF24-612F521AD9F2}" type="slidenum">
              <a:rPr lang="en-CA" smtClean="0"/>
              <a:t>37</a:t>
            </a:fld>
            <a:endParaRPr lang="en-CA"/>
          </a:p>
        </p:txBody>
      </p:sp>
    </p:spTree>
    <p:extLst>
      <p:ext uri="{BB962C8B-B14F-4D97-AF65-F5344CB8AC3E}">
        <p14:creationId xmlns:p14="http://schemas.microsoft.com/office/powerpoint/2010/main" val="2945035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443367" y="4986134"/>
            <a:ext cx="4272915" cy="146685"/>
          </a:xfrm>
          <a:prstGeom prst="rect">
            <a:avLst/>
          </a:prstGeom>
        </p:spPr>
        <p:txBody>
          <a:bodyPr lIns="0" tIns="0" rIns="0" bIns="0"/>
          <a:lstStyle>
            <a:lvl1pPr>
              <a:defRPr sz="700" b="1" i="0">
                <a:solidFill>
                  <a:srgbClr val="424242"/>
                </a:solidFill>
                <a:latin typeface="Arial"/>
                <a:cs typeface="Arial"/>
              </a:defRPr>
            </a:lvl1pPr>
          </a:lstStyle>
          <a:p>
            <a:pPr marL="12700">
              <a:lnSpc>
                <a:spcPct val="100000"/>
              </a:lnSpc>
              <a:spcBef>
                <a:spcPts val="105"/>
              </a:spcBef>
            </a:pPr>
            <a:r>
              <a:rPr spc="-10" dirty="0"/>
              <a:t>Proprietary </a:t>
            </a:r>
            <a:r>
              <a:rPr spc="-15" dirty="0"/>
              <a:t>content. </a:t>
            </a:r>
            <a:r>
              <a:rPr spc="50" dirty="0"/>
              <a:t>© </a:t>
            </a:r>
            <a:r>
              <a:rPr spc="-10" dirty="0"/>
              <a:t>Great </a:t>
            </a:r>
            <a:r>
              <a:rPr spc="-20" dirty="0"/>
              <a:t>Learning. </a:t>
            </a:r>
            <a:r>
              <a:rPr spc="-10" dirty="0"/>
              <a:t>All </a:t>
            </a:r>
            <a:r>
              <a:rPr spc="-15" dirty="0"/>
              <a:t>Rights </a:t>
            </a:r>
            <a:r>
              <a:rPr spc="-20" dirty="0"/>
              <a:t>Reserved. </a:t>
            </a:r>
            <a:r>
              <a:rPr spc="-10" dirty="0"/>
              <a:t>Unauthorized </a:t>
            </a:r>
            <a:r>
              <a:rPr spc="-30" dirty="0"/>
              <a:t>use </a:t>
            </a:r>
            <a:r>
              <a:rPr spc="-15" dirty="0"/>
              <a:t>or distribution</a:t>
            </a:r>
            <a:r>
              <a:rPr spc="155" dirty="0"/>
              <a:t> </a:t>
            </a:r>
            <a:r>
              <a:rPr spc="-15" dirty="0"/>
              <a:t>prohibited.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11/20/2023</a:t>
            </a:fld>
            <a:endParaRPr lang="en-US"/>
          </a:p>
        </p:txBody>
      </p:sp>
      <p:sp>
        <p:nvSpPr>
          <p:cNvPr id="6" name="Holder 6"/>
          <p:cNvSpPr>
            <a:spLocks noGrp="1"/>
          </p:cNvSpPr>
          <p:nvPr>
            <p:ph type="sldNum" sz="quarter" idx="7"/>
          </p:nvPr>
        </p:nvSpPr>
        <p:spPr/>
        <p:txBody>
          <a:bodyPr lIns="0" tIns="0" rIns="0" bIns="0"/>
          <a:lstStyle>
            <a:lvl1pPr>
              <a:defRPr sz="800" b="1" i="0">
                <a:solidFill>
                  <a:srgbClr val="424242"/>
                </a:solidFill>
                <a:latin typeface="Arial"/>
                <a:cs typeface="Arial"/>
              </a:defRPr>
            </a:lvl1pPr>
          </a:lstStyle>
          <a:p>
            <a:pPr marL="38100">
              <a:lnSpc>
                <a:spcPct val="100000"/>
              </a:lnSpc>
              <a:spcBef>
                <a:spcPts val="105"/>
              </a:spcBef>
            </a:pPr>
            <a:fld id="{81D60167-4931-47E6-BA6A-407CBD079E47}" type="slidenum">
              <a:rPr spc="35" dirty="0"/>
              <a:t>‹#›</a:t>
            </a:fld>
            <a:endParaRPr spc="3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3D85C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a:xfrm>
            <a:off x="2443367" y="4986134"/>
            <a:ext cx="4272915" cy="146685"/>
          </a:xfrm>
          <a:prstGeom prst="rect">
            <a:avLst/>
          </a:prstGeom>
        </p:spPr>
        <p:txBody>
          <a:bodyPr lIns="0" tIns="0" rIns="0" bIns="0"/>
          <a:lstStyle>
            <a:lvl1pPr>
              <a:defRPr sz="700" b="1" i="0">
                <a:solidFill>
                  <a:srgbClr val="424242"/>
                </a:solidFill>
                <a:latin typeface="Arial"/>
                <a:cs typeface="Arial"/>
              </a:defRPr>
            </a:lvl1pPr>
          </a:lstStyle>
          <a:p>
            <a:pPr marL="12700">
              <a:lnSpc>
                <a:spcPct val="100000"/>
              </a:lnSpc>
              <a:spcBef>
                <a:spcPts val="105"/>
              </a:spcBef>
            </a:pPr>
            <a:r>
              <a:rPr spc="-10" dirty="0"/>
              <a:t>Proprietary </a:t>
            </a:r>
            <a:r>
              <a:rPr spc="-15" dirty="0"/>
              <a:t>content. </a:t>
            </a:r>
            <a:r>
              <a:rPr spc="50" dirty="0"/>
              <a:t>© </a:t>
            </a:r>
            <a:r>
              <a:rPr spc="-10" dirty="0"/>
              <a:t>Great </a:t>
            </a:r>
            <a:r>
              <a:rPr spc="-20" dirty="0"/>
              <a:t>Learning. </a:t>
            </a:r>
            <a:r>
              <a:rPr spc="-10" dirty="0"/>
              <a:t>All </a:t>
            </a:r>
            <a:r>
              <a:rPr spc="-15" dirty="0"/>
              <a:t>Rights </a:t>
            </a:r>
            <a:r>
              <a:rPr spc="-20" dirty="0"/>
              <a:t>Reserved. </a:t>
            </a:r>
            <a:r>
              <a:rPr spc="-10" dirty="0"/>
              <a:t>Unauthorized </a:t>
            </a:r>
            <a:r>
              <a:rPr spc="-30" dirty="0"/>
              <a:t>use </a:t>
            </a:r>
            <a:r>
              <a:rPr spc="-15" dirty="0"/>
              <a:t>or distribution</a:t>
            </a:r>
            <a:r>
              <a:rPr spc="155" dirty="0"/>
              <a:t> </a:t>
            </a:r>
            <a:r>
              <a:rPr spc="-15" dirty="0"/>
              <a:t>prohibited.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11/20/2023</a:t>
            </a:fld>
            <a:endParaRPr lang="en-US"/>
          </a:p>
        </p:txBody>
      </p:sp>
      <p:sp>
        <p:nvSpPr>
          <p:cNvPr id="6" name="Holder 6"/>
          <p:cNvSpPr>
            <a:spLocks noGrp="1"/>
          </p:cNvSpPr>
          <p:nvPr>
            <p:ph type="sldNum" sz="quarter" idx="7"/>
          </p:nvPr>
        </p:nvSpPr>
        <p:spPr/>
        <p:txBody>
          <a:bodyPr lIns="0" tIns="0" rIns="0" bIns="0"/>
          <a:lstStyle>
            <a:lvl1pPr>
              <a:defRPr sz="800" b="1" i="0">
                <a:solidFill>
                  <a:srgbClr val="424242"/>
                </a:solidFill>
                <a:latin typeface="Arial"/>
                <a:cs typeface="Arial"/>
              </a:defRPr>
            </a:lvl1pPr>
          </a:lstStyle>
          <a:p>
            <a:pPr marL="38100">
              <a:lnSpc>
                <a:spcPct val="100000"/>
              </a:lnSpc>
              <a:spcBef>
                <a:spcPts val="105"/>
              </a:spcBef>
            </a:pPr>
            <a:fld id="{81D60167-4931-47E6-BA6A-407CBD079E47}" type="slidenum">
              <a:rPr spc="35" dirty="0"/>
              <a:t>‹#›</a:t>
            </a:fld>
            <a:endParaRPr spc="3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3D85C6"/>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2443367" y="4986134"/>
            <a:ext cx="4272915" cy="146685"/>
          </a:xfrm>
          <a:prstGeom prst="rect">
            <a:avLst/>
          </a:prstGeom>
        </p:spPr>
        <p:txBody>
          <a:bodyPr lIns="0" tIns="0" rIns="0" bIns="0"/>
          <a:lstStyle>
            <a:lvl1pPr>
              <a:defRPr sz="700" b="1" i="0">
                <a:solidFill>
                  <a:srgbClr val="424242"/>
                </a:solidFill>
                <a:latin typeface="Arial"/>
                <a:cs typeface="Arial"/>
              </a:defRPr>
            </a:lvl1pPr>
          </a:lstStyle>
          <a:p>
            <a:pPr marL="12700">
              <a:lnSpc>
                <a:spcPct val="100000"/>
              </a:lnSpc>
              <a:spcBef>
                <a:spcPts val="105"/>
              </a:spcBef>
            </a:pPr>
            <a:r>
              <a:rPr spc="-10" dirty="0"/>
              <a:t>Proprietary </a:t>
            </a:r>
            <a:r>
              <a:rPr spc="-15" dirty="0"/>
              <a:t>content. </a:t>
            </a:r>
            <a:r>
              <a:rPr spc="50" dirty="0"/>
              <a:t>© </a:t>
            </a:r>
            <a:r>
              <a:rPr spc="-10" dirty="0"/>
              <a:t>Great </a:t>
            </a:r>
            <a:r>
              <a:rPr spc="-20" dirty="0"/>
              <a:t>Learning. </a:t>
            </a:r>
            <a:r>
              <a:rPr spc="-10" dirty="0"/>
              <a:t>All </a:t>
            </a:r>
            <a:r>
              <a:rPr spc="-15" dirty="0"/>
              <a:t>Rights </a:t>
            </a:r>
            <a:r>
              <a:rPr spc="-20" dirty="0"/>
              <a:t>Reserved. </a:t>
            </a:r>
            <a:r>
              <a:rPr spc="-10" dirty="0"/>
              <a:t>Unauthorized </a:t>
            </a:r>
            <a:r>
              <a:rPr spc="-30" dirty="0"/>
              <a:t>use </a:t>
            </a:r>
            <a:r>
              <a:rPr spc="-15" dirty="0"/>
              <a:t>or distribution</a:t>
            </a:r>
            <a:r>
              <a:rPr spc="155" dirty="0"/>
              <a:t> </a:t>
            </a:r>
            <a:r>
              <a:rPr spc="-15" dirty="0"/>
              <a:t>prohibited.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11/20/2023</a:t>
            </a:fld>
            <a:endParaRPr lang="en-US"/>
          </a:p>
        </p:txBody>
      </p:sp>
      <p:sp>
        <p:nvSpPr>
          <p:cNvPr id="7" name="Holder 7"/>
          <p:cNvSpPr>
            <a:spLocks noGrp="1"/>
          </p:cNvSpPr>
          <p:nvPr>
            <p:ph type="sldNum" sz="quarter" idx="7"/>
          </p:nvPr>
        </p:nvSpPr>
        <p:spPr/>
        <p:txBody>
          <a:bodyPr lIns="0" tIns="0" rIns="0" bIns="0"/>
          <a:lstStyle>
            <a:lvl1pPr>
              <a:defRPr sz="800" b="1" i="0">
                <a:solidFill>
                  <a:srgbClr val="424242"/>
                </a:solidFill>
                <a:latin typeface="Arial"/>
                <a:cs typeface="Arial"/>
              </a:defRPr>
            </a:lvl1pPr>
          </a:lstStyle>
          <a:p>
            <a:pPr marL="38100">
              <a:lnSpc>
                <a:spcPct val="100000"/>
              </a:lnSpc>
              <a:spcBef>
                <a:spcPts val="105"/>
              </a:spcBef>
            </a:pPr>
            <a:fld id="{81D60167-4931-47E6-BA6A-407CBD079E47}" type="slidenum">
              <a:rPr spc="35" dirty="0"/>
              <a:t>‹#›</a:t>
            </a:fld>
            <a:endParaRPr spc="3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3D85C6"/>
                </a:solidFill>
                <a:latin typeface="Arial"/>
                <a:cs typeface="Arial"/>
              </a:defRPr>
            </a:lvl1pPr>
          </a:lstStyle>
          <a:p>
            <a:endParaRPr/>
          </a:p>
        </p:txBody>
      </p:sp>
      <p:sp>
        <p:nvSpPr>
          <p:cNvPr id="3" name="Holder 3"/>
          <p:cNvSpPr>
            <a:spLocks noGrp="1"/>
          </p:cNvSpPr>
          <p:nvPr>
            <p:ph type="ftr" sz="quarter" idx="5"/>
          </p:nvPr>
        </p:nvSpPr>
        <p:spPr>
          <a:xfrm>
            <a:off x="2443367" y="4986134"/>
            <a:ext cx="4272915" cy="146685"/>
          </a:xfrm>
          <a:prstGeom prst="rect">
            <a:avLst/>
          </a:prstGeom>
        </p:spPr>
        <p:txBody>
          <a:bodyPr lIns="0" tIns="0" rIns="0" bIns="0"/>
          <a:lstStyle>
            <a:lvl1pPr>
              <a:defRPr sz="700" b="1" i="0">
                <a:solidFill>
                  <a:srgbClr val="424242"/>
                </a:solidFill>
                <a:latin typeface="Arial"/>
                <a:cs typeface="Arial"/>
              </a:defRPr>
            </a:lvl1pPr>
          </a:lstStyle>
          <a:p>
            <a:pPr marL="12700">
              <a:lnSpc>
                <a:spcPct val="100000"/>
              </a:lnSpc>
              <a:spcBef>
                <a:spcPts val="105"/>
              </a:spcBef>
            </a:pPr>
            <a:r>
              <a:rPr spc="-10" dirty="0"/>
              <a:t>Proprietary </a:t>
            </a:r>
            <a:r>
              <a:rPr spc="-15" dirty="0"/>
              <a:t>content. </a:t>
            </a:r>
            <a:r>
              <a:rPr spc="50" dirty="0"/>
              <a:t>© </a:t>
            </a:r>
            <a:r>
              <a:rPr spc="-10" dirty="0"/>
              <a:t>Great </a:t>
            </a:r>
            <a:r>
              <a:rPr spc="-20" dirty="0"/>
              <a:t>Learning. </a:t>
            </a:r>
            <a:r>
              <a:rPr spc="-10" dirty="0"/>
              <a:t>All </a:t>
            </a:r>
            <a:r>
              <a:rPr spc="-15" dirty="0"/>
              <a:t>Rights </a:t>
            </a:r>
            <a:r>
              <a:rPr spc="-20" dirty="0"/>
              <a:t>Reserved. </a:t>
            </a:r>
            <a:r>
              <a:rPr spc="-10" dirty="0"/>
              <a:t>Unauthorized </a:t>
            </a:r>
            <a:r>
              <a:rPr spc="-30" dirty="0"/>
              <a:t>use </a:t>
            </a:r>
            <a:r>
              <a:rPr spc="-15" dirty="0"/>
              <a:t>or distribution</a:t>
            </a:r>
            <a:r>
              <a:rPr spc="155" dirty="0"/>
              <a:t> </a:t>
            </a:r>
            <a:r>
              <a:rPr spc="-15" dirty="0"/>
              <a:t>prohibited.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11/20/2023</a:t>
            </a:fld>
            <a:endParaRPr lang="en-US"/>
          </a:p>
        </p:txBody>
      </p:sp>
      <p:sp>
        <p:nvSpPr>
          <p:cNvPr id="5" name="Holder 5"/>
          <p:cNvSpPr>
            <a:spLocks noGrp="1"/>
          </p:cNvSpPr>
          <p:nvPr>
            <p:ph type="sldNum" sz="quarter" idx="7"/>
          </p:nvPr>
        </p:nvSpPr>
        <p:spPr/>
        <p:txBody>
          <a:bodyPr lIns="0" tIns="0" rIns="0" bIns="0"/>
          <a:lstStyle>
            <a:lvl1pPr>
              <a:defRPr sz="800" b="1" i="0">
                <a:solidFill>
                  <a:srgbClr val="424242"/>
                </a:solidFill>
                <a:latin typeface="Arial"/>
                <a:cs typeface="Arial"/>
              </a:defRPr>
            </a:lvl1pPr>
          </a:lstStyle>
          <a:p>
            <a:pPr marL="38100">
              <a:lnSpc>
                <a:spcPct val="100000"/>
              </a:lnSpc>
              <a:spcBef>
                <a:spcPts val="105"/>
              </a:spcBef>
            </a:pPr>
            <a:fld id="{81D60167-4931-47E6-BA6A-407CBD079E47}" type="slidenum">
              <a:rPr spc="35" dirty="0"/>
              <a:t>‹#›</a:t>
            </a:fld>
            <a:endParaRPr spc="3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2443367" y="4986134"/>
            <a:ext cx="4272915" cy="146685"/>
          </a:xfrm>
          <a:prstGeom prst="rect">
            <a:avLst/>
          </a:prstGeom>
        </p:spPr>
        <p:txBody>
          <a:bodyPr lIns="0" tIns="0" rIns="0" bIns="0"/>
          <a:lstStyle>
            <a:lvl1pPr>
              <a:defRPr sz="700" b="1" i="0">
                <a:solidFill>
                  <a:srgbClr val="424242"/>
                </a:solidFill>
                <a:latin typeface="Arial"/>
                <a:cs typeface="Arial"/>
              </a:defRPr>
            </a:lvl1pPr>
          </a:lstStyle>
          <a:p>
            <a:pPr marL="12700">
              <a:lnSpc>
                <a:spcPct val="100000"/>
              </a:lnSpc>
              <a:spcBef>
                <a:spcPts val="105"/>
              </a:spcBef>
            </a:pPr>
            <a:r>
              <a:rPr spc="-10" dirty="0"/>
              <a:t>Proprietary </a:t>
            </a:r>
            <a:r>
              <a:rPr spc="-15" dirty="0"/>
              <a:t>content. </a:t>
            </a:r>
            <a:r>
              <a:rPr spc="50" dirty="0"/>
              <a:t>© </a:t>
            </a:r>
            <a:r>
              <a:rPr spc="-10" dirty="0"/>
              <a:t>Great </a:t>
            </a:r>
            <a:r>
              <a:rPr spc="-20" dirty="0"/>
              <a:t>Learning. </a:t>
            </a:r>
            <a:r>
              <a:rPr spc="-10" dirty="0"/>
              <a:t>All </a:t>
            </a:r>
            <a:r>
              <a:rPr spc="-15" dirty="0"/>
              <a:t>Rights </a:t>
            </a:r>
            <a:r>
              <a:rPr spc="-20" dirty="0"/>
              <a:t>Reserved. </a:t>
            </a:r>
            <a:r>
              <a:rPr spc="-10" dirty="0"/>
              <a:t>Unauthorized </a:t>
            </a:r>
            <a:r>
              <a:rPr spc="-30" dirty="0"/>
              <a:t>use </a:t>
            </a:r>
            <a:r>
              <a:rPr spc="-15" dirty="0"/>
              <a:t>or distribution</a:t>
            </a:r>
            <a:r>
              <a:rPr spc="155" dirty="0"/>
              <a:t> </a:t>
            </a:r>
            <a:r>
              <a:rPr spc="-15" dirty="0"/>
              <a:t>prohibited.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11/20/2023</a:t>
            </a:fld>
            <a:endParaRPr lang="en-US"/>
          </a:p>
        </p:txBody>
      </p:sp>
      <p:sp>
        <p:nvSpPr>
          <p:cNvPr id="4" name="Holder 4"/>
          <p:cNvSpPr>
            <a:spLocks noGrp="1"/>
          </p:cNvSpPr>
          <p:nvPr>
            <p:ph type="sldNum" sz="quarter" idx="7"/>
          </p:nvPr>
        </p:nvSpPr>
        <p:spPr/>
        <p:txBody>
          <a:bodyPr lIns="0" tIns="0" rIns="0" bIns="0"/>
          <a:lstStyle>
            <a:lvl1pPr>
              <a:defRPr sz="800" b="1" i="0">
                <a:solidFill>
                  <a:srgbClr val="424242"/>
                </a:solidFill>
                <a:latin typeface="Arial"/>
                <a:cs typeface="Arial"/>
              </a:defRPr>
            </a:lvl1pPr>
          </a:lstStyle>
          <a:p>
            <a:pPr marL="38100">
              <a:lnSpc>
                <a:spcPct val="100000"/>
              </a:lnSpc>
              <a:spcBef>
                <a:spcPts val="105"/>
              </a:spcBef>
            </a:pPr>
            <a:fld id="{81D60167-4931-47E6-BA6A-407CBD079E47}" type="slidenum">
              <a:rPr spc="35" dirty="0"/>
              <a:t>‹#›</a:t>
            </a:fld>
            <a:endParaRPr spc="3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bg object 17"/>
          <p:cNvSpPr/>
          <p:nvPr/>
        </p:nvSpPr>
        <p:spPr>
          <a:xfrm>
            <a:off x="0" y="0"/>
            <a:ext cx="182879" cy="676653"/>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127479" y="1940936"/>
            <a:ext cx="4889040" cy="756919"/>
          </a:xfrm>
          <a:prstGeom prst="rect">
            <a:avLst/>
          </a:prstGeom>
        </p:spPr>
        <p:txBody>
          <a:bodyPr wrap="square" lIns="0" tIns="0" rIns="0" bIns="0">
            <a:spAutoFit/>
          </a:bodyPr>
          <a:lstStyle>
            <a:lvl1pPr>
              <a:defRPr sz="4800" b="1" i="0">
                <a:solidFill>
                  <a:srgbClr val="3D85C6"/>
                </a:solidFill>
                <a:latin typeface="Arial"/>
                <a:cs typeface="Arial"/>
              </a:defRPr>
            </a:lvl1pPr>
          </a:lstStyle>
          <a:p>
            <a:endParaRPr/>
          </a:p>
        </p:txBody>
      </p:sp>
      <p:sp>
        <p:nvSpPr>
          <p:cNvPr id="3" name="Holder 3"/>
          <p:cNvSpPr>
            <a:spLocks noGrp="1"/>
          </p:cNvSpPr>
          <p:nvPr>
            <p:ph type="body" idx="1"/>
          </p:nvPr>
        </p:nvSpPr>
        <p:spPr>
          <a:xfrm>
            <a:off x="275574" y="928902"/>
            <a:ext cx="8592850" cy="2084705"/>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11/20/2023</a:t>
            </a:fld>
            <a:endParaRPr lang="en-US"/>
          </a:p>
        </p:txBody>
      </p:sp>
      <p:sp>
        <p:nvSpPr>
          <p:cNvPr id="6" name="Holder 6"/>
          <p:cNvSpPr>
            <a:spLocks noGrp="1"/>
          </p:cNvSpPr>
          <p:nvPr>
            <p:ph type="sldNum" sz="quarter" idx="7"/>
          </p:nvPr>
        </p:nvSpPr>
        <p:spPr>
          <a:xfrm>
            <a:off x="8915924" y="4975699"/>
            <a:ext cx="198754" cy="164464"/>
          </a:xfrm>
          <a:prstGeom prst="rect">
            <a:avLst/>
          </a:prstGeom>
        </p:spPr>
        <p:txBody>
          <a:bodyPr wrap="square" lIns="0" tIns="0" rIns="0" bIns="0">
            <a:spAutoFit/>
          </a:bodyPr>
          <a:lstStyle>
            <a:lvl1pPr>
              <a:defRPr sz="800" b="1" i="0">
                <a:solidFill>
                  <a:srgbClr val="424242"/>
                </a:solidFill>
                <a:latin typeface="Arial"/>
                <a:cs typeface="Arial"/>
              </a:defRPr>
            </a:lvl1pPr>
          </a:lstStyle>
          <a:p>
            <a:pPr marL="38100">
              <a:lnSpc>
                <a:spcPct val="100000"/>
              </a:lnSpc>
              <a:spcBef>
                <a:spcPts val="105"/>
              </a:spcBef>
            </a:pPr>
            <a:fld id="{81D60167-4931-47E6-BA6A-407CBD079E47}" type="slidenum">
              <a:rPr spc="35" dirty="0"/>
              <a:t>‹#›</a:t>
            </a:fld>
            <a:endParaRPr spc="3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 y="0"/>
            <a:ext cx="4307666" cy="514348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127478" y="1940936"/>
            <a:ext cx="6787922" cy="1490152"/>
          </a:xfrm>
          <a:prstGeom prst="rect">
            <a:avLst/>
          </a:prstGeom>
        </p:spPr>
        <p:txBody>
          <a:bodyPr vert="horz" wrap="square" lIns="0" tIns="12700" rIns="0" bIns="0" rtlCol="0">
            <a:spAutoFit/>
          </a:bodyPr>
          <a:lstStyle/>
          <a:p>
            <a:pPr marL="168275">
              <a:lnSpc>
                <a:spcPct val="100000"/>
              </a:lnSpc>
              <a:spcBef>
                <a:spcPts val="100"/>
              </a:spcBef>
            </a:pPr>
            <a:r>
              <a:rPr lang="en-US" spc="-40" dirty="0" err="1"/>
              <a:t>ConnectTel</a:t>
            </a:r>
            <a:r>
              <a:rPr lang="en-US" spc="-40" dirty="0"/>
              <a:t> – CHURN PREDICTION</a:t>
            </a:r>
            <a:endParaRPr spc="-70" dirty="0"/>
          </a:p>
        </p:txBody>
      </p:sp>
      <p:pic>
        <p:nvPicPr>
          <p:cNvPr id="27650" name="Picture 2" descr="10Alytics | LinkedIn">
            <a:extLst>
              <a:ext uri="{FF2B5EF4-FFF2-40B4-BE49-F238E27FC236}">
                <a16:creationId xmlns:a16="http://schemas.microsoft.com/office/drawing/2014/main" id="{C8F9137C-B629-4F50-31AB-1BF6B6358F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57150"/>
            <a:ext cx="3429000" cy="18837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7"/>
            <a:ext cx="8839104" cy="689932"/>
          </a:xfrm>
          <a:prstGeom prst="rect">
            <a:avLst/>
          </a:prstGeom>
        </p:spPr>
        <p:txBody>
          <a:bodyPr vert="horz" wrap="square" lIns="0" tIns="12700" rIns="0" bIns="0" rtlCol="0">
            <a:spAutoFit/>
          </a:bodyPr>
          <a:lstStyle/>
          <a:p>
            <a:pPr marL="12700">
              <a:lnSpc>
                <a:spcPct val="100000"/>
              </a:lnSpc>
              <a:spcBef>
                <a:spcPts val="100"/>
              </a:spcBef>
            </a:pPr>
            <a:r>
              <a:rPr sz="2200" spc="-45" dirty="0">
                <a:solidFill>
                  <a:srgbClr val="424242"/>
                </a:solidFill>
              </a:rPr>
              <a:t>Exploratory </a:t>
            </a:r>
            <a:r>
              <a:rPr sz="2200" spc="15" dirty="0">
                <a:solidFill>
                  <a:srgbClr val="424242"/>
                </a:solidFill>
              </a:rPr>
              <a:t>Data </a:t>
            </a:r>
            <a:r>
              <a:rPr sz="2200" spc="-70" dirty="0">
                <a:solidFill>
                  <a:srgbClr val="424242"/>
                </a:solidFill>
              </a:rPr>
              <a:t>Analysis </a:t>
            </a:r>
            <a:r>
              <a:rPr lang="en-US" sz="2200" spc="220" dirty="0">
                <a:solidFill>
                  <a:srgbClr val="424242"/>
                </a:solidFill>
              </a:rPr>
              <a:t>–</a:t>
            </a:r>
            <a:r>
              <a:rPr lang="en-US" sz="2200" spc="-30" dirty="0">
                <a:solidFill>
                  <a:srgbClr val="424242"/>
                </a:solidFill>
              </a:rPr>
              <a:t>Gender, </a:t>
            </a:r>
            <a:r>
              <a:rPr lang="en-US" sz="2200" spc="-30" dirty="0" err="1">
                <a:solidFill>
                  <a:srgbClr val="424242"/>
                </a:solidFill>
              </a:rPr>
              <a:t>SeniorCitizen</a:t>
            </a:r>
            <a:r>
              <a:rPr lang="en-US" sz="2200" spc="-30" dirty="0">
                <a:solidFill>
                  <a:srgbClr val="424242"/>
                </a:solidFill>
              </a:rPr>
              <a:t>, Churn &amp; Depen &amp;</a:t>
            </a:r>
            <a:r>
              <a:rPr lang="en-US" sz="2200" spc="-30" dirty="0" err="1">
                <a:solidFill>
                  <a:srgbClr val="424242"/>
                </a:solidFill>
              </a:rPr>
              <a:t>Dependendts</a:t>
            </a:r>
            <a:endParaRPr sz="2200" dirty="0"/>
          </a:p>
        </p:txBody>
      </p:sp>
      <p:sp>
        <p:nvSpPr>
          <p:cNvPr id="18" name="object 1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10</a:t>
            </a:fld>
            <a:endParaRPr spc="35" dirty="0"/>
          </a:p>
        </p:txBody>
      </p:sp>
      <p:sp>
        <p:nvSpPr>
          <p:cNvPr id="13" name="object 13"/>
          <p:cNvSpPr txBox="1"/>
          <p:nvPr/>
        </p:nvSpPr>
        <p:spPr>
          <a:xfrm>
            <a:off x="6227000" y="889027"/>
            <a:ext cx="978563" cy="197490"/>
          </a:xfrm>
          <a:prstGeom prst="rect">
            <a:avLst/>
          </a:prstGeom>
        </p:spPr>
        <p:txBody>
          <a:bodyPr vert="horz" wrap="square" lIns="0" tIns="12700" rIns="0" bIns="0" rtlCol="0">
            <a:spAutoFit/>
          </a:bodyPr>
          <a:lstStyle/>
          <a:p>
            <a:pPr marL="12700">
              <a:lnSpc>
                <a:spcPct val="100000"/>
              </a:lnSpc>
              <a:spcBef>
                <a:spcPts val="100"/>
              </a:spcBef>
              <a:tabLst>
                <a:tab pos="2912110" algn="l"/>
              </a:tabLst>
            </a:pPr>
            <a:r>
              <a:rPr sz="1200" spc="-155" dirty="0">
                <a:solidFill>
                  <a:srgbClr val="0000FF"/>
                </a:solidFill>
                <a:latin typeface="Arial Black"/>
                <a:cs typeface="Arial Black"/>
              </a:rPr>
              <a:t>	</a:t>
            </a:r>
            <a:endParaRPr sz="1200" dirty="0">
              <a:latin typeface="Arial Black"/>
              <a:cs typeface="Arial Black"/>
            </a:endParaRPr>
          </a:p>
        </p:txBody>
      </p:sp>
      <p:sp>
        <p:nvSpPr>
          <p:cNvPr id="14" name="object 14"/>
          <p:cNvSpPr txBox="1"/>
          <p:nvPr/>
        </p:nvSpPr>
        <p:spPr>
          <a:xfrm>
            <a:off x="453753" y="3792732"/>
            <a:ext cx="3687655" cy="1395638"/>
          </a:xfrm>
          <a:prstGeom prst="rect">
            <a:avLst/>
          </a:prstGeom>
        </p:spPr>
        <p:txBody>
          <a:bodyPr vert="horz" wrap="square" lIns="0" tIns="8890" rIns="0" bIns="0" rtlCol="0">
            <a:spAutoFit/>
          </a:bodyPr>
          <a:lstStyle/>
          <a:p>
            <a:pPr marL="325120" marR="5080" indent="-313055">
              <a:lnSpc>
                <a:spcPct val="102299"/>
              </a:lnSpc>
              <a:spcBef>
                <a:spcPts val="70"/>
              </a:spcBef>
              <a:buFont typeface="Arial"/>
              <a:buChar char="●"/>
              <a:tabLst>
                <a:tab pos="325120" algn="l"/>
                <a:tab pos="325755" algn="l"/>
              </a:tabLst>
            </a:pPr>
            <a:r>
              <a:rPr lang="en-US" sz="1100" spc="-120" dirty="0">
                <a:solidFill>
                  <a:srgbClr val="595959"/>
                </a:solidFill>
                <a:latin typeface="Arial Black"/>
                <a:cs typeface="Arial Black"/>
              </a:rPr>
              <a:t>The fitness level is left skewed</a:t>
            </a:r>
          </a:p>
          <a:p>
            <a:pPr algn="l">
              <a:buFont typeface="Arial" panose="020B0604020202020204" pitchFamily="34" charset="0"/>
              <a:buChar char="•"/>
            </a:pPr>
            <a:r>
              <a:rPr lang="en-GB" sz="1400" b="1" i="0" dirty="0">
                <a:effectLst/>
                <a:latin typeface="-apple-system"/>
              </a:rPr>
              <a:t>There are more male customer than female</a:t>
            </a:r>
          </a:p>
          <a:p>
            <a:pPr algn="l">
              <a:buFont typeface="Arial" panose="020B0604020202020204" pitchFamily="34" charset="0"/>
              <a:buChar char="•"/>
            </a:pPr>
            <a:r>
              <a:rPr lang="en-GB" sz="1400" b="1" i="0" dirty="0">
                <a:effectLst/>
                <a:latin typeface="-apple-system"/>
              </a:rPr>
              <a:t>2110 out of 7043 are dependents</a:t>
            </a:r>
          </a:p>
          <a:p>
            <a:pPr algn="l">
              <a:buFont typeface="Arial" panose="020B0604020202020204" pitchFamily="34" charset="0"/>
              <a:buChar char="•"/>
            </a:pPr>
            <a:r>
              <a:rPr lang="en-GB" sz="1400" b="1" i="0" dirty="0">
                <a:effectLst/>
                <a:latin typeface="-apple-system"/>
              </a:rPr>
              <a:t>27% of the customer </a:t>
            </a:r>
            <a:r>
              <a:rPr lang="en-GB" sz="1400" b="1" i="0" dirty="0" err="1">
                <a:effectLst/>
                <a:latin typeface="-apple-system"/>
              </a:rPr>
              <a:t>chruned</a:t>
            </a:r>
            <a:r>
              <a:rPr lang="en-GB" sz="1400" b="1" i="0" dirty="0">
                <a:effectLst/>
                <a:latin typeface="-apple-system"/>
              </a:rPr>
              <a:t> the company services</a:t>
            </a:r>
          </a:p>
          <a:p>
            <a:pPr marL="325120" marR="5080" indent="-313055">
              <a:lnSpc>
                <a:spcPct val="102299"/>
              </a:lnSpc>
              <a:spcBef>
                <a:spcPts val="70"/>
              </a:spcBef>
              <a:buFont typeface="Arial"/>
              <a:buChar char="●"/>
              <a:tabLst>
                <a:tab pos="325120" algn="l"/>
                <a:tab pos="325755" algn="l"/>
              </a:tabLst>
            </a:pPr>
            <a:endParaRPr lang="en-US" sz="1100" spc="-114" dirty="0">
              <a:solidFill>
                <a:srgbClr val="595959"/>
              </a:solidFill>
              <a:latin typeface="Arial Black"/>
              <a:cs typeface="Arial Black"/>
            </a:endParaRPr>
          </a:p>
          <a:p>
            <a:pPr marL="325120" marR="14604" indent="-313055">
              <a:lnSpc>
                <a:spcPct val="102299"/>
              </a:lnSpc>
              <a:buFont typeface="Arial"/>
              <a:buChar char="●"/>
              <a:tabLst>
                <a:tab pos="325120" algn="l"/>
                <a:tab pos="325755" algn="l"/>
              </a:tabLst>
            </a:pPr>
            <a:endParaRPr sz="1100" dirty="0">
              <a:latin typeface="Arial Black"/>
              <a:cs typeface="Arial Black"/>
            </a:endParaRPr>
          </a:p>
        </p:txBody>
      </p:sp>
      <p:sp>
        <p:nvSpPr>
          <p:cNvPr id="15" name="object 15"/>
          <p:cNvSpPr txBox="1"/>
          <p:nvPr/>
        </p:nvSpPr>
        <p:spPr>
          <a:xfrm>
            <a:off x="5181599" y="3797008"/>
            <a:ext cx="3310239" cy="182101"/>
          </a:xfrm>
          <a:prstGeom prst="rect">
            <a:avLst/>
          </a:prstGeom>
        </p:spPr>
        <p:txBody>
          <a:bodyPr vert="horz" wrap="square" lIns="0" tIns="12700" rIns="0" bIns="0" rtlCol="0">
            <a:spAutoFit/>
          </a:bodyPr>
          <a:lstStyle/>
          <a:p>
            <a:pPr marL="325120" indent="-313055">
              <a:lnSpc>
                <a:spcPct val="100000"/>
              </a:lnSpc>
              <a:spcBef>
                <a:spcPts val="100"/>
              </a:spcBef>
              <a:buFont typeface="Arial"/>
              <a:buChar char="●"/>
              <a:tabLst>
                <a:tab pos="325120" algn="l"/>
                <a:tab pos="325755" algn="l"/>
              </a:tabLst>
            </a:pPr>
            <a:r>
              <a:rPr lang="en-US" sz="1100" spc="-155" dirty="0">
                <a:solidFill>
                  <a:srgbClr val="595959"/>
                </a:solidFill>
                <a:latin typeface="Arial Black"/>
                <a:cs typeface="Arial Black"/>
              </a:rPr>
              <a:t>The distribution of the income is  highly skewed to t</a:t>
            </a:r>
          </a:p>
        </p:txBody>
      </p:sp>
      <p:pic>
        <p:nvPicPr>
          <p:cNvPr id="3074" name="Picture 2">
            <a:extLst>
              <a:ext uri="{FF2B5EF4-FFF2-40B4-BE49-F238E27FC236}">
                <a16:creationId xmlns:a16="http://schemas.microsoft.com/office/drawing/2014/main" id="{1EA4EB54-4588-90C5-837F-F821AE3972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66750"/>
            <a:ext cx="88392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737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7"/>
            <a:ext cx="8216265" cy="360680"/>
          </a:xfrm>
          <a:prstGeom prst="rect">
            <a:avLst/>
          </a:prstGeom>
        </p:spPr>
        <p:txBody>
          <a:bodyPr vert="horz" wrap="square" lIns="0" tIns="12700" rIns="0" bIns="0" rtlCol="0">
            <a:spAutoFit/>
          </a:bodyPr>
          <a:lstStyle/>
          <a:p>
            <a:pPr marL="12700">
              <a:lnSpc>
                <a:spcPct val="100000"/>
              </a:lnSpc>
              <a:spcBef>
                <a:spcPts val="100"/>
              </a:spcBef>
            </a:pPr>
            <a:r>
              <a:rPr sz="2200" spc="-45" dirty="0">
                <a:solidFill>
                  <a:srgbClr val="424242"/>
                </a:solidFill>
              </a:rPr>
              <a:t>Exploratory </a:t>
            </a:r>
            <a:r>
              <a:rPr sz="2200" spc="15" dirty="0">
                <a:solidFill>
                  <a:srgbClr val="424242"/>
                </a:solidFill>
              </a:rPr>
              <a:t>Data </a:t>
            </a:r>
            <a:r>
              <a:rPr sz="2200" spc="-70" dirty="0">
                <a:solidFill>
                  <a:srgbClr val="424242"/>
                </a:solidFill>
              </a:rPr>
              <a:t>Analysis </a:t>
            </a:r>
            <a:r>
              <a:rPr lang="en-US" sz="2200" spc="220" dirty="0">
                <a:solidFill>
                  <a:srgbClr val="424242"/>
                </a:solidFill>
              </a:rPr>
              <a:t>–</a:t>
            </a:r>
            <a:r>
              <a:rPr sz="2200" spc="220" dirty="0">
                <a:solidFill>
                  <a:srgbClr val="424242"/>
                </a:solidFill>
              </a:rPr>
              <a:t> </a:t>
            </a:r>
            <a:r>
              <a:rPr lang="en-US" sz="2200" spc="-30" dirty="0" err="1">
                <a:solidFill>
                  <a:srgbClr val="424242"/>
                </a:solidFill>
              </a:rPr>
              <a:t>StreamingTV</a:t>
            </a:r>
            <a:r>
              <a:rPr lang="en-US" sz="2200" spc="-30" dirty="0">
                <a:solidFill>
                  <a:srgbClr val="424242"/>
                </a:solidFill>
              </a:rPr>
              <a:t> &amp;</a:t>
            </a:r>
            <a:r>
              <a:rPr lang="en-US" sz="2200" spc="-30" dirty="0" err="1">
                <a:solidFill>
                  <a:srgbClr val="424242"/>
                </a:solidFill>
              </a:rPr>
              <a:t>PaymentMenthod</a:t>
            </a:r>
            <a:endParaRPr sz="2200" dirty="0"/>
          </a:p>
        </p:txBody>
      </p:sp>
      <p:sp>
        <p:nvSpPr>
          <p:cNvPr id="18" name="object 1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11</a:t>
            </a:fld>
            <a:endParaRPr spc="35" dirty="0"/>
          </a:p>
        </p:txBody>
      </p:sp>
      <p:sp>
        <p:nvSpPr>
          <p:cNvPr id="13" name="object 13"/>
          <p:cNvSpPr txBox="1"/>
          <p:nvPr/>
        </p:nvSpPr>
        <p:spPr>
          <a:xfrm>
            <a:off x="6227000" y="889027"/>
            <a:ext cx="1164400" cy="197490"/>
          </a:xfrm>
          <a:prstGeom prst="rect">
            <a:avLst/>
          </a:prstGeom>
        </p:spPr>
        <p:txBody>
          <a:bodyPr vert="horz" wrap="square" lIns="0" tIns="12700" rIns="0" bIns="0" rtlCol="0">
            <a:spAutoFit/>
          </a:bodyPr>
          <a:lstStyle/>
          <a:p>
            <a:pPr marL="12700">
              <a:lnSpc>
                <a:spcPct val="100000"/>
              </a:lnSpc>
              <a:spcBef>
                <a:spcPts val="100"/>
              </a:spcBef>
              <a:tabLst>
                <a:tab pos="2912110" algn="l"/>
              </a:tabLst>
            </a:pPr>
            <a:r>
              <a:rPr sz="1200" spc="-155" dirty="0">
                <a:solidFill>
                  <a:srgbClr val="0000FF"/>
                </a:solidFill>
                <a:latin typeface="Arial Black"/>
                <a:cs typeface="Arial Black"/>
              </a:rPr>
              <a:t>	</a:t>
            </a:r>
            <a:endParaRPr sz="1200" dirty="0">
              <a:latin typeface="Arial Black"/>
              <a:cs typeface="Arial Black"/>
            </a:endParaRPr>
          </a:p>
        </p:txBody>
      </p:sp>
      <p:sp>
        <p:nvSpPr>
          <p:cNvPr id="14" name="object 14"/>
          <p:cNvSpPr txBox="1"/>
          <p:nvPr/>
        </p:nvSpPr>
        <p:spPr>
          <a:xfrm>
            <a:off x="453753" y="3792732"/>
            <a:ext cx="3687655" cy="348365"/>
          </a:xfrm>
          <a:prstGeom prst="rect">
            <a:avLst/>
          </a:prstGeom>
        </p:spPr>
        <p:txBody>
          <a:bodyPr vert="horz" wrap="square" lIns="0" tIns="8890" rIns="0" bIns="0" rtlCol="0">
            <a:spAutoFit/>
          </a:bodyPr>
          <a:lstStyle/>
          <a:p>
            <a:pPr marL="12065" marR="5080">
              <a:lnSpc>
                <a:spcPct val="102299"/>
              </a:lnSpc>
              <a:spcBef>
                <a:spcPts val="70"/>
              </a:spcBef>
              <a:tabLst>
                <a:tab pos="325120" algn="l"/>
                <a:tab pos="325755" algn="l"/>
              </a:tabLst>
            </a:pPr>
            <a:endParaRPr lang="en-US" sz="1100" spc="-114" dirty="0">
              <a:solidFill>
                <a:srgbClr val="595959"/>
              </a:solidFill>
              <a:latin typeface="Arial Black"/>
              <a:cs typeface="Arial Black"/>
            </a:endParaRPr>
          </a:p>
          <a:p>
            <a:pPr marL="325120" marR="14604" indent="-313055">
              <a:lnSpc>
                <a:spcPct val="102299"/>
              </a:lnSpc>
              <a:buFont typeface="Arial"/>
              <a:buChar char="●"/>
              <a:tabLst>
                <a:tab pos="325120" algn="l"/>
                <a:tab pos="325755" algn="l"/>
              </a:tabLst>
            </a:pPr>
            <a:endParaRPr sz="1100" dirty="0">
              <a:latin typeface="Arial Black"/>
              <a:cs typeface="Arial Black"/>
            </a:endParaRPr>
          </a:p>
        </p:txBody>
      </p:sp>
      <p:pic>
        <p:nvPicPr>
          <p:cNvPr id="4098" name="Picture 2">
            <a:extLst>
              <a:ext uri="{FF2B5EF4-FFF2-40B4-BE49-F238E27FC236}">
                <a16:creationId xmlns:a16="http://schemas.microsoft.com/office/drawing/2014/main" id="{3A2D4F23-7FE5-49F2-496C-B29818DB3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642939"/>
            <a:ext cx="4771278" cy="30718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8AB7ED-D761-B567-09FF-8EC642A430FB}"/>
              </a:ext>
            </a:extLst>
          </p:cNvPr>
          <p:cNvSpPr txBox="1"/>
          <p:nvPr/>
        </p:nvSpPr>
        <p:spPr>
          <a:xfrm>
            <a:off x="5002594" y="1428750"/>
            <a:ext cx="3989006" cy="3416320"/>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r>
              <a:rPr lang="en-GB" b="1" i="0" dirty="0">
                <a:effectLst/>
                <a:latin typeface="-apple-system"/>
              </a:rPr>
              <a:t>Observation</a:t>
            </a:r>
          </a:p>
          <a:p>
            <a:pPr algn="l">
              <a:buFont typeface="Arial" panose="020B0604020202020204" pitchFamily="34" charset="0"/>
              <a:buChar char="•"/>
            </a:pPr>
            <a:r>
              <a:rPr lang="en-GB" b="0" i="0" dirty="0">
                <a:effectLst/>
                <a:latin typeface="-apple-system"/>
              </a:rPr>
              <a:t>Customers </a:t>
            </a:r>
            <a:r>
              <a:rPr lang="en-GB" b="0" i="0" dirty="0" err="1">
                <a:effectLst/>
                <a:latin typeface="-apple-system"/>
              </a:rPr>
              <a:t>prefered</a:t>
            </a:r>
            <a:r>
              <a:rPr lang="en-GB" b="0" i="0" dirty="0">
                <a:effectLst/>
                <a:latin typeface="-apple-system"/>
              </a:rPr>
              <a:t> mode of payment is Electronic Check, which is 33.58% followed by Mailed check</a:t>
            </a:r>
          </a:p>
        </p:txBody>
      </p:sp>
      <p:pic>
        <p:nvPicPr>
          <p:cNvPr id="4100" name="Picture 4">
            <a:extLst>
              <a:ext uri="{FF2B5EF4-FFF2-40B4-BE49-F238E27FC236}">
                <a16:creationId xmlns:a16="http://schemas.microsoft.com/office/drawing/2014/main" id="{38408CB9-44C7-73D5-091A-BCB049B8F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22" y="1002403"/>
            <a:ext cx="4191000" cy="286474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45E0C80-7EEA-1097-9F74-D9F30DE43298}"/>
              </a:ext>
            </a:extLst>
          </p:cNvPr>
          <p:cNvSpPr txBox="1"/>
          <p:nvPr/>
        </p:nvSpPr>
        <p:spPr>
          <a:xfrm>
            <a:off x="0" y="1428750"/>
            <a:ext cx="6858000" cy="3416320"/>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i="0" dirty="0">
              <a:effectLst/>
              <a:latin typeface="-apple-system"/>
            </a:endParaRPr>
          </a:p>
          <a:p>
            <a:pPr algn="l"/>
            <a:endParaRPr lang="en-GB" b="1" dirty="0">
              <a:latin typeface="-apple-system"/>
            </a:endParaRPr>
          </a:p>
          <a:p>
            <a:pPr algn="l"/>
            <a:r>
              <a:rPr lang="en-GB" b="1" i="0" dirty="0">
                <a:effectLst/>
                <a:latin typeface="-apple-system"/>
              </a:rPr>
              <a:t>Observation</a:t>
            </a:r>
          </a:p>
          <a:p>
            <a:pPr algn="l">
              <a:buFont typeface="Arial" panose="020B0604020202020204" pitchFamily="34" charset="0"/>
              <a:buChar char="•"/>
            </a:pPr>
            <a:r>
              <a:rPr lang="en-GB" b="0" i="0" dirty="0">
                <a:effectLst/>
                <a:latin typeface="-apple-system"/>
              </a:rPr>
              <a:t>38.44% of the customer v </a:t>
            </a:r>
            <a:r>
              <a:rPr lang="en-GB" b="0" i="0" dirty="0" err="1">
                <a:effectLst/>
                <a:latin typeface="-apple-system"/>
              </a:rPr>
              <a:t>iew</a:t>
            </a:r>
            <a:r>
              <a:rPr lang="en-GB" b="0" i="0" dirty="0">
                <a:effectLst/>
                <a:latin typeface="-apple-system"/>
              </a:rPr>
              <a:t> there program</a:t>
            </a:r>
          </a:p>
          <a:p>
            <a:pPr algn="l"/>
            <a:r>
              <a:rPr lang="en-GB" b="0" i="0" dirty="0">
                <a:effectLst/>
                <a:latin typeface="-apple-system"/>
              </a:rPr>
              <a:t> through </a:t>
            </a:r>
            <a:r>
              <a:rPr lang="en-GB" b="0" i="0" dirty="0" err="1">
                <a:effectLst/>
                <a:latin typeface="-apple-system"/>
              </a:rPr>
              <a:t>StreamingTV</a:t>
            </a:r>
            <a:r>
              <a:rPr lang="en-GB" b="0" i="0" dirty="0">
                <a:effectLst/>
                <a:latin typeface="-apple-system"/>
              </a:rPr>
              <a:t> this is a lot</a:t>
            </a:r>
          </a:p>
        </p:txBody>
      </p:sp>
    </p:spTree>
    <p:extLst>
      <p:ext uri="{BB962C8B-B14F-4D97-AF65-F5344CB8AC3E}">
        <p14:creationId xmlns:p14="http://schemas.microsoft.com/office/powerpoint/2010/main" val="1392915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7"/>
            <a:ext cx="8216265" cy="360680"/>
          </a:xfrm>
          <a:prstGeom prst="rect">
            <a:avLst/>
          </a:prstGeom>
        </p:spPr>
        <p:txBody>
          <a:bodyPr vert="horz" wrap="square" lIns="0" tIns="12700" rIns="0" bIns="0" rtlCol="0">
            <a:spAutoFit/>
          </a:bodyPr>
          <a:lstStyle/>
          <a:p>
            <a:pPr marL="12700">
              <a:lnSpc>
                <a:spcPct val="100000"/>
              </a:lnSpc>
              <a:spcBef>
                <a:spcPts val="100"/>
              </a:spcBef>
            </a:pPr>
            <a:r>
              <a:rPr sz="2200" spc="-45" dirty="0">
                <a:solidFill>
                  <a:srgbClr val="424242"/>
                </a:solidFill>
              </a:rPr>
              <a:t>Exploratory </a:t>
            </a:r>
            <a:r>
              <a:rPr sz="2200" spc="15" dirty="0">
                <a:solidFill>
                  <a:srgbClr val="424242"/>
                </a:solidFill>
              </a:rPr>
              <a:t>Data </a:t>
            </a:r>
            <a:r>
              <a:rPr sz="2200" spc="-70" dirty="0">
                <a:solidFill>
                  <a:srgbClr val="424242"/>
                </a:solidFill>
              </a:rPr>
              <a:t>Analysis </a:t>
            </a:r>
            <a:r>
              <a:rPr lang="en-US" sz="2200" spc="220" dirty="0">
                <a:solidFill>
                  <a:srgbClr val="424242"/>
                </a:solidFill>
              </a:rPr>
              <a:t>–</a:t>
            </a:r>
            <a:r>
              <a:rPr lang="en-US" sz="1400" spc="220" dirty="0" err="1">
                <a:solidFill>
                  <a:srgbClr val="424242"/>
                </a:solidFill>
              </a:rPr>
              <a:t>StreamingMovies</a:t>
            </a:r>
            <a:r>
              <a:rPr lang="en-US" sz="1400" spc="-30" dirty="0">
                <a:solidFill>
                  <a:srgbClr val="424242"/>
                </a:solidFill>
              </a:rPr>
              <a:t> &amp;  </a:t>
            </a:r>
            <a:r>
              <a:rPr lang="en-US" sz="1400" spc="-30" dirty="0" err="1">
                <a:solidFill>
                  <a:srgbClr val="424242"/>
                </a:solidFill>
              </a:rPr>
              <a:t>InternetService</a:t>
            </a:r>
            <a:r>
              <a:rPr lang="en-US" sz="1400" spc="-30" dirty="0">
                <a:solidFill>
                  <a:srgbClr val="424242"/>
                </a:solidFill>
              </a:rPr>
              <a:t> </a:t>
            </a:r>
            <a:endParaRPr sz="1400" dirty="0"/>
          </a:p>
        </p:txBody>
      </p:sp>
      <p:sp>
        <p:nvSpPr>
          <p:cNvPr id="12" name="object 12"/>
          <p:cNvSpPr txBox="1"/>
          <p:nvPr/>
        </p:nvSpPr>
        <p:spPr>
          <a:xfrm>
            <a:off x="609600" y="711807"/>
            <a:ext cx="1676400" cy="197490"/>
          </a:xfrm>
          <a:prstGeom prst="rect">
            <a:avLst/>
          </a:prstGeom>
        </p:spPr>
        <p:txBody>
          <a:bodyPr vert="horz" wrap="square" lIns="0" tIns="12700" rIns="0" bIns="0" rtlCol="0">
            <a:spAutoFit/>
          </a:bodyPr>
          <a:lstStyle/>
          <a:p>
            <a:pPr marL="12700">
              <a:lnSpc>
                <a:spcPct val="100000"/>
              </a:lnSpc>
              <a:spcBef>
                <a:spcPts val="100"/>
              </a:spcBef>
            </a:pPr>
            <a:r>
              <a:rPr lang="en-US" sz="1200" spc="-40" dirty="0" err="1">
                <a:solidFill>
                  <a:srgbClr val="0000FF"/>
                </a:solidFill>
                <a:latin typeface="Arial Black"/>
                <a:cs typeface="Arial Black"/>
              </a:rPr>
              <a:t>StreamingMovies</a:t>
            </a:r>
            <a:endParaRPr sz="1200" dirty="0">
              <a:latin typeface="Arial Black"/>
              <a:cs typeface="Arial Black"/>
            </a:endParaRPr>
          </a:p>
        </p:txBody>
      </p:sp>
      <p:sp>
        <p:nvSpPr>
          <p:cNvPr id="18" name="object 1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12</a:t>
            </a:fld>
            <a:endParaRPr spc="35" dirty="0"/>
          </a:p>
        </p:txBody>
      </p:sp>
      <p:sp>
        <p:nvSpPr>
          <p:cNvPr id="13" name="object 13"/>
          <p:cNvSpPr txBox="1"/>
          <p:nvPr/>
        </p:nvSpPr>
        <p:spPr>
          <a:xfrm>
            <a:off x="5533277" y="711807"/>
            <a:ext cx="3153523" cy="197490"/>
          </a:xfrm>
          <a:prstGeom prst="rect">
            <a:avLst/>
          </a:prstGeom>
        </p:spPr>
        <p:txBody>
          <a:bodyPr vert="horz" wrap="square" lIns="0" tIns="12700" rIns="0" bIns="0" rtlCol="0">
            <a:spAutoFit/>
          </a:bodyPr>
          <a:lstStyle/>
          <a:p>
            <a:pPr marL="12700">
              <a:lnSpc>
                <a:spcPct val="100000"/>
              </a:lnSpc>
              <a:spcBef>
                <a:spcPts val="100"/>
              </a:spcBef>
              <a:tabLst>
                <a:tab pos="2912110" algn="l"/>
              </a:tabLst>
            </a:pPr>
            <a:r>
              <a:rPr sz="1200" spc="-155" dirty="0">
                <a:solidFill>
                  <a:srgbClr val="0000FF"/>
                </a:solidFill>
                <a:latin typeface="Arial Black"/>
                <a:cs typeface="Arial Black"/>
              </a:rPr>
              <a:t>	</a:t>
            </a:r>
            <a:endParaRPr sz="1200" dirty="0">
              <a:latin typeface="Arial Black"/>
              <a:cs typeface="Arial Black"/>
            </a:endParaRPr>
          </a:p>
        </p:txBody>
      </p:sp>
      <p:sp>
        <p:nvSpPr>
          <p:cNvPr id="14" name="object 14"/>
          <p:cNvSpPr txBox="1"/>
          <p:nvPr/>
        </p:nvSpPr>
        <p:spPr>
          <a:xfrm>
            <a:off x="453753" y="3792732"/>
            <a:ext cx="3687655" cy="1346972"/>
          </a:xfrm>
          <a:prstGeom prst="rect">
            <a:avLst/>
          </a:prstGeom>
        </p:spPr>
        <p:txBody>
          <a:bodyPr vert="horz" wrap="square" lIns="0" tIns="8890" rIns="0" bIns="0" rtlCol="0">
            <a:spAutoFit/>
          </a:bodyPr>
          <a:lstStyle/>
          <a:p>
            <a:pPr algn="l"/>
            <a:endParaRPr lang="en-GB" sz="1100" b="1" i="0" dirty="0">
              <a:effectLst/>
              <a:latin typeface="-apple-system"/>
            </a:endParaRPr>
          </a:p>
          <a:p>
            <a:pPr algn="l"/>
            <a:endParaRPr lang="en-GB" sz="1100" b="1" dirty="0">
              <a:latin typeface="-apple-system"/>
            </a:endParaRPr>
          </a:p>
          <a:p>
            <a:pPr algn="l"/>
            <a:endParaRPr lang="en-GB" sz="1100" b="1" i="0" dirty="0">
              <a:effectLst/>
              <a:latin typeface="-apple-system"/>
            </a:endParaRPr>
          </a:p>
          <a:p>
            <a:pPr algn="l"/>
            <a:r>
              <a:rPr lang="en-GB" sz="1400" i="0" dirty="0">
                <a:effectLst/>
                <a:latin typeface="-apple-system"/>
              </a:rPr>
              <a:t>Observation</a:t>
            </a:r>
          </a:p>
          <a:p>
            <a:pPr algn="l">
              <a:buFont typeface="Arial" panose="020B0604020202020204" pitchFamily="34" charset="0"/>
              <a:buChar char="•"/>
            </a:pPr>
            <a:r>
              <a:rPr lang="en-GB" sz="1400" i="0" dirty="0">
                <a:effectLst/>
                <a:latin typeface="-apple-system"/>
              </a:rPr>
              <a:t>38.79% of their customer stream movies</a:t>
            </a:r>
          </a:p>
          <a:p>
            <a:pPr marL="325120" marR="5080" indent="-313055">
              <a:lnSpc>
                <a:spcPct val="102299"/>
              </a:lnSpc>
              <a:spcBef>
                <a:spcPts val="70"/>
              </a:spcBef>
              <a:buFont typeface="Arial"/>
              <a:buChar char="●"/>
              <a:tabLst>
                <a:tab pos="325120" algn="l"/>
                <a:tab pos="325755" algn="l"/>
              </a:tabLst>
            </a:pPr>
            <a:endParaRPr lang="en-US" sz="1400" spc="-120" dirty="0">
              <a:solidFill>
                <a:srgbClr val="595959"/>
              </a:solidFill>
              <a:latin typeface="Arial Black"/>
              <a:cs typeface="Arial Black"/>
            </a:endParaRPr>
          </a:p>
          <a:p>
            <a:pPr marL="325120" marR="14604" indent="-313055">
              <a:lnSpc>
                <a:spcPct val="102299"/>
              </a:lnSpc>
              <a:buFont typeface="Arial"/>
              <a:buChar char="●"/>
              <a:tabLst>
                <a:tab pos="325120" algn="l"/>
                <a:tab pos="325755" algn="l"/>
              </a:tabLst>
            </a:pPr>
            <a:endParaRPr sz="1100" dirty="0">
              <a:latin typeface="Arial Black"/>
              <a:cs typeface="Arial Black"/>
            </a:endParaRPr>
          </a:p>
        </p:txBody>
      </p:sp>
      <p:pic>
        <p:nvPicPr>
          <p:cNvPr id="5122" name="Picture 2">
            <a:extLst>
              <a:ext uri="{FF2B5EF4-FFF2-40B4-BE49-F238E27FC236}">
                <a16:creationId xmlns:a16="http://schemas.microsoft.com/office/drawing/2014/main" id="{A41C4418-7D89-7497-6056-B8B0B2B29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09297"/>
            <a:ext cx="4191000" cy="341505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20002F4F-7A07-2919-2AE7-68C9B29B8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199" y="909297"/>
            <a:ext cx="4758039" cy="28834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99601FCC-9BC0-DACD-1539-673754F814B8}"/>
              </a:ext>
            </a:extLst>
          </p:cNvPr>
          <p:cNvSpPr>
            <a:spLocks noChangeArrowheads="1"/>
          </p:cNvSpPr>
          <p:nvPr/>
        </p:nvSpPr>
        <p:spPr bwMode="auto">
          <a:xfrm>
            <a:off x="0" y="13157"/>
            <a:ext cx="22602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ar(--jp-content-font-family)"/>
              </a:rPr>
              <a:t>c</a:t>
            </a:r>
            <a:r>
              <a:rPr kumimoji="0" lang="en-US" altLang="en-US" sz="1000" b="0" i="0" u="none" strike="noStrike" cap="none" normalizeH="0" baseline="0" dirty="0">
                <a:ln>
                  <a:noFill/>
                </a:ln>
                <a:solidFill>
                  <a:srgbClr val="000000"/>
                </a:solidFill>
                <a:effectLst/>
                <a:latin typeface="var(--jp-cell-prompt-font-family)"/>
              </a:rPr>
              <a:t> [ ]:</a:t>
            </a:r>
            <a:endParaRPr kumimoji="0" lang="en-US" altLang="en-US" sz="1000" b="0"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5BE29312-91CD-9E16-C2D9-FDACB1456F32}"/>
              </a:ext>
            </a:extLst>
          </p:cNvPr>
          <p:cNvSpPr>
            <a:spLocks noChangeArrowheads="1"/>
          </p:cNvSpPr>
          <p:nvPr/>
        </p:nvSpPr>
        <p:spPr bwMode="auto">
          <a:xfrm>
            <a:off x="152400" y="165557"/>
            <a:ext cx="6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0B8C47D8-8736-1414-59C2-2F0D30141435}"/>
              </a:ext>
            </a:extLst>
          </p:cNvPr>
          <p:cNvSpPr>
            <a:spLocks noChangeArrowheads="1"/>
          </p:cNvSpPr>
          <p:nvPr/>
        </p:nvSpPr>
        <p:spPr bwMode="auto">
          <a:xfrm>
            <a:off x="5638800" y="-3325055"/>
            <a:ext cx="4038600" cy="843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var(--jp-content-font-family)"/>
              </a:rPr>
              <a:t>Observation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tabLst/>
            </a:pPr>
            <a:r>
              <a:rPr lang="en-US" altLang="en-US" sz="1400" b="1" dirty="0">
                <a:solidFill>
                  <a:srgbClr val="000000"/>
                </a:solidFill>
                <a:latin typeface="var(--jp-content-font-family)"/>
              </a:rPr>
              <a:t>Observation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00000"/>
                </a:solidFill>
                <a:effectLst/>
                <a:latin typeface="var(--jp-content-font-family)"/>
              </a:rPr>
              <a:t>43.96% of the customers use fiber optic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ar(--jp-cell-prompt-font-family)"/>
              </a:rPr>
              <a:t>I</a:t>
            </a:r>
            <a:endParaRPr kumimoji="0" lang="en-US" altLang="en-US" sz="1000" b="0"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0741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7"/>
            <a:ext cx="5968365" cy="351378"/>
          </a:xfrm>
          <a:prstGeom prst="rect">
            <a:avLst/>
          </a:prstGeom>
        </p:spPr>
        <p:txBody>
          <a:bodyPr vert="horz" wrap="square" lIns="0" tIns="12700" rIns="0" bIns="0" rtlCol="0">
            <a:spAutoFit/>
          </a:bodyPr>
          <a:lstStyle/>
          <a:p>
            <a:pPr marL="12700">
              <a:lnSpc>
                <a:spcPct val="100000"/>
              </a:lnSpc>
              <a:spcBef>
                <a:spcPts val="100"/>
              </a:spcBef>
            </a:pPr>
            <a:r>
              <a:rPr sz="2200" spc="-45" dirty="0">
                <a:solidFill>
                  <a:srgbClr val="424242"/>
                </a:solidFill>
              </a:rPr>
              <a:t>Exploratory </a:t>
            </a:r>
            <a:r>
              <a:rPr sz="2200" spc="15" dirty="0">
                <a:solidFill>
                  <a:srgbClr val="424242"/>
                </a:solidFill>
              </a:rPr>
              <a:t>Data </a:t>
            </a:r>
            <a:r>
              <a:rPr sz="2200" spc="-70" dirty="0">
                <a:solidFill>
                  <a:srgbClr val="424242"/>
                </a:solidFill>
              </a:rPr>
              <a:t>Analysis </a:t>
            </a:r>
            <a:r>
              <a:rPr lang="en-NG" sz="2200" spc="220" dirty="0">
                <a:solidFill>
                  <a:srgbClr val="424242"/>
                </a:solidFill>
              </a:rPr>
              <a:t>–</a:t>
            </a:r>
            <a:r>
              <a:rPr sz="2200" spc="220" dirty="0">
                <a:solidFill>
                  <a:srgbClr val="424242"/>
                </a:solidFill>
              </a:rPr>
              <a:t> </a:t>
            </a:r>
            <a:endParaRPr sz="2200" dirty="0"/>
          </a:p>
        </p:txBody>
      </p:sp>
      <p:sp>
        <p:nvSpPr>
          <p:cNvPr id="3" name="object 3"/>
          <p:cNvSpPr txBox="1"/>
          <p:nvPr/>
        </p:nvSpPr>
        <p:spPr>
          <a:xfrm>
            <a:off x="275574" y="928902"/>
            <a:ext cx="998855" cy="197490"/>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595959"/>
                </a:solidFill>
                <a:latin typeface="Arial"/>
                <a:cs typeface="Arial"/>
              </a:rPr>
              <a:t>:</a:t>
            </a:r>
            <a:endParaRPr sz="1200" dirty="0">
              <a:latin typeface="Arial"/>
              <a:cs typeface="Arial"/>
            </a:endParaRPr>
          </a:p>
        </p:txBody>
      </p:sp>
      <p:sp>
        <p:nvSpPr>
          <p:cNvPr id="4" name="object 4"/>
          <p:cNvSpPr txBox="1"/>
          <p:nvPr/>
        </p:nvSpPr>
        <p:spPr>
          <a:xfrm>
            <a:off x="309441" y="1155828"/>
            <a:ext cx="3667800" cy="424988"/>
          </a:xfrm>
          <a:prstGeom prst="rect">
            <a:avLst/>
          </a:prstGeom>
        </p:spPr>
        <p:txBody>
          <a:bodyPr vert="horz" wrap="square" lIns="0" tIns="12700" rIns="0" bIns="0" rtlCol="0">
            <a:spAutoFit/>
          </a:bodyPr>
          <a:lstStyle/>
          <a:p>
            <a:pPr marL="12065" marR="25400">
              <a:lnSpc>
                <a:spcPct val="114599"/>
              </a:lnSpc>
              <a:tabLst>
                <a:tab pos="332740" algn="l"/>
                <a:tab pos="333375" algn="l"/>
              </a:tabLst>
            </a:pPr>
            <a:endParaRPr lang="en-US" sz="1200" spc="-135" dirty="0">
              <a:solidFill>
                <a:srgbClr val="595959"/>
              </a:solidFill>
              <a:latin typeface="Arial Black"/>
              <a:cs typeface="Arial Black"/>
            </a:endParaRPr>
          </a:p>
          <a:p>
            <a:pPr marL="332740" marR="25400" indent="-320675">
              <a:lnSpc>
                <a:spcPct val="114599"/>
              </a:lnSpc>
              <a:buFont typeface="Arial"/>
              <a:buChar char="●"/>
              <a:tabLst>
                <a:tab pos="332740" algn="l"/>
                <a:tab pos="333375" algn="l"/>
              </a:tabLst>
            </a:pPr>
            <a:endParaRPr sz="1200" dirty="0">
              <a:latin typeface="Arial Black"/>
              <a:cs typeface="Arial Black"/>
            </a:endParaRPr>
          </a:p>
        </p:txBody>
      </p:sp>
      <p:sp>
        <p:nvSpPr>
          <p:cNvPr id="9" name="object 9"/>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13</a:t>
            </a:fld>
            <a:endParaRPr spc="35" dirty="0"/>
          </a:p>
        </p:txBody>
      </p:sp>
      <p:pic>
        <p:nvPicPr>
          <p:cNvPr id="6146" name="Picture 2">
            <a:extLst>
              <a:ext uri="{FF2B5EF4-FFF2-40B4-BE49-F238E27FC236}">
                <a16:creationId xmlns:a16="http://schemas.microsoft.com/office/drawing/2014/main" id="{C90935EE-AC87-B55D-2AE9-ED8E52EF8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126392"/>
            <a:ext cx="4343400" cy="337417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8B8BDB4-8EC1-48B5-5C7B-CA03EB522A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28903"/>
            <a:ext cx="3810000" cy="34716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660FEE7-D830-DE1C-F42B-280CBF36ECC6}"/>
              </a:ext>
            </a:extLst>
          </p:cNvPr>
          <p:cNvSpPr txBox="1"/>
          <p:nvPr/>
        </p:nvSpPr>
        <p:spPr>
          <a:xfrm>
            <a:off x="309441" y="702506"/>
            <a:ext cx="8758359" cy="430887"/>
          </a:xfrm>
          <a:prstGeom prst="rect">
            <a:avLst/>
          </a:prstGeom>
          <a:noFill/>
        </p:spPr>
        <p:txBody>
          <a:bodyPr wrap="square">
            <a:spAutoFit/>
          </a:bodyPr>
          <a:lstStyle/>
          <a:p>
            <a:r>
              <a:rPr lang="en-CA" sz="2200" b="1" kern="0" spc="15" dirty="0">
                <a:solidFill>
                  <a:srgbClr val="424242"/>
                </a:solidFill>
                <a:latin typeface="Arial"/>
                <a:ea typeface="+mj-ea"/>
                <a:cs typeface="Arial"/>
              </a:rPr>
              <a:t>CONTRACT						</a:t>
            </a:r>
            <a:r>
              <a:rPr lang="en-CA" sz="2200" b="1" kern="0" spc="15" dirty="0" err="1">
                <a:solidFill>
                  <a:srgbClr val="424242"/>
                </a:solidFill>
                <a:latin typeface="Arial"/>
                <a:ea typeface="+mj-ea"/>
                <a:cs typeface="Arial"/>
              </a:rPr>
              <a:t>OnlineSecurity</a:t>
            </a:r>
            <a:endParaRPr lang="en-CA" dirty="0"/>
          </a:p>
        </p:txBody>
      </p:sp>
      <p:sp>
        <p:nvSpPr>
          <p:cNvPr id="10" name="TextBox 9">
            <a:extLst>
              <a:ext uri="{FF2B5EF4-FFF2-40B4-BE49-F238E27FC236}">
                <a16:creationId xmlns:a16="http://schemas.microsoft.com/office/drawing/2014/main" id="{E658DAF3-FCF0-117E-4D9E-3490E7263B4F}"/>
              </a:ext>
            </a:extLst>
          </p:cNvPr>
          <p:cNvSpPr txBox="1"/>
          <p:nvPr/>
        </p:nvSpPr>
        <p:spPr>
          <a:xfrm>
            <a:off x="5867400" y="2264392"/>
            <a:ext cx="3124200" cy="2862322"/>
          </a:xfrm>
          <a:prstGeom prst="rect">
            <a:avLst/>
          </a:prstGeom>
          <a:noFill/>
        </p:spPr>
        <p:txBody>
          <a:bodyPr wrap="square">
            <a:spAutoFit/>
          </a:bodyPr>
          <a:lstStyle/>
          <a:p>
            <a:pPr algn="l"/>
            <a:endParaRPr lang="en-CA" b="1" i="0" dirty="0">
              <a:effectLst/>
              <a:latin typeface="-apple-system"/>
            </a:endParaRPr>
          </a:p>
          <a:p>
            <a:pPr algn="l"/>
            <a:endParaRPr lang="en-CA" b="1" dirty="0">
              <a:latin typeface="-apple-system"/>
            </a:endParaRPr>
          </a:p>
          <a:p>
            <a:pPr algn="l"/>
            <a:endParaRPr lang="en-CA" b="1" i="0" dirty="0">
              <a:effectLst/>
              <a:latin typeface="-apple-system"/>
            </a:endParaRPr>
          </a:p>
          <a:p>
            <a:pPr algn="l"/>
            <a:endParaRPr lang="en-CA" b="1" dirty="0">
              <a:latin typeface="-apple-system"/>
            </a:endParaRPr>
          </a:p>
          <a:p>
            <a:pPr algn="l"/>
            <a:endParaRPr lang="en-CA" b="1" i="0" dirty="0">
              <a:effectLst/>
              <a:latin typeface="-apple-system"/>
            </a:endParaRPr>
          </a:p>
          <a:p>
            <a:pPr algn="l"/>
            <a:endParaRPr lang="en-CA" b="1" dirty="0">
              <a:latin typeface="-apple-system"/>
            </a:endParaRPr>
          </a:p>
          <a:p>
            <a:pPr algn="l"/>
            <a:endParaRPr lang="en-CA" b="1" i="0" dirty="0">
              <a:effectLst/>
              <a:latin typeface="-apple-system"/>
            </a:endParaRPr>
          </a:p>
          <a:p>
            <a:pPr algn="l"/>
            <a:endParaRPr lang="en-CA" b="1" dirty="0">
              <a:latin typeface="-apple-system"/>
            </a:endParaRPr>
          </a:p>
          <a:p>
            <a:pPr algn="l"/>
            <a:r>
              <a:rPr lang="en-CA" b="1" i="0" dirty="0">
                <a:effectLst/>
                <a:latin typeface="-apple-system"/>
              </a:rPr>
              <a:t>Observation</a:t>
            </a:r>
          </a:p>
          <a:p>
            <a:pPr algn="l">
              <a:buFont typeface="Arial" panose="020B0604020202020204" pitchFamily="34" charset="0"/>
              <a:buChar char="•"/>
            </a:pPr>
            <a:r>
              <a:rPr lang="en-CA" b="0" i="0" dirty="0">
                <a:effectLst/>
                <a:latin typeface="-apple-system"/>
              </a:rPr>
              <a:t>28.67% use </a:t>
            </a:r>
            <a:r>
              <a:rPr lang="en-CA" b="0" i="0" dirty="0" err="1">
                <a:effectLst/>
                <a:latin typeface="-apple-system"/>
              </a:rPr>
              <a:t>OnlineSecurity</a:t>
            </a:r>
            <a:endParaRPr lang="en-CA" b="0" i="0" dirty="0">
              <a:effectLst/>
              <a:latin typeface="-apple-system"/>
            </a:endParaRPr>
          </a:p>
        </p:txBody>
      </p:sp>
      <p:sp>
        <p:nvSpPr>
          <p:cNvPr id="13" name="TextBox 12">
            <a:extLst>
              <a:ext uri="{FF2B5EF4-FFF2-40B4-BE49-F238E27FC236}">
                <a16:creationId xmlns:a16="http://schemas.microsoft.com/office/drawing/2014/main" id="{8B3E8ED6-38E9-1CCA-D760-10A6E2A768D1}"/>
              </a:ext>
            </a:extLst>
          </p:cNvPr>
          <p:cNvSpPr txBox="1"/>
          <p:nvPr/>
        </p:nvSpPr>
        <p:spPr>
          <a:xfrm>
            <a:off x="152400" y="2135620"/>
            <a:ext cx="4724400" cy="2862322"/>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r>
              <a:rPr lang="en-GB" b="1" i="0" dirty="0">
                <a:effectLst/>
                <a:latin typeface="-apple-system"/>
              </a:rPr>
              <a:t>Observation</a:t>
            </a:r>
          </a:p>
          <a:p>
            <a:pPr algn="l">
              <a:buFont typeface="Arial" panose="020B0604020202020204" pitchFamily="34" charset="0"/>
              <a:buChar char="•"/>
            </a:pPr>
            <a:r>
              <a:rPr lang="en-GB" b="0" i="0" dirty="0">
                <a:effectLst/>
                <a:latin typeface="-apple-system"/>
              </a:rPr>
              <a:t>Most of the customers prefer to Month-to- month payment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7"/>
            <a:ext cx="6574790" cy="360680"/>
          </a:xfrm>
          <a:prstGeom prst="rect">
            <a:avLst/>
          </a:prstGeom>
        </p:spPr>
        <p:txBody>
          <a:bodyPr vert="horz" wrap="square" lIns="0" tIns="12700" rIns="0" bIns="0" rtlCol="0">
            <a:spAutoFit/>
          </a:bodyPr>
          <a:lstStyle/>
          <a:p>
            <a:pPr marL="12700">
              <a:lnSpc>
                <a:spcPct val="100000"/>
              </a:lnSpc>
              <a:spcBef>
                <a:spcPts val="100"/>
              </a:spcBef>
            </a:pPr>
            <a:r>
              <a:rPr sz="2200" spc="-45" dirty="0">
                <a:solidFill>
                  <a:srgbClr val="424242"/>
                </a:solidFill>
              </a:rPr>
              <a:t>Exploratory </a:t>
            </a:r>
            <a:r>
              <a:rPr sz="2200" spc="15" dirty="0">
                <a:solidFill>
                  <a:srgbClr val="424242"/>
                </a:solidFill>
              </a:rPr>
              <a:t>Data </a:t>
            </a:r>
            <a:r>
              <a:rPr sz="2200" spc="-70" dirty="0">
                <a:solidFill>
                  <a:srgbClr val="424242"/>
                </a:solidFill>
              </a:rPr>
              <a:t>Analysis </a:t>
            </a:r>
            <a:r>
              <a:rPr lang="en-US" sz="2200" spc="220" dirty="0">
                <a:solidFill>
                  <a:srgbClr val="424242"/>
                </a:solidFill>
              </a:rPr>
              <a:t>–</a:t>
            </a:r>
            <a:r>
              <a:rPr sz="2200" spc="220" dirty="0">
                <a:solidFill>
                  <a:srgbClr val="424242"/>
                </a:solidFill>
              </a:rPr>
              <a:t> </a:t>
            </a:r>
            <a:r>
              <a:rPr lang="en-US" sz="2200" spc="-60" dirty="0">
                <a:solidFill>
                  <a:srgbClr val="424242"/>
                </a:solidFill>
              </a:rPr>
              <a:t>BIVARIATE</a:t>
            </a:r>
            <a:endParaRPr sz="2200" dirty="0"/>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14</a:t>
            </a:fld>
            <a:endParaRPr spc="35" dirty="0"/>
          </a:p>
        </p:txBody>
      </p:sp>
      <p:pic>
        <p:nvPicPr>
          <p:cNvPr id="7170" name="Picture 2">
            <a:extLst>
              <a:ext uri="{FF2B5EF4-FFF2-40B4-BE49-F238E27FC236}">
                <a16:creationId xmlns:a16="http://schemas.microsoft.com/office/drawing/2014/main" id="{73C7B4A1-BF04-49EB-8BC7-EE0D1756F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7750"/>
            <a:ext cx="9144000" cy="3276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ACF1256-6773-B301-DEAF-EA7567710D2B}"/>
              </a:ext>
            </a:extLst>
          </p:cNvPr>
          <p:cNvSpPr txBox="1"/>
          <p:nvPr/>
        </p:nvSpPr>
        <p:spPr>
          <a:xfrm>
            <a:off x="152400" y="711808"/>
            <a:ext cx="3657600" cy="276999"/>
          </a:xfrm>
          <a:prstGeom prst="rect">
            <a:avLst/>
          </a:prstGeom>
          <a:noFill/>
        </p:spPr>
        <p:txBody>
          <a:bodyPr wrap="square">
            <a:spAutoFit/>
          </a:bodyPr>
          <a:lstStyle/>
          <a:p>
            <a:r>
              <a:rPr lang="en-US" sz="1200" b="1" kern="0" spc="-60" dirty="0">
                <a:solidFill>
                  <a:srgbClr val="424242"/>
                </a:solidFill>
                <a:latin typeface="Arial"/>
                <a:ea typeface="+mj-ea"/>
                <a:cs typeface="Arial"/>
              </a:rPr>
              <a:t>Gender vs </a:t>
            </a:r>
            <a:r>
              <a:rPr lang="en-US" sz="1200" b="1" kern="0" spc="-60" dirty="0" err="1">
                <a:solidFill>
                  <a:srgbClr val="424242"/>
                </a:solidFill>
                <a:latin typeface="Arial"/>
                <a:ea typeface="+mj-ea"/>
                <a:cs typeface="Arial"/>
              </a:rPr>
              <a:t>PhoneService</a:t>
            </a:r>
            <a:endParaRPr lang="en-CA" sz="1200" dirty="0"/>
          </a:p>
        </p:txBody>
      </p:sp>
      <p:sp>
        <p:nvSpPr>
          <p:cNvPr id="8" name="TextBox 7">
            <a:extLst>
              <a:ext uri="{FF2B5EF4-FFF2-40B4-BE49-F238E27FC236}">
                <a16:creationId xmlns:a16="http://schemas.microsoft.com/office/drawing/2014/main" id="{FBCA8C82-57B6-9071-95EA-690A0544EE28}"/>
              </a:ext>
            </a:extLst>
          </p:cNvPr>
          <p:cNvSpPr txBox="1"/>
          <p:nvPr/>
        </p:nvSpPr>
        <p:spPr>
          <a:xfrm>
            <a:off x="5791200" y="209550"/>
            <a:ext cx="3077226"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60" normalizeH="0" baseline="0" noProof="0" dirty="0">
              <a:ln>
                <a:noFill/>
              </a:ln>
              <a:solidFill>
                <a:srgbClr val="424242"/>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0" spc="-60" dirty="0">
              <a:solidFill>
                <a:srgbClr val="424242"/>
              </a:solidFill>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60" normalizeH="0" baseline="0" noProof="0" dirty="0">
              <a:ln>
                <a:noFill/>
              </a:ln>
              <a:solidFill>
                <a:srgbClr val="424242"/>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60" normalizeH="0" baseline="0" noProof="0" dirty="0">
                <a:ln>
                  <a:noFill/>
                </a:ln>
                <a:solidFill>
                  <a:srgbClr val="424242"/>
                </a:solidFill>
                <a:effectLst/>
                <a:uLnTx/>
                <a:uFillTx/>
                <a:latin typeface="Arial"/>
                <a:ea typeface="+mn-ea"/>
                <a:cs typeface="Arial"/>
              </a:rPr>
              <a:t>Gender vs </a:t>
            </a:r>
            <a:r>
              <a:rPr lang="en-US" sz="1200" b="1" kern="0" spc="-60" dirty="0">
                <a:solidFill>
                  <a:srgbClr val="424242"/>
                </a:solidFill>
                <a:latin typeface="Arial"/>
                <a:cs typeface="Arial"/>
              </a:rPr>
              <a:t>Tenure</a:t>
            </a:r>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TextBox 9">
            <a:extLst>
              <a:ext uri="{FF2B5EF4-FFF2-40B4-BE49-F238E27FC236}">
                <a16:creationId xmlns:a16="http://schemas.microsoft.com/office/drawing/2014/main" id="{BA5978F7-1E31-C949-9AC8-61646226E2FF}"/>
              </a:ext>
            </a:extLst>
          </p:cNvPr>
          <p:cNvSpPr txBox="1"/>
          <p:nvPr/>
        </p:nvSpPr>
        <p:spPr>
          <a:xfrm>
            <a:off x="275574" y="1156396"/>
            <a:ext cx="8839104" cy="3877985"/>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r>
              <a:rPr lang="en-GB" b="1" i="0" dirty="0">
                <a:effectLst/>
                <a:latin typeface="-apple-system"/>
              </a:rPr>
              <a:t>Observation</a:t>
            </a:r>
          </a:p>
          <a:p>
            <a:pPr algn="l">
              <a:buFont typeface="Arial" panose="020B0604020202020204" pitchFamily="34" charset="0"/>
              <a:buChar char="•"/>
            </a:pPr>
            <a:r>
              <a:rPr lang="en-GB" sz="1200" b="1" i="0" dirty="0">
                <a:effectLst/>
                <a:latin typeface="-apple-system"/>
              </a:rPr>
              <a:t>Male uses </a:t>
            </a:r>
            <a:r>
              <a:rPr lang="en-GB" sz="1200" b="1" i="0" dirty="0" err="1">
                <a:effectLst/>
                <a:latin typeface="-apple-system"/>
              </a:rPr>
              <a:t>PhoneService</a:t>
            </a:r>
            <a:r>
              <a:rPr lang="en-GB" sz="1200" b="1" i="0" dirty="0">
                <a:effectLst/>
                <a:latin typeface="-apple-system"/>
              </a:rPr>
              <a:t> than their female counterpart</a:t>
            </a:r>
          </a:p>
          <a:p>
            <a:pPr algn="l">
              <a:buFont typeface="Arial" panose="020B0604020202020204" pitchFamily="34" charset="0"/>
              <a:buChar char="•"/>
            </a:pPr>
            <a:r>
              <a:rPr lang="en-GB" sz="1200" b="1" i="0" dirty="0">
                <a:effectLst/>
                <a:latin typeface="-apple-system"/>
              </a:rPr>
              <a:t>The male customers have spent more time using the company's services than the female customer</a:t>
            </a:r>
          </a:p>
          <a:p>
            <a:pPr algn="l">
              <a:buFont typeface="Arial" panose="020B0604020202020204" pitchFamily="34" charset="0"/>
              <a:buChar char="•"/>
            </a:pPr>
            <a:r>
              <a:rPr lang="en-GB" sz="1200" b="1" i="0" dirty="0">
                <a:effectLst/>
                <a:latin typeface="-apple-system"/>
              </a:rPr>
              <a:t>The male prefer the highest subscription than the female.</a:t>
            </a:r>
          </a:p>
          <a:p>
            <a:pPr algn="l">
              <a:buFont typeface="Arial" panose="020B0604020202020204" pitchFamily="34" charset="0"/>
              <a:buChar char="•"/>
            </a:pPr>
            <a:r>
              <a:rPr lang="en-GB" sz="1200" b="1" i="0" dirty="0">
                <a:effectLst/>
                <a:latin typeface="-apple-system"/>
              </a:rPr>
              <a:t>Most customers prefer to Month-to-month subscription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7"/>
            <a:ext cx="8411226" cy="320601"/>
          </a:xfrm>
          <a:prstGeom prst="rect">
            <a:avLst/>
          </a:prstGeom>
        </p:spPr>
        <p:txBody>
          <a:bodyPr vert="horz" wrap="square" lIns="0" tIns="12700" rIns="0" bIns="0" rtlCol="0">
            <a:spAutoFit/>
          </a:bodyPr>
          <a:lstStyle/>
          <a:p>
            <a:pPr marL="12700">
              <a:lnSpc>
                <a:spcPct val="100000"/>
              </a:lnSpc>
              <a:spcBef>
                <a:spcPts val="100"/>
              </a:spcBef>
            </a:pPr>
            <a:r>
              <a:rPr sz="2000" spc="-45" dirty="0">
                <a:solidFill>
                  <a:srgbClr val="424242"/>
                </a:solidFill>
              </a:rPr>
              <a:t>Exploratory </a:t>
            </a:r>
            <a:r>
              <a:rPr sz="2000" spc="15" dirty="0">
                <a:solidFill>
                  <a:srgbClr val="424242"/>
                </a:solidFill>
              </a:rPr>
              <a:t>Data </a:t>
            </a:r>
            <a:r>
              <a:rPr sz="2000" spc="-70" dirty="0">
                <a:solidFill>
                  <a:srgbClr val="424242"/>
                </a:solidFill>
              </a:rPr>
              <a:t>Analysis </a:t>
            </a:r>
            <a:r>
              <a:rPr lang="en-US" sz="2000" spc="220" dirty="0">
                <a:solidFill>
                  <a:srgbClr val="424242"/>
                </a:solidFill>
              </a:rPr>
              <a:t>–</a:t>
            </a:r>
            <a:r>
              <a:rPr lang="en-US" sz="2000" spc="-75" dirty="0">
                <a:solidFill>
                  <a:srgbClr val="424242"/>
                </a:solidFill>
              </a:rPr>
              <a:t>Heatmap-Correlation matrix</a:t>
            </a:r>
            <a:endParaRPr sz="2000" dirty="0"/>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15</a:t>
            </a:fld>
            <a:endParaRPr spc="35" dirty="0"/>
          </a:p>
        </p:txBody>
      </p:sp>
      <p:pic>
        <p:nvPicPr>
          <p:cNvPr id="8194" name="Picture 2">
            <a:extLst>
              <a:ext uri="{FF2B5EF4-FFF2-40B4-BE49-F238E27FC236}">
                <a16:creationId xmlns:a16="http://schemas.microsoft.com/office/drawing/2014/main" id="{421FE497-AFB5-D1FB-219E-4E72ABBCC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1729"/>
            <a:ext cx="8839200" cy="36986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F83A8CC-9723-97BF-60FD-757790FBFB32}"/>
              </a:ext>
            </a:extLst>
          </p:cNvPr>
          <p:cNvSpPr txBox="1"/>
          <p:nvPr/>
        </p:nvSpPr>
        <p:spPr>
          <a:xfrm>
            <a:off x="0" y="1848893"/>
            <a:ext cx="6858000" cy="3046988"/>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i="0" dirty="0">
              <a:effectLst/>
              <a:latin typeface="-apple-system"/>
            </a:endParaRPr>
          </a:p>
          <a:p>
            <a:pPr algn="l"/>
            <a:r>
              <a:rPr lang="en-GB" b="1" i="0" dirty="0">
                <a:effectLst/>
                <a:latin typeface="-apple-system"/>
              </a:rPr>
              <a:t>Observation</a:t>
            </a:r>
          </a:p>
          <a:p>
            <a:pPr algn="l">
              <a:buFont typeface="Arial" panose="020B0604020202020204" pitchFamily="34" charset="0"/>
              <a:buChar char="•"/>
            </a:pPr>
            <a:r>
              <a:rPr lang="en-GB" sz="1200" b="1" i="0" dirty="0">
                <a:effectLst/>
                <a:latin typeface="-apple-system"/>
              </a:rPr>
              <a:t>There is correlation between all the variables and they are positive but not high.</a:t>
            </a:r>
          </a:p>
          <a:p>
            <a:pPr algn="l">
              <a:buFont typeface="Arial" panose="020B0604020202020204" pitchFamily="34" charset="0"/>
              <a:buChar char="•"/>
            </a:pPr>
            <a:r>
              <a:rPr lang="en-GB" sz="1200" b="1" i="0" dirty="0">
                <a:effectLst/>
                <a:latin typeface="-apple-system"/>
              </a:rPr>
              <a:t>There correlation between tenure and </a:t>
            </a:r>
            <a:r>
              <a:rPr lang="en-GB" sz="1200" b="1" i="0" dirty="0" err="1">
                <a:effectLst/>
                <a:latin typeface="-apple-system"/>
              </a:rPr>
              <a:t>monthlyCharges</a:t>
            </a:r>
            <a:r>
              <a:rPr lang="en-GB" sz="1200" b="1" i="0" dirty="0">
                <a:effectLst/>
                <a:latin typeface="-apple-system"/>
              </a:rPr>
              <a:t> is higher than the others</a:t>
            </a:r>
            <a:r>
              <a:rPr lang="en-GB" b="1" i="0" dirty="0">
                <a:effectLst/>
                <a:latin typeface="-apple-system"/>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11242"/>
            <a:ext cx="8411226" cy="289823"/>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424242"/>
                </a:solidFill>
              </a:rPr>
              <a:t>Exploratory </a:t>
            </a:r>
            <a:r>
              <a:rPr sz="1800" spc="15" dirty="0">
                <a:solidFill>
                  <a:srgbClr val="424242"/>
                </a:solidFill>
              </a:rPr>
              <a:t>Data </a:t>
            </a:r>
            <a:r>
              <a:rPr sz="1800" spc="-70" dirty="0">
                <a:solidFill>
                  <a:srgbClr val="424242"/>
                </a:solidFill>
              </a:rPr>
              <a:t>Analysis </a:t>
            </a:r>
            <a:r>
              <a:rPr lang="en-US" sz="1800" spc="220" dirty="0">
                <a:solidFill>
                  <a:srgbClr val="424242"/>
                </a:solidFill>
              </a:rPr>
              <a:t>–</a:t>
            </a:r>
            <a:endParaRPr sz="1800" dirty="0"/>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16</a:t>
            </a:fld>
            <a:endParaRPr spc="35" dirty="0"/>
          </a:p>
        </p:txBody>
      </p:sp>
      <p:pic>
        <p:nvPicPr>
          <p:cNvPr id="9218" name="Picture 2">
            <a:extLst>
              <a:ext uri="{FF2B5EF4-FFF2-40B4-BE49-F238E27FC236}">
                <a16:creationId xmlns:a16="http://schemas.microsoft.com/office/drawing/2014/main" id="{358D10C6-DA21-E574-6178-1955E9D830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95350"/>
            <a:ext cx="6248400" cy="381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BA9BFAD-8806-89FE-151C-FAC165CCCF16}"/>
              </a:ext>
            </a:extLst>
          </p:cNvPr>
          <p:cNvSpPr txBox="1"/>
          <p:nvPr/>
        </p:nvSpPr>
        <p:spPr>
          <a:xfrm>
            <a:off x="6553200" y="1987393"/>
            <a:ext cx="2561478" cy="2031325"/>
          </a:xfrm>
          <a:prstGeom prst="rect">
            <a:avLst/>
          </a:prstGeom>
          <a:noFill/>
        </p:spPr>
        <p:txBody>
          <a:bodyPr wrap="square">
            <a:spAutoFit/>
          </a:bodyPr>
          <a:lstStyle/>
          <a:p>
            <a:pPr algn="l"/>
            <a:r>
              <a:rPr lang="en-GB" b="1" i="0" dirty="0">
                <a:effectLst/>
                <a:latin typeface="-apple-system"/>
              </a:rPr>
              <a:t>Observation</a:t>
            </a:r>
          </a:p>
          <a:p>
            <a:pPr algn="l">
              <a:buFont typeface="Arial" panose="020B0604020202020204" pitchFamily="34" charset="0"/>
              <a:buChar char="•"/>
            </a:pPr>
            <a:r>
              <a:rPr lang="en-GB" b="0" i="0" dirty="0">
                <a:effectLst/>
                <a:latin typeface="-apple-system"/>
              </a:rPr>
              <a:t>The correlation between tenure and monthly charges is evenly distributed but the longer the tenure the higher the charges</a:t>
            </a:r>
          </a:p>
        </p:txBody>
      </p:sp>
    </p:spTree>
    <p:extLst>
      <p:ext uri="{BB962C8B-B14F-4D97-AF65-F5344CB8AC3E}">
        <p14:creationId xmlns:p14="http://schemas.microsoft.com/office/powerpoint/2010/main" val="3097292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11242"/>
            <a:ext cx="8411226" cy="289823"/>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424242"/>
                </a:solidFill>
              </a:rPr>
              <a:t>Exploratory </a:t>
            </a:r>
            <a:r>
              <a:rPr sz="1800" spc="15" dirty="0">
                <a:solidFill>
                  <a:srgbClr val="424242"/>
                </a:solidFill>
              </a:rPr>
              <a:t>Data </a:t>
            </a:r>
            <a:r>
              <a:rPr sz="1800" spc="-70" dirty="0">
                <a:solidFill>
                  <a:srgbClr val="424242"/>
                </a:solidFill>
              </a:rPr>
              <a:t>Analysis </a:t>
            </a:r>
            <a:r>
              <a:rPr lang="en-US" sz="1800" spc="220" dirty="0">
                <a:solidFill>
                  <a:srgbClr val="424242"/>
                </a:solidFill>
              </a:rPr>
              <a:t>–</a:t>
            </a:r>
            <a:r>
              <a:rPr lang="en-US" sz="1600" spc="-75" dirty="0">
                <a:solidFill>
                  <a:srgbClr val="424242"/>
                </a:solidFill>
              </a:rPr>
              <a:t>Multivariate</a:t>
            </a:r>
            <a:endParaRPr sz="1800" dirty="0"/>
          </a:p>
        </p:txBody>
      </p:sp>
      <p:sp>
        <p:nvSpPr>
          <p:cNvPr id="4" name="object 4"/>
          <p:cNvSpPr txBox="1"/>
          <p:nvPr/>
        </p:nvSpPr>
        <p:spPr>
          <a:xfrm>
            <a:off x="533400" y="3319251"/>
            <a:ext cx="3846202" cy="408829"/>
          </a:xfrm>
          <a:prstGeom prst="rect">
            <a:avLst/>
          </a:prstGeom>
        </p:spPr>
        <p:txBody>
          <a:bodyPr vert="horz" wrap="square" lIns="0" tIns="39369" rIns="0" bIns="0" rtlCol="0">
            <a:spAutoFit/>
          </a:bodyPr>
          <a:lstStyle/>
          <a:p>
            <a:endParaRPr lang="en-US" sz="1100" dirty="0">
              <a:latin typeface="Arial Black"/>
              <a:cs typeface="Arial Black"/>
            </a:endParaRPr>
          </a:p>
          <a:p>
            <a:pPr marL="332740" marR="151765" indent="-320675">
              <a:lnSpc>
                <a:spcPct val="114599"/>
              </a:lnSpc>
              <a:buFont typeface="Arial"/>
              <a:buChar char="●"/>
              <a:tabLst>
                <a:tab pos="332740" algn="l"/>
                <a:tab pos="333375" algn="l"/>
              </a:tabLst>
            </a:pPr>
            <a:endParaRPr lang="en-US" sz="1200" dirty="0">
              <a:latin typeface="Arial Black"/>
              <a:cs typeface="Arial Black"/>
            </a:endParaRP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17</a:t>
            </a:fld>
            <a:endParaRPr spc="35" dirty="0"/>
          </a:p>
        </p:txBody>
      </p:sp>
      <p:sp>
        <p:nvSpPr>
          <p:cNvPr id="10" name="object 4"/>
          <p:cNvSpPr txBox="1"/>
          <p:nvPr/>
        </p:nvSpPr>
        <p:spPr>
          <a:xfrm>
            <a:off x="5410200" y="3475681"/>
            <a:ext cx="3846202" cy="451918"/>
          </a:xfrm>
          <a:prstGeom prst="rect">
            <a:avLst/>
          </a:prstGeom>
        </p:spPr>
        <p:txBody>
          <a:bodyPr vert="horz" wrap="square" lIns="0" tIns="39369" rIns="0" bIns="0" rtlCol="0">
            <a:spAutoFit/>
          </a:bodyPr>
          <a:lstStyle/>
          <a:p>
            <a:pPr marL="12065" marR="151765">
              <a:lnSpc>
                <a:spcPct val="114599"/>
              </a:lnSpc>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p:txBody>
      </p:sp>
      <p:pic>
        <p:nvPicPr>
          <p:cNvPr id="10242" name="Picture 2">
            <a:extLst>
              <a:ext uri="{FF2B5EF4-FFF2-40B4-BE49-F238E27FC236}">
                <a16:creationId xmlns:a16="http://schemas.microsoft.com/office/drawing/2014/main" id="{65A3A1AF-9E57-DF92-1CD3-C323ECF21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42950"/>
            <a:ext cx="9144000" cy="29851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83C66B3-1822-38D0-F37B-29514981FD61}"/>
              </a:ext>
            </a:extLst>
          </p:cNvPr>
          <p:cNvSpPr txBox="1"/>
          <p:nvPr/>
        </p:nvSpPr>
        <p:spPr>
          <a:xfrm>
            <a:off x="152400" y="1433395"/>
            <a:ext cx="8839200" cy="3693319"/>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r>
              <a:rPr lang="en-GB" b="1" i="0" dirty="0">
                <a:effectLst/>
                <a:latin typeface="-apple-system"/>
              </a:rPr>
              <a:t>Observation</a:t>
            </a:r>
          </a:p>
          <a:p>
            <a:pPr algn="l">
              <a:buFont typeface="Arial" panose="020B0604020202020204" pitchFamily="34" charset="0"/>
              <a:buChar char="•"/>
            </a:pPr>
            <a:r>
              <a:rPr lang="en-GB" b="0" i="0" dirty="0">
                <a:effectLst/>
                <a:latin typeface="-apple-system"/>
              </a:rPr>
              <a:t>Female using </a:t>
            </a:r>
            <a:r>
              <a:rPr lang="en-GB" b="0" i="0" dirty="0" err="1">
                <a:effectLst/>
                <a:latin typeface="-apple-system"/>
              </a:rPr>
              <a:t>PaperlessBilling</a:t>
            </a:r>
            <a:r>
              <a:rPr lang="en-GB" b="0" i="0" dirty="0">
                <a:effectLst/>
                <a:latin typeface="-apple-system"/>
              </a:rPr>
              <a:t> are charged more on Monthly bases than their male counterpart using </a:t>
            </a:r>
            <a:r>
              <a:rPr lang="en-GB" b="0" i="0" dirty="0" err="1">
                <a:effectLst/>
                <a:latin typeface="-apple-system"/>
              </a:rPr>
              <a:t>PaperlessBilling</a:t>
            </a:r>
            <a:r>
              <a:rPr lang="en-GB" b="0" i="0" dirty="0">
                <a:effectLst/>
                <a:latin typeface="-apple-system"/>
              </a:rPr>
              <a:t> an indication that female uses voice, data and internet services more.</a:t>
            </a:r>
          </a:p>
          <a:p>
            <a:pPr algn="l">
              <a:buFont typeface="Arial" panose="020B0604020202020204" pitchFamily="34" charset="0"/>
              <a:buChar char="•"/>
            </a:pPr>
            <a:r>
              <a:rPr lang="en-GB" b="0" i="0" dirty="0">
                <a:effectLst/>
                <a:latin typeface="-apple-system"/>
              </a:rPr>
              <a:t>The Female and Male without </a:t>
            </a:r>
            <a:r>
              <a:rPr lang="en-GB" b="0" i="0" dirty="0" err="1">
                <a:effectLst/>
                <a:latin typeface="-apple-system"/>
              </a:rPr>
              <a:t>PaperlessBilling</a:t>
            </a:r>
            <a:r>
              <a:rPr lang="en-GB" b="0" i="0" dirty="0">
                <a:effectLst/>
                <a:latin typeface="-apple-system"/>
              </a:rPr>
              <a:t> are charged the same.</a:t>
            </a:r>
          </a:p>
        </p:txBody>
      </p:sp>
      <p:sp>
        <p:nvSpPr>
          <p:cNvPr id="13" name="TextBox 12">
            <a:extLst>
              <a:ext uri="{FF2B5EF4-FFF2-40B4-BE49-F238E27FC236}">
                <a16:creationId xmlns:a16="http://schemas.microsoft.com/office/drawing/2014/main" id="{3422440C-CD45-82AC-085C-7BAEC3130E92}"/>
              </a:ext>
            </a:extLst>
          </p:cNvPr>
          <p:cNvSpPr txBox="1"/>
          <p:nvPr/>
        </p:nvSpPr>
        <p:spPr>
          <a:xfrm>
            <a:off x="914400" y="543431"/>
            <a:ext cx="6019800" cy="338554"/>
          </a:xfrm>
          <a:prstGeom prst="rect">
            <a:avLst/>
          </a:prstGeom>
          <a:noFill/>
        </p:spPr>
        <p:txBody>
          <a:bodyPr wrap="square">
            <a:spAutoFit/>
          </a:bodyPr>
          <a:lstStyle/>
          <a:p>
            <a:r>
              <a:rPr lang="en-US" sz="1600" b="1" kern="0" spc="-75" dirty="0" err="1">
                <a:solidFill>
                  <a:srgbClr val="424242"/>
                </a:solidFill>
                <a:latin typeface="Arial"/>
                <a:ea typeface="+mj-ea"/>
                <a:cs typeface="Arial"/>
              </a:rPr>
              <a:t>MonthlyCharges</a:t>
            </a:r>
            <a:r>
              <a:rPr lang="en-US" sz="1600" b="1" kern="0" spc="-75" dirty="0">
                <a:solidFill>
                  <a:srgbClr val="424242"/>
                </a:solidFill>
                <a:latin typeface="Arial"/>
                <a:ea typeface="+mj-ea"/>
                <a:cs typeface="Arial"/>
              </a:rPr>
              <a:t> vs </a:t>
            </a:r>
            <a:r>
              <a:rPr lang="en-US" sz="1600" b="1" kern="0" spc="-75" dirty="0" err="1">
                <a:solidFill>
                  <a:srgbClr val="424242"/>
                </a:solidFill>
                <a:latin typeface="Arial"/>
                <a:ea typeface="+mj-ea"/>
                <a:cs typeface="Arial"/>
              </a:rPr>
              <a:t>PaperlessBilling</a:t>
            </a:r>
            <a:r>
              <a:rPr lang="en-US" sz="1600" b="1" kern="0" spc="-75" dirty="0">
                <a:solidFill>
                  <a:srgbClr val="424242"/>
                </a:solidFill>
                <a:latin typeface="Arial"/>
                <a:ea typeface="+mj-ea"/>
                <a:cs typeface="Arial"/>
              </a:rPr>
              <a:t> vs gender</a:t>
            </a:r>
            <a:endParaRPr lang="en-CA" dirty="0"/>
          </a:p>
        </p:txBody>
      </p:sp>
    </p:spTree>
    <p:extLst>
      <p:ext uri="{BB962C8B-B14F-4D97-AF65-F5344CB8AC3E}">
        <p14:creationId xmlns:p14="http://schemas.microsoft.com/office/powerpoint/2010/main" val="1422517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11242"/>
            <a:ext cx="8411226" cy="289823"/>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424242"/>
                </a:solidFill>
              </a:rPr>
              <a:t>Exploratory </a:t>
            </a:r>
            <a:r>
              <a:rPr sz="1800" spc="15" dirty="0">
                <a:solidFill>
                  <a:srgbClr val="424242"/>
                </a:solidFill>
              </a:rPr>
              <a:t>Data </a:t>
            </a:r>
            <a:r>
              <a:rPr sz="1800" spc="-70" dirty="0">
                <a:solidFill>
                  <a:srgbClr val="424242"/>
                </a:solidFill>
              </a:rPr>
              <a:t>Analysis </a:t>
            </a:r>
            <a:r>
              <a:rPr lang="en-US" sz="1800" spc="220" dirty="0">
                <a:solidFill>
                  <a:srgbClr val="424242"/>
                </a:solidFill>
              </a:rPr>
              <a:t>– </a:t>
            </a:r>
            <a:r>
              <a:rPr lang="en-US" sz="1800" spc="220" dirty="0" err="1">
                <a:solidFill>
                  <a:srgbClr val="424242"/>
                </a:solidFill>
              </a:rPr>
              <a:t>MonthlyCharges</a:t>
            </a:r>
            <a:r>
              <a:rPr lang="en-US" sz="1800" spc="220" dirty="0">
                <a:solidFill>
                  <a:srgbClr val="424242"/>
                </a:solidFill>
              </a:rPr>
              <a:t> vs Contract vs gender</a:t>
            </a:r>
            <a:endParaRPr sz="1800" dirty="0"/>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18</a:t>
            </a:fld>
            <a:endParaRPr spc="35" dirty="0"/>
          </a:p>
        </p:txBody>
      </p:sp>
      <p:sp>
        <p:nvSpPr>
          <p:cNvPr id="10" name="object 4"/>
          <p:cNvSpPr txBox="1"/>
          <p:nvPr/>
        </p:nvSpPr>
        <p:spPr>
          <a:xfrm>
            <a:off x="5410200" y="3475681"/>
            <a:ext cx="3704478" cy="664283"/>
          </a:xfrm>
          <a:prstGeom prst="rect">
            <a:avLst/>
          </a:prstGeom>
        </p:spPr>
        <p:txBody>
          <a:bodyPr vert="horz" wrap="square" lIns="0" tIns="39369" rIns="0" bIns="0" rtlCol="0">
            <a:spAutoFit/>
          </a:bodyPr>
          <a:lstStyle/>
          <a:p>
            <a:pPr marL="12065" marR="151765">
              <a:lnSpc>
                <a:spcPct val="114599"/>
              </a:lnSpc>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p:txBody>
      </p:sp>
      <p:pic>
        <p:nvPicPr>
          <p:cNvPr id="11266" name="Picture 2">
            <a:extLst>
              <a:ext uri="{FF2B5EF4-FFF2-40B4-BE49-F238E27FC236}">
                <a16:creationId xmlns:a16="http://schemas.microsoft.com/office/drawing/2014/main" id="{0D64ACF2-DA4A-0FC5-9BE6-F320D6FC0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1065"/>
            <a:ext cx="9144000" cy="33375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682429-166E-E3D5-8D79-1A6DFC4F28A2}"/>
              </a:ext>
            </a:extLst>
          </p:cNvPr>
          <p:cNvSpPr txBox="1"/>
          <p:nvPr/>
        </p:nvSpPr>
        <p:spPr>
          <a:xfrm>
            <a:off x="304800" y="2125892"/>
            <a:ext cx="6553200" cy="2862322"/>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r>
              <a:rPr lang="en-GB" b="1" i="0" dirty="0">
                <a:effectLst/>
                <a:latin typeface="-apple-system"/>
              </a:rPr>
              <a:t>Observation</a:t>
            </a:r>
          </a:p>
          <a:p>
            <a:pPr algn="l">
              <a:buFont typeface="Arial" panose="020B0604020202020204" pitchFamily="34" charset="0"/>
              <a:buChar char="•"/>
            </a:pPr>
            <a:r>
              <a:rPr lang="en-GB" b="0" i="0" dirty="0">
                <a:effectLst/>
                <a:latin typeface="-apple-system"/>
              </a:rPr>
              <a:t>Most of the customers prefer Month-to-month </a:t>
            </a:r>
            <a:r>
              <a:rPr lang="en-GB" b="0" i="0" dirty="0" err="1">
                <a:effectLst/>
                <a:latin typeface="-apple-system"/>
              </a:rPr>
              <a:t>subcription</a:t>
            </a:r>
            <a:r>
              <a:rPr lang="en-GB" b="0" i="0" dirty="0">
                <a:effectLst/>
                <a:latin typeface="-apple-system"/>
              </a:rPr>
              <a:t> followed by one year.</a:t>
            </a:r>
          </a:p>
        </p:txBody>
      </p:sp>
    </p:spTree>
    <p:extLst>
      <p:ext uri="{BB962C8B-B14F-4D97-AF65-F5344CB8AC3E}">
        <p14:creationId xmlns:p14="http://schemas.microsoft.com/office/powerpoint/2010/main" val="4007209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11242"/>
            <a:ext cx="8411226" cy="289823"/>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424242"/>
                </a:solidFill>
              </a:rPr>
              <a:t>Exploratory </a:t>
            </a:r>
            <a:r>
              <a:rPr sz="1800" spc="15" dirty="0">
                <a:solidFill>
                  <a:srgbClr val="424242"/>
                </a:solidFill>
              </a:rPr>
              <a:t>Data </a:t>
            </a:r>
            <a:r>
              <a:rPr sz="1800" spc="-70" dirty="0">
                <a:solidFill>
                  <a:srgbClr val="424242"/>
                </a:solidFill>
              </a:rPr>
              <a:t>Analysis </a:t>
            </a:r>
            <a:r>
              <a:rPr lang="en-US" sz="1800" spc="220" dirty="0">
                <a:solidFill>
                  <a:srgbClr val="424242"/>
                </a:solidFill>
              </a:rPr>
              <a:t>– </a:t>
            </a:r>
            <a:r>
              <a:rPr lang="en-US" sz="1800" spc="220" dirty="0" err="1">
                <a:solidFill>
                  <a:srgbClr val="424242"/>
                </a:solidFill>
              </a:rPr>
              <a:t>MonthlyCharges</a:t>
            </a:r>
            <a:r>
              <a:rPr lang="en-US" sz="1800" spc="220" dirty="0">
                <a:solidFill>
                  <a:srgbClr val="424242"/>
                </a:solidFill>
              </a:rPr>
              <a:t> vs Churn</a:t>
            </a:r>
            <a:endParaRPr sz="1800" dirty="0"/>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19</a:t>
            </a:fld>
            <a:endParaRPr spc="35" dirty="0"/>
          </a:p>
        </p:txBody>
      </p:sp>
      <p:sp>
        <p:nvSpPr>
          <p:cNvPr id="10" name="object 4"/>
          <p:cNvSpPr txBox="1"/>
          <p:nvPr/>
        </p:nvSpPr>
        <p:spPr>
          <a:xfrm>
            <a:off x="5410200" y="3475681"/>
            <a:ext cx="3704478" cy="664283"/>
          </a:xfrm>
          <a:prstGeom prst="rect">
            <a:avLst/>
          </a:prstGeom>
        </p:spPr>
        <p:txBody>
          <a:bodyPr vert="horz" wrap="square" lIns="0" tIns="39369" rIns="0" bIns="0" rtlCol="0">
            <a:spAutoFit/>
          </a:bodyPr>
          <a:lstStyle/>
          <a:p>
            <a:pPr marL="12065" marR="151765">
              <a:lnSpc>
                <a:spcPct val="114599"/>
              </a:lnSpc>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p:txBody>
      </p:sp>
      <p:pic>
        <p:nvPicPr>
          <p:cNvPr id="13314" name="Picture 2">
            <a:extLst>
              <a:ext uri="{FF2B5EF4-FFF2-40B4-BE49-F238E27FC236}">
                <a16:creationId xmlns:a16="http://schemas.microsoft.com/office/drawing/2014/main" id="{8E6B1998-4C4D-10C2-65D4-76E0BECBF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666750"/>
            <a:ext cx="6020324" cy="4114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1DE4195-4186-E152-6FF0-3FCA594F74C8}"/>
              </a:ext>
            </a:extLst>
          </p:cNvPr>
          <p:cNvSpPr txBox="1"/>
          <p:nvPr/>
        </p:nvSpPr>
        <p:spPr>
          <a:xfrm>
            <a:off x="76200" y="1003536"/>
            <a:ext cx="6781800" cy="1754326"/>
          </a:xfrm>
          <a:prstGeom prst="rect">
            <a:avLst/>
          </a:prstGeom>
          <a:noFill/>
        </p:spPr>
        <p:txBody>
          <a:bodyPr wrap="square">
            <a:spAutoFit/>
          </a:bodyPr>
          <a:lstStyle/>
          <a:p>
            <a:pPr algn="l"/>
            <a:r>
              <a:rPr lang="en-GB" b="1" i="0" dirty="0">
                <a:effectLst/>
                <a:latin typeface="-apple-system"/>
              </a:rPr>
              <a:t>Observation</a:t>
            </a:r>
          </a:p>
          <a:p>
            <a:pPr algn="l">
              <a:buFont typeface="Arial" panose="020B0604020202020204" pitchFamily="34" charset="0"/>
              <a:buChar char="•"/>
            </a:pPr>
            <a:r>
              <a:rPr lang="en-GB" b="0" i="0" dirty="0">
                <a:effectLst/>
                <a:latin typeface="-apple-system"/>
              </a:rPr>
              <a:t>Churn customers are those</a:t>
            </a:r>
          </a:p>
          <a:p>
            <a:pPr algn="l"/>
            <a:r>
              <a:rPr lang="en-GB" b="0" i="0" dirty="0">
                <a:effectLst/>
                <a:latin typeface="-apple-system"/>
              </a:rPr>
              <a:t> who are charged between 60 </a:t>
            </a:r>
          </a:p>
          <a:p>
            <a:pPr algn="l"/>
            <a:r>
              <a:rPr lang="en-GB" b="0" i="0" dirty="0">
                <a:effectLst/>
                <a:latin typeface="-apple-system"/>
              </a:rPr>
              <a:t> 90</a:t>
            </a:r>
          </a:p>
          <a:p>
            <a:pPr algn="l"/>
            <a:r>
              <a:rPr lang="en-GB" b="0" i="0" dirty="0">
                <a:effectLst/>
                <a:latin typeface="-apple-system"/>
              </a:rPr>
              <a:t>with an average monthly</a:t>
            </a:r>
          </a:p>
          <a:p>
            <a:pPr algn="l"/>
            <a:r>
              <a:rPr lang="en-GB" b="0" i="0" dirty="0">
                <a:effectLst/>
                <a:latin typeface="-apple-system"/>
              </a:rPr>
              <a:t> charge of 80</a:t>
            </a:r>
          </a:p>
        </p:txBody>
      </p:sp>
    </p:spTree>
    <p:extLst>
      <p:ext uri="{BB962C8B-B14F-4D97-AF65-F5344CB8AC3E}">
        <p14:creationId xmlns:p14="http://schemas.microsoft.com/office/powerpoint/2010/main" val="392038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3E4D37-8511-84D5-5B63-05333C7CCA20}"/>
              </a:ext>
            </a:extLst>
          </p:cNvPr>
          <p:cNvSpPr txBox="1"/>
          <p:nvPr/>
        </p:nvSpPr>
        <p:spPr>
          <a:xfrm>
            <a:off x="228600" y="133350"/>
            <a:ext cx="8915400" cy="4278094"/>
          </a:xfrm>
          <a:prstGeom prst="rect">
            <a:avLst/>
          </a:prstGeom>
          <a:noFill/>
        </p:spPr>
        <p:txBody>
          <a:bodyPr wrap="square">
            <a:spAutoFit/>
          </a:bodyPr>
          <a:lstStyle/>
          <a:p>
            <a:r>
              <a:rPr lang="en-CA" sz="2800" dirty="0">
                <a:solidFill>
                  <a:srgbClr val="543E34"/>
                </a:solidFill>
                <a:latin typeface="Sagona Book"/>
                <a:ea typeface="+mj-ea"/>
                <a:cs typeface="+mj-cs"/>
              </a:rPr>
              <a:t>TABLE OF CONTENT</a:t>
            </a:r>
          </a:p>
          <a:p>
            <a:endParaRPr lang="en-CA" sz="2800" dirty="0">
              <a:solidFill>
                <a:srgbClr val="543E34"/>
              </a:solidFill>
              <a:latin typeface="Sagona Book"/>
              <a:ea typeface="+mj-ea"/>
              <a:cs typeface="+mj-cs"/>
            </a:endParaRPr>
          </a:p>
          <a:p>
            <a:pPr marL="514350" indent="-514350">
              <a:buAutoNum type="arabicPeriod"/>
            </a:pPr>
            <a:r>
              <a:rPr lang="en-CA" sz="2400" dirty="0">
                <a:solidFill>
                  <a:srgbClr val="543E34"/>
                </a:solidFill>
                <a:latin typeface="Sagona Book"/>
                <a:ea typeface="+mj-ea"/>
                <a:cs typeface="+mj-cs"/>
              </a:rPr>
              <a:t>BUSINESS OVERVIEW</a:t>
            </a:r>
          </a:p>
          <a:p>
            <a:pPr marL="514350" indent="-514350">
              <a:buAutoNum type="arabicPeriod"/>
            </a:pPr>
            <a:r>
              <a:rPr lang="en-CA" sz="2400" dirty="0">
                <a:solidFill>
                  <a:srgbClr val="543E34"/>
                </a:solidFill>
                <a:latin typeface="Sagona Book"/>
                <a:ea typeface="+mj-ea"/>
                <a:cs typeface="+mj-cs"/>
              </a:rPr>
              <a:t>OBJECTIVE</a:t>
            </a:r>
          </a:p>
          <a:p>
            <a:pPr marL="514350" indent="-514350">
              <a:buAutoNum type="arabicPeriod"/>
            </a:pPr>
            <a:r>
              <a:rPr lang="en-CA" sz="2400" dirty="0">
                <a:solidFill>
                  <a:srgbClr val="543E34"/>
                </a:solidFill>
                <a:latin typeface="Sagona Book"/>
                <a:ea typeface="+mj-ea"/>
                <a:cs typeface="+mj-cs"/>
              </a:rPr>
              <a:t>DATA DESCRIPTION</a:t>
            </a:r>
          </a:p>
          <a:p>
            <a:pPr marL="514350" indent="-514350">
              <a:buAutoNum type="arabicPeriod"/>
            </a:pPr>
            <a:r>
              <a:rPr lang="en-CA" sz="2400" dirty="0">
                <a:solidFill>
                  <a:srgbClr val="543E34"/>
                </a:solidFill>
                <a:latin typeface="Sagona Book"/>
                <a:ea typeface="+mj-ea"/>
                <a:cs typeface="+mj-cs"/>
              </a:rPr>
              <a:t>PREPARE THE DATA (CLEANING)</a:t>
            </a:r>
          </a:p>
          <a:p>
            <a:pPr marL="514350" indent="-514350">
              <a:buAutoNum type="arabicPeriod"/>
            </a:pPr>
            <a:r>
              <a:rPr lang="en-CA" sz="2400" dirty="0">
                <a:solidFill>
                  <a:srgbClr val="543E34"/>
                </a:solidFill>
                <a:latin typeface="Sagona Book"/>
                <a:ea typeface="+mj-ea"/>
                <a:cs typeface="+mj-cs"/>
              </a:rPr>
              <a:t>EXPLORATORY DATA ANALYSIS (EDA)</a:t>
            </a:r>
          </a:p>
          <a:p>
            <a:pPr marL="514350" indent="-514350">
              <a:buAutoNum type="arabicPeriod"/>
            </a:pPr>
            <a:r>
              <a:rPr lang="en-CA" sz="2400" dirty="0">
                <a:solidFill>
                  <a:srgbClr val="543E34"/>
                </a:solidFill>
                <a:latin typeface="Sagona Book"/>
                <a:ea typeface="+mj-ea"/>
                <a:cs typeface="+mj-cs"/>
              </a:rPr>
              <a:t>IDENTIFY KEY FEATURES OF THE DATASET</a:t>
            </a:r>
          </a:p>
          <a:p>
            <a:pPr marL="514350" indent="-514350">
              <a:buAutoNum type="arabicPeriod"/>
            </a:pPr>
            <a:r>
              <a:rPr lang="en-CA" sz="2400" dirty="0">
                <a:solidFill>
                  <a:srgbClr val="543E34"/>
                </a:solidFill>
                <a:latin typeface="Sagona Book"/>
                <a:ea typeface="+mj-ea"/>
                <a:cs typeface="+mj-cs"/>
              </a:rPr>
              <a:t>MODEL PERFORMANCE SUMMARY</a:t>
            </a:r>
          </a:p>
          <a:p>
            <a:pPr marL="514350" indent="-514350">
              <a:buAutoNum type="arabicPeriod"/>
            </a:pPr>
            <a:r>
              <a:rPr lang="en-CA" sz="2400" dirty="0">
                <a:solidFill>
                  <a:srgbClr val="543E34"/>
                </a:solidFill>
                <a:latin typeface="Sagona Book"/>
                <a:ea typeface="+mj-ea"/>
                <a:cs typeface="+mj-cs"/>
              </a:rPr>
              <a:t>KEY INSIGHT AND RECOMMENDATRIONS</a:t>
            </a:r>
            <a:br>
              <a:rPr lang="en-CA" sz="2400" dirty="0">
                <a:solidFill>
                  <a:srgbClr val="543E34"/>
                </a:solidFill>
                <a:latin typeface="Sagona Book"/>
                <a:ea typeface="+mj-ea"/>
                <a:cs typeface="+mj-cs"/>
              </a:rPr>
            </a:br>
            <a:endParaRPr lang="en-CA" sz="2400" dirty="0">
              <a:solidFill>
                <a:srgbClr val="543E34"/>
              </a:solidFill>
              <a:latin typeface="Sagona Book"/>
              <a:ea typeface="+mj-ea"/>
              <a:cs typeface="+mj-cs"/>
            </a:endParaRPr>
          </a:p>
        </p:txBody>
      </p:sp>
    </p:spTree>
    <p:extLst>
      <p:ext uri="{BB962C8B-B14F-4D97-AF65-F5344CB8AC3E}">
        <p14:creationId xmlns:p14="http://schemas.microsoft.com/office/powerpoint/2010/main" val="213374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11242"/>
            <a:ext cx="8411226" cy="289823"/>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424242"/>
                </a:solidFill>
              </a:rPr>
              <a:t>Exploratory </a:t>
            </a:r>
            <a:r>
              <a:rPr sz="1800" spc="15" dirty="0">
                <a:solidFill>
                  <a:srgbClr val="424242"/>
                </a:solidFill>
              </a:rPr>
              <a:t>Data </a:t>
            </a:r>
            <a:r>
              <a:rPr sz="1800" spc="-70" dirty="0">
                <a:solidFill>
                  <a:srgbClr val="424242"/>
                </a:solidFill>
              </a:rPr>
              <a:t>Analysis </a:t>
            </a:r>
            <a:r>
              <a:rPr lang="en-US" sz="1800" spc="220" dirty="0">
                <a:solidFill>
                  <a:srgbClr val="424242"/>
                </a:solidFill>
              </a:rPr>
              <a:t>–Tenure vs Churn</a:t>
            </a:r>
            <a:endParaRPr sz="1800" dirty="0"/>
          </a:p>
        </p:txBody>
      </p:sp>
      <p:sp>
        <p:nvSpPr>
          <p:cNvPr id="4" name="object 4"/>
          <p:cNvSpPr txBox="1"/>
          <p:nvPr/>
        </p:nvSpPr>
        <p:spPr>
          <a:xfrm>
            <a:off x="429828" y="3548718"/>
            <a:ext cx="3846202" cy="436785"/>
          </a:xfrm>
          <a:prstGeom prst="rect">
            <a:avLst/>
          </a:prstGeom>
        </p:spPr>
        <p:txBody>
          <a:bodyPr vert="horz" wrap="square" lIns="0" tIns="39369" rIns="0" bIns="0" rtlCol="0">
            <a:spAutoFit/>
          </a:bodyPr>
          <a:lstStyle/>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endParaRPr lang="en-US" sz="1200" spc="-150" dirty="0">
              <a:solidFill>
                <a:srgbClr val="595959"/>
              </a:solidFill>
              <a:latin typeface="Arial Black"/>
              <a:cs typeface="Arial Black"/>
            </a:endParaRP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20</a:t>
            </a:fld>
            <a:endParaRPr spc="35" dirty="0"/>
          </a:p>
        </p:txBody>
      </p:sp>
      <p:sp>
        <p:nvSpPr>
          <p:cNvPr id="10" name="object 4"/>
          <p:cNvSpPr txBox="1"/>
          <p:nvPr/>
        </p:nvSpPr>
        <p:spPr>
          <a:xfrm>
            <a:off x="5410200" y="3475681"/>
            <a:ext cx="3704478" cy="664283"/>
          </a:xfrm>
          <a:prstGeom prst="rect">
            <a:avLst/>
          </a:prstGeom>
        </p:spPr>
        <p:txBody>
          <a:bodyPr vert="horz" wrap="square" lIns="0" tIns="39369" rIns="0" bIns="0" rtlCol="0">
            <a:spAutoFit/>
          </a:bodyPr>
          <a:lstStyle/>
          <a:p>
            <a:pPr marL="12065" marR="151765">
              <a:lnSpc>
                <a:spcPct val="114599"/>
              </a:lnSpc>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p:txBody>
      </p:sp>
      <p:pic>
        <p:nvPicPr>
          <p:cNvPr id="12290" name="Picture 2">
            <a:extLst>
              <a:ext uri="{FF2B5EF4-FFF2-40B4-BE49-F238E27FC236}">
                <a16:creationId xmlns:a16="http://schemas.microsoft.com/office/drawing/2014/main" id="{22C0AB27-758B-EC97-6BFB-4E96D5ED25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819150"/>
            <a:ext cx="6248400" cy="43243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FC43C06-D41A-E0DD-CE7B-67B46387771E}"/>
              </a:ext>
            </a:extLst>
          </p:cNvPr>
          <p:cNvSpPr txBox="1"/>
          <p:nvPr/>
        </p:nvSpPr>
        <p:spPr>
          <a:xfrm>
            <a:off x="29322" y="1156396"/>
            <a:ext cx="3323478" cy="3970318"/>
          </a:xfrm>
          <a:prstGeom prst="rect">
            <a:avLst/>
          </a:prstGeom>
          <a:noFill/>
        </p:spPr>
        <p:txBody>
          <a:bodyPr wrap="square">
            <a:spAutoFit/>
          </a:bodyPr>
          <a:lstStyle/>
          <a:p>
            <a:pPr algn="l"/>
            <a:r>
              <a:rPr lang="en-GB" b="1" i="0" dirty="0">
                <a:effectLst/>
                <a:latin typeface="-apple-system"/>
              </a:rPr>
              <a:t>Observation</a:t>
            </a:r>
          </a:p>
          <a:p>
            <a:pPr algn="l">
              <a:buFont typeface="Arial" panose="020B0604020202020204" pitchFamily="34" charset="0"/>
              <a:buChar char="•"/>
            </a:pPr>
            <a:r>
              <a:rPr lang="en-GB" b="0" i="0" dirty="0">
                <a:effectLst/>
                <a:latin typeface="-apple-system"/>
              </a:rPr>
              <a:t>Churn customers have only tenures between 3 to 26 while the existing customers have spent longer time.</a:t>
            </a:r>
          </a:p>
          <a:p>
            <a:pPr algn="l">
              <a:buFont typeface="Arial" panose="020B0604020202020204" pitchFamily="34" charset="0"/>
              <a:buChar char="•"/>
            </a:pPr>
            <a:r>
              <a:rPr lang="en-GB" b="0" i="0" dirty="0">
                <a:effectLst/>
                <a:latin typeface="-apple-system"/>
              </a:rPr>
              <a:t>There are outliers for those churn customers and indication of their unusual behaviour to leave the company.</a:t>
            </a:r>
          </a:p>
          <a:p>
            <a:pPr algn="l">
              <a:buFont typeface="Arial" panose="020B0604020202020204" pitchFamily="34" charset="0"/>
              <a:buChar char="•"/>
            </a:pPr>
            <a:r>
              <a:rPr lang="en-GB" b="0" i="0" dirty="0">
                <a:effectLst/>
                <a:latin typeface="-apple-system"/>
              </a:rPr>
              <a:t>The mean for the customer not churning is higher than those churn customer. The mean is an indication of their stay in the company.</a:t>
            </a:r>
          </a:p>
        </p:txBody>
      </p:sp>
    </p:spTree>
    <p:extLst>
      <p:ext uri="{BB962C8B-B14F-4D97-AF65-F5344CB8AC3E}">
        <p14:creationId xmlns:p14="http://schemas.microsoft.com/office/powerpoint/2010/main" val="2035955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11242"/>
            <a:ext cx="8411226" cy="289823"/>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424242"/>
                </a:solidFill>
              </a:rPr>
              <a:t>Exploratory </a:t>
            </a:r>
            <a:r>
              <a:rPr sz="1800" spc="15" dirty="0">
                <a:solidFill>
                  <a:srgbClr val="424242"/>
                </a:solidFill>
              </a:rPr>
              <a:t>Data </a:t>
            </a:r>
            <a:r>
              <a:rPr sz="1800" spc="-70" dirty="0">
                <a:solidFill>
                  <a:srgbClr val="424242"/>
                </a:solidFill>
              </a:rPr>
              <a:t>Analysis </a:t>
            </a:r>
            <a:r>
              <a:rPr lang="en-US" sz="1800" spc="220" dirty="0">
                <a:solidFill>
                  <a:srgbClr val="424242"/>
                </a:solidFill>
              </a:rPr>
              <a:t>–</a:t>
            </a:r>
            <a:r>
              <a:rPr lang="en-US" sz="1800" spc="220" dirty="0" err="1">
                <a:solidFill>
                  <a:srgbClr val="424242"/>
                </a:solidFill>
              </a:rPr>
              <a:t>MonthlyCharges</a:t>
            </a:r>
            <a:r>
              <a:rPr lang="en-US" sz="1800" spc="220" dirty="0">
                <a:solidFill>
                  <a:srgbClr val="424242"/>
                </a:solidFill>
              </a:rPr>
              <a:t> vs gender</a:t>
            </a:r>
            <a:endParaRPr sz="1800" dirty="0"/>
          </a:p>
        </p:txBody>
      </p:sp>
      <p:sp>
        <p:nvSpPr>
          <p:cNvPr id="4" name="object 4"/>
          <p:cNvSpPr txBox="1"/>
          <p:nvPr/>
        </p:nvSpPr>
        <p:spPr>
          <a:xfrm>
            <a:off x="429828" y="3548718"/>
            <a:ext cx="3846202" cy="436785"/>
          </a:xfrm>
          <a:prstGeom prst="rect">
            <a:avLst/>
          </a:prstGeom>
        </p:spPr>
        <p:txBody>
          <a:bodyPr vert="horz" wrap="square" lIns="0" tIns="39369" rIns="0" bIns="0" rtlCol="0">
            <a:spAutoFit/>
          </a:bodyPr>
          <a:lstStyle/>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endParaRPr lang="en-US" sz="1200" spc="-150" dirty="0">
              <a:solidFill>
                <a:srgbClr val="595959"/>
              </a:solidFill>
              <a:latin typeface="Arial Black"/>
              <a:cs typeface="Arial Black"/>
            </a:endParaRP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21</a:t>
            </a:fld>
            <a:endParaRPr spc="35" dirty="0"/>
          </a:p>
        </p:txBody>
      </p:sp>
      <p:sp>
        <p:nvSpPr>
          <p:cNvPr id="10" name="object 4"/>
          <p:cNvSpPr txBox="1"/>
          <p:nvPr/>
        </p:nvSpPr>
        <p:spPr>
          <a:xfrm>
            <a:off x="5410200" y="3475681"/>
            <a:ext cx="3704478" cy="664283"/>
          </a:xfrm>
          <a:prstGeom prst="rect">
            <a:avLst/>
          </a:prstGeom>
        </p:spPr>
        <p:txBody>
          <a:bodyPr vert="horz" wrap="square" lIns="0" tIns="39369" rIns="0" bIns="0" rtlCol="0">
            <a:spAutoFit/>
          </a:bodyPr>
          <a:lstStyle/>
          <a:p>
            <a:pPr marL="12065" marR="151765">
              <a:lnSpc>
                <a:spcPct val="114599"/>
              </a:lnSpc>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p:txBody>
      </p:sp>
      <p:pic>
        <p:nvPicPr>
          <p:cNvPr id="14338" name="Picture 2">
            <a:extLst>
              <a:ext uri="{FF2B5EF4-FFF2-40B4-BE49-F238E27FC236}">
                <a16:creationId xmlns:a16="http://schemas.microsoft.com/office/drawing/2014/main" id="{B807D31E-55F6-A2D3-BCB8-EE5600130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04925"/>
            <a:ext cx="9144000" cy="25336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E188F91-5F03-0F67-76B6-E5CD437EAAB5}"/>
              </a:ext>
            </a:extLst>
          </p:cNvPr>
          <p:cNvSpPr txBox="1"/>
          <p:nvPr/>
        </p:nvSpPr>
        <p:spPr>
          <a:xfrm>
            <a:off x="429828" y="2125892"/>
            <a:ext cx="6428172" cy="2585323"/>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r>
              <a:rPr lang="en-GB" b="1" i="0" dirty="0">
                <a:effectLst/>
                <a:latin typeface="-apple-system"/>
              </a:rPr>
              <a:t>Observation</a:t>
            </a:r>
          </a:p>
          <a:p>
            <a:pPr algn="l">
              <a:buFont typeface="Arial" panose="020B0604020202020204" pitchFamily="34" charset="0"/>
              <a:buChar char="•"/>
            </a:pPr>
            <a:r>
              <a:rPr lang="en-GB" b="0" i="0" dirty="0">
                <a:effectLst/>
                <a:latin typeface="-apple-system"/>
              </a:rPr>
              <a:t>Female are charged more an indication that they use the services more.</a:t>
            </a:r>
          </a:p>
        </p:txBody>
      </p:sp>
    </p:spTree>
    <p:extLst>
      <p:ext uri="{BB962C8B-B14F-4D97-AF65-F5344CB8AC3E}">
        <p14:creationId xmlns:p14="http://schemas.microsoft.com/office/powerpoint/2010/main" val="3040562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11242"/>
            <a:ext cx="8411226" cy="289823"/>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424242"/>
                </a:solidFill>
              </a:rPr>
              <a:t>Exploratory </a:t>
            </a:r>
            <a:r>
              <a:rPr sz="1800" spc="15" dirty="0">
                <a:solidFill>
                  <a:srgbClr val="424242"/>
                </a:solidFill>
              </a:rPr>
              <a:t>Data </a:t>
            </a:r>
            <a:r>
              <a:rPr sz="1800" spc="-70" dirty="0">
                <a:solidFill>
                  <a:srgbClr val="424242"/>
                </a:solidFill>
              </a:rPr>
              <a:t>Analysis </a:t>
            </a:r>
            <a:r>
              <a:rPr lang="en-US" sz="1800" spc="220" dirty="0">
                <a:solidFill>
                  <a:srgbClr val="424242"/>
                </a:solidFill>
              </a:rPr>
              <a:t>–</a:t>
            </a:r>
            <a:r>
              <a:rPr lang="en-US" sz="1800" spc="220" dirty="0" err="1">
                <a:solidFill>
                  <a:srgbClr val="424242"/>
                </a:solidFill>
              </a:rPr>
              <a:t>MonthlyCharges</a:t>
            </a:r>
            <a:r>
              <a:rPr lang="en-US" sz="1800" spc="220" dirty="0">
                <a:solidFill>
                  <a:srgbClr val="424242"/>
                </a:solidFill>
              </a:rPr>
              <a:t> vs gender vs Churn</a:t>
            </a:r>
            <a:endParaRPr sz="1800" dirty="0"/>
          </a:p>
        </p:txBody>
      </p:sp>
      <p:sp>
        <p:nvSpPr>
          <p:cNvPr id="4" name="object 4"/>
          <p:cNvSpPr txBox="1"/>
          <p:nvPr/>
        </p:nvSpPr>
        <p:spPr>
          <a:xfrm>
            <a:off x="429828" y="3548718"/>
            <a:ext cx="3846202" cy="436785"/>
          </a:xfrm>
          <a:prstGeom prst="rect">
            <a:avLst/>
          </a:prstGeom>
        </p:spPr>
        <p:txBody>
          <a:bodyPr vert="horz" wrap="square" lIns="0" tIns="39369" rIns="0" bIns="0" rtlCol="0">
            <a:spAutoFit/>
          </a:bodyPr>
          <a:lstStyle/>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endParaRPr lang="en-US" sz="1200" spc="-150" dirty="0">
              <a:solidFill>
                <a:srgbClr val="595959"/>
              </a:solidFill>
              <a:latin typeface="Arial Black"/>
              <a:cs typeface="Arial Black"/>
            </a:endParaRP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22</a:t>
            </a:fld>
            <a:endParaRPr spc="35" dirty="0"/>
          </a:p>
        </p:txBody>
      </p:sp>
      <p:sp>
        <p:nvSpPr>
          <p:cNvPr id="10" name="object 4"/>
          <p:cNvSpPr txBox="1"/>
          <p:nvPr/>
        </p:nvSpPr>
        <p:spPr>
          <a:xfrm>
            <a:off x="5410200" y="3475681"/>
            <a:ext cx="3704478" cy="664283"/>
          </a:xfrm>
          <a:prstGeom prst="rect">
            <a:avLst/>
          </a:prstGeom>
        </p:spPr>
        <p:txBody>
          <a:bodyPr vert="horz" wrap="square" lIns="0" tIns="39369" rIns="0" bIns="0" rtlCol="0">
            <a:spAutoFit/>
          </a:bodyPr>
          <a:lstStyle/>
          <a:p>
            <a:pPr marL="12065" marR="151765">
              <a:lnSpc>
                <a:spcPct val="114599"/>
              </a:lnSpc>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p:txBody>
      </p:sp>
      <p:sp>
        <p:nvSpPr>
          <p:cNvPr id="5" name="TextBox 4">
            <a:extLst>
              <a:ext uri="{FF2B5EF4-FFF2-40B4-BE49-F238E27FC236}">
                <a16:creationId xmlns:a16="http://schemas.microsoft.com/office/drawing/2014/main" id="{BE188F91-5F03-0F67-76B6-E5CD437EAAB5}"/>
              </a:ext>
            </a:extLst>
          </p:cNvPr>
          <p:cNvSpPr txBox="1"/>
          <p:nvPr/>
        </p:nvSpPr>
        <p:spPr>
          <a:xfrm>
            <a:off x="429828" y="2125892"/>
            <a:ext cx="6428172" cy="1477328"/>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p:txBody>
      </p:sp>
      <p:pic>
        <p:nvPicPr>
          <p:cNvPr id="15362" name="Picture 2">
            <a:extLst>
              <a:ext uri="{FF2B5EF4-FFF2-40B4-BE49-F238E27FC236}">
                <a16:creationId xmlns:a16="http://schemas.microsoft.com/office/drawing/2014/main" id="{DF580675-C992-476B-7C81-AB239E11B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3813"/>
            <a:ext cx="9144000" cy="25558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2999743-657F-C004-185C-5C59C6CB653B}"/>
              </a:ext>
            </a:extLst>
          </p:cNvPr>
          <p:cNvSpPr txBox="1"/>
          <p:nvPr/>
        </p:nvSpPr>
        <p:spPr>
          <a:xfrm>
            <a:off x="76200" y="1433395"/>
            <a:ext cx="8305800" cy="3693319"/>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i="0" dirty="0">
              <a:effectLst/>
              <a:latin typeface="-apple-system"/>
            </a:endParaRPr>
          </a:p>
          <a:p>
            <a:pPr algn="l"/>
            <a:r>
              <a:rPr lang="en-GB" b="1" i="0" dirty="0">
                <a:effectLst/>
                <a:latin typeface="-apple-system"/>
              </a:rPr>
              <a:t>Observation</a:t>
            </a:r>
          </a:p>
          <a:p>
            <a:pPr algn="l">
              <a:buFont typeface="Arial" panose="020B0604020202020204" pitchFamily="34" charset="0"/>
              <a:buChar char="•"/>
            </a:pPr>
            <a:r>
              <a:rPr lang="en-GB" b="0" i="0" dirty="0">
                <a:effectLst/>
                <a:latin typeface="-apple-system"/>
              </a:rPr>
              <a:t>Female customers churn the company services more than the male customers because they are charged more monthly due to the fact they spend more on the company services affecting their </a:t>
            </a:r>
            <a:r>
              <a:rPr lang="en-GB" b="0" i="0" dirty="0" err="1">
                <a:effectLst/>
                <a:latin typeface="-apple-system"/>
              </a:rPr>
              <a:t>financies</a:t>
            </a:r>
            <a:r>
              <a:rPr lang="en-GB" b="0" i="0" dirty="0">
                <a:effectLst/>
                <a:latin typeface="-apple-system"/>
              </a:rPr>
              <a:t>. In spite of the fact they churn more the female customers using the services are still more.</a:t>
            </a:r>
          </a:p>
        </p:txBody>
      </p:sp>
    </p:spTree>
    <p:extLst>
      <p:ext uri="{BB962C8B-B14F-4D97-AF65-F5344CB8AC3E}">
        <p14:creationId xmlns:p14="http://schemas.microsoft.com/office/powerpoint/2010/main" val="849219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11242"/>
            <a:ext cx="8411226" cy="289823"/>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424242"/>
                </a:solidFill>
              </a:rPr>
              <a:t>Exploratory </a:t>
            </a:r>
            <a:r>
              <a:rPr sz="1800" spc="15" dirty="0">
                <a:solidFill>
                  <a:srgbClr val="424242"/>
                </a:solidFill>
              </a:rPr>
              <a:t>Data </a:t>
            </a:r>
            <a:r>
              <a:rPr sz="1800" spc="-70" dirty="0">
                <a:solidFill>
                  <a:srgbClr val="424242"/>
                </a:solidFill>
              </a:rPr>
              <a:t>Analysis </a:t>
            </a:r>
            <a:r>
              <a:rPr lang="en-US" sz="1800" spc="220" dirty="0">
                <a:solidFill>
                  <a:srgbClr val="424242"/>
                </a:solidFill>
              </a:rPr>
              <a:t>–Gender vs Churn</a:t>
            </a:r>
            <a:endParaRPr sz="1800" dirty="0"/>
          </a:p>
        </p:txBody>
      </p:sp>
      <p:sp>
        <p:nvSpPr>
          <p:cNvPr id="4" name="object 4"/>
          <p:cNvSpPr txBox="1"/>
          <p:nvPr/>
        </p:nvSpPr>
        <p:spPr>
          <a:xfrm>
            <a:off x="429828" y="3548718"/>
            <a:ext cx="3846202" cy="436785"/>
          </a:xfrm>
          <a:prstGeom prst="rect">
            <a:avLst/>
          </a:prstGeom>
        </p:spPr>
        <p:txBody>
          <a:bodyPr vert="horz" wrap="square" lIns="0" tIns="39369" rIns="0" bIns="0" rtlCol="0">
            <a:spAutoFit/>
          </a:bodyPr>
          <a:lstStyle/>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endParaRPr lang="en-US" sz="1200" spc="-150" dirty="0">
              <a:solidFill>
                <a:srgbClr val="595959"/>
              </a:solidFill>
              <a:latin typeface="Arial Black"/>
              <a:cs typeface="Arial Black"/>
            </a:endParaRP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23</a:t>
            </a:fld>
            <a:endParaRPr spc="35" dirty="0"/>
          </a:p>
        </p:txBody>
      </p:sp>
      <p:sp>
        <p:nvSpPr>
          <p:cNvPr id="10" name="object 4"/>
          <p:cNvSpPr txBox="1"/>
          <p:nvPr/>
        </p:nvSpPr>
        <p:spPr>
          <a:xfrm>
            <a:off x="5410200" y="3475681"/>
            <a:ext cx="3704478" cy="664283"/>
          </a:xfrm>
          <a:prstGeom prst="rect">
            <a:avLst/>
          </a:prstGeom>
        </p:spPr>
        <p:txBody>
          <a:bodyPr vert="horz" wrap="square" lIns="0" tIns="39369" rIns="0" bIns="0" rtlCol="0">
            <a:spAutoFit/>
          </a:bodyPr>
          <a:lstStyle/>
          <a:p>
            <a:pPr marL="12065" marR="151765">
              <a:lnSpc>
                <a:spcPct val="114599"/>
              </a:lnSpc>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p:txBody>
      </p:sp>
      <p:sp>
        <p:nvSpPr>
          <p:cNvPr id="5" name="TextBox 4">
            <a:extLst>
              <a:ext uri="{FF2B5EF4-FFF2-40B4-BE49-F238E27FC236}">
                <a16:creationId xmlns:a16="http://schemas.microsoft.com/office/drawing/2014/main" id="{BE188F91-5F03-0F67-76B6-E5CD437EAAB5}"/>
              </a:ext>
            </a:extLst>
          </p:cNvPr>
          <p:cNvSpPr txBox="1"/>
          <p:nvPr/>
        </p:nvSpPr>
        <p:spPr>
          <a:xfrm>
            <a:off x="429828" y="2125892"/>
            <a:ext cx="6428172" cy="1477328"/>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p:txBody>
      </p:sp>
      <p:pic>
        <p:nvPicPr>
          <p:cNvPr id="16386" name="Picture 2">
            <a:extLst>
              <a:ext uri="{FF2B5EF4-FFF2-40B4-BE49-F238E27FC236}">
                <a16:creationId xmlns:a16="http://schemas.microsoft.com/office/drawing/2014/main" id="{0E1895CA-0D88-5A28-7749-FC0D2B25D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666750"/>
            <a:ext cx="6043613" cy="42338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538A981-EF2A-9302-E401-0869EDC9C188}"/>
              </a:ext>
            </a:extLst>
          </p:cNvPr>
          <p:cNvSpPr txBox="1"/>
          <p:nvPr/>
        </p:nvSpPr>
        <p:spPr>
          <a:xfrm>
            <a:off x="152400" y="1003536"/>
            <a:ext cx="2286000" cy="1754326"/>
          </a:xfrm>
          <a:prstGeom prst="rect">
            <a:avLst/>
          </a:prstGeom>
          <a:noFill/>
        </p:spPr>
        <p:txBody>
          <a:bodyPr wrap="square">
            <a:spAutoFit/>
          </a:bodyPr>
          <a:lstStyle/>
          <a:p>
            <a:pPr algn="l"/>
            <a:r>
              <a:rPr lang="en-GB" b="1" i="0" dirty="0">
                <a:effectLst/>
                <a:latin typeface="-apple-system"/>
              </a:rPr>
              <a:t>Observations</a:t>
            </a:r>
          </a:p>
          <a:p>
            <a:pPr algn="l">
              <a:buFont typeface="Arial" panose="020B0604020202020204" pitchFamily="34" charset="0"/>
              <a:buChar char="•"/>
            </a:pPr>
            <a:r>
              <a:rPr lang="en-GB" b="0" i="0" dirty="0">
                <a:effectLst/>
                <a:latin typeface="-apple-system"/>
              </a:rPr>
              <a:t>Female customers are slightly more to churn the company's services than male customers</a:t>
            </a:r>
          </a:p>
        </p:txBody>
      </p:sp>
    </p:spTree>
    <p:extLst>
      <p:ext uri="{BB962C8B-B14F-4D97-AF65-F5344CB8AC3E}">
        <p14:creationId xmlns:p14="http://schemas.microsoft.com/office/powerpoint/2010/main" val="1680449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11242"/>
            <a:ext cx="8411226" cy="289823"/>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424242"/>
                </a:solidFill>
              </a:rPr>
              <a:t>Exploratory </a:t>
            </a:r>
            <a:r>
              <a:rPr sz="1800" spc="15" dirty="0">
                <a:solidFill>
                  <a:srgbClr val="424242"/>
                </a:solidFill>
              </a:rPr>
              <a:t>Data </a:t>
            </a:r>
            <a:r>
              <a:rPr sz="1800" spc="-70" dirty="0">
                <a:solidFill>
                  <a:srgbClr val="424242"/>
                </a:solidFill>
              </a:rPr>
              <a:t>Analysis </a:t>
            </a:r>
            <a:r>
              <a:rPr lang="en-US" sz="1800" spc="220" dirty="0">
                <a:solidFill>
                  <a:srgbClr val="424242"/>
                </a:solidFill>
              </a:rPr>
              <a:t>–Dependents vs Churn</a:t>
            </a:r>
            <a:endParaRPr sz="1800" dirty="0"/>
          </a:p>
        </p:txBody>
      </p:sp>
      <p:sp>
        <p:nvSpPr>
          <p:cNvPr id="4" name="object 4"/>
          <p:cNvSpPr txBox="1"/>
          <p:nvPr/>
        </p:nvSpPr>
        <p:spPr>
          <a:xfrm>
            <a:off x="429828" y="3548718"/>
            <a:ext cx="3846202" cy="436785"/>
          </a:xfrm>
          <a:prstGeom prst="rect">
            <a:avLst/>
          </a:prstGeom>
        </p:spPr>
        <p:txBody>
          <a:bodyPr vert="horz" wrap="square" lIns="0" tIns="39369" rIns="0" bIns="0" rtlCol="0">
            <a:spAutoFit/>
          </a:bodyPr>
          <a:lstStyle/>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endParaRPr lang="en-US" sz="1200" spc="-150" dirty="0">
              <a:solidFill>
                <a:srgbClr val="595959"/>
              </a:solidFill>
              <a:latin typeface="Arial Black"/>
              <a:cs typeface="Arial Black"/>
            </a:endParaRP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24</a:t>
            </a:fld>
            <a:endParaRPr spc="35" dirty="0"/>
          </a:p>
        </p:txBody>
      </p:sp>
      <p:sp>
        <p:nvSpPr>
          <p:cNvPr id="10" name="object 4"/>
          <p:cNvSpPr txBox="1"/>
          <p:nvPr/>
        </p:nvSpPr>
        <p:spPr>
          <a:xfrm>
            <a:off x="5410200" y="3475681"/>
            <a:ext cx="3704478" cy="664283"/>
          </a:xfrm>
          <a:prstGeom prst="rect">
            <a:avLst/>
          </a:prstGeom>
        </p:spPr>
        <p:txBody>
          <a:bodyPr vert="horz" wrap="square" lIns="0" tIns="39369" rIns="0" bIns="0" rtlCol="0">
            <a:spAutoFit/>
          </a:bodyPr>
          <a:lstStyle/>
          <a:p>
            <a:pPr marL="12065" marR="151765">
              <a:lnSpc>
                <a:spcPct val="114599"/>
              </a:lnSpc>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p:txBody>
      </p:sp>
      <p:sp>
        <p:nvSpPr>
          <p:cNvPr id="5" name="TextBox 4">
            <a:extLst>
              <a:ext uri="{FF2B5EF4-FFF2-40B4-BE49-F238E27FC236}">
                <a16:creationId xmlns:a16="http://schemas.microsoft.com/office/drawing/2014/main" id="{BE188F91-5F03-0F67-76B6-E5CD437EAAB5}"/>
              </a:ext>
            </a:extLst>
          </p:cNvPr>
          <p:cNvSpPr txBox="1"/>
          <p:nvPr/>
        </p:nvSpPr>
        <p:spPr>
          <a:xfrm>
            <a:off x="429828" y="2125892"/>
            <a:ext cx="6428172" cy="1477328"/>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p:txBody>
      </p:sp>
      <p:sp>
        <p:nvSpPr>
          <p:cNvPr id="8" name="TextBox 7">
            <a:extLst>
              <a:ext uri="{FF2B5EF4-FFF2-40B4-BE49-F238E27FC236}">
                <a16:creationId xmlns:a16="http://schemas.microsoft.com/office/drawing/2014/main" id="{7538A981-EF2A-9302-E401-0869EDC9C188}"/>
              </a:ext>
            </a:extLst>
          </p:cNvPr>
          <p:cNvSpPr txBox="1"/>
          <p:nvPr/>
        </p:nvSpPr>
        <p:spPr>
          <a:xfrm>
            <a:off x="152400" y="1003536"/>
            <a:ext cx="2286000" cy="1754326"/>
          </a:xfrm>
          <a:prstGeom prst="rect">
            <a:avLst/>
          </a:prstGeom>
          <a:noFill/>
        </p:spPr>
        <p:txBody>
          <a:bodyPr wrap="square">
            <a:spAutoFit/>
          </a:bodyPr>
          <a:lstStyle/>
          <a:p>
            <a:pPr algn="l"/>
            <a:r>
              <a:rPr lang="en-GB" b="1" i="0">
                <a:effectLst/>
                <a:latin typeface="-apple-system"/>
              </a:rPr>
              <a:t>Observation</a:t>
            </a:r>
          </a:p>
          <a:p>
            <a:pPr algn="l">
              <a:buFont typeface="Arial" panose="020B0604020202020204" pitchFamily="34" charset="0"/>
              <a:buChar char="•"/>
            </a:pPr>
            <a:r>
              <a:rPr lang="en-GB" b="0" i="0">
                <a:effectLst/>
                <a:latin typeface="-apple-system"/>
              </a:rPr>
              <a:t>Customers with dependents are less likely to churn than those without dependents</a:t>
            </a:r>
          </a:p>
        </p:txBody>
      </p:sp>
      <p:pic>
        <p:nvPicPr>
          <p:cNvPr id="17410" name="Picture 2">
            <a:extLst>
              <a:ext uri="{FF2B5EF4-FFF2-40B4-BE49-F238E27FC236}">
                <a16:creationId xmlns:a16="http://schemas.microsoft.com/office/drawing/2014/main" id="{1837E90E-C6CA-45C3-1BF3-99D4ADE56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666750"/>
            <a:ext cx="5815013" cy="4110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677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11242"/>
            <a:ext cx="8411226" cy="289823"/>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424242"/>
                </a:solidFill>
              </a:rPr>
              <a:t>Exploratory </a:t>
            </a:r>
            <a:r>
              <a:rPr sz="1800" spc="15" dirty="0">
                <a:solidFill>
                  <a:srgbClr val="424242"/>
                </a:solidFill>
              </a:rPr>
              <a:t>Data </a:t>
            </a:r>
            <a:r>
              <a:rPr sz="1800" spc="-70" dirty="0">
                <a:solidFill>
                  <a:srgbClr val="424242"/>
                </a:solidFill>
              </a:rPr>
              <a:t>Analysis </a:t>
            </a:r>
            <a:r>
              <a:rPr lang="en-US" sz="1800" spc="220" dirty="0">
                <a:solidFill>
                  <a:srgbClr val="424242"/>
                </a:solidFill>
              </a:rPr>
              <a:t>–</a:t>
            </a:r>
            <a:r>
              <a:rPr lang="en-US" sz="1800" spc="220" dirty="0" err="1">
                <a:solidFill>
                  <a:srgbClr val="424242"/>
                </a:solidFill>
              </a:rPr>
              <a:t>MultipleLines</a:t>
            </a:r>
            <a:r>
              <a:rPr lang="en-US" sz="1800" spc="220" dirty="0">
                <a:solidFill>
                  <a:srgbClr val="424242"/>
                </a:solidFill>
              </a:rPr>
              <a:t> vs Churn</a:t>
            </a:r>
            <a:endParaRPr sz="1800" dirty="0"/>
          </a:p>
        </p:txBody>
      </p:sp>
      <p:sp>
        <p:nvSpPr>
          <p:cNvPr id="4" name="object 4"/>
          <p:cNvSpPr txBox="1"/>
          <p:nvPr/>
        </p:nvSpPr>
        <p:spPr>
          <a:xfrm>
            <a:off x="429828" y="3548718"/>
            <a:ext cx="3846202" cy="436785"/>
          </a:xfrm>
          <a:prstGeom prst="rect">
            <a:avLst/>
          </a:prstGeom>
        </p:spPr>
        <p:txBody>
          <a:bodyPr vert="horz" wrap="square" lIns="0" tIns="39369" rIns="0" bIns="0" rtlCol="0">
            <a:spAutoFit/>
          </a:bodyPr>
          <a:lstStyle/>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endParaRPr lang="en-US" sz="1200" spc="-150" dirty="0">
              <a:solidFill>
                <a:srgbClr val="595959"/>
              </a:solidFill>
              <a:latin typeface="Arial Black"/>
              <a:cs typeface="Arial Black"/>
            </a:endParaRP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25</a:t>
            </a:fld>
            <a:endParaRPr spc="35" dirty="0"/>
          </a:p>
        </p:txBody>
      </p:sp>
      <p:sp>
        <p:nvSpPr>
          <p:cNvPr id="10" name="object 4"/>
          <p:cNvSpPr txBox="1"/>
          <p:nvPr/>
        </p:nvSpPr>
        <p:spPr>
          <a:xfrm>
            <a:off x="5410200" y="3475681"/>
            <a:ext cx="3704478" cy="664283"/>
          </a:xfrm>
          <a:prstGeom prst="rect">
            <a:avLst/>
          </a:prstGeom>
        </p:spPr>
        <p:txBody>
          <a:bodyPr vert="horz" wrap="square" lIns="0" tIns="39369" rIns="0" bIns="0" rtlCol="0">
            <a:spAutoFit/>
          </a:bodyPr>
          <a:lstStyle/>
          <a:p>
            <a:pPr marL="12065" marR="151765">
              <a:lnSpc>
                <a:spcPct val="114599"/>
              </a:lnSpc>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p:txBody>
      </p:sp>
      <p:sp>
        <p:nvSpPr>
          <p:cNvPr id="5" name="TextBox 4">
            <a:extLst>
              <a:ext uri="{FF2B5EF4-FFF2-40B4-BE49-F238E27FC236}">
                <a16:creationId xmlns:a16="http://schemas.microsoft.com/office/drawing/2014/main" id="{BE188F91-5F03-0F67-76B6-E5CD437EAAB5}"/>
              </a:ext>
            </a:extLst>
          </p:cNvPr>
          <p:cNvSpPr txBox="1"/>
          <p:nvPr/>
        </p:nvSpPr>
        <p:spPr>
          <a:xfrm>
            <a:off x="429828" y="2125892"/>
            <a:ext cx="6428172" cy="1477328"/>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p:txBody>
      </p:sp>
      <p:pic>
        <p:nvPicPr>
          <p:cNvPr id="18434" name="Picture 2">
            <a:extLst>
              <a:ext uri="{FF2B5EF4-FFF2-40B4-BE49-F238E27FC236}">
                <a16:creationId xmlns:a16="http://schemas.microsoft.com/office/drawing/2014/main" id="{1C19D2AF-D031-D643-5D96-439FE27BF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047750"/>
            <a:ext cx="6858000" cy="38845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C52C03B-9F0B-61BA-3081-6C16A979C578}"/>
              </a:ext>
            </a:extLst>
          </p:cNvPr>
          <p:cNvSpPr txBox="1"/>
          <p:nvPr/>
        </p:nvSpPr>
        <p:spPr>
          <a:xfrm>
            <a:off x="76200" y="971551"/>
            <a:ext cx="2362200" cy="2308324"/>
          </a:xfrm>
          <a:prstGeom prst="rect">
            <a:avLst/>
          </a:prstGeom>
          <a:noFill/>
        </p:spPr>
        <p:txBody>
          <a:bodyPr wrap="square">
            <a:spAutoFit/>
          </a:bodyPr>
          <a:lstStyle/>
          <a:p>
            <a:pPr algn="l"/>
            <a:r>
              <a:rPr lang="en-GB" b="1" i="0" dirty="0">
                <a:effectLst/>
                <a:latin typeface="-apple-system"/>
              </a:rPr>
              <a:t>Observation</a:t>
            </a:r>
          </a:p>
          <a:p>
            <a:pPr algn="l">
              <a:buFont typeface="Arial" panose="020B0604020202020204" pitchFamily="34" charset="0"/>
              <a:buChar char="•"/>
            </a:pPr>
            <a:r>
              <a:rPr lang="en-GB" b="0" i="0" dirty="0">
                <a:effectLst/>
                <a:latin typeface="-apple-system"/>
              </a:rPr>
              <a:t>Those with </a:t>
            </a:r>
            <a:r>
              <a:rPr lang="en-GB" b="0" i="0" dirty="0" err="1">
                <a:effectLst/>
                <a:latin typeface="-apple-system"/>
              </a:rPr>
              <a:t>multipleLines</a:t>
            </a:r>
            <a:r>
              <a:rPr lang="en-GB" b="0" i="0" dirty="0">
                <a:effectLst/>
                <a:latin typeface="-apple-system"/>
              </a:rPr>
              <a:t> are more likely to churn </a:t>
            </a:r>
            <a:r>
              <a:rPr lang="en-GB" b="0" i="0" dirty="0" err="1">
                <a:effectLst/>
                <a:latin typeface="-apple-system"/>
              </a:rPr>
              <a:t>ConnetTel</a:t>
            </a:r>
            <a:r>
              <a:rPr lang="en-GB" b="0" i="0" dirty="0">
                <a:effectLst/>
                <a:latin typeface="-apple-system"/>
              </a:rPr>
              <a:t> Services than those without multiple lines and no Phone service</a:t>
            </a:r>
          </a:p>
        </p:txBody>
      </p:sp>
    </p:spTree>
    <p:extLst>
      <p:ext uri="{BB962C8B-B14F-4D97-AF65-F5344CB8AC3E}">
        <p14:creationId xmlns:p14="http://schemas.microsoft.com/office/powerpoint/2010/main" val="2034279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11242"/>
            <a:ext cx="8411226" cy="289823"/>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424242"/>
                </a:solidFill>
              </a:rPr>
              <a:t>Exploratory </a:t>
            </a:r>
            <a:r>
              <a:rPr sz="1800" spc="15" dirty="0">
                <a:solidFill>
                  <a:srgbClr val="424242"/>
                </a:solidFill>
              </a:rPr>
              <a:t>Data </a:t>
            </a:r>
            <a:r>
              <a:rPr sz="1800" spc="-70" dirty="0">
                <a:solidFill>
                  <a:srgbClr val="424242"/>
                </a:solidFill>
              </a:rPr>
              <a:t>Analysis </a:t>
            </a:r>
            <a:r>
              <a:rPr lang="en-US" sz="1800" spc="220" dirty="0">
                <a:solidFill>
                  <a:srgbClr val="424242"/>
                </a:solidFill>
              </a:rPr>
              <a:t>–</a:t>
            </a:r>
            <a:r>
              <a:rPr lang="en-US" sz="1800" spc="220" dirty="0" err="1">
                <a:solidFill>
                  <a:srgbClr val="424242"/>
                </a:solidFill>
              </a:rPr>
              <a:t>StreamingTV</a:t>
            </a:r>
            <a:r>
              <a:rPr lang="en-US" sz="1800" spc="220" dirty="0">
                <a:solidFill>
                  <a:srgbClr val="424242"/>
                </a:solidFill>
              </a:rPr>
              <a:t> vs Churn</a:t>
            </a:r>
            <a:endParaRPr sz="1800" dirty="0"/>
          </a:p>
        </p:txBody>
      </p:sp>
      <p:sp>
        <p:nvSpPr>
          <p:cNvPr id="4" name="object 4"/>
          <p:cNvSpPr txBox="1"/>
          <p:nvPr/>
        </p:nvSpPr>
        <p:spPr>
          <a:xfrm>
            <a:off x="429828" y="3548718"/>
            <a:ext cx="3846202" cy="436785"/>
          </a:xfrm>
          <a:prstGeom prst="rect">
            <a:avLst/>
          </a:prstGeom>
        </p:spPr>
        <p:txBody>
          <a:bodyPr vert="horz" wrap="square" lIns="0" tIns="39369" rIns="0" bIns="0" rtlCol="0">
            <a:spAutoFit/>
          </a:bodyPr>
          <a:lstStyle/>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endParaRPr lang="en-US" sz="1200" spc="-150" dirty="0">
              <a:solidFill>
                <a:srgbClr val="595959"/>
              </a:solidFill>
              <a:latin typeface="Arial Black"/>
              <a:cs typeface="Arial Black"/>
            </a:endParaRP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26</a:t>
            </a:fld>
            <a:endParaRPr spc="35" dirty="0"/>
          </a:p>
        </p:txBody>
      </p:sp>
      <p:sp>
        <p:nvSpPr>
          <p:cNvPr id="10" name="object 4"/>
          <p:cNvSpPr txBox="1"/>
          <p:nvPr/>
        </p:nvSpPr>
        <p:spPr>
          <a:xfrm>
            <a:off x="5410200" y="3475681"/>
            <a:ext cx="3704478" cy="664283"/>
          </a:xfrm>
          <a:prstGeom prst="rect">
            <a:avLst/>
          </a:prstGeom>
        </p:spPr>
        <p:txBody>
          <a:bodyPr vert="horz" wrap="square" lIns="0" tIns="39369" rIns="0" bIns="0" rtlCol="0">
            <a:spAutoFit/>
          </a:bodyPr>
          <a:lstStyle/>
          <a:p>
            <a:pPr marL="12065" marR="151765">
              <a:lnSpc>
                <a:spcPct val="114599"/>
              </a:lnSpc>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p:txBody>
      </p:sp>
      <p:sp>
        <p:nvSpPr>
          <p:cNvPr id="5" name="TextBox 4">
            <a:extLst>
              <a:ext uri="{FF2B5EF4-FFF2-40B4-BE49-F238E27FC236}">
                <a16:creationId xmlns:a16="http://schemas.microsoft.com/office/drawing/2014/main" id="{BE188F91-5F03-0F67-76B6-E5CD437EAAB5}"/>
              </a:ext>
            </a:extLst>
          </p:cNvPr>
          <p:cNvSpPr txBox="1"/>
          <p:nvPr/>
        </p:nvSpPr>
        <p:spPr>
          <a:xfrm>
            <a:off x="429828" y="2125892"/>
            <a:ext cx="6428172" cy="1477328"/>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p:txBody>
      </p:sp>
      <p:pic>
        <p:nvPicPr>
          <p:cNvPr id="19458" name="Picture 2">
            <a:extLst>
              <a:ext uri="{FF2B5EF4-FFF2-40B4-BE49-F238E27FC236}">
                <a16:creationId xmlns:a16="http://schemas.microsoft.com/office/drawing/2014/main" id="{531FCCF4-F73A-12E6-D9D2-0295950BF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590550"/>
            <a:ext cx="6447678" cy="438514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95C3422-32CA-6E71-C1DA-2E68E34EC3E6}"/>
              </a:ext>
            </a:extLst>
          </p:cNvPr>
          <p:cNvSpPr txBox="1"/>
          <p:nvPr/>
        </p:nvSpPr>
        <p:spPr>
          <a:xfrm>
            <a:off x="152400" y="666750"/>
            <a:ext cx="2743200" cy="2862322"/>
          </a:xfrm>
          <a:prstGeom prst="rect">
            <a:avLst/>
          </a:prstGeom>
          <a:noFill/>
        </p:spPr>
        <p:txBody>
          <a:bodyPr wrap="square">
            <a:spAutoFit/>
          </a:bodyPr>
          <a:lstStyle/>
          <a:p>
            <a:pPr algn="l"/>
            <a:r>
              <a:rPr lang="en-GB" b="1" i="0" dirty="0">
                <a:effectLst/>
                <a:latin typeface="-apple-system"/>
              </a:rPr>
              <a:t>Observation</a:t>
            </a:r>
          </a:p>
          <a:p>
            <a:pPr algn="l">
              <a:buFont typeface="Arial" panose="020B0604020202020204" pitchFamily="34" charset="0"/>
              <a:buChar char="•"/>
            </a:pPr>
            <a:r>
              <a:rPr lang="en-GB" b="0" i="0" dirty="0">
                <a:effectLst/>
                <a:latin typeface="-apple-system"/>
              </a:rPr>
              <a:t>Customers with no </a:t>
            </a:r>
            <a:r>
              <a:rPr lang="en-GB" b="0" i="0" dirty="0" err="1">
                <a:effectLst/>
                <a:latin typeface="-apple-system"/>
              </a:rPr>
              <a:t>StreamingTV</a:t>
            </a:r>
            <a:r>
              <a:rPr lang="en-GB" b="0" i="0" dirty="0">
                <a:effectLst/>
                <a:latin typeface="-apple-system"/>
              </a:rPr>
              <a:t> are slight likely to churn than those with </a:t>
            </a:r>
            <a:r>
              <a:rPr lang="en-GB" b="0" i="0" dirty="0" err="1">
                <a:effectLst/>
                <a:latin typeface="-apple-system"/>
              </a:rPr>
              <a:t>StreamingTV</a:t>
            </a:r>
            <a:r>
              <a:rPr lang="en-GB" b="0" i="0" dirty="0">
                <a:effectLst/>
                <a:latin typeface="-apple-system"/>
              </a:rPr>
              <a:t>, while those with no internet service are more likely not to churn probably they are only using the </a:t>
            </a:r>
            <a:r>
              <a:rPr lang="en-GB" b="0" i="0" dirty="0" err="1">
                <a:effectLst/>
                <a:latin typeface="-apple-system"/>
              </a:rPr>
              <a:t>PhoneService</a:t>
            </a:r>
            <a:r>
              <a:rPr lang="en-GB" b="0" i="0" dirty="0">
                <a:effectLst/>
                <a:latin typeface="-apple-system"/>
              </a:rPr>
              <a:t>.</a:t>
            </a:r>
          </a:p>
        </p:txBody>
      </p:sp>
    </p:spTree>
    <p:extLst>
      <p:ext uri="{BB962C8B-B14F-4D97-AF65-F5344CB8AC3E}">
        <p14:creationId xmlns:p14="http://schemas.microsoft.com/office/powerpoint/2010/main" val="1878429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11242"/>
            <a:ext cx="8411226" cy="289823"/>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424242"/>
                </a:solidFill>
              </a:rPr>
              <a:t>Exploratory </a:t>
            </a:r>
            <a:r>
              <a:rPr sz="1800" spc="15" dirty="0">
                <a:solidFill>
                  <a:srgbClr val="424242"/>
                </a:solidFill>
              </a:rPr>
              <a:t>Data </a:t>
            </a:r>
            <a:r>
              <a:rPr sz="1800" spc="-70" dirty="0">
                <a:solidFill>
                  <a:srgbClr val="424242"/>
                </a:solidFill>
              </a:rPr>
              <a:t>Analysis </a:t>
            </a:r>
            <a:r>
              <a:rPr lang="en-US" sz="1800" spc="220" dirty="0">
                <a:solidFill>
                  <a:srgbClr val="424242"/>
                </a:solidFill>
              </a:rPr>
              <a:t>–</a:t>
            </a:r>
            <a:r>
              <a:rPr lang="en-US" sz="1800" spc="220" dirty="0" err="1">
                <a:solidFill>
                  <a:srgbClr val="424242"/>
                </a:solidFill>
              </a:rPr>
              <a:t>OnlineSecurity</a:t>
            </a:r>
            <a:r>
              <a:rPr lang="en-US" sz="1800" spc="220" dirty="0">
                <a:solidFill>
                  <a:srgbClr val="424242"/>
                </a:solidFill>
              </a:rPr>
              <a:t> vs Churn</a:t>
            </a:r>
            <a:endParaRPr sz="1800" dirty="0"/>
          </a:p>
        </p:txBody>
      </p:sp>
      <p:sp>
        <p:nvSpPr>
          <p:cNvPr id="4" name="object 4"/>
          <p:cNvSpPr txBox="1"/>
          <p:nvPr/>
        </p:nvSpPr>
        <p:spPr>
          <a:xfrm>
            <a:off x="429828" y="3548718"/>
            <a:ext cx="3846202" cy="436785"/>
          </a:xfrm>
          <a:prstGeom prst="rect">
            <a:avLst/>
          </a:prstGeom>
        </p:spPr>
        <p:txBody>
          <a:bodyPr vert="horz" wrap="square" lIns="0" tIns="39369" rIns="0" bIns="0" rtlCol="0">
            <a:spAutoFit/>
          </a:bodyPr>
          <a:lstStyle/>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endParaRPr lang="en-US" sz="1200" spc="-150" dirty="0">
              <a:solidFill>
                <a:srgbClr val="595959"/>
              </a:solidFill>
              <a:latin typeface="Arial Black"/>
              <a:cs typeface="Arial Black"/>
            </a:endParaRP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27</a:t>
            </a:fld>
            <a:endParaRPr spc="35" dirty="0"/>
          </a:p>
        </p:txBody>
      </p:sp>
      <p:sp>
        <p:nvSpPr>
          <p:cNvPr id="10" name="object 4"/>
          <p:cNvSpPr txBox="1"/>
          <p:nvPr/>
        </p:nvSpPr>
        <p:spPr>
          <a:xfrm>
            <a:off x="5410200" y="3475681"/>
            <a:ext cx="3704478" cy="664283"/>
          </a:xfrm>
          <a:prstGeom prst="rect">
            <a:avLst/>
          </a:prstGeom>
        </p:spPr>
        <p:txBody>
          <a:bodyPr vert="horz" wrap="square" lIns="0" tIns="39369" rIns="0" bIns="0" rtlCol="0">
            <a:spAutoFit/>
          </a:bodyPr>
          <a:lstStyle/>
          <a:p>
            <a:pPr marL="12065" marR="151765">
              <a:lnSpc>
                <a:spcPct val="114599"/>
              </a:lnSpc>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p:txBody>
      </p:sp>
      <p:sp>
        <p:nvSpPr>
          <p:cNvPr id="5" name="TextBox 4">
            <a:extLst>
              <a:ext uri="{FF2B5EF4-FFF2-40B4-BE49-F238E27FC236}">
                <a16:creationId xmlns:a16="http://schemas.microsoft.com/office/drawing/2014/main" id="{BE188F91-5F03-0F67-76B6-E5CD437EAAB5}"/>
              </a:ext>
            </a:extLst>
          </p:cNvPr>
          <p:cNvSpPr txBox="1"/>
          <p:nvPr/>
        </p:nvSpPr>
        <p:spPr>
          <a:xfrm>
            <a:off x="429828" y="2125892"/>
            <a:ext cx="6428172" cy="1477328"/>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p:txBody>
      </p:sp>
      <p:pic>
        <p:nvPicPr>
          <p:cNvPr id="20482" name="Picture 2">
            <a:extLst>
              <a:ext uri="{FF2B5EF4-FFF2-40B4-BE49-F238E27FC236}">
                <a16:creationId xmlns:a16="http://schemas.microsoft.com/office/drawing/2014/main" id="{42F86323-2031-B548-6623-5CD8142F1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742950"/>
            <a:ext cx="5990478" cy="3886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BC37FBF-2D4D-53EB-02CD-EAA7E3856261}"/>
              </a:ext>
            </a:extLst>
          </p:cNvPr>
          <p:cNvSpPr txBox="1"/>
          <p:nvPr/>
        </p:nvSpPr>
        <p:spPr>
          <a:xfrm>
            <a:off x="152400" y="819150"/>
            <a:ext cx="2133600" cy="2862322"/>
          </a:xfrm>
          <a:prstGeom prst="rect">
            <a:avLst/>
          </a:prstGeom>
          <a:noFill/>
        </p:spPr>
        <p:txBody>
          <a:bodyPr wrap="square">
            <a:spAutoFit/>
          </a:bodyPr>
          <a:lstStyle/>
          <a:p>
            <a:pPr algn="l"/>
            <a:r>
              <a:rPr lang="en-GB" b="1" i="0" dirty="0">
                <a:effectLst/>
                <a:latin typeface="-apple-system"/>
              </a:rPr>
              <a:t>Observation</a:t>
            </a:r>
          </a:p>
          <a:p>
            <a:pPr algn="l">
              <a:buFont typeface="Arial" panose="020B0604020202020204" pitchFamily="34" charset="0"/>
              <a:buChar char="•"/>
            </a:pPr>
            <a:r>
              <a:rPr lang="en-GB" b="0" i="0" dirty="0">
                <a:effectLst/>
                <a:latin typeface="-apple-system"/>
              </a:rPr>
              <a:t>It is clear that </a:t>
            </a:r>
            <a:r>
              <a:rPr lang="en-GB" b="0" i="0" dirty="0" err="1">
                <a:effectLst/>
                <a:latin typeface="-apple-system"/>
              </a:rPr>
              <a:t>trhose</a:t>
            </a:r>
            <a:r>
              <a:rPr lang="en-GB" b="0" i="0" dirty="0">
                <a:effectLst/>
                <a:latin typeface="-apple-system"/>
              </a:rPr>
              <a:t> with no </a:t>
            </a:r>
            <a:r>
              <a:rPr lang="en-GB" b="0" i="0" dirty="0" err="1">
                <a:effectLst/>
                <a:latin typeface="-apple-system"/>
              </a:rPr>
              <a:t>OnlineSecurity</a:t>
            </a:r>
            <a:r>
              <a:rPr lang="en-GB" b="0" i="0" dirty="0">
                <a:effectLst/>
                <a:latin typeface="-apple-system"/>
              </a:rPr>
              <a:t> service are more likely to churn than those with </a:t>
            </a:r>
            <a:r>
              <a:rPr lang="en-GB" b="0" i="0" dirty="0" err="1">
                <a:effectLst/>
                <a:latin typeface="-apple-system"/>
              </a:rPr>
              <a:t>OnlineSecurity</a:t>
            </a:r>
            <a:r>
              <a:rPr lang="en-GB" b="0" i="0" dirty="0">
                <a:effectLst/>
                <a:latin typeface="-apple-system"/>
              </a:rPr>
              <a:t> and no internet services respectively.</a:t>
            </a:r>
          </a:p>
        </p:txBody>
      </p:sp>
    </p:spTree>
    <p:extLst>
      <p:ext uri="{BB962C8B-B14F-4D97-AF65-F5344CB8AC3E}">
        <p14:creationId xmlns:p14="http://schemas.microsoft.com/office/powerpoint/2010/main" val="3842769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11242"/>
            <a:ext cx="8411226" cy="289823"/>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424242"/>
                </a:solidFill>
              </a:rPr>
              <a:t>Exploratory </a:t>
            </a:r>
            <a:r>
              <a:rPr sz="1800" spc="15" dirty="0">
                <a:solidFill>
                  <a:srgbClr val="424242"/>
                </a:solidFill>
              </a:rPr>
              <a:t>Data </a:t>
            </a:r>
            <a:r>
              <a:rPr sz="1800" spc="-70" dirty="0">
                <a:solidFill>
                  <a:srgbClr val="424242"/>
                </a:solidFill>
              </a:rPr>
              <a:t>Analysis </a:t>
            </a:r>
            <a:r>
              <a:rPr lang="en-US" sz="1800" spc="220" dirty="0">
                <a:solidFill>
                  <a:srgbClr val="424242"/>
                </a:solidFill>
              </a:rPr>
              <a:t>–Contract vs Churn</a:t>
            </a:r>
            <a:endParaRPr sz="1800" dirty="0"/>
          </a:p>
        </p:txBody>
      </p:sp>
      <p:sp>
        <p:nvSpPr>
          <p:cNvPr id="4" name="object 4"/>
          <p:cNvSpPr txBox="1"/>
          <p:nvPr/>
        </p:nvSpPr>
        <p:spPr>
          <a:xfrm>
            <a:off x="429828" y="3548718"/>
            <a:ext cx="3846202" cy="436785"/>
          </a:xfrm>
          <a:prstGeom prst="rect">
            <a:avLst/>
          </a:prstGeom>
        </p:spPr>
        <p:txBody>
          <a:bodyPr vert="horz" wrap="square" lIns="0" tIns="39369" rIns="0" bIns="0" rtlCol="0">
            <a:spAutoFit/>
          </a:bodyPr>
          <a:lstStyle/>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endParaRPr lang="en-US" sz="1200" spc="-150" dirty="0">
              <a:solidFill>
                <a:srgbClr val="595959"/>
              </a:solidFill>
              <a:latin typeface="Arial Black"/>
              <a:cs typeface="Arial Black"/>
            </a:endParaRP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28</a:t>
            </a:fld>
            <a:endParaRPr spc="35" dirty="0"/>
          </a:p>
        </p:txBody>
      </p:sp>
      <p:sp>
        <p:nvSpPr>
          <p:cNvPr id="10" name="object 4"/>
          <p:cNvSpPr txBox="1"/>
          <p:nvPr/>
        </p:nvSpPr>
        <p:spPr>
          <a:xfrm>
            <a:off x="5410200" y="3475681"/>
            <a:ext cx="3704478" cy="664283"/>
          </a:xfrm>
          <a:prstGeom prst="rect">
            <a:avLst/>
          </a:prstGeom>
        </p:spPr>
        <p:txBody>
          <a:bodyPr vert="horz" wrap="square" lIns="0" tIns="39369" rIns="0" bIns="0" rtlCol="0">
            <a:spAutoFit/>
          </a:bodyPr>
          <a:lstStyle/>
          <a:p>
            <a:pPr marL="12065" marR="151765">
              <a:lnSpc>
                <a:spcPct val="114599"/>
              </a:lnSpc>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p:txBody>
      </p:sp>
      <p:sp>
        <p:nvSpPr>
          <p:cNvPr id="5" name="TextBox 4">
            <a:extLst>
              <a:ext uri="{FF2B5EF4-FFF2-40B4-BE49-F238E27FC236}">
                <a16:creationId xmlns:a16="http://schemas.microsoft.com/office/drawing/2014/main" id="{BE188F91-5F03-0F67-76B6-E5CD437EAAB5}"/>
              </a:ext>
            </a:extLst>
          </p:cNvPr>
          <p:cNvSpPr txBox="1"/>
          <p:nvPr/>
        </p:nvSpPr>
        <p:spPr>
          <a:xfrm>
            <a:off x="429828" y="2125892"/>
            <a:ext cx="6428172" cy="1477328"/>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p:txBody>
      </p:sp>
      <p:pic>
        <p:nvPicPr>
          <p:cNvPr id="21506" name="Picture 2">
            <a:extLst>
              <a:ext uri="{FF2B5EF4-FFF2-40B4-BE49-F238E27FC236}">
                <a16:creationId xmlns:a16="http://schemas.microsoft.com/office/drawing/2014/main" id="{0656235C-D255-7BD9-1E75-2C847D397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501065"/>
            <a:ext cx="6553200" cy="464243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E79B1EC-2492-F7D3-E6EA-6EF742B82436}"/>
              </a:ext>
            </a:extLst>
          </p:cNvPr>
          <p:cNvSpPr txBox="1"/>
          <p:nvPr/>
        </p:nvSpPr>
        <p:spPr>
          <a:xfrm>
            <a:off x="76201" y="790888"/>
            <a:ext cx="2819400" cy="2585323"/>
          </a:xfrm>
          <a:prstGeom prst="rect">
            <a:avLst/>
          </a:prstGeom>
          <a:noFill/>
        </p:spPr>
        <p:txBody>
          <a:bodyPr wrap="square">
            <a:spAutoFit/>
          </a:bodyPr>
          <a:lstStyle/>
          <a:p>
            <a:pPr algn="l"/>
            <a:r>
              <a:rPr lang="en-GB" b="1" i="0" dirty="0">
                <a:effectLst/>
                <a:latin typeface="-apple-system"/>
              </a:rPr>
              <a:t>Observation</a:t>
            </a:r>
          </a:p>
          <a:p>
            <a:pPr algn="l">
              <a:buFont typeface="Arial" panose="020B0604020202020204" pitchFamily="34" charset="0"/>
              <a:buChar char="•"/>
            </a:pPr>
            <a:r>
              <a:rPr lang="en-GB" b="0" i="0" dirty="0">
                <a:effectLst/>
                <a:latin typeface="-apple-system"/>
              </a:rPr>
              <a:t>It is very clear that the contract terms affect customers use of the company's service. The longer the contract the more likelihood that the customer will not churn the services.</a:t>
            </a:r>
          </a:p>
        </p:txBody>
      </p:sp>
    </p:spTree>
    <p:extLst>
      <p:ext uri="{BB962C8B-B14F-4D97-AF65-F5344CB8AC3E}">
        <p14:creationId xmlns:p14="http://schemas.microsoft.com/office/powerpoint/2010/main" val="2836560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11242"/>
            <a:ext cx="8411226" cy="289823"/>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424242"/>
                </a:solidFill>
              </a:rPr>
              <a:t>Exploratory </a:t>
            </a:r>
            <a:r>
              <a:rPr sz="1800" spc="15" dirty="0">
                <a:solidFill>
                  <a:srgbClr val="424242"/>
                </a:solidFill>
              </a:rPr>
              <a:t>Data </a:t>
            </a:r>
            <a:r>
              <a:rPr sz="1800" spc="-70" dirty="0">
                <a:solidFill>
                  <a:srgbClr val="424242"/>
                </a:solidFill>
              </a:rPr>
              <a:t>Analysis </a:t>
            </a:r>
            <a:r>
              <a:rPr lang="en-US" sz="1800" spc="220" dirty="0">
                <a:solidFill>
                  <a:srgbClr val="424242"/>
                </a:solidFill>
              </a:rPr>
              <a:t>–</a:t>
            </a:r>
            <a:r>
              <a:rPr lang="en-US" sz="1800" spc="220" dirty="0" err="1">
                <a:solidFill>
                  <a:srgbClr val="424242"/>
                </a:solidFill>
              </a:rPr>
              <a:t>TechSupport</a:t>
            </a:r>
            <a:r>
              <a:rPr lang="en-US" sz="1800" spc="220" dirty="0">
                <a:solidFill>
                  <a:srgbClr val="424242"/>
                </a:solidFill>
              </a:rPr>
              <a:t> vs Churn</a:t>
            </a:r>
            <a:endParaRPr sz="1800" dirty="0"/>
          </a:p>
        </p:txBody>
      </p:sp>
      <p:sp>
        <p:nvSpPr>
          <p:cNvPr id="4" name="object 4"/>
          <p:cNvSpPr txBox="1"/>
          <p:nvPr/>
        </p:nvSpPr>
        <p:spPr>
          <a:xfrm>
            <a:off x="429828" y="3548718"/>
            <a:ext cx="3846202" cy="436785"/>
          </a:xfrm>
          <a:prstGeom prst="rect">
            <a:avLst/>
          </a:prstGeom>
        </p:spPr>
        <p:txBody>
          <a:bodyPr vert="horz" wrap="square" lIns="0" tIns="39369" rIns="0" bIns="0" rtlCol="0">
            <a:spAutoFit/>
          </a:bodyPr>
          <a:lstStyle/>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endParaRPr lang="en-US" sz="1200" spc="-150" dirty="0">
              <a:solidFill>
                <a:srgbClr val="595959"/>
              </a:solidFill>
              <a:latin typeface="Arial Black"/>
              <a:cs typeface="Arial Black"/>
            </a:endParaRP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29</a:t>
            </a:fld>
            <a:endParaRPr spc="35" dirty="0"/>
          </a:p>
        </p:txBody>
      </p:sp>
      <p:sp>
        <p:nvSpPr>
          <p:cNvPr id="10" name="object 4"/>
          <p:cNvSpPr txBox="1"/>
          <p:nvPr/>
        </p:nvSpPr>
        <p:spPr>
          <a:xfrm>
            <a:off x="5410200" y="3475681"/>
            <a:ext cx="3704478" cy="664283"/>
          </a:xfrm>
          <a:prstGeom prst="rect">
            <a:avLst/>
          </a:prstGeom>
        </p:spPr>
        <p:txBody>
          <a:bodyPr vert="horz" wrap="square" lIns="0" tIns="39369" rIns="0" bIns="0" rtlCol="0">
            <a:spAutoFit/>
          </a:bodyPr>
          <a:lstStyle/>
          <a:p>
            <a:pPr marL="12065" marR="151765">
              <a:lnSpc>
                <a:spcPct val="114599"/>
              </a:lnSpc>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p:txBody>
      </p:sp>
      <p:sp>
        <p:nvSpPr>
          <p:cNvPr id="5" name="TextBox 4">
            <a:extLst>
              <a:ext uri="{FF2B5EF4-FFF2-40B4-BE49-F238E27FC236}">
                <a16:creationId xmlns:a16="http://schemas.microsoft.com/office/drawing/2014/main" id="{BE188F91-5F03-0F67-76B6-E5CD437EAAB5}"/>
              </a:ext>
            </a:extLst>
          </p:cNvPr>
          <p:cNvSpPr txBox="1"/>
          <p:nvPr/>
        </p:nvSpPr>
        <p:spPr>
          <a:xfrm>
            <a:off x="429828" y="2125892"/>
            <a:ext cx="6428172" cy="1477328"/>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p:txBody>
      </p:sp>
      <p:pic>
        <p:nvPicPr>
          <p:cNvPr id="22530" name="Picture 2">
            <a:extLst>
              <a:ext uri="{FF2B5EF4-FFF2-40B4-BE49-F238E27FC236}">
                <a16:creationId xmlns:a16="http://schemas.microsoft.com/office/drawing/2014/main" id="{4B1332C0-DEAE-7802-68BB-555020698B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501065"/>
            <a:ext cx="5765800" cy="46424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B3A6160-5433-6214-327D-F1BA69D8FDE3}"/>
              </a:ext>
            </a:extLst>
          </p:cNvPr>
          <p:cNvSpPr txBox="1"/>
          <p:nvPr/>
        </p:nvSpPr>
        <p:spPr>
          <a:xfrm>
            <a:off x="76200" y="790889"/>
            <a:ext cx="3048000" cy="2862322"/>
          </a:xfrm>
          <a:prstGeom prst="rect">
            <a:avLst/>
          </a:prstGeom>
          <a:noFill/>
        </p:spPr>
        <p:txBody>
          <a:bodyPr wrap="square">
            <a:spAutoFit/>
          </a:bodyPr>
          <a:lstStyle/>
          <a:p>
            <a:pPr algn="l"/>
            <a:r>
              <a:rPr lang="en-GB" b="1" i="0" dirty="0">
                <a:effectLst/>
                <a:latin typeface="-apple-system"/>
              </a:rPr>
              <a:t>Observation</a:t>
            </a:r>
          </a:p>
          <a:p>
            <a:pPr algn="l">
              <a:buFont typeface="Arial" panose="020B0604020202020204" pitchFamily="34" charset="0"/>
              <a:buChar char="•"/>
            </a:pPr>
            <a:r>
              <a:rPr lang="en-GB" b="0" i="0" dirty="0">
                <a:effectLst/>
                <a:latin typeface="-apple-system"/>
              </a:rPr>
              <a:t>Likewise as the case with </a:t>
            </a:r>
            <a:r>
              <a:rPr lang="en-GB" b="0" i="0" dirty="0" err="1">
                <a:effectLst/>
                <a:latin typeface="-apple-system"/>
              </a:rPr>
              <a:t>OnlineSecurity</a:t>
            </a:r>
            <a:r>
              <a:rPr lang="en-GB" b="0" i="0" dirty="0">
                <a:effectLst/>
                <a:latin typeface="-apple-system"/>
              </a:rPr>
              <a:t> so as with </a:t>
            </a:r>
            <a:r>
              <a:rPr lang="en-GB" b="0" i="0" dirty="0" err="1">
                <a:effectLst/>
                <a:latin typeface="-apple-system"/>
              </a:rPr>
              <a:t>TechSupport</a:t>
            </a:r>
            <a:r>
              <a:rPr lang="en-GB" b="0" i="0" dirty="0">
                <a:effectLst/>
                <a:latin typeface="-apple-system"/>
              </a:rPr>
              <a:t>. That those with no </a:t>
            </a:r>
            <a:r>
              <a:rPr lang="en-GB" b="0" i="0" dirty="0" err="1">
                <a:effectLst/>
                <a:latin typeface="-apple-system"/>
              </a:rPr>
              <a:t>TechSupport</a:t>
            </a:r>
            <a:r>
              <a:rPr lang="en-GB" b="0" i="0" dirty="0">
                <a:effectLst/>
                <a:latin typeface="-apple-system"/>
              </a:rPr>
              <a:t> Are more likely to churn the company's services than those with </a:t>
            </a:r>
            <a:r>
              <a:rPr lang="en-GB" b="0" i="0" dirty="0" err="1">
                <a:effectLst/>
                <a:latin typeface="-apple-system"/>
              </a:rPr>
              <a:t>TechSupport</a:t>
            </a:r>
            <a:r>
              <a:rPr lang="en-GB" b="0" i="0" dirty="0">
                <a:effectLst/>
                <a:latin typeface="-apple-system"/>
              </a:rPr>
              <a:t> and those with no internet service respectively</a:t>
            </a:r>
          </a:p>
        </p:txBody>
      </p:sp>
    </p:spTree>
    <p:extLst>
      <p:ext uri="{BB962C8B-B14F-4D97-AF65-F5344CB8AC3E}">
        <p14:creationId xmlns:p14="http://schemas.microsoft.com/office/powerpoint/2010/main" val="346213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7"/>
            <a:ext cx="8839104" cy="4998804"/>
          </a:xfrm>
          <a:prstGeom prst="rect">
            <a:avLst/>
          </a:prstGeom>
        </p:spPr>
        <p:txBody>
          <a:bodyPr vert="horz" wrap="square" lIns="0" tIns="12700" rIns="0" bIns="0" rtlCol="0">
            <a:spAutoFit/>
          </a:bodyPr>
          <a:lstStyle/>
          <a:p>
            <a:pPr algn="l"/>
            <a:r>
              <a:rPr lang="en-CA" sz="2800" b="0" kern="1200" dirty="0">
                <a:solidFill>
                  <a:srgbClr val="543E34"/>
                </a:solidFill>
                <a:latin typeface="Sagona Book"/>
                <a:ea typeface="+mn-ea"/>
                <a:cs typeface="+mn-cs"/>
              </a:rPr>
              <a:t>1. BUSINESS OVERVIEW</a:t>
            </a:r>
            <a:br>
              <a:rPr lang="en-CA" sz="2800" b="0" kern="1200" dirty="0">
                <a:solidFill>
                  <a:srgbClr val="543E34"/>
                </a:solidFill>
                <a:latin typeface="Sagona Book"/>
                <a:ea typeface="+mn-ea"/>
                <a:cs typeface="+mn-cs"/>
              </a:rPr>
            </a:br>
            <a:br>
              <a:rPr kumimoji="0" lang="en-CA" sz="2800" b="0" i="0" u="none" strike="noStrike" kern="1200" cap="none" spc="0" normalizeH="0" baseline="0" noProof="0" dirty="0">
                <a:ln>
                  <a:noFill/>
                </a:ln>
                <a:solidFill>
                  <a:srgbClr val="543E34"/>
                </a:solidFill>
                <a:effectLst/>
                <a:uLnTx/>
                <a:uFillTx/>
                <a:latin typeface="Sagona Book"/>
                <a:ea typeface="+mn-ea"/>
                <a:cs typeface="+mn-cs"/>
              </a:rPr>
            </a:br>
            <a:r>
              <a:rPr lang="en-GB" sz="1000" b="0" i="0" dirty="0">
                <a:effectLst/>
                <a:latin typeface="-apple-system"/>
              </a:rPr>
              <a:t> </a:t>
            </a:r>
            <a:r>
              <a:rPr lang="en-GB" sz="1800" b="0" i="0" dirty="0" err="1">
                <a:solidFill>
                  <a:schemeClr val="tx1"/>
                </a:solidFill>
                <a:effectLst/>
                <a:latin typeface="-apple-system"/>
              </a:rPr>
              <a:t>ConnectTel</a:t>
            </a:r>
            <a:r>
              <a:rPr lang="en-GB" sz="1800" b="0" i="0" dirty="0">
                <a:solidFill>
                  <a:schemeClr val="tx1"/>
                </a:solidFill>
                <a:effectLst/>
                <a:latin typeface="-apple-system"/>
              </a:rPr>
              <a:t> is a leading telecommunications company at the forefront of innovation and connectivity solutions. it has strong presence in the global market, with a well-established trusted provider of reliable voice, data, and internet services. Offering a comprehensive range of Telecommunications solutions, including mobile networks, broadband connections, and enterprise solutions. It caters to both individual and corporate customers, they are </a:t>
            </a:r>
            <a:r>
              <a:rPr lang="en-GB" sz="1800" b="0" i="0" dirty="0" err="1">
                <a:solidFill>
                  <a:schemeClr val="tx1"/>
                </a:solidFill>
                <a:effectLst/>
                <a:latin typeface="-apple-system"/>
              </a:rPr>
              <a:t>commited</a:t>
            </a:r>
            <a:r>
              <a:rPr lang="en-GB" sz="1800" b="0" i="0" dirty="0">
                <a:solidFill>
                  <a:schemeClr val="tx1"/>
                </a:solidFill>
                <a:effectLst/>
                <a:latin typeface="-apple-system"/>
              </a:rPr>
              <a:t> to providing exceptional customer service and cutting-edge technology.</a:t>
            </a:r>
            <a:br>
              <a:rPr lang="en-GB" sz="1800" b="0" i="0" dirty="0">
                <a:solidFill>
                  <a:schemeClr val="tx1"/>
                </a:solidFill>
                <a:effectLst/>
                <a:latin typeface="-apple-system"/>
              </a:rPr>
            </a:br>
            <a:br>
              <a:rPr lang="en-GB" sz="1800" b="0" i="0" dirty="0">
                <a:solidFill>
                  <a:schemeClr val="tx1"/>
                </a:solidFill>
                <a:effectLst/>
                <a:latin typeface="-apple-system"/>
              </a:rPr>
            </a:br>
            <a:r>
              <a:rPr lang="en-GB" sz="1800" b="0" i="0" dirty="0" err="1">
                <a:solidFill>
                  <a:schemeClr val="tx1"/>
                </a:solidFill>
                <a:effectLst/>
                <a:latin typeface="-apple-system"/>
              </a:rPr>
              <a:t>ConnectTel</a:t>
            </a:r>
            <a:r>
              <a:rPr lang="en-GB" sz="1800" b="0" i="0" dirty="0">
                <a:solidFill>
                  <a:schemeClr val="tx1"/>
                </a:solidFill>
                <a:effectLst/>
                <a:latin typeface="-apple-system"/>
              </a:rPr>
              <a:t> ensures seamless communication experiences for millions of users worldwide through strategic partnerships and a customer-centric approach, </a:t>
            </a:r>
            <a:r>
              <a:rPr lang="en-GB" sz="1800" b="0" i="0" dirty="0" err="1">
                <a:solidFill>
                  <a:schemeClr val="tx1"/>
                </a:solidFill>
                <a:effectLst/>
                <a:latin typeface="-apple-system"/>
              </a:rPr>
              <a:t>ConnectTel</a:t>
            </a:r>
            <a:r>
              <a:rPr lang="en-GB" sz="1800" b="0" i="0" dirty="0">
                <a:solidFill>
                  <a:schemeClr val="tx1"/>
                </a:solidFill>
                <a:effectLst/>
                <a:latin typeface="-apple-system"/>
              </a:rPr>
              <a:t> continue to revolutionize the telecom industry, empowering individuals and businesses to stay connected and thrive in the digital age</a:t>
            </a:r>
            <a:br>
              <a:rPr lang="en-GB" sz="1800" b="0" i="0" dirty="0">
                <a:solidFill>
                  <a:schemeClr val="tx1"/>
                </a:solidFill>
                <a:effectLst/>
                <a:latin typeface="-apple-system"/>
              </a:rPr>
            </a:br>
            <a:br>
              <a:rPr kumimoji="0" lang="en-CA" sz="1800" b="0" i="0" u="none" strike="noStrike" kern="1200" cap="none" spc="0" normalizeH="0" baseline="0" noProof="0" dirty="0">
                <a:ln>
                  <a:noFill/>
                </a:ln>
                <a:solidFill>
                  <a:schemeClr val="tx1"/>
                </a:solidFill>
                <a:effectLst/>
                <a:uLnTx/>
                <a:uFillTx/>
                <a:latin typeface="Sagona Book"/>
                <a:ea typeface="+mn-ea"/>
                <a:cs typeface="+mn-cs"/>
              </a:rPr>
            </a:br>
            <a:br>
              <a:rPr kumimoji="0" lang="en-CA" sz="2400" b="0" i="0" u="none" strike="noStrike" kern="1200" cap="none" spc="0" normalizeH="0" baseline="0" noProof="0" dirty="0">
                <a:ln>
                  <a:noFill/>
                </a:ln>
                <a:solidFill>
                  <a:srgbClr val="543E34"/>
                </a:solidFill>
                <a:effectLst/>
                <a:uLnTx/>
                <a:uFillTx/>
                <a:latin typeface="Sagona Book"/>
                <a:ea typeface="+mn-ea"/>
                <a:cs typeface="+mn-cs"/>
              </a:rPr>
            </a:br>
            <a:endParaRPr sz="2800" dirty="0"/>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3</a:t>
            </a:fld>
            <a:endParaRPr spc="35"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11242"/>
            <a:ext cx="8411226" cy="289823"/>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424242"/>
                </a:solidFill>
              </a:rPr>
              <a:t>Exploratory </a:t>
            </a:r>
            <a:r>
              <a:rPr sz="1800" spc="15" dirty="0">
                <a:solidFill>
                  <a:srgbClr val="424242"/>
                </a:solidFill>
              </a:rPr>
              <a:t>Data </a:t>
            </a:r>
            <a:r>
              <a:rPr sz="1800" spc="-70" dirty="0">
                <a:solidFill>
                  <a:srgbClr val="424242"/>
                </a:solidFill>
              </a:rPr>
              <a:t>Analysis </a:t>
            </a:r>
            <a:r>
              <a:rPr lang="en-US" sz="1800" spc="220" dirty="0">
                <a:solidFill>
                  <a:srgbClr val="424242"/>
                </a:solidFill>
              </a:rPr>
              <a:t>–</a:t>
            </a:r>
            <a:r>
              <a:rPr lang="en-US" sz="1800" spc="220" dirty="0" err="1">
                <a:solidFill>
                  <a:srgbClr val="424242"/>
                </a:solidFill>
              </a:rPr>
              <a:t>StreamingMovies</a:t>
            </a:r>
            <a:r>
              <a:rPr lang="en-US" sz="1800" spc="220" dirty="0">
                <a:solidFill>
                  <a:srgbClr val="424242"/>
                </a:solidFill>
              </a:rPr>
              <a:t> vs Churn</a:t>
            </a:r>
            <a:endParaRPr sz="1800" dirty="0"/>
          </a:p>
        </p:txBody>
      </p:sp>
      <p:sp>
        <p:nvSpPr>
          <p:cNvPr id="4" name="object 4"/>
          <p:cNvSpPr txBox="1"/>
          <p:nvPr/>
        </p:nvSpPr>
        <p:spPr>
          <a:xfrm>
            <a:off x="429828" y="3548718"/>
            <a:ext cx="3846202" cy="436785"/>
          </a:xfrm>
          <a:prstGeom prst="rect">
            <a:avLst/>
          </a:prstGeom>
        </p:spPr>
        <p:txBody>
          <a:bodyPr vert="horz" wrap="square" lIns="0" tIns="39369" rIns="0" bIns="0" rtlCol="0">
            <a:spAutoFit/>
          </a:bodyPr>
          <a:lstStyle/>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endParaRPr lang="en-US" sz="1200" spc="-150" dirty="0">
              <a:solidFill>
                <a:srgbClr val="595959"/>
              </a:solidFill>
              <a:latin typeface="Arial Black"/>
              <a:cs typeface="Arial Black"/>
            </a:endParaRP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30</a:t>
            </a:fld>
            <a:endParaRPr spc="35" dirty="0"/>
          </a:p>
        </p:txBody>
      </p:sp>
      <p:sp>
        <p:nvSpPr>
          <p:cNvPr id="10" name="object 4"/>
          <p:cNvSpPr txBox="1"/>
          <p:nvPr/>
        </p:nvSpPr>
        <p:spPr>
          <a:xfrm>
            <a:off x="5410200" y="3475681"/>
            <a:ext cx="3704478" cy="664283"/>
          </a:xfrm>
          <a:prstGeom prst="rect">
            <a:avLst/>
          </a:prstGeom>
        </p:spPr>
        <p:txBody>
          <a:bodyPr vert="horz" wrap="square" lIns="0" tIns="39369" rIns="0" bIns="0" rtlCol="0">
            <a:spAutoFit/>
          </a:bodyPr>
          <a:lstStyle/>
          <a:p>
            <a:pPr marL="12065" marR="151765">
              <a:lnSpc>
                <a:spcPct val="114599"/>
              </a:lnSpc>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p:txBody>
      </p:sp>
      <p:sp>
        <p:nvSpPr>
          <p:cNvPr id="5" name="TextBox 4">
            <a:extLst>
              <a:ext uri="{FF2B5EF4-FFF2-40B4-BE49-F238E27FC236}">
                <a16:creationId xmlns:a16="http://schemas.microsoft.com/office/drawing/2014/main" id="{BE188F91-5F03-0F67-76B6-E5CD437EAAB5}"/>
              </a:ext>
            </a:extLst>
          </p:cNvPr>
          <p:cNvSpPr txBox="1"/>
          <p:nvPr/>
        </p:nvSpPr>
        <p:spPr>
          <a:xfrm>
            <a:off x="429828" y="2125892"/>
            <a:ext cx="6428172" cy="1477328"/>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p:txBody>
      </p:sp>
      <p:pic>
        <p:nvPicPr>
          <p:cNvPr id="23554" name="Picture 2">
            <a:extLst>
              <a:ext uri="{FF2B5EF4-FFF2-40B4-BE49-F238E27FC236}">
                <a16:creationId xmlns:a16="http://schemas.microsoft.com/office/drawing/2014/main" id="{4CF66B48-A047-4A3C-F22F-36ABC05DC3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514350"/>
            <a:ext cx="6066678" cy="46291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59F56BA-D223-441A-9EAB-405040A40A10}"/>
              </a:ext>
            </a:extLst>
          </p:cNvPr>
          <p:cNvSpPr txBox="1"/>
          <p:nvPr/>
        </p:nvSpPr>
        <p:spPr>
          <a:xfrm>
            <a:off x="228600" y="742951"/>
            <a:ext cx="3048000" cy="3139321"/>
          </a:xfrm>
          <a:prstGeom prst="rect">
            <a:avLst/>
          </a:prstGeom>
          <a:noFill/>
        </p:spPr>
        <p:txBody>
          <a:bodyPr wrap="square">
            <a:spAutoFit/>
          </a:bodyPr>
          <a:lstStyle/>
          <a:p>
            <a:pPr algn="l"/>
            <a:r>
              <a:rPr lang="en-GB" b="1" i="0" dirty="0">
                <a:effectLst/>
                <a:latin typeface="-apple-system"/>
              </a:rPr>
              <a:t>Observation</a:t>
            </a:r>
          </a:p>
          <a:p>
            <a:pPr algn="l">
              <a:buFont typeface="Arial" panose="020B0604020202020204" pitchFamily="34" charset="0"/>
              <a:buChar char="•"/>
            </a:pPr>
            <a:r>
              <a:rPr lang="en-GB" b="0" i="0" dirty="0">
                <a:effectLst/>
                <a:latin typeface="-apple-system"/>
              </a:rPr>
              <a:t>The difference in churning the company between customers with No </a:t>
            </a:r>
            <a:r>
              <a:rPr lang="en-GB" b="0" i="0" dirty="0" err="1">
                <a:effectLst/>
                <a:latin typeface="-apple-system"/>
              </a:rPr>
              <a:t>StreamingMovies</a:t>
            </a:r>
            <a:r>
              <a:rPr lang="en-GB" b="0" i="0" dirty="0">
                <a:effectLst/>
                <a:latin typeface="-apple-system"/>
              </a:rPr>
              <a:t> and customers with </a:t>
            </a:r>
            <a:r>
              <a:rPr lang="en-GB" b="0" i="0" dirty="0" err="1">
                <a:effectLst/>
                <a:latin typeface="-apple-system"/>
              </a:rPr>
              <a:t>StreamingMovies</a:t>
            </a:r>
            <a:r>
              <a:rPr lang="en-GB" b="0" i="0" dirty="0">
                <a:effectLst/>
                <a:latin typeface="-apple-system"/>
              </a:rPr>
              <a:t> is very small. Customer with no </a:t>
            </a:r>
            <a:r>
              <a:rPr lang="en-GB" b="0" i="0" dirty="0" err="1">
                <a:effectLst/>
                <a:latin typeface="-apple-system"/>
              </a:rPr>
              <a:t>StreamingMovies</a:t>
            </a:r>
            <a:r>
              <a:rPr lang="en-GB" b="0" i="0" dirty="0">
                <a:effectLst/>
                <a:latin typeface="-apple-system"/>
              </a:rPr>
              <a:t> are slightly likely to churn than those with </a:t>
            </a:r>
            <a:r>
              <a:rPr lang="en-GB" b="0" i="0" dirty="0" err="1">
                <a:effectLst/>
                <a:latin typeface="-apple-system"/>
              </a:rPr>
              <a:t>StreamingMovies</a:t>
            </a:r>
            <a:r>
              <a:rPr lang="en-GB" b="0" i="0" dirty="0">
                <a:effectLst/>
                <a:latin typeface="-apple-system"/>
              </a:rPr>
              <a:t>.</a:t>
            </a:r>
          </a:p>
        </p:txBody>
      </p:sp>
    </p:spTree>
    <p:extLst>
      <p:ext uri="{BB962C8B-B14F-4D97-AF65-F5344CB8AC3E}">
        <p14:creationId xmlns:p14="http://schemas.microsoft.com/office/powerpoint/2010/main" val="2776918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11242"/>
            <a:ext cx="8411226" cy="289823"/>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424242"/>
                </a:solidFill>
              </a:rPr>
              <a:t>Exploratory </a:t>
            </a:r>
            <a:r>
              <a:rPr sz="1800" spc="15" dirty="0">
                <a:solidFill>
                  <a:srgbClr val="424242"/>
                </a:solidFill>
              </a:rPr>
              <a:t>Data </a:t>
            </a:r>
            <a:r>
              <a:rPr sz="1800" spc="-70" dirty="0">
                <a:solidFill>
                  <a:srgbClr val="424242"/>
                </a:solidFill>
              </a:rPr>
              <a:t>Analysis </a:t>
            </a:r>
            <a:r>
              <a:rPr lang="en-US" sz="1800" spc="220" dirty="0">
                <a:solidFill>
                  <a:srgbClr val="424242"/>
                </a:solidFill>
              </a:rPr>
              <a:t>–</a:t>
            </a:r>
            <a:r>
              <a:rPr lang="en-US" sz="1800" spc="220" dirty="0" err="1">
                <a:solidFill>
                  <a:srgbClr val="424242"/>
                </a:solidFill>
              </a:rPr>
              <a:t>DeviceProtection</a:t>
            </a:r>
            <a:r>
              <a:rPr lang="en-US" sz="1800" spc="220" dirty="0">
                <a:solidFill>
                  <a:srgbClr val="424242"/>
                </a:solidFill>
              </a:rPr>
              <a:t> vs Churn</a:t>
            </a:r>
            <a:endParaRPr sz="1800" dirty="0"/>
          </a:p>
        </p:txBody>
      </p:sp>
      <p:sp>
        <p:nvSpPr>
          <p:cNvPr id="4" name="object 4"/>
          <p:cNvSpPr txBox="1"/>
          <p:nvPr/>
        </p:nvSpPr>
        <p:spPr>
          <a:xfrm>
            <a:off x="429828" y="3548718"/>
            <a:ext cx="3846202" cy="436785"/>
          </a:xfrm>
          <a:prstGeom prst="rect">
            <a:avLst/>
          </a:prstGeom>
        </p:spPr>
        <p:txBody>
          <a:bodyPr vert="horz" wrap="square" lIns="0" tIns="39369" rIns="0" bIns="0" rtlCol="0">
            <a:spAutoFit/>
          </a:bodyPr>
          <a:lstStyle/>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endParaRPr lang="en-US" sz="1200" spc="-150" dirty="0">
              <a:solidFill>
                <a:srgbClr val="595959"/>
              </a:solidFill>
              <a:latin typeface="Arial Black"/>
              <a:cs typeface="Arial Black"/>
            </a:endParaRP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31</a:t>
            </a:fld>
            <a:endParaRPr spc="35" dirty="0"/>
          </a:p>
        </p:txBody>
      </p:sp>
      <p:sp>
        <p:nvSpPr>
          <p:cNvPr id="10" name="object 4"/>
          <p:cNvSpPr txBox="1"/>
          <p:nvPr/>
        </p:nvSpPr>
        <p:spPr>
          <a:xfrm>
            <a:off x="5410200" y="3475681"/>
            <a:ext cx="3704478" cy="664283"/>
          </a:xfrm>
          <a:prstGeom prst="rect">
            <a:avLst/>
          </a:prstGeom>
        </p:spPr>
        <p:txBody>
          <a:bodyPr vert="horz" wrap="square" lIns="0" tIns="39369" rIns="0" bIns="0" rtlCol="0">
            <a:spAutoFit/>
          </a:bodyPr>
          <a:lstStyle/>
          <a:p>
            <a:pPr marL="12065" marR="151765">
              <a:lnSpc>
                <a:spcPct val="114599"/>
              </a:lnSpc>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p:txBody>
      </p:sp>
      <p:sp>
        <p:nvSpPr>
          <p:cNvPr id="5" name="TextBox 4">
            <a:extLst>
              <a:ext uri="{FF2B5EF4-FFF2-40B4-BE49-F238E27FC236}">
                <a16:creationId xmlns:a16="http://schemas.microsoft.com/office/drawing/2014/main" id="{BE188F91-5F03-0F67-76B6-E5CD437EAAB5}"/>
              </a:ext>
            </a:extLst>
          </p:cNvPr>
          <p:cNvSpPr txBox="1"/>
          <p:nvPr/>
        </p:nvSpPr>
        <p:spPr>
          <a:xfrm>
            <a:off x="429828" y="2125892"/>
            <a:ext cx="6428172" cy="1477328"/>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p:txBody>
      </p:sp>
      <p:pic>
        <p:nvPicPr>
          <p:cNvPr id="24580" name="Picture 4">
            <a:extLst>
              <a:ext uri="{FF2B5EF4-FFF2-40B4-BE49-F238E27FC236}">
                <a16:creationId xmlns:a16="http://schemas.microsoft.com/office/drawing/2014/main" id="{42197377-3710-5733-B1C2-99A71779A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590550"/>
            <a:ext cx="5765800" cy="45529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B186F2B-C3AC-0FD7-D7EA-CCE919AF79E2}"/>
              </a:ext>
            </a:extLst>
          </p:cNvPr>
          <p:cNvSpPr txBox="1"/>
          <p:nvPr/>
        </p:nvSpPr>
        <p:spPr>
          <a:xfrm>
            <a:off x="0" y="895351"/>
            <a:ext cx="2514600" cy="2031325"/>
          </a:xfrm>
          <a:prstGeom prst="rect">
            <a:avLst/>
          </a:prstGeom>
          <a:noFill/>
        </p:spPr>
        <p:txBody>
          <a:bodyPr wrap="square">
            <a:spAutoFit/>
          </a:bodyPr>
          <a:lstStyle/>
          <a:p>
            <a:pPr algn="l"/>
            <a:r>
              <a:rPr lang="en-GB" b="1" i="0" dirty="0">
                <a:effectLst/>
                <a:latin typeface="-apple-system"/>
              </a:rPr>
              <a:t>Observation</a:t>
            </a:r>
          </a:p>
          <a:p>
            <a:pPr algn="l">
              <a:buFont typeface="Arial" panose="020B0604020202020204" pitchFamily="34" charset="0"/>
              <a:buChar char="•"/>
            </a:pPr>
            <a:r>
              <a:rPr lang="en-GB" b="0" i="0" dirty="0">
                <a:effectLst/>
                <a:latin typeface="-apple-system"/>
              </a:rPr>
              <a:t>Customers without </a:t>
            </a:r>
            <a:r>
              <a:rPr lang="en-GB" b="0" i="0" dirty="0" err="1">
                <a:effectLst/>
                <a:latin typeface="-apple-system"/>
              </a:rPr>
              <a:t>DeviceProtection</a:t>
            </a:r>
            <a:r>
              <a:rPr lang="en-GB" b="0" i="0" dirty="0">
                <a:effectLst/>
                <a:latin typeface="-apple-system"/>
              </a:rPr>
              <a:t> are more likely to churn the company's services than those with </a:t>
            </a:r>
            <a:r>
              <a:rPr lang="en-GB" b="0" i="0" dirty="0" err="1">
                <a:effectLst/>
                <a:latin typeface="-apple-system"/>
              </a:rPr>
              <a:t>DeviceProtection</a:t>
            </a:r>
            <a:endParaRPr lang="en-GB" b="0" i="0" dirty="0">
              <a:effectLst/>
              <a:latin typeface="-apple-system"/>
            </a:endParaRPr>
          </a:p>
        </p:txBody>
      </p:sp>
    </p:spTree>
    <p:extLst>
      <p:ext uri="{BB962C8B-B14F-4D97-AF65-F5344CB8AC3E}">
        <p14:creationId xmlns:p14="http://schemas.microsoft.com/office/powerpoint/2010/main" val="3802067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11242"/>
            <a:ext cx="8411226" cy="289823"/>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424242"/>
                </a:solidFill>
              </a:rPr>
              <a:t>Exploratory </a:t>
            </a:r>
            <a:r>
              <a:rPr sz="1800" spc="15" dirty="0">
                <a:solidFill>
                  <a:srgbClr val="424242"/>
                </a:solidFill>
              </a:rPr>
              <a:t>Data </a:t>
            </a:r>
            <a:r>
              <a:rPr sz="1800" spc="-70" dirty="0">
                <a:solidFill>
                  <a:srgbClr val="424242"/>
                </a:solidFill>
              </a:rPr>
              <a:t>Analysis </a:t>
            </a:r>
            <a:r>
              <a:rPr lang="en-US" sz="1800" spc="220" dirty="0">
                <a:solidFill>
                  <a:srgbClr val="424242"/>
                </a:solidFill>
              </a:rPr>
              <a:t>–Partner vs Churn</a:t>
            </a:r>
            <a:endParaRPr sz="1800" dirty="0"/>
          </a:p>
        </p:txBody>
      </p:sp>
      <p:sp>
        <p:nvSpPr>
          <p:cNvPr id="4" name="object 4"/>
          <p:cNvSpPr txBox="1"/>
          <p:nvPr/>
        </p:nvSpPr>
        <p:spPr>
          <a:xfrm>
            <a:off x="429828" y="3548718"/>
            <a:ext cx="3846202" cy="436785"/>
          </a:xfrm>
          <a:prstGeom prst="rect">
            <a:avLst/>
          </a:prstGeom>
        </p:spPr>
        <p:txBody>
          <a:bodyPr vert="horz" wrap="square" lIns="0" tIns="39369" rIns="0" bIns="0" rtlCol="0">
            <a:spAutoFit/>
          </a:bodyPr>
          <a:lstStyle/>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endParaRPr lang="en-US" sz="1200" spc="-150" dirty="0">
              <a:solidFill>
                <a:srgbClr val="595959"/>
              </a:solidFill>
              <a:latin typeface="Arial Black"/>
              <a:cs typeface="Arial Black"/>
            </a:endParaRP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32</a:t>
            </a:fld>
            <a:endParaRPr spc="35" dirty="0"/>
          </a:p>
        </p:txBody>
      </p:sp>
      <p:sp>
        <p:nvSpPr>
          <p:cNvPr id="10" name="object 4"/>
          <p:cNvSpPr txBox="1"/>
          <p:nvPr/>
        </p:nvSpPr>
        <p:spPr>
          <a:xfrm>
            <a:off x="5410200" y="3475681"/>
            <a:ext cx="3704478" cy="664283"/>
          </a:xfrm>
          <a:prstGeom prst="rect">
            <a:avLst/>
          </a:prstGeom>
        </p:spPr>
        <p:txBody>
          <a:bodyPr vert="horz" wrap="square" lIns="0" tIns="39369" rIns="0" bIns="0" rtlCol="0">
            <a:spAutoFit/>
          </a:bodyPr>
          <a:lstStyle/>
          <a:p>
            <a:pPr marL="12065" marR="151765">
              <a:lnSpc>
                <a:spcPct val="114599"/>
              </a:lnSpc>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p:txBody>
      </p:sp>
      <p:sp>
        <p:nvSpPr>
          <p:cNvPr id="5" name="TextBox 4">
            <a:extLst>
              <a:ext uri="{FF2B5EF4-FFF2-40B4-BE49-F238E27FC236}">
                <a16:creationId xmlns:a16="http://schemas.microsoft.com/office/drawing/2014/main" id="{BE188F91-5F03-0F67-76B6-E5CD437EAAB5}"/>
              </a:ext>
            </a:extLst>
          </p:cNvPr>
          <p:cNvSpPr txBox="1"/>
          <p:nvPr/>
        </p:nvSpPr>
        <p:spPr>
          <a:xfrm>
            <a:off x="429828" y="2125892"/>
            <a:ext cx="6428172" cy="1477328"/>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p:txBody>
      </p:sp>
      <p:pic>
        <p:nvPicPr>
          <p:cNvPr id="24578" name="Picture 2">
            <a:extLst>
              <a:ext uri="{FF2B5EF4-FFF2-40B4-BE49-F238E27FC236}">
                <a16:creationId xmlns:a16="http://schemas.microsoft.com/office/drawing/2014/main" id="{EFACA231-788C-4834-82A1-09095DBC2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1" y="742951"/>
            <a:ext cx="5205412" cy="40338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28437E5-F672-486A-1738-E1753B3B7B8F}"/>
              </a:ext>
            </a:extLst>
          </p:cNvPr>
          <p:cNvSpPr txBox="1"/>
          <p:nvPr/>
        </p:nvSpPr>
        <p:spPr>
          <a:xfrm>
            <a:off x="204787" y="742951"/>
            <a:ext cx="2919413" cy="1477328"/>
          </a:xfrm>
          <a:prstGeom prst="rect">
            <a:avLst/>
          </a:prstGeom>
          <a:noFill/>
        </p:spPr>
        <p:txBody>
          <a:bodyPr wrap="square">
            <a:spAutoFit/>
          </a:bodyPr>
          <a:lstStyle/>
          <a:p>
            <a:pPr algn="l"/>
            <a:r>
              <a:rPr lang="en-GB" b="1" i="0" dirty="0">
                <a:effectLst/>
                <a:latin typeface="-apple-system"/>
              </a:rPr>
              <a:t>Observation</a:t>
            </a:r>
          </a:p>
          <a:p>
            <a:pPr algn="l">
              <a:buFont typeface="Arial" panose="020B0604020202020204" pitchFamily="34" charset="0"/>
              <a:buChar char="•"/>
            </a:pPr>
            <a:r>
              <a:rPr lang="en-GB" b="0" i="0" dirty="0">
                <a:effectLst/>
                <a:latin typeface="-apple-system"/>
              </a:rPr>
              <a:t>Customers without Partners are more likely to churn the company services than customers with Partner</a:t>
            </a:r>
          </a:p>
        </p:txBody>
      </p:sp>
    </p:spTree>
    <p:extLst>
      <p:ext uri="{BB962C8B-B14F-4D97-AF65-F5344CB8AC3E}">
        <p14:creationId xmlns:p14="http://schemas.microsoft.com/office/powerpoint/2010/main" val="3191153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11242"/>
            <a:ext cx="8487426" cy="289823"/>
          </a:xfrm>
          <a:prstGeom prst="rect">
            <a:avLst/>
          </a:prstGeom>
        </p:spPr>
        <p:txBody>
          <a:bodyPr vert="horz" wrap="square" lIns="0" tIns="12700" rIns="0" bIns="0" rtlCol="0">
            <a:spAutoFit/>
          </a:bodyPr>
          <a:lstStyle/>
          <a:p>
            <a:pPr marL="12700">
              <a:lnSpc>
                <a:spcPct val="100000"/>
              </a:lnSpc>
              <a:spcBef>
                <a:spcPts val="100"/>
              </a:spcBef>
            </a:pPr>
            <a:r>
              <a:rPr lang="en-CA" sz="1800" spc="-45" dirty="0">
                <a:solidFill>
                  <a:srgbClr val="424242"/>
                </a:solidFill>
              </a:rPr>
              <a:t>6. IDENTIFY KEY FEATURES OF THE DATASET</a:t>
            </a:r>
            <a:endParaRPr sz="1800" dirty="0"/>
          </a:p>
        </p:txBody>
      </p:sp>
      <p:sp>
        <p:nvSpPr>
          <p:cNvPr id="4" name="object 4"/>
          <p:cNvSpPr txBox="1"/>
          <p:nvPr/>
        </p:nvSpPr>
        <p:spPr>
          <a:xfrm>
            <a:off x="429828" y="3548718"/>
            <a:ext cx="3846202" cy="436785"/>
          </a:xfrm>
          <a:prstGeom prst="rect">
            <a:avLst/>
          </a:prstGeom>
        </p:spPr>
        <p:txBody>
          <a:bodyPr vert="horz" wrap="square" lIns="0" tIns="39369" rIns="0" bIns="0" rtlCol="0">
            <a:spAutoFit/>
          </a:bodyPr>
          <a:lstStyle/>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endParaRPr lang="en-US" sz="1200" spc="-150" dirty="0">
              <a:solidFill>
                <a:srgbClr val="595959"/>
              </a:solidFill>
              <a:latin typeface="Arial Black"/>
              <a:cs typeface="Arial Black"/>
            </a:endParaRP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33</a:t>
            </a:fld>
            <a:endParaRPr spc="35" dirty="0"/>
          </a:p>
        </p:txBody>
      </p:sp>
      <p:sp>
        <p:nvSpPr>
          <p:cNvPr id="10" name="object 4"/>
          <p:cNvSpPr txBox="1"/>
          <p:nvPr/>
        </p:nvSpPr>
        <p:spPr>
          <a:xfrm>
            <a:off x="5410200" y="3475681"/>
            <a:ext cx="3704478" cy="664283"/>
          </a:xfrm>
          <a:prstGeom prst="rect">
            <a:avLst/>
          </a:prstGeom>
        </p:spPr>
        <p:txBody>
          <a:bodyPr vert="horz" wrap="square" lIns="0" tIns="39369" rIns="0" bIns="0" rtlCol="0">
            <a:spAutoFit/>
          </a:bodyPr>
          <a:lstStyle/>
          <a:p>
            <a:pPr marL="12065" marR="151765">
              <a:lnSpc>
                <a:spcPct val="114599"/>
              </a:lnSpc>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p:txBody>
      </p:sp>
      <p:sp>
        <p:nvSpPr>
          <p:cNvPr id="5" name="TextBox 4">
            <a:extLst>
              <a:ext uri="{FF2B5EF4-FFF2-40B4-BE49-F238E27FC236}">
                <a16:creationId xmlns:a16="http://schemas.microsoft.com/office/drawing/2014/main" id="{BE188F91-5F03-0F67-76B6-E5CD437EAAB5}"/>
              </a:ext>
            </a:extLst>
          </p:cNvPr>
          <p:cNvSpPr txBox="1"/>
          <p:nvPr/>
        </p:nvSpPr>
        <p:spPr>
          <a:xfrm>
            <a:off x="429828" y="2125892"/>
            <a:ext cx="6428172" cy="1477328"/>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p:txBody>
      </p:sp>
      <p:pic>
        <p:nvPicPr>
          <p:cNvPr id="25602" name="Picture 2">
            <a:extLst>
              <a:ext uri="{FF2B5EF4-FFF2-40B4-BE49-F238E27FC236}">
                <a16:creationId xmlns:a16="http://schemas.microsoft.com/office/drawing/2014/main" id="{7386A7E1-650D-91CA-B92B-09C923B08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42950"/>
            <a:ext cx="6048375" cy="3962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FAF63D6-9D3D-DC64-9672-08CD6D25D32F}"/>
              </a:ext>
            </a:extLst>
          </p:cNvPr>
          <p:cNvSpPr txBox="1"/>
          <p:nvPr/>
        </p:nvSpPr>
        <p:spPr>
          <a:xfrm>
            <a:off x="29322" y="742950"/>
            <a:ext cx="2942478" cy="3416320"/>
          </a:xfrm>
          <a:prstGeom prst="rect">
            <a:avLst/>
          </a:prstGeom>
          <a:noFill/>
        </p:spPr>
        <p:txBody>
          <a:bodyPr wrap="square">
            <a:spAutoFit/>
          </a:bodyPr>
          <a:lstStyle/>
          <a:p>
            <a:pPr algn="l"/>
            <a:r>
              <a:rPr lang="en-GB" b="1" i="0" dirty="0">
                <a:effectLst/>
                <a:latin typeface="-apple-system"/>
              </a:rPr>
              <a:t>Observation</a:t>
            </a:r>
          </a:p>
          <a:p>
            <a:pPr algn="l">
              <a:buFont typeface="Arial" panose="020B0604020202020204" pitchFamily="34" charset="0"/>
              <a:buChar char="•"/>
            </a:pPr>
            <a:r>
              <a:rPr lang="en-GB" b="0" i="0" dirty="0">
                <a:effectLst/>
                <a:latin typeface="-apple-system"/>
              </a:rPr>
              <a:t>The tenure is the most important features meaning the more the tenure the higher the </a:t>
            </a:r>
            <a:r>
              <a:rPr lang="en-GB" b="0" i="0" dirty="0" err="1">
                <a:effectLst/>
                <a:latin typeface="-apple-system"/>
              </a:rPr>
              <a:t>monthlyCharges</a:t>
            </a:r>
            <a:r>
              <a:rPr lang="en-GB" b="0" i="0" dirty="0">
                <a:effectLst/>
                <a:latin typeface="-apple-system"/>
              </a:rPr>
              <a:t> and the </a:t>
            </a:r>
            <a:r>
              <a:rPr lang="en-GB" b="0" i="0" dirty="0" err="1">
                <a:effectLst/>
                <a:latin typeface="-apple-system"/>
              </a:rPr>
              <a:t>totalChargesand</a:t>
            </a:r>
            <a:r>
              <a:rPr lang="en-GB" b="0" i="0" dirty="0">
                <a:effectLst/>
                <a:latin typeface="-apple-system"/>
              </a:rPr>
              <a:t> the likely customer might churn the company's services</a:t>
            </a:r>
          </a:p>
          <a:p>
            <a:pPr algn="l">
              <a:buFont typeface="Arial" panose="020B0604020202020204" pitchFamily="34" charset="0"/>
              <a:buChar char="•"/>
            </a:pPr>
            <a:r>
              <a:rPr lang="en-GB" b="0" i="0" dirty="0">
                <a:effectLst/>
                <a:latin typeface="-apple-system"/>
              </a:rPr>
              <a:t>Fiber optic is another feature that the customer might consider to churn the company</a:t>
            </a:r>
          </a:p>
        </p:txBody>
      </p:sp>
    </p:spTree>
    <p:extLst>
      <p:ext uri="{BB962C8B-B14F-4D97-AF65-F5344CB8AC3E}">
        <p14:creationId xmlns:p14="http://schemas.microsoft.com/office/powerpoint/2010/main" val="3322195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33350"/>
            <a:ext cx="5867400" cy="351378"/>
          </a:xfrm>
          <a:prstGeom prst="rect">
            <a:avLst/>
          </a:prstGeom>
        </p:spPr>
        <p:txBody>
          <a:bodyPr vert="horz" wrap="square" lIns="0" tIns="12700" rIns="0" bIns="0" rtlCol="0">
            <a:spAutoFit/>
          </a:bodyPr>
          <a:lstStyle/>
          <a:p>
            <a:pPr marL="12700">
              <a:lnSpc>
                <a:spcPct val="100000"/>
              </a:lnSpc>
              <a:spcBef>
                <a:spcPts val="100"/>
              </a:spcBef>
            </a:pPr>
            <a:r>
              <a:rPr lang="en-CA" sz="2200" dirty="0">
                <a:solidFill>
                  <a:schemeClr val="tx1"/>
                </a:solidFill>
              </a:rPr>
              <a:t>7. MODEL PERFORMANCE SUMMARY</a:t>
            </a:r>
            <a:endParaRPr sz="2200" dirty="0">
              <a:solidFill>
                <a:schemeClr val="tx1"/>
              </a:solidFill>
            </a:endParaRPr>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34</a:t>
            </a:fld>
            <a:endParaRPr spc="35" dirty="0"/>
          </a:p>
        </p:txBody>
      </p:sp>
      <p:sp>
        <p:nvSpPr>
          <p:cNvPr id="3" name="object 3"/>
          <p:cNvSpPr txBox="1"/>
          <p:nvPr/>
        </p:nvSpPr>
        <p:spPr>
          <a:xfrm>
            <a:off x="76200" y="666750"/>
            <a:ext cx="8639159" cy="2513509"/>
          </a:xfrm>
          <a:prstGeom prst="rect">
            <a:avLst/>
          </a:prstGeom>
        </p:spPr>
        <p:txBody>
          <a:bodyPr vert="horz" wrap="square" lIns="0" tIns="12700" rIns="0" bIns="0" rtlCol="0">
            <a:spAutoFit/>
          </a:bodyPr>
          <a:lstStyle/>
          <a:p>
            <a:pPr marL="12700">
              <a:spcBef>
                <a:spcPts val="100"/>
              </a:spcBef>
            </a:pPr>
            <a:r>
              <a:rPr lang="en-GB" sz="1200" dirty="0"/>
              <a:t> </a:t>
            </a:r>
            <a:r>
              <a:rPr lang="en-GB" sz="2000" dirty="0"/>
              <a:t>● We want to use the best model to predict if the customer is going to churn using the company’s service or not.</a:t>
            </a:r>
          </a:p>
          <a:p>
            <a:pPr marL="12700">
              <a:spcBef>
                <a:spcPts val="100"/>
              </a:spcBef>
            </a:pPr>
            <a:r>
              <a:rPr lang="en-GB" sz="2000" dirty="0"/>
              <a:t> ● We will use Recall as the metric to evaluate our model and try to minimize the number of false negatives </a:t>
            </a:r>
          </a:p>
          <a:p>
            <a:pPr marL="12700">
              <a:spcBef>
                <a:spcPts val="100"/>
              </a:spcBef>
            </a:pPr>
            <a:r>
              <a:rPr lang="en-GB" sz="2000" dirty="0"/>
              <a:t>● We will build different models- Logistic Regression, Decision, Random Forest, Bagging, Ada Boost, </a:t>
            </a:r>
            <a:r>
              <a:rPr lang="en-GB" sz="2000" dirty="0" err="1"/>
              <a:t>GradientBoosting</a:t>
            </a:r>
            <a:r>
              <a:rPr lang="en-GB" sz="2000" dirty="0"/>
              <a:t>. </a:t>
            </a:r>
            <a:r>
              <a:rPr lang="en-GB" sz="2000" dirty="0" err="1"/>
              <a:t>XGBoost</a:t>
            </a:r>
            <a:r>
              <a:rPr lang="en-GB" sz="2000" dirty="0"/>
              <a:t> classifier. </a:t>
            </a:r>
          </a:p>
          <a:p>
            <a:pPr marL="12700">
              <a:spcBef>
                <a:spcPts val="100"/>
              </a:spcBef>
            </a:pPr>
            <a:r>
              <a:rPr lang="en-GB" sz="2000" dirty="0"/>
              <a:t>● We will also perform hyperparameter tuning for the model built and evaluate their performance using different metrics and confusion matrix</a:t>
            </a:r>
            <a:endParaRPr sz="2000" dirty="0">
              <a:latin typeface="Arial Black"/>
              <a:cs typeface="Arial Black"/>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09550"/>
            <a:ext cx="5562600" cy="351378"/>
          </a:xfrm>
          <a:prstGeom prst="rect">
            <a:avLst/>
          </a:prstGeom>
        </p:spPr>
        <p:txBody>
          <a:bodyPr vert="horz" wrap="square" lIns="0" tIns="12700" rIns="0" bIns="0" rtlCol="0">
            <a:spAutoFit/>
          </a:bodyPr>
          <a:lstStyle/>
          <a:p>
            <a:pPr marL="12700">
              <a:lnSpc>
                <a:spcPct val="100000"/>
              </a:lnSpc>
              <a:spcBef>
                <a:spcPts val="100"/>
              </a:spcBef>
            </a:pPr>
            <a:r>
              <a:rPr lang="en-CA" sz="2200" spc="-125" dirty="0">
                <a:solidFill>
                  <a:schemeClr val="tx1"/>
                </a:solidFill>
              </a:rPr>
              <a:t>MODEL PERFORMANCE SUMMARY CONT’</a:t>
            </a:r>
            <a:endParaRPr sz="2200" dirty="0">
              <a:solidFill>
                <a:schemeClr val="tx1"/>
              </a:solidFill>
            </a:endParaRPr>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35</a:t>
            </a:fld>
            <a:endParaRPr spc="35" dirty="0"/>
          </a:p>
        </p:txBody>
      </p:sp>
      <p:sp>
        <p:nvSpPr>
          <p:cNvPr id="3" name="object 3"/>
          <p:cNvSpPr txBox="1"/>
          <p:nvPr/>
        </p:nvSpPr>
        <p:spPr>
          <a:xfrm>
            <a:off x="275574" y="928902"/>
            <a:ext cx="8439785" cy="407804"/>
          </a:xfrm>
          <a:prstGeom prst="rect">
            <a:avLst/>
          </a:prstGeom>
        </p:spPr>
        <p:txBody>
          <a:bodyPr vert="horz" wrap="square" lIns="0" tIns="12700" rIns="0" bIns="0" rtlCol="0">
            <a:spAutoFit/>
          </a:bodyPr>
          <a:lstStyle/>
          <a:p>
            <a:pPr marL="12700">
              <a:lnSpc>
                <a:spcPct val="100000"/>
              </a:lnSpc>
              <a:spcBef>
                <a:spcPts val="100"/>
              </a:spcBef>
            </a:pPr>
            <a:endParaRPr lang="en-US" sz="1200" spc="-170" dirty="0">
              <a:solidFill>
                <a:srgbClr val="595959"/>
              </a:solidFill>
              <a:latin typeface="Arial Black"/>
              <a:cs typeface="Arial Black"/>
            </a:endParaRPr>
          </a:p>
          <a:p>
            <a:pPr marL="469900" indent="-354965">
              <a:lnSpc>
                <a:spcPct val="100000"/>
              </a:lnSpc>
              <a:spcBef>
                <a:spcPts val="210"/>
              </a:spcBef>
              <a:buAutoNum type="arabicPeriod"/>
              <a:tabLst>
                <a:tab pos="469265" algn="l"/>
                <a:tab pos="469900" algn="l"/>
              </a:tabLst>
            </a:pPr>
            <a:endParaRPr sz="1200" dirty="0">
              <a:latin typeface="Arial Black"/>
              <a:cs typeface="Arial Black"/>
            </a:endParaRPr>
          </a:p>
        </p:txBody>
      </p:sp>
      <p:graphicFrame>
        <p:nvGraphicFramePr>
          <p:cNvPr id="8" name="Table 7">
            <a:extLst>
              <a:ext uri="{FF2B5EF4-FFF2-40B4-BE49-F238E27FC236}">
                <a16:creationId xmlns:a16="http://schemas.microsoft.com/office/drawing/2014/main" id="{1E41ED68-E2FF-781B-3837-4A865F08DD20}"/>
              </a:ext>
            </a:extLst>
          </p:cNvPr>
          <p:cNvGraphicFramePr>
            <a:graphicFrameLocks noGrp="1"/>
          </p:cNvGraphicFramePr>
          <p:nvPr>
            <p:extLst>
              <p:ext uri="{D42A27DB-BD31-4B8C-83A1-F6EECF244321}">
                <p14:modId xmlns:p14="http://schemas.microsoft.com/office/powerpoint/2010/main" val="3083830465"/>
              </p:ext>
            </p:extLst>
          </p:nvPr>
        </p:nvGraphicFramePr>
        <p:xfrm>
          <a:off x="2133600" y="666750"/>
          <a:ext cx="6934200" cy="4403497"/>
        </p:xfrm>
        <a:graphic>
          <a:graphicData uri="http://schemas.openxmlformats.org/drawingml/2006/table">
            <a:tbl>
              <a:tblPr/>
              <a:tblGrid>
                <a:gridCol w="866775">
                  <a:extLst>
                    <a:ext uri="{9D8B030D-6E8A-4147-A177-3AD203B41FA5}">
                      <a16:colId xmlns:a16="http://schemas.microsoft.com/office/drawing/2014/main" val="3073099442"/>
                    </a:ext>
                  </a:extLst>
                </a:gridCol>
                <a:gridCol w="866775">
                  <a:extLst>
                    <a:ext uri="{9D8B030D-6E8A-4147-A177-3AD203B41FA5}">
                      <a16:colId xmlns:a16="http://schemas.microsoft.com/office/drawing/2014/main" val="309082579"/>
                    </a:ext>
                  </a:extLst>
                </a:gridCol>
                <a:gridCol w="866775">
                  <a:extLst>
                    <a:ext uri="{9D8B030D-6E8A-4147-A177-3AD203B41FA5}">
                      <a16:colId xmlns:a16="http://schemas.microsoft.com/office/drawing/2014/main" val="1585950274"/>
                    </a:ext>
                  </a:extLst>
                </a:gridCol>
                <a:gridCol w="866775">
                  <a:extLst>
                    <a:ext uri="{9D8B030D-6E8A-4147-A177-3AD203B41FA5}">
                      <a16:colId xmlns:a16="http://schemas.microsoft.com/office/drawing/2014/main" val="43189260"/>
                    </a:ext>
                  </a:extLst>
                </a:gridCol>
                <a:gridCol w="866775">
                  <a:extLst>
                    <a:ext uri="{9D8B030D-6E8A-4147-A177-3AD203B41FA5}">
                      <a16:colId xmlns:a16="http://schemas.microsoft.com/office/drawing/2014/main" val="4097801861"/>
                    </a:ext>
                  </a:extLst>
                </a:gridCol>
                <a:gridCol w="866775">
                  <a:extLst>
                    <a:ext uri="{9D8B030D-6E8A-4147-A177-3AD203B41FA5}">
                      <a16:colId xmlns:a16="http://schemas.microsoft.com/office/drawing/2014/main" val="2035646618"/>
                    </a:ext>
                  </a:extLst>
                </a:gridCol>
                <a:gridCol w="866775">
                  <a:extLst>
                    <a:ext uri="{9D8B030D-6E8A-4147-A177-3AD203B41FA5}">
                      <a16:colId xmlns:a16="http://schemas.microsoft.com/office/drawing/2014/main" val="1825907741"/>
                    </a:ext>
                  </a:extLst>
                </a:gridCol>
                <a:gridCol w="866775">
                  <a:extLst>
                    <a:ext uri="{9D8B030D-6E8A-4147-A177-3AD203B41FA5}">
                      <a16:colId xmlns:a16="http://schemas.microsoft.com/office/drawing/2014/main" val="3102412491"/>
                    </a:ext>
                  </a:extLst>
                </a:gridCol>
              </a:tblGrid>
              <a:tr h="390581">
                <a:tc>
                  <a:txBody>
                    <a:bodyPr/>
                    <a:lstStyle/>
                    <a:p>
                      <a:pPr algn="r" fontAlgn="ctr"/>
                      <a:endParaRPr lang="en-CA" sz="1100" b="1" dirty="0">
                        <a:effectLst/>
                      </a:endParaRPr>
                    </a:p>
                  </a:txBody>
                  <a:tcPr marL="23958" marR="23958" marT="11979" marB="11979" anchor="ctr">
                    <a:lnL>
                      <a:noFill/>
                    </a:lnL>
                    <a:lnR>
                      <a:noFill/>
                    </a:lnR>
                    <a:lnT>
                      <a:noFill/>
                    </a:lnT>
                    <a:lnB>
                      <a:noFill/>
                    </a:lnB>
                  </a:tcPr>
                </a:tc>
                <a:tc>
                  <a:txBody>
                    <a:bodyPr/>
                    <a:lstStyle/>
                    <a:p>
                      <a:pPr algn="r" fontAlgn="ctr"/>
                      <a:r>
                        <a:rPr lang="en-CA" sz="1100" b="1" dirty="0">
                          <a:effectLst/>
                        </a:rPr>
                        <a:t>Model</a:t>
                      </a:r>
                    </a:p>
                  </a:txBody>
                  <a:tcPr marL="23958" marR="23958" marT="11979" marB="11979" anchor="ctr">
                    <a:lnL>
                      <a:noFill/>
                    </a:lnL>
                    <a:lnR>
                      <a:noFill/>
                    </a:lnR>
                    <a:lnT>
                      <a:noFill/>
                    </a:lnT>
                    <a:lnB>
                      <a:noFill/>
                    </a:lnB>
                  </a:tcPr>
                </a:tc>
                <a:tc>
                  <a:txBody>
                    <a:bodyPr/>
                    <a:lstStyle/>
                    <a:p>
                      <a:pPr algn="r" fontAlgn="ctr"/>
                      <a:r>
                        <a:rPr lang="en-CA" sz="1100" b="1" dirty="0">
                          <a:effectLst/>
                        </a:rPr>
                        <a:t>          </a:t>
                      </a:r>
                      <a:r>
                        <a:rPr lang="en-CA" sz="1100" b="1" dirty="0" err="1">
                          <a:effectLst/>
                        </a:rPr>
                        <a:t>Train_Accuracy</a:t>
                      </a:r>
                      <a:endParaRPr lang="en-CA" sz="1100" b="1" dirty="0">
                        <a:effectLst/>
                      </a:endParaRPr>
                    </a:p>
                  </a:txBody>
                  <a:tcPr marL="23958" marR="23958" marT="11979" marB="11979" anchor="ctr">
                    <a:lnL>
                      <a:noFill/>
                    </a:lnL>
                    <a:lnR>
                      <a:noFill/>
                    </a:lnR>
                    <a:lnT>
                      <a:noFill/>
                    </a:lnT>
                    <a:lnB>
                      <a:noFill/>
                    </a:lnB>
                  </a:tcPr>
                </a:tc>
                <a:tc>
                  <a:txBody>
                    <a:bodyPr/>
                    <a:lstStyle/>
                    <a:p>
                      <a:pPr algn="r" fontAlgn="ctr"/>
                      <a:r>
                        <a:rPr lang="en-CA" sz="1100" b="1" dirty="0" err="1">
                          <a:effectLst/>
                        </a:rPr>
                        <a:t>Test_Accuracy</a:t>
                      </a:r>
                      <a:endParaRPr lang="en-CA" sz="1100" b="1" dirty="0">
                        <a:effectLst/>
                      </a:endParaRPr>
                    </a:p>
                  </a:txBody>
                  <a:tcPr marL="23958" marR="23958" marT="11979" marB="11979" anchor="ctr">
                    <a:lnL>
                      <a:noFill/>
                    </a:lnL>
                    <a:lnR>
                      <a:noFill/>
                    </a:lnR>
                    <a:lnT>
                      <a:noFill/>
                    </a:lnT>
                    <a:lnB>
                      <a:noFill/>
                    </a:lnB>
                  </a:tcPr>
                </a:tc>
                <a:tc>
                  <a:txBody>
                    <a:bodyPr/>
                    <a:lstStyle/>
                    <a:p>
                      <a:pPr algn="r" fontAlgn="ctr"/>
                      <a:r>
                        <a:rPr lang="en-CA" sz="1100" b="1" dirty="0" err="1">
                          <a:effectLst/>
                        </a:rPr>
                        <a:t>Train_Recall</a:t>
                      </a:r>
                      <a:endParaRPr lang="en-CA" sz="1100" b="1" dirty="0">
                        <a:effectLst/>
                      </a:endParaRPr>
                    </a:p>
                  </a:txBody>
                  <a:tcPr marL="23958" marR="23958" marT="11979" marB="11979" anchor="ctr">
                    <a:lnL>
                      <a:noFill/>
                    </a:lnL>
                    <a:lnR>
                      <a:noFill/>
                    </a:lnR>
                    <a:lnT>
                      <a:noFill/>
                    </a:lnT>
                    <a:lnB>
                      <a:noFill/>
                    </a:lnB>
                  </a:tcPr>
                </a:tc>
                <a:tc>
                  <a:txBody>
                    <a:bodyPr/>
                    <a:lstStyle/>
                    <a:p>
                      <a:pPr algn="r" fontAlgn="ctr"/>
                      <a:r>
                        <a:rPr lang="en-CA" sz="1100" b="1" dirty="0" err="1">
                          <a:effectLst/>
                        </a:rPr>
                        <a:t>Test_Recall</a:t>
                      </a:r>
                      <a:endParaRPr lang="en-CA" sz="1100" b="1" dirty="0">
                        <a:effectLst/>
                      </a:endParaRPr>
                    </a:p>
                  </a:txBody>
                  <a:tcPr marL="23958" marR="23958" marT="11979" marB="11979" anchor="ctr">
                    <a:lnL>
                      <a:noFill/>
                    </a:lnL>
                    <a:lnR>
                      <a:noFill/>
                    </a:lnR>
                    <a:lnT>
                      <a:noFill/>
                    </a:lnT>
                    <a:lnB>
                      <a:noFill/>
                    </a:lnB>
                  </a:tcPr>
                </a:tc>
                <a:tc>
                  <a:txBody>
                    <a:bodyPr/>
                    <a:lstStyle/>
                    <a:p>
                      <a:pPr algn="r" fontAlgn="ctr"/>
                      <a:r>
                        <a:rPr lang="en-CA" sz="1100" b="1" dirty="0" err="1">
                          <a:effectLst/>
                        </a:rPr>
                        <a:t>Train_Precision</a:t>
                      </a:r>
                      <a:endParaRPr lang="en-CA" sz="1100" b="1" dirty="0">
                        <a:effectLst/>
                      </a:endParaRPr>
                    </a:p>
                  </a:txBody>
                  <a:tcPr marL="23958" marR="23958" marT="11979" marB="11979" anchor="ctr">
                    <a:lnL>
                      <a:noFill/>
                    </a:lnL>
                    <a:lnR>
                      <a:noFill/>
                    </a:lnR>
                    <a:lnT>
                      <a:noFill/>
                    </a:lnT>
                    <a:lnB>
                      <a:noFill/>
                    </a:lnB>
                  </a:tcPr>
                </a:tc>
                <a:tc>
                  <a:txBody>
                    <a:bodyPr/>
                    <a:lstStyle/>
                    <a:p>
                      <a:r>
                        <a:rPr lang="en-CA" sz="1100" dirty="0"/>
                        <a:t>    </a:t>
                      </a:r>
                      <a:r>
                        <a:rPr lang="en-CA" sz="1100" dirty="0" err="1"/>
                        <a:t>Test_precisio</a:t>
                      </a:r>
                      <a:endParaRPr lang="en-CA" sz="1100" dirty="0"/>
                    </a:p>
                  </a:txBody>
                  <a:tcPr marL="23958" marR="23958" marT="11979" marB="11979">
                    <a:lnL>
                      <a:noFill/>
                    </a:lnL>
                  </a:tcPr>
                </a:tc>
                <a:extLst>
                  <a:ext uri="{0D108BD9-81ED-4DB2-BD59-A6C34878D82A}">
                    <a16:rowId xmlns:a16="http://schemas.microsoft.com/office/drawing/2014/main" val="784279194"/>
                  </a:ext>
                </a:extLst>
              </a:tr>
              <a:tr h="755114">
                <a:tc>
                  <a:txBody>
                    <a:bodyPr/>
                    <a:lstStyle/>
                    <a:p>
                      <a:pPr algn="r" fontAlgn="ctr"/>
                      <a:r>
                        <a:rPr lang="en-CA" sz="1100" b="1">
                          <a:effectLst/>
                        </a:rPr>
                        <a:t>1</a:t>
                      </a:r>
                    </a:p>
                  </a:txBody>
                  <a:tcPr marL="23958" marR="23958" marT="11979" marB="11979" anchor="ctr">
                    <a:lnL>
                      <a:noFill/>
                    </a:lnL>
                    <a:lnR>
                      <a:noFill/>
                    </a:lnR>
                    <a:lnT>
                      <a:noFill/>
                    </a:lnT>
                    <a:lnB>
                      <a:noFill/>
                    </a:lnB>
                  </a:tcPr>
                </a:tc>
                <a:tc>
                  <a:txBody>
                    <a:bodyPr/>
                    <a:lstStyle/>
                    <a:p>
                      <a:pPr algn="r" fontAlgn="ctr"/>
                      <a:r>
                        <a:rPr lang="en-GB" sz="1100">
                          <a:effectLst/>
                        </a:rPr>
                        <a:t>Logistic Regression with over sampling</a:t>
                      </a:r>
                    </a:p>
                  </a:txBody>
                  <a:tcPr marL="23958" marR="23958" marT="11979" marB="11979" anchor="ctr">
                    <a:lnL>
                      <a:noFill/>
                    </a:lnL>
                    <a:lnR>
                      <a:noFill/>
                    </a:lnR>
                    <a:lnT>
                      <a:noFill/>
                    </a:lnT>
                    <a:lnB>
                      <a:noFill/>
                    </a:lnB>
                  </a:tcPr>
                </a:tc>
                <a:tc>
                  <a:txBody>
                    <a:bodyPr/>
                    <a:lstStyle/>
                    <a:p>
                      <a:pPr algn="r" fontAlgn="ctr"/>
                      <a:r>
                        <a:rPr lang="en-CA" sz="1100" dirty="0">
                          <a:effectLst/>
                        </a:rPr>
                        <a:t>0.755</a:t>
                      </a:r>
                    </a:p>
                  </a:txBody>
                  <a:tcPr marL="23958" marR="23958" marT="11979" marB="11979" anchor="ctr">
                    <a:lnL>
                      <a:noFill/>
                    </a:lnL>
                    <a:lnR>
                      <a:noFill/>
                    </a:lnR>
                    <a:lnT>
                      <a:noFill/>
                    </a:lnT>
                    <a:lnB>
                      <a:noFill/>
                    </a:lnB>
                  </a:tcPr>
                </a:tc>
                <a:tc>
                  <a:txBody>
                    <a:bodyPr/>
                    <a:lstStyle/>
                    <a:p>
                      <a:pPr algn="r" fontAlgn="ctr"/>
                      <a:r>
                        <a:rPr lang="en-CA" sz="1100">
                          <a:effectLst/>
                        </a:rPr>
                        <a:t>0.757</a:t>
                      </a:r>
                    </a:p>
                  </a:txBody>
                  <a:tcPr marL="23958" marR="23958" marT="11979" marB="11979" anchor="ctr">
                    <a:lnL>
                      <a:noFill/>
                    </a:lnL>
                    <a:lnR>
                      <a:noFill/>
                    </a:lnR>
                    <a:lnT>
                      <a:noFill/>
                    </a:lnT>
                    <a:lnB>
                      <a:noFill/>
                    </a:lnB>
                  </a:tcPr>
                </a:tc>
                <a:tc>
                  <a:txBody>
                    <a:bodyPr/>
                    <a:lstStyle/>
                    <a:p>
                      <a:pPr algn="r" fontAlgn="ctr"/>
                      <a:r>
                        <a:rPr lang="en-CA" sz="1100" dirty="0">
                          <a:effectLst/>
                        </a:rPr>
                        <a:t>0.781</a:t>
                      </a:r>
                    </a:p>
                  </a:txBody>
                  <a:tcPr marL="23958" marR="23958" marT="11979" marB="11979" anchor="ctr">
                    <a:lnL>
                      <a:noFill/>
                    </a:lnL>
                    <a:lnR>
                      <a:noFill/>
                    </a:lnR>
                    <a:lnT>
                      <a:noFill/>
                    </a:lnT>
                    <a:lnB>
                      <a:noFill/>
                    </a:lnB>
                  </a:tcPr>
                </a:tc>
                <a:tc>
                  <a:txBody>
                    <a:bodyPr/>
                    <a:lstStyle/>
                    <a:p>
                      <a:pPr algn="r" fontAlgn="ctr"/>
                      <a:r>
                        <a:rPr lang="en-CA" sz="1100" dirty="0">
                          <a:effectLst/>
                        </a:rPr>
                        <a:t>0.781</a:t>
                      </a:r>
                    </a:p>
                  </a:txBody>
                  <a:tcPr marL="23958" marR="23958" marT="11979" marB="11979" anchor="ctr">
                    <a:lnL>
                      <a:noFill/>
                    </a:lnL>
                    <a:lnR>
                      <a:noFill/>
                    </a:lnR>
                    <a:lnT>
                      <a:noFill/>
                    </a:lnT>
                    <a:lnB>
                      <a:noFill/>
                    </a:lnB>
                  </a:tcPr>
                </a:tc>
                <a:tc>
                  <a:txBody>
                    <a:bodyPr/>
                    <a:lstStyle/>
                    <a:p>
                      <a:pPr algn="r" fontAlgn="ctr"/>
                      <a:r>
                        <a:rPr lang="en-CA" sz="1100" dirty="0">
                          <a:effectLst/>
                        </a:rPr>
                        <a:t>0.526</a:t>
                      </a:r>
                    </a:p>
                  </a:txBody>
                  <a:tcPr marL="23958" marR="23958" marT="11979" marB="11979" anchor="ctr">
                    <a:lnL>
                      <a:noFill/>
                    </a:lnL>
                    <a:lnR>
                      <a:noFill/>
                    </a:lnR>
                    <a:lnT>
                      <a:noFill/>
                    </a:lnT>
                    <a:lnB>
                      <a:noFill/>
                    </a:lnB>
                  </a:tcPr>
                </a:tc>
                <a:tc>
                  <a:txBody>
                    <a:bodyPr/>
                    <a:lstStyle/>
                    <a:p>
                      <a:pPr algn="r" fontAlgn="ctr"/>
                      <a:r>
                        <a:rPr lang="en-CA" sz="1100" dirty="0">
                          <a:effectLst/>
                        </a:rPr>
                        <a:t>0.529</a:t>
                      </a:r>
                    </a:p>
                  </a:txBody>
                  <a:tcPr marL="23958" marR="23958" marT="11979" marB="11979" anchor="ctr">
                    <a:lnL>
                      <a:noFill/>
                    </a:lnL>
                    <a:lnR>
                      <a:noFill/>
                    </a:lnR>
                    <a:lnB>
                      <a:noFill/>
                    </a:lnB>
                  </a:tcPr>
                </a:tc>
                <a:extLst>
                  <a:ext uri="{0D108BD9-81ED-4DB2-BD59-A6C34878D82A}">
                    <a16:rowId xmlns:a16="http://schemas.microsoft.com/office/drawing/2014/main" val="739602708"/>
                  </a:ext>
                </a:extLst>
              </a:tr>
              <a:tr h="755114">
                <a:tc>
                  <a:txBody>
                    <a:bodyPr/>
                    <a:lstStyle/>
                    <a:p>
                      <a:pPr algn="r" fontAlgn="ctr"/>
                      <a:r>
                        <a:rPr lang="en-CA" sz="1100" b="1">
                          <a:effectLst/>
                        </a:rPr>
                        <a:t>2</a:t>
                      </a:r>
                    </a:p>
                  </a:txBody>
                  <a:tcPr marL="23958" marR="23958" marT="11979" marB="11979" anchor="ctr">
                    <a:lnL>
                      <a:noFill/>
                    </a:lnL>
                    <a:lnR>
                      <a:noFill/>
                    </a:lnR>
                    <a:lnT>
                      <a:noFill/>
                    </a:lnT>
                    <a:lnB>
                      <a:noFill/>
                    </a:lnB>
                  </a:tcPr>
                </a:tc>
                <a:tc>
                  <a:txBody>
                    <a:bodyPr/>
                    <a:lstStyle/>
                    <a:p>
                      <a:pPr algn="r" fontAlgn="ctr"/>
                      <a:r>
                        <a:rPr lang="en-GB" sz="1100">
                          <a:effectLst/>
                        </a:rPr>
                        <a:t>Logistic Regression with under sampling</a:t>
                      </a:r>
                    </a:p>
                  </a:txBody>
                  <a:tcPr marL="23958" marR="23958" marT="11979" marB="11979" anchor="ctr">
                    <a:lnL>
                      <a:noFill/>
                    </a:lnL>
                    <a:lnR>
                      <a:noFill/>
                    </a:lnR>
                    <a:lnT>
                      <a:noFill/>
                    </a:lnT>
                    <a:lnB>
                      <a:noFill/>
                    </a:lnB>
                  </a:tcPr>
                </a:tc>
                <a:tc>
                  <a:txBody>
                    <a:bodyPr/>
                    <a:lstStyle/>
                    <a:p>
                      <a:pPr algn="r" fontAlgn="ctr"/>
                      <a:r>
                        <a:rPr lang="en-CA" sz="1100">
                          <a:effectLst/>
                        </a:rPr>
                        <a:t>0.750</a:t>
                      </a:r>
                    </a:p>
                  </a:txBody>
                  <a:tcPr marL="23958" marR="23958" marT="11979" marB="11979" anchor="ctr">
                    <a:lnL>
                      <a:noFill/>
                    </a:lnL>
                    <a:lnR>
                      <a:noFill/>
                    </a:lnR>
                    <a:lnT>
                      <a:noFill/>
                    </a:lnT>
                    <a:lnB>
                      <a:noFill/>
                    </a:lnB>
                  </a:tcPr>
                </a:tc>
                <a:tc>
                  <a:txBody>
                    <a:bodyPr/>
                    <a:lstStyle/>
                    <a:p>
                      <a:pPr algn="r" fontAlgn="ctr"/>
                      <a:r>
                        <a:rPr lang="en-CA" sz="1100">
                          <a:effectLst/>
                        </a:rPr>
                        <a:t>0.747</a:t>
                      </a:r>
                    </a:p>
                  </a:txBody>
                  <a:tcPr marL="23958" marR="23958" marT="11979" marB="11979" anchor="ctr">
                    <a:lnL>
                      <a:noFill/>
                    </a:lnL>
                    <a:lnR>
                      <a:noFill/>
                    </a:lnR>
                    <a:lnT>
                      <a:noFill/>
                    </a:lnT>
                    <a:lnB>
                      <a:noFill/>
                    </a:lnB>
                  </a:tcPr>
                </a:tc>
                <a:tc>
                  <a:txBody>
                    <a:bodyPr/>
                    <a:lstStyle/>
                    <a:p>
                      <a:pPr algn="r" fontAlgn="ctr"/>
                      <a:r>
                        <a:rPr lang="en-CA" sz="1100">
                          <a:effectLst/>
                        </a:rPr>
                        <a:t>0.800</a:t>
                      </a:r>
                    </a:p>
                  </a:txBody>
                  <a:tcPr marL="23958" marR="23958" marT="11979" marB="11979" anchor="ctr">
                    <a:lnL>
                      <a:noFill/>
                    </a:lnL>
                    <a:lnR>
                      <a:noFill/>
                    </a:lnR>
                    <a:lnT>
                      <a:noFill/>
                    </a:lnT>
                    <a:lnB>
                      <a:noFill/>
                    </a:lnB>
                  </a:tcPr>
                </a:tc>
                <a:tc>
                  <a:txBody>
                    <a:bodyPr/>
                    <a:lstStyle/>
                    <a:p>
                      <a:pPr algn="r" fontAlgn="ctr"/>
                      <a:r>
                        <a:rPr lang="en-CA" sz="1100">
                          <a:effectLst/>
                        </a:rPr>
                        <a:t>0.777</a:t>
                      </a:r>
                    </a:p>
                  </a:txBody>
                  <a:tcPr marL="23958" marR="23958" marT="11979" marB="11979" anchor="ctr">
                    <a:lnL>
                      <a:noFill/>
                    </a:lnL>
                    <a:lnR>
                      <a:noFill/>
                    </a:lnR>
                    <a:lnT>
                      <a:noFill/>
                    </a:lnT>
                    <a:lnB>
                      <a:noFill/>
                    </a:lnB>
                  </a:tcPr>
                </a:tc>
                <a:tc>
                  <a:txBody>
                    <a:bodyPr/>
                    <a:lstStyle/>
                    <a:p>
                      <a:pPr algn="r" fontAlgn="ctr"/>
                      <a:r>
                        <a:rPr lang="en-CA" sz="1100">
                          <a:effectLst/>
                        </a:rPr>
                        <a:t>0.519</a:t>
                      </a:r>
                    </a:p>
                  </a:txBody>
                  <a:tcPr marL="23958" marR="23958" marT="11979" marB="11979" anchor="ctr">
                    <a:lnL>
                      <a:noFill/>
                    </a:lnL>
                    <a:lnR>
                      <a:noFill/>
                    </a:lnR>
                    <a:lnT>
                      <a:noFill/>
                    </a:lnT>
                    <a:lnB>
                      <a:noFill/>
                    </a:lnB>
                  </a:tcPr>
                </a:tc>
                <a:tc>
                  <a:txBody>
                    <a:bodyPr/>
                    <a:lstStyle/>
                    <a:p>
                      <a:pPr algn="r" fontAlgn="ctr"/>
                      <a:r>
                        <a:rPr lang="en-CA" sz="1100" dirty="0">
                          <a:effectLst/>
                        </a:rPr>
                        <a:t>0.515</a:t>
                      </a:r>
                    </a:p>
                  </a:txBody>
                  <a:tcPr marL="23958" marR="23958" marT="11979" marB="11979" anchor="ctr">
                    <a:lnL>
                      <a:noFill/>
                    </a:lnL>
                    <a:lnR>
                      <a:noFill/>
                    </a:lnR>
                    <a:lnT>
                      <a:noFill/>
                    </a:lnT>
                    <a:lnB>
                      <a:noFill/>
                    </a:lnB>
                  </a:tcPr>
                </a:tc>
                <a:extLst>
                  <a:ext uri="{0D108BD9-81ED-4DB2-BD59-A6C34878D82A}">
                    <a16:rowId xmlns:a16="http://schemas.microsoft.com/office/drawing/2014/main" val="2444831203"/>
                  </a:ext>
                </a:extLst>
              </a:tr>
              <a:tr h="208315">
                <a:tc>
                  <a:txBody>
                    <a:bodyPr/>
                    <a:lstStyle/>
                    <a:p>
                      <a:pPr algn="r" fontAlgn="ctr"/>
                      <a:r>
                        <a:rPr lang="en-CA" sz="1100" b="1">
                          <a:effectLst/>
                        </a:rPr>
                        <a:t>0</a:t>
                      </a:r>
                    </a:p>
                  </a:txBody>
                  <a:tcPr marL="23958" marR="23958" marT="11979" marB="11979" anchor="ctr">
                    <a:lnL>
                      <a:noFill/>
                    </a:lnL>
                    <a:lnR>
                      <a:noFill/>
                    </a:lnR>
                    <a:lnT>
                      <a:noFill/>
                    </a:lnT>
                    <a:lnB>
                      <a:noFill/>
                    </a:lnB>
                  </a:tcPr>
                </a:tc>
                <a:tc>
                  <a:txBody>
                    <a:bodyPr/>
                    <a:lstStyle/>
                    <a:p>
                      <a:pPr algn="r" fontAlgn="ctr"/>
                      <a:r>
                        <a:rPr lang="en-CA" sz="1100">
                          <a:effectLst/>
                        </a:rPr>
                        <a:t>XGBoost</a:t>
                      </a:r>
                    </a:p>
                  </a:txBody>
                  <a:tcPr marL="23958" marR="23958" marT="11979" marB="11979" anchor="ctr">
                    <a:lnL>
                      <a:noFill/>
                    </a:lnL>
                    <a:lnR>
                      <a:noFill/>
                    </a:lnR>
                    <a:lnT>
                      <a:noFill/>
                    </a:lnT>
                    <a:lnB>
                      <a:noFill/>
                    </a:lnB>
                  </a:tcPr>
                </a:tc>
                <a:tc>
                  <a:txBody>
                    <a:bodyPr/>
                    <a:lstStyle/>
                    <a:p>
                      <a:pPr algn="r" fontAlgn="ctr"/>
                      <a:r>
                        <a:rPr lang="en-CA" sz="1100">
                          <a:effectLst/>
                        </a:rPr>
                        <a:t>0.800</a:t>
                      </a:r>
                    </a:p>
                  </a:txBody>
                  <a:tcPr marL="23958" marR="23958" marT="11979" marB="11979" anchor="ctr">
                    <a:lnL>
                      <a:noFill/>
                    </a:lnL>
                    <a:lnR>
                      <a:noFill/>
                    </a:lnR>
                    <a:lnT>
                      <a:noFill/>
                    </a:lnT>
                    <a:lnB>
                      <a:noFill/>
                    </a:lnB>
                  </a:tcPr>
                </a:tc>
                <a:tc>
                  <a:txBody>
                    <a:bodyPr/>
                    <a:lstStyle/>
                    <a:p>
                      <a:pPr algn="r" fontAlgn="ctr"/>
                      <a:r>
                        <a:rPr lang="en-CA" sz="1100">
                          <a:effectLst/>
                        </a:rPr>
                        <a:t>0.808</a:t>
                      </a:r>
                    </a:p>
                  </a:txBody>
                  <a:tcPr marL="23958" marR="23958" marT="11979" marB="11979" anchor="ctr">
                    <a:lnL>
                      <a:noFill/>
                    </a:lnL>
                    <a:lnR>
                      <a:noFill/>
                    </a:lnR>
                    <a:lnT>
                      <a:noFill/>
                    </a:lnT>
                    <a:lnB>
                      <a:noFill/>
                    </a:lnB>
                  </a:tcPr>
                </a:tc>
                <a:tc>
                  <a:txBody>
                    <a:bodyPr/>
                    <a:lstStyle/>
                    <a:p>
                      <a:pPr algn="r" fontAlgn="ctr"/>
                      <a:r>
                        <a:rPr lang="en-CA" sz="1100">
                          <a:effectLst/>
                        </a:rPr>
                        <a:t>0.534</a:t>
                      </a:r>
                    </a:p>
                  </a:txBody>
                  <a:tcPr marL="23958" marR="23958" marT="11979" marB="11979" anchor="ctr">
                    <a:lnL>
                      <a:noFill/>
                    </a:lnL>
                    <a:lnR>
                      <a:noFill/>
                    </a:lnR>
                    <a:lnT>
                      <a:noFill/>
                    </a:lnT>
                    <a:lnB>
                      <a:noFill/>
                    </a:lnB>
                  </a:tcPr>
                </a:tc>
                <a:tc>
                  <a:txBody>
                    <a:bodyPr/>
                    <a:lstStyle/>
                    <a:p>
                      <a:pPr algn="r" fontAlgn="ctr"/>
                      <a:r>
                        <a:rPr lang="en-CA" sz="1100">
                          <a:effectLst/>
                        </a:rPr>
                        <a:t>0.544</a:t>
                      </a:r>
                    </a:p>
                  </a:txBody>
                  <a:tcPr marL="23958" marR="23958" marT="11979" marB="11979" anchor="ctr">
                    <a:lnL>
                      <a:noFill/>
                    </a:lnL>
                    <a:lnR>
                      <a:noFill/>
                    </a:lnR>
                    <a:lnT>
                      <a:noFill/>
                    </a:lnT>
                    <a:lnB>
                      <a:noFill/>
                    </a:lnB>
                  </a:tcPr>
                </a:tc>
                <a:tc>
                  <a:txBody>
                    <a:bodyPr/>
                    <a:lstStyle/>
                    <a:p>
                      <a:pPr algn="r" fontAlgn="ctr"/>
                      <a:r>
                        <a:rPr lang="en-CA" sz="1100">
                          <a:effectLst/>
                        </a:rPr>
                        <a:t>0.649</a:t>
                      </a:r>
                    </a:p>
                  </a:txBody>
                  <a:tcPr marL="23958" marR="23958" marT="11979" marB="11979" anchor="ctr">
                    <a:lnL>
                      <a:noFill/>
                    </a:lnL>
                    <a:lnR>
                      <a:noFill/>
                    </a:lnR>
                    <a:lnT>
                      <a:noFill/>
                    </a:lnT>
                    <a:lnB>
                      <a:noFill/>
                    </a:lnB>
                  </a:tcPr>
                </a:tc>
                <a:tc>
                  <a:txBody>
                    <a:bodyPr/>
                    <a:lstStyle/>
                    <a:p>
                      <a:pPr algn="r" fontAlgn="ctr"/>
                      <a:r>
                        <a:rPr lang="en-CA" sz="1100" dirty="0">
                          <a:effectLst/>
                        </a:rPr>
                        <a:t>0.670</a:t>
                      </a:r>
                    </a:p>
                  </a:txBody>
                  <a:tcPr marL="23958" marR="23958" marT="11979" marB="11979" anchor="ctr">
                    <a:lnL>
                      <a:noFill/>
                    </a:lnL>
                    <a:lnR>
                      <a:noFill/>
                    </a:lnR>
                    <a:lnT>
                      <a:noFill/>
                    </a:lnT>
                    <a:lnB>
                      <a:noFill/>
                    </a:lnB>
                  </a:tcPr>
                </a:tc>
                <a:extLst>
                  <a:ext uri="{0D108BD9-81ED-4DB2-BD59-A6C34878D82A}">
                    <a16:rowId xmlns:a16="http://schemas.microsoft.com/office/drawing/2014/main" val="3980423008"/>
                  </a:ext>
                </a:extLst>
              </a:tr>
              <a:tr h="442462">
                <a:tc>
                  <a:txBody>
                    <a:bodyPr/>
                    <a:lstStyle/>
                    <a:p>
                      <a:pPr algn="r" fontAlgn="ctr"/>
                      <a:r>
                        <a:rPr lang="en-CA" sz="1100" b="1">
                          <a:effectLst/>
                        </a:rPr>
                        <a:t>6</a:t>
                      </a:r>
                    </a:p>
                  </a:txBody>
                  <a:tcPr marL="23958" marR="23958" marT="11979" marB="11979" anchor="ctr">
                    <a:lnL>
                      <a:noFill/>
                    </a:lnL>
                    <a:lnR>
                      <a:noFill/>
                    </a:lnR>
                    <a:lnT>
                      <a:noFill/>
                    </a:lnT>
                    <a:lnB>
                      <a:noFill/>
                    </a:lnB>
                  </a:tcPr>
                </a:tc>
                <a:tc>
                  <a:txBody>
                    <a:bodyPr/>
                    <a:lstStyle/>
                    <a:p>
                      <a:pPr algn="r" fontAlgn="ctr"/>
                      <a:r>
                        <a:rPr lang="en-CA" sz="1100">
                          <a:effectLst/>
                        </a:rPr>
                        <a:t>AdaBoost Classifier</a:t>
                      </a:r>
                    </a:p>
                  </a:txBody>
                  <a:tcPr marL="23958" marR="23958" marT="11979" marB="11979" anchor="ctr">
                    <a:lnL>
                      <a:noFill/>
                    </a:lnL>
                    <a:lnR>
                      <a:noFill/>
                    </a:lnR>
                    <a:lnT>
                      <a:noFill/>
                    </a:lnT>
                    <a:lnB>
                      <a:noFill/>
                    </a:lnB>
                  </a:tcPr>
                </a:tc>
                <a:tc>
                  <a:txBody>
                    <a:bodyPr/>
                    <a:lstStyle/>
                    <a:p>
                      <a:pPr algn="r" fontAlgn="ctr"/>
                      <a:r>
                        <a:rPr lang="en-CA" sz="1100">
                          <a:effectLst/>
                        </a:rPr>
                        <a:t>0.803</a:t>
                      </a:r>
                    </a:p>
                  </a:txBody>
                  <a:tcPr marL="23958" marR="23958" marT="11979" marB="11979" anchor="ctr">
                    <a:lnL>
                      <a:noFill/>
                    </a:lnL>
                    <a:lnR>
                      <a:noFill/>
                    </a:lnR>
                    <a:lnT>
                      <a:noFill/>
                    </a:lnT>
                    <a:lnB>
                      <a:noFill/>
                    </a:lnB>
                  </a:tcPr>
                </a:tc>
                <a:tc>
                  <a:txBody>
                    <a:bodyPr/>
                    <a:lstStyle/>
                    <a:p>
                      <a:pPr algn="r" fontAlgn="ctr"/>
                      <a:r>
                        <a:rPr lang="en-CA" sz="1100">
                          <a:effectLst/>
                        </a:rPr>
                        <a:t>0.810</a:t>
                      </a:r>
                    </a:p>
                  </a:txBody>
                  <a:tcPr marL="23958" marR="23958" marT="11979" marB="11979" anchor="ctr">
                    <a:lnL>
                      <a:noFill/>
                    </a:lnL>
                    <a:lnR>
                      <a:noFill/>
                    </a:lnR>
                    <a:lnT>
                      <a:noFill/>
                    </a:lnT>
                    <a:lnB>
                      <a:noFill/>
                    </a:lnB>
                  </a:tcPr>
                </a:tc>
                <a:tc>
                  <a:txBody>
                    <a:bodyPr/>
                    <a:lstStyle/>
                    <a:p>
                      <a:pPr algn="r" fontAlgn="ctr"/>
                      <a:r>
                        <a:rPr lang="en-CA" sz="1100">
                          <a:effectLst/>
                        </a:rPr>
                        <a:t>0.531</a:t>
                      </a:r>
                    </a:p>
                  </a:txBody>
                  <a:tcPr marL="23958" marR="23958" marT="11979" marB="11979" anchor="ctr">
                    <a:lnL>
                      <a:noFill/>
                    </a:lnL>
                    <a:lnR>
                      <a:noFill/>
                    </a:lnR>
                    <a:lnT>
                      <a:noFill/>
                    </a:lnT>
                    <a:lnB>
                      <a:noFill/>
                    </a:lnB>
                  </a:tcPr>
                </a:tc>
                <a:tc>
                  <a:txBody>
                    <a:bodyPr/>
                    <a:lstStyle/>
                    <a:p>
                      <a:pPr algn="r" fontAlgn="ctr"/>
                      <a:r>
                        <a:rPr lang="en-CA" sz="1100">
                          <a:effectLst/>
                        </a:rPr>
                        <a:t>0.526</a:t>
                      </a:r>
                    </a:p>
                  </a:txBody>
                  <a:tcPr marL="23958" marR="23958" marT="11979" marB="11979" anchor="ctr">
                    <a:lnL>
                      <a:noFill/>
                    </a:lnL>
                    <a:lnR>
                      <a:noFill/>
                    </a:lnR>
                    <a:lnT>
                      <a:noFill/>
                    </a:lnT>
                    <a:lnB>
                      <a:noFill/>
                    </a:lnB>
                  </a:tcPr>
                </a:tc>
                <a:tc>
                  <a:txBody>
                    <a:bodyPr/>
                    <a:lstStyle/>
                    <a:p>
                      <a:pPr algn="r" fontAlgn="ctr"/>
                      <a:r>
                        <a:rPr lang="en-CA" sz="1100">
                          <a:effectLst/>
                        </a:rPr>
                        <a:t>0.659</a:t>
                      </a:r>
                    </a:p>
                  </a:txBody>
                  <a:tcPr marL="23958" marR="23958" marT="11979" marB="11979" anchor="ctr">
                    <a:lnL>
                      <a:noFill/>
                    </a:lnL>
                    <a:lnR>
                      <a:noFill/>
                    </a:lnR>
                    <a:lnT>
                      <a:noFill/>
                    </a:lnT>
                    <a:lnB>
                      <a:noFill/>
                    </a:lnB>
                  </a:tcPr>
                </a:tc>
                <a:tc>
                  <a:txBody>
                    <a:bodyPr/>
                    <a:lstStyle/>
                    <a:p>
                      <a:pPr algn="r" fontAlgn="ctr"/>
                      <a:r>
                        <a:rPr lang="en-CA" sz="1100" dirty="0">
                          <a:effectLst/>
                        </a:rPr>
                        <a:t>0.686</a:t>
                      </a:r>
                    </a:p>
                  </a:txBody>
                  <a:tcPr marL="23958" marR="23958" marT="11979" marB="11979" anchor="ctr">
                    <a:lnL>
                      <a:noFill/>
                    </a:lnL>
                    <a:lnR>
                      <a:noFill/>
                    </a:lnR>
                    <a:lnT>
                      <a:noFill/>
                    </a:lnT>
                    <a:lnB>
                      <a:noFill/>
                    </a:lnB>
                  </a:tcPr>
                </a:tc>
                <a:extLst>
                  <a:ext uri="{0D108BD9-81ED-4DB2-BD59-A6C34878D82A}">
                    <a16:rowId xmlns:a16="http://schemas.microsoft.com/office/drawing/2014/main" val="3671721841"/>
                  </a:ext>
                </a:extLst>
              </a:tr>
              <a:tr h="442462">
                <a:tc>
                  <a:txBody>
                    <a:bodyPr/>
                    <a:lstStyle/>
                    <a:p>
                      <a:pPr algn="r" fontAlgn="ctr"/>
                      <a:r>
                        <a:rPr lang="en-CA" sz="1100" b="1">
                          <a:effectLst/>
                        </a:rPr>
                        <a:t>5</a:t>
                      </a:r>
                    </a:p>
                  </a:txBody>
                  <a:tcPr marL="23958" marR="23958" marT="11979" marB="11979" anchor="ctr">
                    <a:lnL>
                      <a:noFill/>
                    </a:lnL>
                    <a:lnR>
                      <a:noFill/>
                    </a:lnR>
                    <a:lnT>
                      <a:noFill/>
                    </a:lnT>
                    <a:lnB>
                      <a:noFill/>
                    </a:lnB>
                  </a:tcPr>
                </a:tc>
                <a:tc>
                  <a:txBody>
                    <a:bodyPr/>
                    <a:lstStyle/>
                    <a:p>
                      <a:pPr algn="r" fontAlgn="ctr"/>
                      <a:r>
                        <a:rPr lang="en-CA" sz="1100">
                          <a:effectLst/>
                        </a:rPr>
                        <a:t>Logistic Regression</a:t>
                      </a:r>
                    </a:p>
                  </a:txBody>
                  <a:tcPr marL="23958" marR="23958" marT="11979" marB="11979" anchor="ctr">
                    <a:lnL>
                      <a:noFill/>
                    </a:lnL>
                    <a:lnR>
                      <a:noFill/>
                    </a:lnR>
                    <a:lnT>
                      <a:noFill/>
                    </a:lnT>
                    <a:lnB>
                      <a:noFill/>
                    </a:lnB>
                  </a:tcPr>
                </a:tc>
                <a:tc>
                  <a:txBody>
                    <a:bodyPr/>
                    <a:lstStyle/>
                    <a:p>
                      <a:pPr algn="r" fontAlgn="ctr"/>
                      <a:r>
                        <a:rPr lang="en-CA" sz="1100">
                          <a:effectLst/>
                        </a:rPr>
                        <a:t>0.911</a:t>
                      </a:r>
                    </a:p>
                  </a:txBody>
                  <a:tcPr marL="23958" marR="23958" marT="11979" marB="11979" anchor="ctr">
                    <a:lnL>
                      <a:noFill/>
                    </a:lnL>
                    <a:lnR>
                      <a:noFill/>
                    </a:lnR>
                    <a:lnT>
                      <a:noFill/>
                    </a:lnT>
                    <a:lnB>
                      <a:noFill/>
                    </a:lnB>
                  </a:tcPr>
                </a:tc>
                <a:tc>
                  <a:txBody>
                    <a:bodyPr/>
                    <a:lstStyle/>
                    <a:p>
                      <a:pPr algn="r" fontAlgn="ctr"/>
                      <a:r>
                        <a:rPr lang="en-CA" sz="1100">
                          <a:effectLst/>
                        </a:rPr>
                        <a:t>0.793</a:t>
                      </a:r>
                    </a:p>
                  </a:txBody>
                  <a:tcPr marL="23958" marR="23958" marT="11979" marB="11979" anchor="ctr">
                    <a:lnL>
                      <a:noFill/>
                    </a:lnL>
                    <a:lnR>
                      <a:noFill/>
                    </a:lnR>
                    <a:lnT>
                      <a:noFill/>
                    </a:lnT>
                    <a:lnB>
                      <a:noFill/>
                    </a:lnB>
                  </a:tcPr>
                </a:tc>
                <a:tc>
                  <a:txBody>
                    <a:bodyPr/>
                    <a:lstStyle/>
                    <a:p>
                      <a:pPr algn="r" fontAlgn="ctr"/>
                      <a:r>
                        <a:rPr lang="en-CA" sz="1100">
                          <a:effectLst/>
                        </a:rPr>
                        <a:t>0.802</a:t>
                      </a:r>
                    </a:p>
                  </a:txBody>
                  <a:tcPr marL="23958" marR="23958" marT="11979" marB="11979" anchor="ctr">
                    <a:lnL>
                      <a:noFill/>
                    </a:lnL>
                    <a:lnR>
                      <a:noFill/>
                    </a:lnR>
                    <a:lnT>
                      <a:noFill/>
                    </a:lnT>
                    <a:lnB>
                      <a:noFill/>
                    </a:lnB>
                  </a:tcPr>
                </a:tc>
                <a:tc>
                  <a:txBody>
                    <a:bodyPr/>
                    <a:lstStyle/>
                    <a:p>
                      <a:pPr algn="r" fontAlgn="ctr"/>
                      <a:r>
                        <a:rPr lang="en-CA" sz="1100">
                          <a:effectLst/>
                        </a:rPr>
                        <a:t>0.520</a:t>
                      </a:r>
                    </a:p>
                  </a:txBody>
                  <a:tcPr marL="23958" marR="23958" marT="11979" marB="11979" anchor="ctr">
                    <a:lnL>
                      <a:noFill/>
                    </a:lnL>
                    <a:lnR>
                      <a:noFill/>
                    </a:lnR>
                    <a:lnT>
                      <a:noFill/>
                    </a:lnT>
                    <a:lnB>
                      <a:noFill/>
                    </a:lnB>
                  </a:tcPr>
                </a:tc>
                <a:tc>
                  <a:txBody>
                    <a:bodyPr/>
                    <a:lstStyle/>
                    <a:p>
                      <a:pPr algn="r" fontAlgn="ctr"/>
                      <a:r>
                        <a:rPr lang="en-CA" sz="1100">
                          <a:effectLst/>
                        </a:rPr>
                        <a:t>0.852</a:t>
                      </a:r>
                    </a:p>
                  </a:txBody>
                  <a:tcPr marL="23958" marR="23958" marT="11979" marB="11979" anchor="ctr">
                    <a:lnL>
                      <a:noFill/>
                    </a:lnL>
                    <a:lnR>
                      <a:noFill/>
                    </a:lnR>
                    <a:lnT>
                      <a:noFill/>
                    </a:lnT>
                    <a:lnB>
                      <a:noFill/>
                    </a:lnB>
                  </a:tcPr>
                </a:tc>
                <a:tc>
                  <a:txBody>
                    <a:bodyPr/>
                    <a:lstStyle/>
                    <a:p>
                      <a:pPr algn="r" fontAlgn="ctr"/>
                      <a:r>
                        <a:rPr lang="en-CA" sz="1100" dirty="0">
                          <a:effectLst/>
                        </a:rPr>
                        <a:t>0.635</a:t>
                      </a:r>
                    </a:p>
                  </a:txBody>
                  <a:tcPr marL="23958" marR="23958" marT="11979" marB="11979" anchor="ctr">
                    <a:lnL>
                      <a:noFill/>
                    </a:lnL>
                    <a:lnR>
                      <a:noFill/>
                    </a:lnR>
                    <a:lnT>
                      <a:noFill/>
                    </a:lnT>
                    <a:lnB>
                      <a:noFill/>
                    </a:lnB>
                  </a:tcPr>
                </a:tc>
                <a:extLst>
                  <a:ext uri="{0D108BD9-81ED-4DB2-BD59-A6C34878D82A}">
                    <a16:rowId xmlns:a16="http://schemas.microsoft.com/office/drawing/2014/main" val="2553452699"/>
                  </a:ext>
                </a:extLst>
              </a:tr>
              <a:tr h="390581">
                <a:tc>
                  <a:txBody>
                    <a:bodyPr/>
                    <a:lstStyle/>
                    <a:p>
                      <a:pPr algn="r" fontAlgn="ctr"/>
                      <a:r>
                        <a:rPr lang="en-CA" sz="1100" b="1">
                          <a:effectLst/>
                        </a:rPr>
                        <a:t>7</a:t>
                      </a:r>
                    </a:p>
                  </a:txBody>
                  <a:tcPr marL="23958" marR="23958" marT="11979" marB="11979" anchor="ctr">
                    <a:lnL>
                      <a:noFill/>
                    </a:lnL>
                    <a:lnR>
                      <a:noFill/>
                    </a:lnR>
                    <a:lnT>
                      <a:noFill/>
                    </a:lnT>
                    <a:lnB>
                      <a:noFill/>
                    </a:lnB>
                  </a:tcPr>
                </a:tc>
                <a:tc>
                  <a:txBody>
                    <a:bodyPr/>
                    <a:lstStyle/>
                    <a:p>
                      <a:pPr algn="r" fontAlgn="ctr"/>
                      <a:r>
                        <a:rPr lang="en-CA" sz="1100">
                          <a:effectLst/>
                        </a:rPr>
                        <a:t>Random Forest</a:t>
                      </a:r>
                    </a:p>
                  </a:txBody>
                  <a:tcPr marL="23958" marR="23958" marT="11979" marB="11979" anchor="ctr">
                    <a:lnL>
                      <a:noFill/>
                    </a:lnL>
                    <a:lnR>
                      <a:noFill/>
                    </a:lnR>
                    <a:lnT>
                      <a:noFill/>
                    </a:lnT>
                    <a:lnB>
                      <a:noFill/>
                    </a:lnB>
                  </a:tcPr>
                </a:tc>
                <a:tc>
                  <a:txBody>
                    <a:bodyPr/>
                    <a:lstStyle/>
                    <a:p>
                      <a:pPr algn="r" fontAlgn="ctr"/>
                      <a:r>
                        <a:rPr lang="en-CA" sz="1100">
                          <a:effectLst/>
                        </a:rPr>
                        <a:t>0.814</a:t>
                      </a:r>
                    </a:p>
                  </a:txBody>
                  <a:tcPr marL="23958" marR="23958" marT="11979" marB="11979" anchor="ctr">
                    <a:lnL>
                      <a:noFill/>
                    </a:lnL>
                    <a:lnR>
                      <a:noFill/>
                    </a:lnR>
                    <a:lnT>
                      <a:noFill/>
                    </a:lnT>
                    <a:lnB>
                      <a:noFill/>
                    </a:lnB>
                  </a:tcPr>
                </a:tc>
                <a:tc>
                  <a:txBody>
                    <a:bodyPr/>
                    <a:lstStyle/>
                    <a:p>
                      <a:pPr algn="r" fontAlgn="ctr"/>
                      <a:r>
                        <a:rPr lang="en-CA" sz="1100">
                          <a:effectLst/>
                        </a:rPr>
                        <a:t>0.807</a:t>
                      </a:r>
                    </a:p>
                  </a:txBody>
                  <a:tcPr marL="23958" marR="23958" marT="11979" marB="11979" anchor="ctr">
                    <a:lnL>
                      <a:noFill/>
                    </a:lnL>
                    <a:lnR>
                      <a:noFill/>
                    </a:lnR>
                    <a:lnT>
                      <a:noFill/>
                    </a:lnT>
                    <a:lnB>
                      <a:noFill/>
                    </a:lnB>
                  </a:tcPr>
                </a:tc>
                <a:tc>
                  <a:txBody>
                    <a:bodyPr/>
                    <a:lstStyle/>
                    <a:p>
                      <a:pPr algn="r" fontAlgn="ctr"/>
                      <a:r>
                        <a:rPr lang="en-CA" sz="1100">
                          <a:effectLst/>
                        </a:rPr>
                        <a:t>0.546</a:t>
                      </a:r>
                    </a:p>
                  </a:txBody>
                  <a:tcPr marL="23958" marR="23958" marT="11979" marB="11979" anchor="ctr">
                    <a:lnL>
                      <a:noFill/>
                    </a:lnL>
                    <a:lnR>
                      <a:noFill/>
                    </a:lnR>
                    <a:lnT>
                      <a:noFill/>
                    </a:lnT>
                    <a:lnB>
                      <a:noFill/>
                    </a:lnB>
                  </a:tcPr>
                </a:tc>
                <a:tc>
                  <a:txBody>
                    <a:bodyPr/>
                    <a:lstStyle/>
                    <a:p>
                      <a:pPr algn="r" fontAlgn="ctr"/>
                      <a:r>
                        <a:rPr lang="en-CA" sz="1100">
                          <a:effectLst/>
                        </a:rPr>
                        <a:t>0.517</a:t>
                      </a:r>
                    </a:p>
                  </a:txBody>
                  <a:tcPr marL="23958" marR="23958" marT="11979" marB="11979" anchor="ctr">
                    <a:lnL>
                      <a:noFill/>
                    </a:lnL>
                    <a:lnR>
                      <a:noFill/>
                    </a:lnR>
                    <a:lnT>
                      <a:noFill/>
                    </a:lnT>
                    <a:lnB>
                      <a:noFill/>
                    </a:lnB>
                  </a:tcPr>
                </a:tc>
                <a:tc>
                  <a:txBody>
                    <a:bodyPr/>
                    <a:lstStyle/>
                    <a:p>
                      <a:pPr algn="r" fontAlgn="ctr"/>
                      <a:r>
                        <a:rPr lang="en-CA" sz="1100">
                          <a:effectLst/>
                        </a:rPr>
                        <a:t>0.688</a:t>
                      </a:r>
                    </a:p>
                  </a:txBody>
                  <a:tcPr marL="23958" marR="23958" marT="11979" marB="11979" anchor="ctr">
                    <a:lnL>
                      <a:noFill/>
                    </a:lnL>
                    <a:lnR>
                      <a:noFill/>
                    </a:lnR>
                    <a:lnT>
                      <a:noFill/>
                    </a:lnT>
                    <a:lnB>
                      <a:noFill/>
                    </a:lnB>
                  </a:tcPr>
                </a:tc>
                <a:tc>
                  <a:txBody>
                    <a:bodyPr/>
                    <a:lstStyle/>
                    <a:p>
                      <a:pPr algn="r" fontAlgn="ctr"/>
                      <a:r>
                        <a:rPr lang="en-CA" sz="1100" dirty="0">
                          <a:effectLst/>
                        </a:rPr>
                        <a:t>0.681</a:t>
                      </a:r>
                    </a:p>
                  </a:txBody>
                  <a:tcPr marL="23958" marR="23958" marT="11979" marB="11979" anchor="ctr">
                    <a:lnL>
                      <a:noFill/>
                    </a:lnL>
                    <a:lnR>
                      <a:noFill/>
                    </a:lnR>
                    <a:lnT>
                      <a:noFill/>
                    </a:lnT>
                    <a:lnB>
                      <a:noFill/>
                    </a:lnB>
                  </a:tcPr>
                </a:tc>
                <a:extLst>
                  <a:ext uri="{0D108BD9-81ED-4DB2-BD59-A6C34878D82A}">
                    <a16:rowId xmlns:a16="http://schemas.microsoft.com/office/drawing/2014/main" val="1715284440"/>
                  </a:ext>
                </a:extLst>
              </a:tr>
              <a:tr h="309723">
                <a:tc>
                  <a:txBody>
                    <a:bodyPr/>
                    <a:lstStyle/>
                    <a:p>
                      <a:pPr algn="r" fontAlgn="ctr"/>
                      <a:r>
                        <a:rPr lang="en-CA" sz="1100" b="1">
                          <a:effectLst/>
                        </a:rPr>
                        <a:t>3</a:t>
                      </a:r>
                    </a:p>
                  </a:txBody>
                  <a:tcPr marL="23958" marR="23958" marT="11979" marB="11979" anchor="ctr">
                    <a:lnL>
                      <a:noFill/>
                    </a:lnL>
                    <a:lnR>
                      <a:noFill/>
                    </a:lnR>
                    <a:lnT>
                      <a:noFill/>
                    </a:lnT>
                    <a:lnB>
                      <a:noFill/>
                    </a:lnB>
                  </a:tcPr>
                </a:tc>
                <a:tc>
                  <a:txBody>
                    <a:bodyPr/>
                    <a:lstStyle/>
                    <a:p>
                      <a:pPr algn="r" fontAlgn="ctr"/>
                      <a:r>
                        <a:rPr lang="en-CA" sz="1100">
                          <a:effectLst/>
                        </a:rPr>
                        <a:t>Decision Tree</a:t>
                      </a:r>
                    </a:p>
                  </a:txBody>
                  <a:tcPr marL="23958" marR="23958" marT="11979" marB="11979" anchor="ctr">
                    <a:lnL>
                      <a:noFill/>
                    </a:lnL>
                    <a:lnR>
                      <a:noFill/>
                    </a:lnR>
                    <a:lnT>
                      <a:noFill/>
                    </a:lnT>
                    <a:lnB>
                      <a:noFill/>
                    </a:lnB>
                  </a:tcPr>
                </a:tc>
                <a:tc>
                  <a:txBody>
                    <a:bodyPr/>
                    <a:lstStyle/>
                    <a:p>
                      <a:pPr algn="r" fontAlgn="ctr"/>
                      <a:r>
                        <a:rPr lang="en-CA" sz="1100">
                          <a:effectLst/>
                        </a:rPr>
                        <a:t>0.972</a:t>
                      </a:r>
                    </a:p>
                  </a:txBody>
                  <a:tcPr marL="23958" marR="23958" marT="11979" marB="11979" anchor="ctr">
                    <a:lnL>
                      <a:noFill/>
                    </a:lnL>
                    <a:lnR>
                      <a:noFill/>
                    </a:lnR>
                    <a:lnT>
                      <a:noFill/>
                    </a:lnT>
                    <a:lnB>
                      <a:noFill/>
                    </a:lnB>
                  </a:tcPr>
                </a:tc>
                <a:tc>
                  <a:txBody>
                    <a:bodyPr/>
                    <a:lstStyle/>
                    <a:p>
                      <a:pPr algn="r" fontAlgn="ctr"/>
                      <a:r>
                        <a:rPr lang="en-CA" sz="1100">
                          <a:effectLst/>
                        </a:rPr>
                        <a:t>0.737</a:t>
                      </a:r>
                    </a:p>
                  </a:txBody>
                  <a:tcPr marL="23958" marR="23958" marT="11979" marB="11979" anchor="ctr">
                    <a:lnL>
                      <a:noFill/>
                    </a:lnL>
                    <a:lnR>
                      <a:noFill/>
                    </a:lnR>
                    <a:lnT>
                      <a:noFill/>
                    </a:lnT>
                    <a:lnB>
                      <a:noFill/>
                    </a:lnB>
                  </a:tcPr>
                </a:tc>
                <a:tc>
                  <a:txBody>
                    <a:bodyPr/>
                    <a:lstStyle/>
                    <a:p>
                      <a:pPr algn="r" fontAlgn="ctr"/>
                      <a:r>
                        <a:rPr lang="en-CA" sz="1100">
                          <a:effectLst/>
                        </a:rPr>
                        <a:t>0.921</a:t>
                      </a:r>
                    </a:p>
                  </a:txBody>
                  <a:tcPr marL="23958" marR="23958" marT="11979" marB="11979" anchor="ctr">
                    <a:lnL>
                      <a:noFill/>
                    </a:lnL>
                    <a:lnR>
                      <a:noFill/>
                    </a:lnR>
                    <a:lnT>
                      <a:noFill/>
                    </a:lnT>
                    <a:lnB>
                      <a:noFill/>
                    </a:lnB>
                  </a:tcPr>
                </a:tc>
                <a:tc>
                  <a:txBody>
                    <a:bodyPr/>
                    <a:lstStyle/>
                    <a:p>
                      <a:pPr algn="r" fontAlgn="ctr"/>
                      <a:r>
                        <a:rPr lang="en-CA" sz="1100">
                          <a:effectLst/>
                        </a:rPr>
                        <a:t>0.485</a:t>
                      </a:r>
                    </a:p>
                  </a:txBody>
                  <a:tcPr marL="23958" marR="23958" marT="11979" marB="11979" anchor="ctr">
                    <a:lnL>
                      <a:noFill/>
                    </a:lnL>
                    <a:lnR>
                      <a:noFill/>
                    </a:lnR>
                    <a:lnT>
                      <a:noFill/>
                    </a:lnT>
                    <a:lnB>
                      <a:noFill/>
                    </a:lnB>
                  </a:tcPr>
                </a:tc>
                <a:tc>
                  <a:txBody>
                    <a:bodyPr/>
                    <a:lstStyle/>
                    <a:p>
                      <a:pPr algn="r" fontAlgn="ctr"/>
                      <a:r>
                        <a:rPr lang="en-CA" sz="1100">
                          <a:effectLst/>
                        </a:rPr>
                        <a:t>0.973</a:t>
                      </a:r>
                    </a:p>
                  </a:txBody>
                  <a:tcPr marL="23958" marR="23958" marT="11979" marB="11979" anchor="ctr">
                    <a:lnL>
                      <a:noFill/>
                    </a:lnL>
                    <a:lnR>
                      <a:noFill/>
                    </a:lnR>
                    <a:lnT>
                      <a:noFill/>
                    </a:lnT>
                    <a:lnB>
                      <a:noFill/>
                    </a:lnB>
                  </a:tcPr>
                </a:tc>
                <a:tc>
                  <a:txBody>
                    <a:bodyPr/>
                    <a:lstStyle/>
                    <a:p>
                      <a:pPr algn="r" fontAlgn="ctr"/>
                      <a:r>
                        <a:rPr lang="en-CA" sz="1100" dirty="0">
                          <a:effectLst/>
                        </a:rPr>
                        <a:t>0.506</a:t>
                      </a:r>
                    </a:p>
                  </a:txBody>
                  <a:tcPr marL="23958" marR="23958" marT="11979" marB="11979" anchor="ctr">
                    <a:lnL>
                      <a:noFill/>
                    </a:lnL>
                    <a:lnR>
                      <a:noFill/>
                    </a:lnR>
                    <a:lnT>
                      <a:noFill/>
                    </a:lnT>
                    <a:lnB>
                      <a:noFill/>
                    </a:lnB>
                  </a:tcPr>
                </a:tc>
                <a:extLst>
                  <a:ext uri="{0D108BD9-81ED-4DB2-BD59-A6C34878D82A}">
                    <a16:rowId xmlns:a16="http://schemas.microsoft.com/office/drawing/2014/main" val="620485640"/>
                  </a:ext>
                </a:extLst>
              </a:tr>
              <a:tr h="572848">
                <a:tc>
                  <a:txBody>
                    <a:bodyPr/>
                    <a:lstStyle/>
                    <a:p>
                      <a:pPr algn="r" fontAlgn="ctr"/>
                      <a:r>
                        <a:rPr lang="en-CA" sz="1100" b="1">
                          <a:effectLst/>
                        </a:rPr>
                        <a:t>4</a:t>
                      </a:r>
                    </a:p>
                  </a:txBody>
                  <a:tcPr marL="23958" marR="23958" marT="11979" marB="11979" anchor="ctr">
                    <a:lnL>
                      <a:noFill/>
                    </a:lnL>
                    <a:lnR>
                      <a:noFill/>
                    </a:lnR>
                    <a:lnT>
                      <a:noFill/>
                    </a:lnT>
                    <a:lnB>
                      <a:noFill/>
                    </a:lnB>
                  </a:tcPr>
                </a:tc>
                <a:tc>
                  <a:txBody>
                    <a:bodyPr/>
                    <a:lstStyle/>
                    <a:p>
                      <a:pPr algn="r" fontAlgn="ctr"/>
                      <a:r>
                        <a:rPr lang="en-CA" sz="1100">
                          <a:effectLst/>
                        </a:rPr>
                        <a:t>Gradient Boosting Classifier</a:t>
                      </a:r>
                    </a:p>
                  </a:txBody>
                  <a:tcPr marL="23958" marR="23958" marT="11979" marB="11979" anchor="ctr">
                    <a:lnL>
                      <a:noFill/>
                    </a:lnL>
                    <a:lnR>
                      <a:noFill/>
                    </a:lnR>
                    <a:lnT>
                      <a:noFill/>
                    </a:lnT>
                    <a:lnB>
                      <a:noFill/>
                    </a:lnB>
                  </a:tcPr>
                </a:tc>
                <a:tc>
                  <a:txBody>
                    <a:bodyPr/>
                    <a:lstStyle/>
                    <a:p>
                      <a:pPr algn="r" fontAlgn="ctr"/>
                      <a:r>
                        <a:rPr lang="en-CA" sz="1100">
                          <a:effectLst/>
                        </a:rPr>
                        <a:t>0.972</a:t>
                      </a:r>
                    </a:p>
                  </a:txBody>
                  <a:tcPr marL="23958" marR="23958" marT="11979" marB="11979" anchor="ctr">
                    <a:lnL>
                      <a:noFill/>
                    </a:lnL>
                    <a:lnR>
                      <a:noFill/>
                    </a:lnR>
                    <a:lnT>
                      <a:noFill/>
                    </a:lnT>
                    <a:lnB>
                      <a:noFill/>
                    </a:lnB>
                  </a:tcPr>
                </a:tc>
                <a:tc>
                  <a:txBody>
                    <a:bodyPr/>
                    <a:lstStyle/>
                    <a:p>
                      <a:pPr algn="r" fontAlgn="ctr"/>
                      <a:r>
                        <a:rPr lang="en-CA" sz="1100">
                          <a:effectLst/>
                        </a:rPr>
                        <a:t>0.780</a:t>
                      </a:r>
                    </a:p>
                  </a:txBody>
                  <a:tcPr marL="23958" marR="23958" marT="11979" marB="11979" anchor="ctr">
                    <a:lnL>
                      <a:noFill/>
                    </a:lnL>
                    <a:lnR>
                      <a:noFill/>
                    </a:lnR>
                    <a:lnT>
                      <a:noFill/>
                    </a:lnT>
                    <a:lnB>
                      <a:noFill/>
                    </a:lnB>
                  </a:tcPr>
                </a:tc>
                <a:tc>
                  <a:txBody>
                    <a:bodyPr/>
                    <a:lstStyle/>
                    <a:p>
                      <a:pPr algn="r" fontAlgn="ctr"/>
                      <a:r>
                        <a:rPr lang="en-CA" sz="1100">
                          <a:effectLst/>
                        </a:rPr>
                        <a:t>0.942</a:t>
                      </a:r>
                    </a:p>
                  </a:txBody>
                  <a:tcPr marL="23958" marR="23958" marT="11979" marB="11979" anchor="ctr">
                    <a:lnL>
                      <a:noFill/>
                    </a:lnL>
                    <a:lnR>
                      <a:noFill/>
                    </a:lnR>
                    <a:lnT>
                      <a:noFill/>
                    </a:lnT>
                    <a:lnB>
                      <a:noFill/>
                    </a:lnB>
                  </a:tcPr>
                </a:tc>
                <a:tc>
                  <a:txBody>
                    <a:bodyPr/>
                    <a:lstStyle/>
                    <a:p>
                      <a:pPr algn="r" fontAlgn="ctr"/>
                      <a:r>
                        <a:rPr lang="en-CA" sz="1100">
                          <a:effectLst/>
                        </a:rPr>
                        <a:t>0.467</a:t>
                      </a:r>
                    </a:p>
                  </a:txBody>
                  <a:tcPr marL="23958" marR="23958" marT="11979" marB="11979" anchor="ctr">
                    <a:lnL>
                      <a:noFill/>
                    </a:lnL>
                    <a:lnR>
                      <a:noFill/>
                    </a:lnR>
                    <a:lnT>
                      <a:noFill/>
                    </a:lnT>
                    <a:lnB>
                      <a:noFill/>
                    </a:lnB>
                  </a:tcPr>
                </a:tc>
                <a:tc>
                  <a:txBody>
                    <a:bodyPr/>
                    <a:lstStyle/>
                    <a:p>
                      <a:pPr algn="r" fontAlgn="ctr"/>
                      <a:r>
                        <a:rPr lang="en-CA" sz="1100">
                          <a:effectLst/>
                        </a:rPr>
                        <a:t>0.953</a:t>
                      </a:r>
                    </a:p>
                  </a:txBody>
                  <a:tcPr marL="23958" marR="23958" marT="11979" marB="11979" anchor="ctr">
                    <a:lnL>
                      <a:noFill/>
                    </a:lnL>
                    <a:lnR>
                      <a:noFill/>
                    </a:lnR>
                    <a:lnT>
                      <a:noFill/>
                    </a:lnT>
                    <a:lnB>
                      <a:noFill/>
                    </a:lnB>
                  </a:tcPr>
                </a:tc>
                <a:tc>
                  <a:txBody>
                    <a:bodyPr/>
                    <a:lstStyle/>
                    <a:p>
                      <a:pPr algn="r" fontAlgn="ctr"/>
                      <a:r>
                        <a:rPr lang="en-CA" sz="1100" dirty="0">
                          <a:effectLst/>
                        </a:rPr>
                        <a:t>0.614</a:t>
                      </a:r>
                    </a:p>
                  </a:txBody>
                  <a:tcPr marL="23958" marR="23958" marT="11979" marB="11979" anchor="ctr">
                    <a:lnL>
                      <a:noFill/>
                    </a:lnL>
                    <a:lnR>
                      <a:noFill/>
                    </a:lnR>
                    <a:lnT>
                      <a:noFill/>
                    </a:lnT>
                    <a:lnB>
                      <a:noFill/>
                    </a:lnB>
                  </a:tcPr>
                </a:tc>
                <a:extLst>
                  <a:ext uri="{0D108BD9-81ED-4DB2-BD59-A6C34878D82A}">
                    <a16:rowId xmlns:a16="http://schemas.microsoft.com/office/drawing/2014/main" val="1978823229"/>
                  </a:ext>
                </a:extLst>
              </a:tr>
            </a:tbl>
          </a:graphicData>
        </a:graphic>
      </p:graphicFrame>
      <p:sp>
        <p:nvSpPr>
          <p:cNvPr id="10" name="TextBox 9">
            <a:extLst>
              <a:ext uri="{FF2B5EF4-FFF2-40B4-BE49-F238E27FC236}">
                <a16:creationId xmlns:a16="http://schemas.microsoft.com/office/drawing/2014/main" id="{A2C25155-F98E-EDE0-8ABF-DE9BCA3B6474}"/>
              </a:ext>
            </a:extLst>
          </p:cNvPr>
          <p:cNvSpPr txBox="1"/>
          <p:nvPr/>
        </p:nvSpPr>
        <p:spPr>
          <a:xfrm>
            <a:off x="76200" y="928902"/>
            <a:ext cx="2362200" cy="2308324"/>
          </a:xfrm>
          <a:prstGeom prst="rect">
            <a:avLst/>
          </a:prstGeom>
          <a:noFill/>
        </p:spPr>
        <p:txBody>
          <a:bodyPr wrap="square">
            <a:spAutoFit/>
          </a:bodyPr>
          <a:lstStyle/>
          <a:p>
            <a:pPr algn="l"/>
            <a:r>
              <a:rPr lang="en-GB" b="1" i="0" dirty="0">
                <a:effectLst/>
                <a:latin typeface="-apple-system"/>
              </a:rPr>
              <a:t>The best three model</a:t>
            </a:r>
          </a:p>
          <a:p>
            <a:pPr algn="l">
              <a:buFont typeface="+mj-lt"/>
              <a:buAutoNum type="arabicPeriod"/>
            </a:pPr>
            <a:r>
              <a:rPr lang="en-GB" b="0" i="0" dirty="0">
                <a:effectLst/>
                <a:latin typeface="-apple-system"/>
              </a:rPr>
              <a:t>Gradient Boosting classifier</a:t>
            </a:r>
          </a:p>
          <a:p>
            <a:pPr algn="l">
              <a:buFont typeface="+mj-lt"/>
              <a:buAutoNum type="arabicPeriod"/>
            </a:pPr>
            <a:r>
              <a:rPr lang="en-GB" b="0" i="0" dirty="0">
                <a:effectLst/>
                <a:latin typeface="-apple-system"/>
              </a:rPr>
              <a:t>Decision Tree</a:t>
            </a:r>
          </a:p>
          <a:p>
            <a:pPr algn="l">
              <a:buFont typeface="+mj-lt"/>
              <a:buAutoNum type="arabicPeriod"/>
            </a:pPr>
            <a:r>
              <a:rPr lang="en-GB" b="0" i="0" dirty="0">
                <a:effectLst/>
                <a:latin typeface="-apple-system"/>
              </a:rPr>
              <a:t>Logistic Regression</a:t>
            </a:r>
          </a:p>
          <a:p>
            <a:pPr algn="l">
              <a:buFont typeface="+mj-lt"/>
              <a:buAutoNum type="arabicPeriod"/>
            </a:pPr>
            <a:r>
              <a:rPr lang="en-GB" b="0" i="0" dirty="0">
                <a:effectLst/>
                <a:latin typeface="-apple-system"/>
              </a:rPr>
              <a:t>The True positives of the above is higher than the rest.</a:t>
            </a:r>
          </a:p>
        </p:txBody>
      </p:sp>
    </p:spTree>
    <p:extLst>
      <p:ext uri="{BB962C8B-B14F-4D97-AF65-F5344CB8AC3E}">
        <p14:creationId xmlns:p14="http://schemas.microsoft.com/office/powerpoint/2010/main" val="487134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7"/>
            <a:ext cx="6125226" cy="351378"/>
          </a:xfrm>
          <a:prstGeom prst="rect">
            <a:avLst/>
          </a:prstGeom>
        </p:spPr>
        <p:txBody>
          <a:bodyPr vert="horz" wrap="square" lIns="0" tIns="12700" rIns="0" bIns="0" rtlCol="0">
            <a:spAutoFit/>
          </a:bodyPr>
          <a:lstStyle/>
          <a:p>
            <a:pPr marL="12700">
              <a:lnSpc>
                <a:spcPct val="100000"/>
              </a:lnSpc>
              <a:spcBef>
                <a:spcPts val="100"/>
              </a:spcBef>
            </a:pPr>
            <a:r>
              <a:rPr lang="en-CA" sz="2200" spc="-125" dirty="0">
                <a:solidFill>
                  <a:schemeClr val="tx1"/>
                </a:solidFill>
              </a:rPr>
              <a:t>8. KEY INSIGHT AND RECOMMENDATIONS</a:t>
            </a:r>
            <a:endParaRPr sz="2200" dirty="0">
              <a:solidFill>
                <a:schemeClr val="tx1"/>
              </a:solidFill>
            </a:endParaRPr>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36</a:t>
            </a:fld>
            <a:endParaRPr spc="35" dirty="0"/>
          </a:p>
        </p:txBody>
      </p:sp>
      <p:sp>
        <p:nvSpPr>
          <p:cNvPr id="3" name="object 3"/>
          <p:cNvSpPr txBox="1"/>
          <p:nvPr/>
        </p:nvSpPr>
        <p:spPr>
          <a:xfrm>
            <a:off x="275574" y="928902"/>
            <a:ext cx="8439785" cy="3621504"/>
          </a:xfrm>
          <a:prstGeom prst="rect">
            <a:avLst/>
          </a:prstGeom>
        </p:spPr>
        <p:txBody>
          <a:bodyPr vert="horz" wrap="square" lIns="0" tIns="12700" rIns="0" bIns="0" rtlCol="0">
            <a:spAutoFit/>
          </a:bodyPr>
          <a:lstStyle/>
          <a:p>
            <a:pPr algn="l"/>
            <a:r>
              <a:rPr lang="en-GB" sz="2000" b="0" i="0" dirty="0">
                <a:effectLst/>
                <a:latin typeface="-apple-system"/>
              </a:rPr>
              <a:t>1. We have been able to build a predictable model</a:t>
            </a:r>
          </a:p>
          <a:p>
            <a:pPr algn="l">
              <a:buFont typeface="Arial" panose="020B0604020202020204" pitchFamily="34" charset="0"/>
              <a:buChar char="•"/>
            </a:pPr>
            <a:r>
              <a:rPr lang="en-GB" sz="2000" b="0" i="0" dirty="0">
                <a:effectLst/>
                <a:latin typeface="-apple-system"/>
              </a:rPr>
              <a:t>(a That </a:t>
            </a:r>
            <a:r>
              <a:rPr lang="en-GB" sz="2000" b="0" i="0" dirty="0" err="1">
                <a:effectLst/>
                <a:latin typeface="-apple-system"/>
              </a:rPr>
              <a:t>ConnectTel</a:t>
            </a:r>
            <a:r>
              <a:rPr lang="en-GB" sz="2000" b="0" i="0" dirty="0">
                <a:effectLst/>
                <a:latin typeface="-apple-system"/>
              </a:rPr>
              <a:t> can deploy to identify customers who are at the risk of Churning.</a:t>
            </a:r>
          </a:p>
          <a:p>
            <a:pPr algn="l">
              <a:buFont typeface="Arial" panose="020B0604020202020204" pitchFamily="34" charset="0"/>
              <a:buChar char="•"/>
            </a:pPr>
            <a:r>
              <a:rPr lang="en-GB" sz="2000" b="0" i="0" dirty="0">
                <a:effectLst/>
                <a:latin typeface="-apple-system"/>
              </a:rPr>
              <a:t>(b The </a:t>
            </a:r>
            <a:r>
              <a:rPr lang="en-GB" sz="2000" b="0" i="0" dirty="0" err="1">
                <a:effectLst/>
                <a:latin typeface="-apple-system"/>
              </a:rPr>
              <a:t>ConnectTel</a:t>
            </a:r>
            <a:r>
              <a:rPr lang="en-GB" sz="2000" b="0" i="0" dirty="0">
                <a:effectLst/>
                <a:latin typeface="-apple-system"/>
              </a:rPr>
              <a:t> can use to find the key causes that drive the Churn</a:t>
            </a:r>
          </a:p>
          <a:p>
            <a:pPr algn="l"/>
            <a:r>
              <a:rPr lang="en-GB" sz="2000" b="0" i="0" dirty="0">
                <a:effectLst/>
                <a:latin typeface="-apple-system"/>
              </a:rPr>
              <a:t>2. Factors that drive the Churn- Tenure /</a:t>
            </a:r>
            <a:r>
              <a:rPr lang="en-GB" sz="2000" b="0" i="0" dirty="0" err="1">
                <a:effectLst/>
                <a:latin typeface="-apple-system"/>
              </a:rPr>
              <a:t>MonthlyCharges</a:t>
            </a:r>
            <a:r>
              <a:rPr lang="en-GB" sz="2000" b="0" i="0" dirty="0">
                <a:effectLst/>
                <a:latin typeface="-apple-system"/>
              </a:rPr>
              <a:t> because they are </a:t>
            </a:r>
            <a:r>
              <a:rPr lang="en-GB" sz="2000" b="0" i="0" dirty="0" err="1">
                <a:effectLst/>
                <a:latin typeface="-apple-system"/>
              </a:rPr>
              <a:t>correlated,InternetService_Fiber</a:t>
            </a:r>
            <a:r>
              <a:rPr lang="en-GB" sz="2000" b="0" i="0" dirty="0">
                <a:effectLst/>
                <a:latin typeface="-apple-system"/>
              </a:rPr>
              <a:t> optic</a:t>
            </a:r>
          </a:p>
          <a:p>
            <a:pPr algn="l"/>
            <a:r>
              <a:rPr lang="en-GB" sz="2000" b="0" i="0" dirty="0">
                <a:effectLst/>
                <a:latin typeface="-apple-system"/>
              </a:rPr>
              <a:t>3. Female customers should be the target customers for any kind of marketing campaign as they are the ones who make use of the services more.</a:t>
            </a:r>
          </a:p>
          <a:p>
            <a:pPr algn="l"/>
            <a:r>
              <a:rPr lang="en-GB" sz="2000" b="0" i="0" dirty="0">
                <a:effectLst/>
                <a:latin typeface="-apple-system"/>
              </a:rPr>
              <a:t>4. There should be incentives to promote the use of </a:t>
            </a:r>
            <a:r>
              <a:rPr lang="en-GB" sz="2000" b="0" i="0" dirty="0" err="1">
                <a:effectLst/>
                <a:latin typeface="-apple-system"/>
              </a:rPr>
              <a:t>TechSupport</a:t>
            </a:r>
            <a:r>
              <a:rPr lang="en-GB" sz="2000" b="0" i="0" dirty="0">
                <a:effectLst/>
                <a:latin typeface="-apple-system"/>
              </a:rPr>
              <a:t> to encourage users</a:t>
            </a:r>
          </a:p>
          <a:p>
            <a:pPr marL="12700">
              <a:lnSpc>
                <a:spcPct val="100000"/>
              </a:lnSpc>
              <a:spcBef>
                <a:spcPts val="100"/>
              </a:spcBef>
            </a:pPr>
            <a:endParaRPr lang="en-US" sz="2000" spc="-155" dirty="0">
              <a:solidFill>
                <a:srgbClr val="595959"/>
              </a:solidFill>
              <a:latin typeface="Arial Black"/>
              <a:cs typeface="Arial Black"/>
            </a:endParaRPr>
          </a:p>
          <a:p>
            <a:pPr marL="469900" indent="-354965">
              <a:lnSpc>
                <a:spcPct val="100000"/>
              </a:lnSpc>
              <a:spcBef>
                <a:spcPts val="210"/>
              </a:spcBef>
              <a:buAutoNum type="arabicPeriod"/>
              <a:tabLst>
                <a:tab pos="469265" algn="l"/>
                <a:tab pos="469900" algn="l"/>
              </a:tabLst>
            </a:pPr>
            <a:endParaRPr sz="1200" dirty="0">
              <a:latin typeface="Arial Black"/>
              <a:cs typeface="Arial Black"/>
            </a:endParaRPr>
          </a:p>
        </p:txBody>
      </p:sp>
    </p:spTree>
    <p:extLst>
      <p:ext uri="{BB962C8B-B14F-4D97-AF65-F5344CB8AC3E}">
        <p14:creationId xmlns:p14="http://schemas.microsoft.com/office/powerpoint/2010/main" val="2405016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56067" y="4998834"/>
            <a:ext cx="4247515" cy="121285"/>
          </a:xfrm>
          <a:prstGeom prst="rect">
            <a:avLst/>
          </a:prstGeom>
        </p:spPr>
        <p:txBody>
          <a:bodyPr vert="horz" wrap="square" lIns="0" tIns="635" rIns="0" bIns="0" rtlCol="0">
            <a:spAutoFit/>
          </a:bodyPr>
          <a:lstStyle/>
          <a:p>
            <a:pPr>
              <a:lnSpc>
                <a:spcPct val="100000"/>
              </a:lnSpc>
              <a:spcBef>
                <a:spcPts val="5"/>
              </a:spcBef>
            </a:pPr>
            <a:r>
              <a:rPr sz="700" b="1" spc="-10" dirty="0">
                <a:solidFill>
                  <a:srgbClr val="424242"/>
                </a:solidFill>
                <a:latin typeface="Arial"/>
                <a:cs typeface="Arial"/>
              </a:rPr>
              <a:t>Proprietary </a:t>
            </a:r>
            <a:r>
              <a:rPr sz="700" b="1" spc="-15" dirty="0">
                <a:solidFill>
                  <a:srgbClr val="424242"/>
                </a:solidFill>
                <a:latin typeface="Arial"/>
                <a:cs typeface="Arial"/>
              </a:rPr>
              <a:t>content. </a:t>
            </a:r>
            <a:r>
              <a:rPr sz="700" b="1" spc="50" dirty="0">
                <a:solidFill>
                  <a:srgbClr val="424242"/>
                </a:solidFill>
                <a:latin typeface="Arial"/>
                <a:cs typeface="Arial"/>
              </a:rPr>
              <a:t>© </a:t>
            </a:r>
            <a:r>
              <a:rPr sz="700" b="1" spc="-10" dirty="0">
                <a:solidFill>
                  <a:srgbClr val="424242"/>
                </a:solidFill>
                <a:latin typeface="Arial"/>
                <a:cs typeface="Arial"/>
              </a:rPr>
              <a:t>Great </a:t>
            </a:r>
            <a:r>
              <a:rPr sz="700" b="1" spc="-20" dirty="0">
                <a:solidFill>
                  <a:srgbClr val="424242"/>
                </a:solidFill>
                <a:latin typeface="Arial"/>
                <a:cs typeface="Arial"/>
              </a:rPr>
              <a:t>Learning. </a:t>
            </a:r>
            <a:r>
              <a:rPr sz="700" b="1" spc="-10" dirty="0">
                <a:solidFill>
                  <a:srgbClr val="424242"/>
                </a:solidFill>
                <a:latin typeface="Arial"/>
                <a:cs typeface="Arial"/>
              </a:rPr>
              <a:t>All </a:t>
            </a:r>
            <a:r>
              <a:rPr sz="700" b="1" spc="-15" dirty="0">
                <a:solidFill>
                  <a:srgbClr val="424242"/>
                </a:solidFill>
                <a:latin typeface="Arial"/>
                <a:cs typeface="Arial"/>
              </a:rPr>
              <a:t>Rights </a:t>
            </a:r>
            <a:r>
              <a:rPr sz="700" b="1" spc="-20" dirty="0">
                <a:solidFill>
                  <a:srgbClr val="424242"/>
                </a:solidFill>
                <a:latin typeface="Arial"/>
                <a:cs typeface="Arial"/>
              </a:rPr>
              <a:t>Reserved. </a:t>
            </a:r>
            <a:r>
              <a:rPr sz="700" b="1" spc="-10" dirty="0">
                <a:solidFill>
                  <a:srgbClr val="424242"/>
                </a:solidFill>
                <a:latin typeface="Arial"/>
                <a:cs typeface="Arial"/>
              </a:rPr>
              <a:t>Unauthorized </a:t>
            </a:r>
            <a:r>
              <a:rPr sz="700" b="1" spc="-30" dirty="0">
                <a:solidFill>
                  <a:srgbClr val="424242"/>
                </a:solidFill>
                <a:latin typeface="Arial"/>
                <a:cs typeface="Arial"/>
              </a:rPr>
              <a:t>use </a:t>
            </a:r>
            <a:r>
              <a:rPr sz="700" b="1" spc="-15" dirty="0">
                <a:solidFill>
                  <a:srgbClr val="424242"/>
                </a:solidFill>
                <a:latin typeface="Arial"/>
                <a:cs typeface="Arial"/>
              </a:rPr>
              <a:t>or distribution</a:t>
            </a:r>
            <a:r>
              <a:rPr sz="700" b="1" spc="160" dirty="0">
                <a:solidFill>
                  <a:srgbClr val="424242"/>
                </a:solidFill>
                <a:latin typeface="Arial"/>
                <a:cs typeface="Arial"/>
              </a:rPr>
              <a:t> </a:t>
            </a:r>
            <a:r>
              <a:rPr sz="700" b="1" spc="-15" dirty="0">
                <a:solidFill>
                  <a:srgbClr val="424242"/>
                </a:solidFill>
                <a:latin typeface="Arial"/>
                <a:cs typeface="Arial"/>
              </a:rPr>
              <a:t>prohibited.</a:t>
            </a:r>
            <a:endParaRPr sz="700">
              <a:latin typeface="Arial"/>
              <a:cs typeface="Arial"/>
            </a:endParaRPr>
          </a:p>
        </p:txBody>
      </p:sp>
      <p:sp>
        <p:nvSpPr>
          <p:cNvPr id="4" name="object 4"/>
          <p:cNvSpPr/>
          <p:nvPr/>
        </p:nvSpPr>
        <p:spPr>
          <a:xfrm>
            <a:off x="0" y="0"/>
            <a:ext cx="9143980" cy="5143464"/>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8757515" y="4867964"/>
            <a:ext cx="147320" cy="147320"/>
          </a:xfrm>
          <a:prstGeom prst="rect">
            <a:avLst/>
          </a:prstGeom>
        </p:spPr>
        <p:txBody>
          <a:bodyPr vert="horz" wrap="square" lIns="0" tIns="12700" rIns="0" bIns="0" rtlCol="0">
            <a:spAutoFit/>
          </a:bodyPr>
          <a:lstStyle/>
          <a:p>
            <a:pPr marL="12700">
              <a:lnSpc>
                <a:spcPct val="100000"/>
              </a:lnSpc>
              <a:spcBef>
                <a:spcPts val="100"/>
              </a:spcBef>
            </a:pPr>
            <a:r>
              <a:rPr sz="800" b="1" spc="35" dirty="0">
                <a:solidFill>
                  <a:srgbClr val="424242"/>
                </a:solidFill>
                <a:latin typeface="Arial"/>
                <a:cs typeface="Arial"/>
              </a:rPr>
              <a:t>16</a:t>
            </a:r>
            <a:endParaRPr sz="800">
              <a:latin typeface="Arial"/>
              <a:cs typeface="Arial"/>
            </a:endParaRPr>
          </a:p>
        </p:txBody>
      </p:sp>
      <p:sp>
        <p:nvSpPr>
          <p:cNvPr id="8" name="TextBox 7"/>
          <p:cNvSpPr txBox="1"/>
          <p:nvPr/>
        </p:nvSpPr>
        <p:spPr>
          <a:xfrm>
            <a:off x="2514600" y="2217217"/>
            <a:ext cx="2666999" cy="769441"/>
          </a:xfrm>
          <a:prstGeom prst="rect">
            <a:avLst/>
          </a:prstGeom>
          <a:noFill/>
        </p:spPr>
        <p:txBody>
          <a:bodyPr wrap="square" rtlCol="0">
            <a:spAutoFit/>
          </a:bodyPr>
          <a:lstStyle/>
          <a:p>
            <a:r>
              <a:rPr lang="en-US" sz="4400" dirty="0">
                <a:solidFill>
                  <a:srgbClr val="FFC000"/>
                </a:solidFill>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216C1E-0B9C-AB70-A0AB-A921A7C50F3B}"/>
              </a:ext>
            </a:extLst>
          </p:cNvPr>
          <p:cNvSpPr>
            <a:spLocks noGrp="1"/>
          </p:cNvSpPr>
          <p:nvPr>
            <p:ph type="body" idx="1"/>
          </p:nvPr>
        </p:nvSpPr>
        <p:spPr>
          <a:xfrm>
            <a:off x="228600" y="285751"/>
            <a:ext cx="8639824" cy="3908762"/>
          </a:xfrm>
        </p:spPr>
        <p:txBody>
          <a:bodyPr/>
          <a:lstStyle/>
          <a:p>
            <a:r>
              <a:rPr kumimoji="0" lang="en-CA" sz="2800" b="0" i="0" u="none" strike="noStrike" kern="1200" cap="none" spc="0" normalizeH="0" baseline="0" noProof="0" dirty="0">
                <a:ln>
                  <a:noFill/>
                </a:ln>
                <a:solidFill>
                  <a:srgbClr val="543E34"/>
                </a:solidFill>
                <a:effectLst/>
                <a:uLnTx/>
                <a:uFillTx/>
                <a:latin typeface="Sagona Book"/>
                <a:ea typeface="+mj-ea"/>
                <a:cs typeface="Arial"/>
              </a:rPr>
              <a:t>2. OBJECTIVE</a:t>
            </a:r>
          </a:p>
          <a:p>
            <a:endParaRPr kumimoji="0" lang="en-CA" sz="2800" b="0" i="0" u="none" strike="noStrike" kern="1200" cap="none" spc="0" normalizeH="0" baseline="0" noProof="0" dirty="0">
              <a:ln>
                <a:noFill/>
              </a:ln>
              <a:solidFill>
                <a:srgbClr val="543E34"/>
              </a:solidFill>
              <a:effectLst/>
              <a:uLnTx/>
              <a:uFillTx/>
              <a:latin typeface="Sagona Book"/>
              <a:ea typeface="+mj-ea"/>
              <a:cs typeface="Arial"/>
            </a:endParaRPr>
          </a:p>
          <a:p>
            <a:r>
              <a:rPr lang="en-GB" b="0" i="0" dirty="0">
                <a:effectLst/>
                <a:latin typeface="-apple-system"/>
              </a:rPr>
              <a:t>To address customer </a:t>
            </a:r>
            <a:r>
              <a:rPr lang="en-GB" dirty="0">
                <a:latin typeface="-apple-system"/>
              </a:rPr>
              <a:t>C</a:t>
            </a:r>
            <a:r>
              <a:rPr lang="en-GB" b="0" i="0" dirty="0">
                <a:effectLst/>
                <a:latin typeface="-apple-system"/>
              </a:rPr>
              <a:t>hurn, using supervised learning Machine which poses a significant threat to </a:t>
            </a:r>
            <a:r>
              <a:rPr lang="en-GB" b="0" i="0" dirty="0" err="1">
                <a:effectLst/>
                <a:latin typeface="-apple-system"/>
              </a:rPr>
              <a:t>ConnectTel</a:t>
            </a:r>
            <a:r>
              <a:rPr lang="en-GB" b="0" i="0" dirty="0">
                <a:effectLst/>
                <a:latin typeface="-apple-system"/>
              </a:rPr>
              <a:t> business sustainability and growth. The Company current customer retention strategies lack precision and effectiveness, resulting in the loss of valuable customers to competitors. To overcome this challenge, there is the need to develop a robust customer churn prediction system by leveraging on advance analytics and Machine learning techniques on available customer data to accurately predict customer churn and implement targeted retention initiatives. This approach will help to reduce customer attrition and bring back customer confidence,  and maintain a competitive edge in the highly dynamic and competitive telecommunications industry.</a:t>
            </a:r>
            <a:br>
              <a:rPr kumimoji="0" lang="en-CA" b="0" i="0" u="none" strike="noStrike" kern="1200" cap="none" spc="0" normalizeH="0" baseline="0" noProof="0" dirty="0">
                <a:ln>
                  <a:noFill/>
                </a:ln>
                <a:solidFill>
                  <a:srgbClr val="543E34"/>
                </a:solidFill>
                <a:effectLst/>
                <a:uLnTx/>
                <a:uFillTx/>
                <a:latin typeface="Sagona Book"/>
                <a:ea typeface="+mj-ea"/>
                <a:cs typeface="Arial"/>
              </a:rPr>
            </a:br>
            <a:br>
              <a:rPr kumimoji="0" lang="en-CA" b="0" i="0" u="none" strike="noStrike" kern="1200" cap="none" spc="0" normalizeH="0" baseline="0" noProof="0" dirty="0">
                <a:ln>
                  <a:noFill/>
                </a:ln>
                <a:solidFill>
                  <a:srgbClr val="543E34"/>
                </a:solidFill>
                <a:effectLst/>
                <a:uLnTx/>
                <a:uFillTx/>
                <a:latin typeface="Sagona Book"/>
                <a:ea typeface="+mj-ea"/>
                <a:cs typeface="Arial"/>
              </a:rPr>
            </a:br>
            <a:r>
              <a:rPr kumimoji="0" lang="en-GB" b="0" i="0" u="none" strike="noStrike" kern="0" cap="none" spc="0" normalizeH="0" baseline="0" noProof="0" dirty="0">
                <a:ln>
                  <a:noFill/>
                </a:ln>
                <a:solidFill>
                  <a:srgbClr val="3D85C6"/>
                </a:solidFill>
                <a:effectLst/>
                <a:uLnTx/>
                <a:uFillTx/>
                <a:latin typeface="-apple-system"/>
                <a:ea typeface="+mj-ea"/>
                <a:cs typeface="Arial"/>
              </a:rPr>
              <a:t> </a:t>
            </a:r>
            <a:endParaRPr lang="en-CA" dirty="0"/>
          </a:p>
        </p:txBody>
      </p:sp>
    </p:spTree>
    <p:extLst>
      <p:ext uri="{BB962C8B-B14F-4D97-AF65-F5344CB8AC3E}">
        <p14:creationId xmlns:p14="http://schemas.microsoft.com/office/powerpoint/2010/main" val="945754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7A5B61-D537-19AE-9851-214198FD4152}"/>
              </a:ext>
            </a:extLst>
          </p:cNvPr>
          <p:cNvSpPr txBox="1"/>
          <p:nvPr/>
        </p:nvSpPr>
        <p:spPr>
          <a:xfrm>
            <a:off x="152400" y="133350"/>
            <a:ext cx="8991600" cy="5601533"/>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2800" dirty="0">
                <a:solidFill>
                  <a:srgbClr val="543E34"/>
                </a:solidFill>
                <a:latin typeface="Sagona Book"/>
                <a:cs typeface="Arial"/>
              </a:rPr>
              <a:t>3</a:t>
            </a:r>
            <a:r>
              <a:rPr kumimoji="0" lang="en-CA" sz="2800" b="0" i="0" u="none" strike="noStrike" kern="1200" cap="none" spc="0" normalizeH="0" baseline="0" noProof="0" dirty="0">
                <a:ln>
                  <a:noFill/>
                </a:ln>
                <a:solidFill>
                  <a:srgbClr val="543E34"/>
                </a:solidFill>
                <a:effectLst/>
                <a:uLnTx/>
                <a:uFillTx/>
                <a:latin typeface="Sagona Book"/>
                <a:ea typeface="+mn-ea"/>
                <a:cs typeface="Arial"/>
              </a:rPr>
              <a:t>. </a:t>
            </a:r>
            <a:r>
              <a:rPr lang="en-CA" sz="2800" dirty="0">
                <a:solidFill>
                  <a:srgbClr val="543E34"/>
                </a:solidFill>
                <a:latin typeface="Sagona Book"/>
                <a:cs typeface="Arial"/>
              </a:rPr>
              <a:t>DATA DESCRIPTION</a:t>
            </a:r>
          </a:p>
          <a:p>
            <a:pPr algn="l"/>
            <a:r>
              <a:rPr lang="en-GB" b="0" i="0" dirty="0">
                <a:effectLst/>
                <a:latin typeface="-apple-system"/>
              </a:rPr>
              <a:t>The data provided is of various customers</a:t>
            </a:r>
          </a:p>
          <a:p>
            <a:pPr algn="l"/>
            <a:r>
              <a:rPr lang="en-GB" b="0" i="0" dirty="0">
                <a:effectLst/>
                <a:latin typeface="-apple-system"/>
              </a:rPr>
              <a:t>Data Dictionary</a:t>
            </a:r>
          </a:p>
          <a:p>
            <a:pPr algn="l"/>
            <a:r>
              <a:rPr lang="en-GB" sz="1200" b="0" i="0" dirty="0">
                <a:effectLst/>
                <a:latin typeface="-apple-system"/>
              </a:rPr>
              <a:t>1. </a:t>
            </a:r>
            <a:r>
              <a:rPr lang="en-GB" sz="1200" b="1" i="0" dirty="0" err="1">
                <a:effectLst/>
                <a:latin typeface="-apple-system"/>
              </a:rPr>
              <a:t>customerID</a:t>
            </a:r>
            <a:r>
              <a:rPr lang="en-GB" sz="1200" b="0" i="0" dirty="0">
                <a:effectLst/>
                <a:latin typeface="-apple-system"/>
              </a:rPr>
              <a:t>: A unique Identifier assigned to each Telecom customer, enabling tracking and identification of individual customer.</a:t>
            </a:r>
          </a:p>
          <a:p>
            <a:pPr algn="l"/>
            <a:r>
              <a:rPr lang="en-GB" sz="1200" b="0" i="0" dirty="0">
                <a:effectLst/>
                <a:latin typeface="-apple-system"/>
              </a:rPr>
              <a:t>2. </a:t>
            </a:r>
            <a:r>
              <a:rPr lang="en-GB" sz="1200" b="1" i="0" dirty="0">
                <a:effectLst/>
                <a:latin typeface="-apple-system"/>
              </a:rPr>
              <a:t>Gender</a:t>
            </a:r>
            <a:r>
              <a:rPr lang="en-GB" sz="1200" b="0" i="0" dirty="0">
                <a:effectLst/>
                <a:latin typeface="-apple-system"/>
              </a:rPr>
              <a:t>: The gender of the customer, which can be categorized as male, or female. This information helps to </a:t>
            </a:r>
            <a:r>
              <a:rPr lang="en-GB" sz="1200" b="0" i="0" dirty="0" err="1">
                <a:effectLst/>
                <a:latin typeface="-apple-system"/>
              </a:rPr>
              <a:t>analyzing</a:t>
            </a:r>
            <a:r>
              <a:rPr lang="en-GB" sz="1200" b="0" i="0" dirty="0">
                <a:effectLst/>
                <a:latin typeface="-apple-system"/>
              </a:rPr>
              <a:t> gender- based trends in customer churn.</a:t>
            </a:r>
          </a:p>
          <a:p>
            <a:pPr algn="l"/>
            <a:r>
              <a:rPr lang="en-GB" sz="1200" b="0" i="0" dirty="0">
                <a:effectLst/>
                <a:latin typeface="-apple-system"/>
              </a:rPr>
              <a:t>3. </a:t>
            </a:r>
            <a:r>
              <a:rPr lang="en-GB" sz="1200" b="1" i="0" dirty="0" err="1">
                <a:effectLst/>
                <a:latin typeface="-apple-system"/>
              </a:rPr>
              <a:t>SeniorCitizen</a:t>
            </a:r>
            <a:r>
              <a:rPr lang="en-GB" sz="1200" b="0" i="0" dirty="0">
                <a:effectLst/>
                <a:latin typeface="-apple-system"/>
              </a:rPr>
              <a:t>: A binary indicator that identifies whether the customer is a senior Citizen or </a:t>
            </a:r>
            <a:r>
              <a:rPr lang="en-GB" sz="1200" b="0" i="0" dirty="0" err="1">
                <a:effectLst/>
                <a:latin typeface="-apple-system"/>
              </a:rPr>
              <a:t>not.This</a:t>
            </a:r>
            <a:r>
              <a:rPr lang="en-GB" sz="1200" b="0" i="0" dirty="0">
                <a:effectLst/>
                <a:latin typeface="-apple-system"/>
              </a:rPr>
              <a:t> attributes help in understanding if there are any specific churn patterns among the senior customers.</a:t>
            </a:r>
          </a:p>
          <a:p>
            <a:pPr algn="l"/>
            <a:r>
              <a:rPr lang="en-GB" sz="1200" b="0" i="0" dirty="0">
                <a:effectLst/>
                <a:latin typeface="-apple-system"/>
              </a:rPr>
              <a:t>4. </a:t>
            </a:r>
            <a:r>
              <a:rPr lang="en-GB" sz="1200" b="1" i="0" dirty="0">
                <a:effectLst/>
                <a:latin typeface="-apple-system"/>
              </a:rPr>
              <a:t>Partner</a:t>
            </a:r>
            <a:r>
              <a:rPr lang="en-GB" sz="1200" b="0" i="0" dirty="0">
                <a:effectLst/>
                <a:latin typeface="-apple-system"/>
              </a:rPr>
              <a:t>: Indicates whether the customer has a partner or not. This attribute helps in evaluating the impact of having a partner on churn </a:t>
            </a:r>
            <a:r>
              <a:rPr lang="en-GB" sz="1200" b="0" i="0" dirty="0" err="1">
                <a:effectLst/>
                <a:latin typeface="-apple-system"/>
              </a:rPr>
              <a:t>behavior</a:t>
            </a:r>
            <a:r>
              <a:rPr lang="en-GB" sz="1200" b="0" i="0" dirty="0">
                <a:effectLst/>
                <a:latin typeface="-apple-system"/>
              </a:rPr>
              <a:t>.</a:t>
            </a:r>
          </a:p>
          <a:p>
            <a:pPr algn="l"/>
            <a:r>
              <a:rPr lang="en-GB" sz="1200" b="0" i="0" dirty="0">
                <a:effectLst/>
                <a:latin typeface="-apple-system"/>
              </a:rPr>
              <a:t>5.</a:t>
            </a:r>
            <a:r>
              <a:rPr lang="en-GB" sz="1200" b="1" i="0" dirty="0">
                <a:effectLst/>
                <a:latin typeface="-apple-system"/>
              </a:rPr>
              <a:t>Dependents</a:t>
            </a:r>
            <a:r>
              <a:rPr lang="en-GB" sz="1200" b="0" i="0" dirty="0">
                <a:effectLst/>
                <a:latin typeface="-apple-system"/>
              </a:rPr>
              <a:t>:Indicates whether the customer has dependants or </a:t>
            </a:r>
            <a:r>
              <a:rPr lang="en-GB" sz="1200" b="0" i="0" dirty="0" err="1">
                <a:effectLst/>
                <a:latin typeface="-apple-system"/>
              </a:rPr>
              <a:t>not.This</a:t>
            </a:r>
            <a:r>
              <a:rPr lang="en-GB" sz="1200" b="0" i="0" dirty="0">
                <a:effectLst/>
                <a:latin typeface="-apple-system"/>
              </a:rPr>
              <a:t> attribute help in assessing the influence of having dependents </a:t>
            </a:r>
            <a:r>
              <a:rPr lang="en-GB" sz="1200" b="0" i="0" dirty="0" err="1">
                <a:effectLst/>
                <a:latin typeface="-apple-system"/>
              </a:rPr>
              <a:t>oncustomer</a:t>
            </a:r>
            <a:r>
              <a:rPr lang="en-GB" sz="1200" b="0" i="0" dirty="0">
                <a:effectLst/>
                <a:latin typeface="-apple-system"/>
              </a:rPr>
              <a:t> churn.</a:t>
            </a:r>
          </a:p>
          <a:p>
            <a:pPr algn="l"/>
            <a:r>
              <a:rPr lang="en-GB" sz="1200" b="0" i="0" dirty="0">
                <a:effectLst/>
                <a:latin typeface="-apple-system"/>
              </a:rPr>
              <a:t>6. </a:t>
            </a:r>
            <a:r>
              <a:rPr lang="en-GB" sz="1200" b="1" i="0" dirty="0">
                <a:effectLst/>
                <a:latin typeface="-apple-system"/>
              </a:rPr>
              <a:t>Tenure</a:t>
            </a:r>
            <a:r>
              <a:rPr lang="en-GB" sz="1200" b="0" i="0" dirty="0">
                <a:effectLst/>
                <a:latin typeface="-apple-system"/>
              </a:rPr>
              <a:t>: The duration for which the customer has been subscribed to the telecom service. It represents the loyalty of longevity of the customer's relationship with the company and it is a significant predictor of churn.</a:t>
            </a:r>
          </a:p>
          <a:p>
            <a:pPr algn="l"/>
            <a:r>
              <a:rPr lang="en-GB" sz="1200" b="0" i="0" dirty="0">
                <a:effectLst/>
                <a:latin typeface="-apple-system"/>
              </a:rPr>
              <a:t>7. </a:t>
            </a:r>
            <a:r>
              <a:rPr lang="en-GB" sz="1200" b="1" i="0" dirty="0" err="1">
                <a:effectLst/>
                <a:latin typeface="-apple-system"/>
              </a:rPr>
              <a:t>PhoneService</a:t>
            </a:r>
            <a:r>
              <a:rPr lang="en-GB" sz="1200" b="1" i="0" dirty="0">
                <a:effectLst/>
                <a:latin typeface="-apple-system"/>
              </a:rPr>
              <a:t>:</a:t>
            </a:r>
            <a:r>
              <a:rPr lang="en-GB" sz="1200" b="0" i="0" dirty="0">
                <a:effectLst/>
                <a:latin typeface="-apple-system"/>
              </a:rPr>
              <a:t> Indicates whether the customer has a phone service or </a:t>
            </a:r>
            <a:r>
              <a:rPr lang="en-GB" sz="1200" b="0" i="0" dirty="0" err="1">
                <a:effectLst/>
                <a:latin typeface="-apple-system"/>
              </a:rPr>
              <a:t>not.This</a:t>
            </a:r>
            <a:r>
              <a:rPr lang="en-GB" sz="1200" b="0" i="0" dirty="0">
                <a:effectLst/>
                <a:latin typeface="-apple-system"/>
              </a:rPr>
              <a:t> attribute helps in understanding the impact of phone service on churn</a:t>
            </a:r>
          </a:p>
          <a:p>
            <a:pPr algn="l"/>
            <a:r>
              <a:rPr lang="en-GB" sz="1200" b="0" i="0" dirty="0">
                <a:effectLst/>
                <a:latin typeface="-apple-system"/>
              </a:rPr>
              <a:t>8.</a:t>
            </a:r>
            <a:r>
              <a:rPr lang="en-GB" sz="1200" b="1" i="0" dirty="0">
                <a:effectLst/>
                <a:latin typeface="-apple-system"/>
              </a:rPr>
              <a:t>MultipleLines</a:t>
            </a:r>
            <a:r>
              <a:rPr lang="en-GB" sz="1200" b="0" i="0" dirty="0">
                <a:effectLst/>
                <a:latin typeface="-apple-system"/>
              </a:rPr>
              <a:t>: Indicates whether the customer has multiple lines or </a:t>
            </a:r>
            <a:r>
              <a:rPr lang="en-GB" sz="1200" b="0" i="0" dirty="0" err="1">
                <a:effectLst/>
                <a:latin typeface="-apple-system"/>
              </a:rPr>
              <a:t>not.This</a:t>
            </a:r>
            <a:r>
              <a:rPr lang="en-GB" sz="1200" b="0" i="0" dirty="0">
                <a:effectLst/>
                <a:latin typeface="-apple-system"/>
              </a:rPr>
              <a:t> attribute helps in </a:t>
            </a:r>
            <a:r>
              <a:rPr lang="en-GB" sz="1200" b="0" i="0" dirty="0" err="1">
                <a:effectLst/>
                <a:latin typeface="-apple-system"/>
              </a:rPr>
              <a:t>analyzing</a:t>
            </a:r>
            <a:r>
              <a:rPr lang="en-GB" sz="1200" b="0" i="0" dirty="0">
                <a:effectLst/>
                <a:latin typeface="-apple-system"/>
              </a:rPr>
              <a:t> the effect of having multiple lines on customer churn.</a:t>
            </a:r>
          </a:p>
          <a:p>
            <a:pPr algn="l"/>
            <a:r>
              <a:rPr lang="en-GB" sz="1200" b="0" i="0" dirty="0">
                <a:effectLst/>
                <a:latin typeface="-apple-system"/>
              </a:rPr>
              <a:t>9. </a:t>
            </a:r>
            <a:r>
              <a:rPr lang="en-GB" sz="1200" b="1" i="0" dirty="0" err="1">
                <a:effectLst/>
                <a:latin typeface="-apple-system"/>
              </a:rPr>
              <a:t>InternetService</a:t>
            </a:r>
            <a:r>
              <a:rPr lang="en-GB" sz="1200" b="0" i="0" dirty="0">
                <a:effectLst/>
                <a:latin typeface="-apple-system"/>
              </a:rPr>
              <a:t>: Indicates the type of internet service subscribed by the customer, such as DSL, fibre optics or no internet service. It helps in evaluating the relationship between internet service and churn.</a:t>
            </a:r>
          </a:p>
          <a:p>
            <a:pPr algn="l"/>
            <a:r>
              <a:rPr lang="en-GB" sz="1200" dirty="0">
                <a:latin typeface="-apple-system"/>
              </a:rPr>
              <a:t>10. </a:t>
            </a:r>
            <a:r>
              <a:rPr lang="en-GB" sz="1200" b="1" dirty="0" err="1">
                <a:latin typeface="-apple-system"/>
              </a:rPr>
              <a:t>OnlineSecurity</a:t>
            </a:r>
            <a:r>
              <a:rPr lang="en-GB" sz="1200" b="1" dirty="0">
                <a:latin typeface="-apple-system"/>
              </a:rPr>
              <a:t>:</a:t>
            </a:r>
            <a:r>
              <a:rPr lang="en-GB" sz="1200" dirty="0">
                <a:latin typeface="-apple-system"/>
              </a:rPr>
              <a:t> Indicates whether the customer has online security or not. This attributes helps in </a:t>
            </a:r>
            <a:r>
              <a:rPr lang="en-GB" sz="1200" dirty="0" err="1">
                <a:latin typeface="-apple-system"/>
              </a:rPr>
              <a:t>analyzing</a:t>
            </a:r>
            <a:r>
              <a:rPr lang="en-GB" sz="1200" dirty="0">
                <a:latin typeface="-apple-system"/>
              </a:rPr>
              <a:t> the impact of online security on customer churn.</a:t>
            </a:r>
          </a:p>
          <a:p>
            <a:pPr algn="l"/>
            <a:r>
              <a:rPr lang="en-GB" sz="1200" b="0" i="0" dirty="0">
                <a:effectLst/>
                <a:latin typeface="-apple-system"/>
              </a:rPr>
              <a:t>11. </a:t>
            </a:r>
            <a:r>
              <a:rPr lang="en-GB" sz="1200" b="1" i="0" dirty="0" err="1">
                <a:effectLst/>
                <a:latin typeface="-apple-system"/>
              </a:rPr>
              <a:t>Online</a:t>
            </a:r>
            <a:r>
              <a:rPr lang="en-GB" sz="1200" b="1" dirty="0" err="1">
                <a:latin typeface="-apple-system"/>
              </a:rPr>
              <a:t>Backup</a:t>
            </a:r>
            <a:r>
              <a:rPr lang="en-GB" sz="1200" b="1" dirty="0">
                <a:latin typeface="-apple-system"/>
              </a:rPr>
              <a:t>:</a:t>
            </a:r>
            <a:r>
              <a:rPr lang="en-GB" sz="1200" dirty="0">
                <a:latin typeface="-apple-system"/>
              </a:rPr>
              <a:t> Indicates whether the customer has online backup services or not. This service helps in evaluating the impact of online backup on churn behaviour.</a:t>
            </a:r>
            <a:endParaRPr lang="en-GB" sz="1200" b="0" i="0" dirty="0">
              <a:effectLst/>
              <a:latin typeface="-apple-system"/>
            </a:endParaRPr>
          </a:p>
          <a:p>
            <a:pPr algn="l"/>
            <a:endParaRPr lang="en-GB" sz="1400" b="0" i="0" dirty="0">
              <a:effectLst/>
              <a:latin typeface="-apple-system"/>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dirty="0">
              <a:ln>
                <a:noFill/>
              </a:ln>
              <a:solidFill>
                <a:srgbClr val="543E34"/>
              </a:solidFill>
              <a:effectLst/>
              <a:uLnTx/>
              <a:uFillTx/>
              <a:latin typeface="Sagona Book"/>
              <a:ea typeface="+mn-ea"/>
              <a:cs typeface="Arial"/>
            </a:endParaRPr>
          </a:p>
        </p:txBody>
      </p:sp>
    </p:spTree>
    <p:extLst>
      <p:ext uri="{BB962C8B-B14F-4D97-AF65-F5344CB8AC3E}">
        <p14:creationId xmlns:p14="http://schemas.microsoft.com/office/powerpoint/2010/main" val="63583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34AAD6-9F1B-7FB4-A40C-7B457F18995F}"/>
              </a:ext>
            </a:extLst>
          </p:cNvPr>
          <p:cNvSpPr txBox="1"/>
          <p:nvPr/>
        </p:nvSpPr>
        <p:spPr>
          <a:xfrm>
            <a:off x="76200" y="-722165"/>
            <a:ext cx="8991600" cy="609397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prstClr val="black"/>
              </a:solidFill>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prstClr val="black"/>
              </a:solidFill>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prstClr val="black"/>
              </a:solidFill>
              <a:latin typeface="-apple-system"/>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apple-system"/>
                <a:ea typeface="+mn-ea"/>
                <a:cs typeface="+mn-cs"/>
              </a:rPr>
              <a:t>  </a:t>
            </a:r>
            <a:r>
              <a:rPr kumimoji="0" lang="en-GB" b="0" i="0" u="none" strike="noStrike" kern="1200" cap="none" spc="0" normalizeH="0" baseline="0" noProof="0" dirty="0">
                <a:ln>
                  <a:noFill/>
                </a:ln>
                <a:solidFill>
                  <a:prstClr val="black"/>
                </a:solidFill>
                <a:effectLst/>
                <a:uLnTx/>
                <a:uFillTx/>
                <a:latin typeface="-apple-system"/>
                <a:ea typeface="+mn-ea"/>
                <a:cs typeface="+mn-cs"/>
              </a:rPr>
              <a:t>DATA DESCRIPTION CONT</a:t>
            </a:r>
            <a:r>
              <a:rPr kumimoji="0" lang="en-GB" sz="1200" b="0" i="0" u="none" strike="noStrike" kern="1200" cap="none" spc="0" normalizeH="0" baseline="0" noProof="0" dirty="0">
                <a:ln>
                  <a:noFill/>
                </a:ln>
                <a:solidFill>
                  <a:prstClr val="black"/>
                </a:solidFill>
                <a:effectLst/>
                <a:uLnTx/>
                <a:uFillTx/>
                <a:latin typeface="-apple-system"/>
                <a:ea typeface="+mn-ea"/>
                <a:cs typeface="+mn-cs"/>
              </a:rPr>
              <a:t>’</a:t>
            </a:r>
          </a:p>
          <a:p>
            <a:pPr algn="l"/>
            <a:r>
              <a:rPr lang="en-GB" sz="1200" dirty="0">
                <a:solidFill>
                  <a:prstClr val="black"/>
                </a:solidFill>
                <a:latin typeface="-apple-system"/>
              </a:rPr>
              <a:t>12.</a:t>
            </a:r>
            <a:r>
              <a:rPr lang="en-GB" sz="1200" b="0" i="0" dirty="0">
                <a:effectLst/>
                <a:latin typeface="-apple-system"/>
              </a:rPr>
              <a:t> </a:t>
            </a:r>
            <a:r>
              <a:rPr lang="en-GB" sz="1200" b="1" i="0" dirty="0" err="1">
                <a:effectLst/>
                <a:latin typeface="-apple-system"/>
              </a:rPr>
              <a:t>DeviceProtection</a:t>
            </a:r>
            <a:r>
              <a:rPr lang="en-GB" sz="1200" b="0" i="0" dirty="0">
                <a:effectLst/>
                <a:latin typeface="-apple-system"/>
              </a:rPr>
              <a:t>: This indicates whether the customer has device protection services or not. The attribute helps in understanding the influence of device protection on churn.</a:t>
            </a:r>
          </a:p>
          <a:p>
            <a:pPr algn="l"/>
            <a:endParaRPr lang="en-GB" sz="1200" b="0" i="0" dirty="0">
              <a:effectLst/>
              <a:latin typeface="-apple-system"/>
            </a:endParaRPr>
          </a:p>
          <a:p>
            <a:pPr algn="l"/>
            <a:r>
              <a:rPr lang="en-GB" sz="1200" b="0" i="0" dirty="0">
                <a:effectLst/>
                <a:latin typeface="-apple-system"/>
              </a:rPr>
              <a:t>13.</a:t>
            </a:r>
            <a:r>
              <a:rPr lang="en-GB" sz="1200" b="1" i="0" dirty="0">
                <a:effectLst/>
                <a:latin typeface="-apple-system"/>
              </a:rPr>
              <a:t>TechSupport:</a:t>
            </a:r>
            <a:r>
              <a:rPr lang="en-GB" sz="1200" b="0" i="0" dirty="0">
                <a:effectLst/>
                <a:latin typeface="-apple-system"/>
              </a:rPr>
              <a:t> Indicates whether the customer has technical support services or </a:t>
            </a:r>
            <a:r>
              <a:rPr lang="en-GB" sz="1200" b="0" i="0" dirty="0" err="1">
                <a:effectLst/>
                <a:latin typeface="-apple-system"/>
              </a:rPr>
              <a:t>not.This</a:t>
            </a:r>
            <a:r>
              <a:rPr lang="en-GB" sz="1200" b="0" i="0" dirty="0">
                <a:effectLst/>
                <a:latin typeface="-apple-system"/>
              </a:rPr>
              <a:t> attribute helps in assessing the impact of tech support on churn </a:t>
            </a:r>
            <a:r>
              <a:rPr lang="en-GB" sz="1200" b="0" i="0" dirty="0" err="1">
                <a:effectLst/>
                <a:latin typeface="-apple-system"/>
              </a:rPr>
              <a:t>behavior</a:t>
            </a:r>
            <a:r>
              <a:rPr lang="en-GB" sz="1200" b="0" i="0" dirty="0">
                <a:effectLst/>
                <a:latin typeface="-apple-system"/>
              </a:rPr>
              <a:t>.</a:t>
            </a:r>
          </a:p>
          <a:p>
            <a:pPr algn="l"/>
            <a:endParaRPr lang="en-GB" sz="1200" b="0" i="0" dirty="0">
              <a:effectLst/>
              <a:latin typeface="-apple-system"/>
            </a:endParaRPr>
          </a:p>
          <a:p>
            <a:pPr algn="l"/>
            <a:r>
              <a:rPr lang="en-GB" sz="1200" b="0" i="0" dirty="0">
                <a:effectLst/>
                <a:latin typeface="-apple-system"/>
              </a:rPr>
              <a:t>14.</a:t>
            </a:r>
            <a:r>
              <a:rPr lang="en-GB" sz="1200" b="1" i="0" dirty="0">
                <a:effectLst/>
                <a:latin typeface="-apple-system"/>
              </a:rPr>
              <a:t>StreamingTV</a:t>
            </a:r>
            <a:r>
              <a:rPr lang="en-GB" sz="1200" b="0" i="0" dirty="0">
                <a:effectLst/>
                <a:latin typeface="-apple-system"/>
              </a:rPr>
              <a:t>: Indicates whether the customer has streaming Tv services or </a:t>
            </a:r>
            <a:r>
              <a:rPr lang="en-GB" sz="1200" b="0" i="0" dirty="0" err="1">
                <a:effectLst/>
                <a:latin typeface="-apple-system"/>
              </a:rPr>
              <a:t>not.The</a:t>
            </a:r>
            <a:r>
              <a:rPr lang="en-GB" sz="1200" b="0" i="0" dirty="0">
                <a:effectLst/>
                <a:latin typeface="-apple-system"/>
              </a:rPr>
              <a:t> attribute helps in evaluating the impact of streaming Tv on customer churn.</a:t>
            </a:r>
          </a:p>
          <a:p>
            <a:pPr algn="l"/>
            <a:endParaRPr lang="en-GB" sz="1200" b="0" i="0" dirty="0">
              <a:effectLst/>
              <a:latin typeface="-apple-system"/>
            </a:endParaRPr>
          </a:p>
          <a:p>
            <a:pPr algn="l"/>
            <a:r>
              <a:rPr lang="en-GB" sz="1200" b="0" i="0" dirty="0">
                <a:effectLst/>
                <a:latin typeface="-apple-system"/>
              </a:rPr>
              <a:t>15.</a:t>
            </a:r>
            <a:r>
              <a:rPr lang="en-GB" sz="1200" b="1" i="0" dirty="0">
                <a:effectLst/>
                <a:latin typeface="-apple-system"/>
              </a:rPr>
              <a:t>StreamingMovies</a:t>
            </a:r>
            <a:r>
              <a:rPr lang="en-GB" sz="1200" b="0" i="0" dirty="0">
                <a:effectLst/>
                <a:latin typeface="-apple-system"/>
              </a:rPr>
              <a:t>:Indicates whether the customer has streaming Movies services or not. This attribute helps in understanding the influence of streaming movies on churn </a:t>
            </a:r>
            <a:r>
              <a:rPr lang="en-GB" sz="1200" b="0" i="0" dirty="0" err="1">
                <a:effectLst/>
                <a:latin typeface="-apple-system"/>
              </a:rPr>
              <a:t>behavior</a:t>
            </a:r>
            <a:r>
              <a:rPr lang="en-GB" sz="1200" b="0" i="0" dirty="0">
                <a:effectLst/>
                <a:latin typeface="-apple-system"/>
              </a:rPr>
              <a:t>.</a:t>
            </a:r>
          </a:p>
          <a:p>
            <a:pPr algn="l"/>
            <a:endParaRPr lang="en-GB" sz="1200" b="0" i="0" dirty="0">
              <a:effectLst/>
              <a:latin typeface="-apple-system"/>
            </a:endParaRPr>
          </a:p>
          <a:p>
            <a:pPr algn="l"/>
            <a:r>
              <a:rPr lang="en-GB" sz="1200" b="0" i="0" dirty="0">
                <a:effectLst/>
                <a:latin typeface="-apple-system"/>
              </a:rPr>
              <a:t>16.</a:t>
            </a:r>
            <a:r>
              <a:rPr lang="en-GB" sz="1200" b="1" i="0" dirty="0">
                <a:effectLst/>
                <a:latin typeface="-apple-system"/>
              </a:rPr>
              <a:t>Contract</a:t>
            </a:r>
            <a:r>
              <a:rPr lang="en-GB" sz="1200" b="0" i="0" dirty="0">
                <a:effectLst/>
                <a:latin typeface="-apple-system"/>
              </a:rPr>
              <a:t>:Indicates the type of contract the customer has, such as a month-to-month, one-year, or two year contract. It is a crucial factor in predicting churn as different contract length may have varying impacts on customer loyalty.</a:t>
            </a:r>
          </a:p>
          <a:p>
            <a:pPr algn="l"/>
            <a:endParaRPr lang="en-GB" sz="1200" b="0" i="0" dirty="0">
              <a:effectLst/>
              <a:latin typeface="-apple-system"/>
            </a:endParaRPr>
          </a:p>
          <a:p>
            <a:pPr algn="l"/>
            <a:r>
              <a:rPr lang="en-GB" sz="1200" b="0" i="0" dirty="0">
                <a:effectLst/>
                <a:latin typeface="-apple-system"/>
              </a:rPr>
              <a:t>17.</a:t>
            </a:r>
            <a:r>
              <a:rPr lang="en-GB" sz="1200" b="1" i="0" dirty="0">
                <a:effectLst/>
                <a:latin typeface="-apple-system"/>
              </a:rPr>
              <a:t>PaperlessBilling</a:t>
            </a:r>
            <a:r>
              <a:rPr lang="en-GB" sz="1200" b="0" i="0" dirty="0">
                <a:effectLst/>
                <a:latin typeface="-apple-system"/>
              </a:rPr>
              <a:t>: Indicates whether the customer has opted for paperless billing or </a:t>
            </a:r>
            <a:r>
              <a:rPr lang="en-GB" sz="1200" b="0" i="0" dirty="0" err="1">
                <a:effectLst/>
                <a:latin typeface="-apple-system"/>
              </a:rPr>
              <a:t>not.This</a:t>
            </a:r>
            <a:r>
              <a:rPr lang="en-GB" sz="1200" b="0" i="0" dirty="0">
                <a:effectLst/>
                <a:latin typeface="-apple-system"/>
              </a:rPr>
              <a:t> attribute helps in </a:t>
            </a:r>
            <a:r>
              <a:rPr lang="en-GB" sz="1200" b="0" i="0" dirty="0" err="1">
                <a:effectLst/>
                <a:latin typeface="-apple-system"/>
              </a:rPr>
              <a:t>analyzing</a:t>
            </a:r>
            <a:r>
              <a:rPr lang="en-GB" sz="1200" b="0" i="0" dirty="0">
                <a:effectLst/>
                <a:latin typeface="-apple-system"/>
              </a:rPr>
              <a:t> the effect of paperless billing on customer churn.</a:t>
            </a:r>
          </a:p>
          <a:p>
            <a:pPr algn="l"/>
            <a:endParaRPr lang="en-GB" sz="1200" b="0" i="0" dirty="0">
              <a:effectLst/>
              <a:latin typeface="-apple-system"/>
            </a:endParaRPr>
          </a:p>
          <a:p>
            <a:pPr algn="l"/>
            <a:r>
              <a:rPr lang="en-GB" sz="1200" b="0" i="0" dirty="0">
                <a:effectLst/>
                <a:latin typeface="-apple-system"/>
              </a:rPr>
              <a:t>18.</a:t>
            </a:r>
            <a:r>
              <a:rPr lang="en-GB" sz="1200" b="1" i="0" dirty="0">
                <a:effectLst/>
                <a:latin typeface="-apple-system"/>
              </a:rPr>
              <a:t>PaymentMethod</a:t>
            </a:r>
            <a:r>
              <a:rPr lang="en-GB" sz="1200" b="0" i="0" dirty="0">
                <a:effectLst/>
                <a:latin typeface="-apple-system"/>
              </a:rPr>
              <a:t>: Indicates the payment method used by the customer, such as electronic checks, mailed checks, bank transfers, or credit cards. This attribute helps in evaluating the impact of payment method on churn.</a:t>
            </a:r>
          </a:p>
          <a:p>
            <a:pPr algn="l"/>
            <a:endParaRPr lang="en-GB" sz="1200" b="0" i="0" dirty="0">
              <a:effectLst/>
              <a:latin typeface="-apple-system"/>
            </a:endParaRPr>
          </a:p>
          <a:p>
            <a:pPr algn="l"/>
            <a:r>
              <a:rPr lang="en-GB" sz="1200" b="0" i="0" dirty="0">
                <a:effectLst/>
                <a:latin typeface="-apple-system"/>
              </a:rPr>
              <a:t>19.</a:t>
            </a:r>
            <a:r>
              <a:rPr lang="en-GB" sz="1200" b="1" i="0" dirty="0">
                <a:effectLst/>
                <a:latin typeface="-apple-system"/>
              </a:rPr>
              <a:t>MonthlyCharges</a:t>
            </a:r>
            <a:r>
              <a:rPr lang="en-GB" sz="1200" b="0" i="0" dirty="0">
                <a:effectLst/>
                <a:latin typeface="-apple-system"/>
              </a:rPr>
              <a:t>: The total amount charged to the customer over the entire tenure. It represents the cumulative revenue generated from the customer and may have an impact on the churn.</a:t>
            </a:r>
          </a:p>
          <a:p>
            <a:pPr algn="l"/>
            <a:endParaRPr lang="en-GB" sz="1200" b="0" i="0" dirty="0">
              <a:effectLst/>
              <a:latin typeface="-apple-system"/>
            </a:endParaRPr>
          </a:p>
          <a:p>
            <a:pPr algn="l"/>
            <a:r>
              <a:rPr lang="en-GB" sz="1200" b="0" i="0" dirty="0">
                <a:effectLst/>
                <a:latin typeface="-apple-system"/>
              </a:rPr>
              <a:t>20.</a:t>
            </a:r>
            <a:r>
              <a:rPr lang="en-GB" sz="1200" b="1" i="0" dirty="0">
                <a:effectLst/>
                <a:latin typeface="-apple-system"/>
              </a:rPr>
              <a:t>Churn</a:t>
            </a:r>
            <a:r>
              <a:rPr lang="en-GB" sz="1200" b="0" i="0" dirty="0">
                <a:effectLst/>
                <a:latin typeface="-apple-system"/>
              </a:rPr>
              <a:t>: The target variable indicates whether the customer has churn(cancel the service) or not. It is the main variable to predict in Telecom customer churn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apple-system"/>
              <a:ea typeface="+mn-ea"/>
              <a:cs typeface="+mn-cs"/>
            </a:endParaRPr>
          </a:p>
        </p:txBody>
      </p:sp>
    </p:spTree>
    <p:extLst>
      <p:ext uri="{BB962C8B-B14F-4D97-AF65-F5344CB8AC3E}">
        <p14:creationId xmlns:p14="http://schemas.microsoft.com/office/powerpoint/2010/main" val="1204614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80F8B7-04FF-2C66-C159-295C8813057E}"/>
              </a:ext>
            </a:extLst>
          </p:cNvPr>
          <p:cNvSpPr txBox="1"/>
          <p:nvPr/>
        </p:nvSpPr>
        <p:spPr>
          <a:xfrm>
            <a:off x="0" y="133350"/>
            <a:ext cx="9144000" cy="3416320"/>
          </a:xfrm>
          <a:prstGeom prst="rect">
            <a:avLst/>
          </a:prstGeom>
          <a:noFill/>
        </p:spPr>
        <p:txBody>
          <a:bodyPr wrap="square">
            <a:spAutoFit/>
          </a:bodyPr>
          <a:lstStyle/>
          <a:p>
            <a:pPr algn="ctr"/>
            <a:r>
              <a:rPr lang="en-GB" sz="2000" dirty="0">
                <a:solidFill>
                  <a:prstClr val="black"/>
                </a:solidFill>
                <a:latin typeface="-apple-system"/>
              </a:rPr>
              <a:t>PREPARE THE DATA (CLEANING)</a:t>
            </a:r>
            <a:endParaRPr lang="en-CA" sz="2000" dirty="0">
              <a:solidFill>
                <a:prstClr val="black"/>
              </a:solidFill>
              <a:latin typeface="-apple-system"/>
            </a:endParaRPr>
          </a:p>
          <a:p>
            <a:endParaRPr lang="en-CA" dirty="0">
              <a:solidFill>
                <a:prstClr val="black"/>
              </a:solidFill>
              <a:latin typeface="-apple-system"/>
            </a:endParaRPr>
          </a:p>
          <a:p>
            <a:pPr marL="285750" indent="-285750">
              <a:buFont typeface="Wingdings" panose="05000000000000000000" pitchFamily="2" charset="2"/>
              <a:buChar char="Ø"/>
            </a:pPr>
            <a:r>
              <a:rPr lang="en-CA" dirty="0">
                <a:solidFill>
                  <a:prstClr val="black"/>
                </a:solidFill>
                <a:latin typeface="-apple-system"/>
              </a:rPr>
              <a:t>The various Libraries were imported</a:t>
            </a:r>
          </a:p>
          <a:p>
            <a:pPr marL="285750" indent="-285750">
              <a:buFont typeface="Wingdings" panose="05000000000000000000" pitchFamily="2" charset="2"/>
              <a:buChar char="Ø"/>
            </a:pPr>
            <a:r>
              <a:rPr lang="en-CA" dirty="0">
                <a:solidFill>
                  <a:prstClr val="black"/>
                </a:solidFill>
                <a:latin typeface="-apple-system"/>
              </a:rPr>
              <a:t>The data was loaded into the </a:t>
            </a:r>
            <a:r>
              <a:rPr lang="en-CA" dirty="0" err="1">
                <a:solidFill>
                  <a:prstClr val="black"/>
                </a:solidFill>
                <a:latin typeface="-apple-system"/>
              </a:rPr>
              <a:t>Jupyter</a:t>
            </a:r>
            <a:r>
              <a:rPr lang="en-CA" dirty="0">
                <a:solidFill>
                  <a:prstClr val="black"/>
                </a:solidFill>
                <a:latin typeface="-apple-system"/>
              </a:rPr>
              <a:t> notebook.</a:t>
            </a:r>
          </a:p>
          <a:p>
            <a:pPr marL="285750" indent="-285750">
              <a:buFont typeface="Wingdings" panose="05000000000000000000" pitchFamily="2" charset="2"/>
              <a:buChar char="Ø"/>
            </a:pPr>
            <a:r>
              <a:rPr lang="en-CA" dirty="0">
                <a:solidFill>
                  <a:prstClr val="black"/>
                </a:solidFill>
                <a:latin typeface="-apple-system"/>
              </a:rPr>
              <a:t>It was observed that there are 7043 rows and 21 columns</a:t>
            </a:r>
          </a:p>
          <a:p>
            <a:pPr marL="285750" indent="-285750">
              <a:buFont typeface="Wingdings" panose="05000000000000000000" pitchFamily="2" charset="2"/>
              <a:buChar char="Ø"/>
            </a:pPr>
            <a:r>
              <a:rPr lang="en-CA" dirty="0">
                <a:solidFill>
                  <a:prstClr val="black"/>
                </a:solidFill>
                <a:latin typeface="-apple-system"/>
              </a:rPr>
              <a:t>There are 18 categorical variables and 3 Numerical variables</a:t>
            </a:r>
          </a:p>
          <a:p>
            <a:pPr marL="285750" indent="-285750">
              <a:buFont typeface="Wingdings" panose="05000000000000000000" pitchFamily="2" charset="2"/>
              <a:buChar char="Ø"/>
            </a:pPr>
            <a:r>
              <a:rPr lang="en-CA" dirty="0">
                <a:solidFill>
                  <a:prstClr val="black"/>
                </a:solidFill>
                <a:latin typeface="-apple-system"/>
              </a:rPr>
              <a:t>There are no duplicated data.</a:t>
            </a:r>
          </a:p>
          <a:p>
            <a:pPr marL="285750" indent="-285750">
              <a:buFont typeface="Wingdings" panose="05000000000000000000" pitchFamily="2" charset="2"/>
              <a:buChar char="Ø"/>
            </a:pPr>
            <a:r>
              <a:rPr lang="en-CA" dirty="0">
                <a:solidFill>
                  <a:prstClr val="black"/>
                </a:solidFill>
                <a:latin typeface="-apple-system"/>
              </a:rPr>
              <a:t>There are no missing data while exploring the missing data.</a:t>
            </a:r>
          </a:p>
          <a:p>
            <a:pPr marL="285750" indent="-285750">
              <a:buFont typeface="Wingdings" panose="05000000000000000000" pitchFamily="2" charset="2"/>
              <a:buChar char="Ø"/>
            </a:pPr>
            <a:r>
              <a:rPr lang="en-CA" dirty="0">
                <a:solidFill>
                  <a:prstClr val="black"/>
                </a:solidFill>
                <a:latin typeface="-apple-system"/>
              </a:rPr>
              <a:t>Unique column was dropped. The customer ID was dropped because it will not influence our findings.</a:t>
            </a:r>
          </a:p>
          <a:p>
            <a:pPr marL="285750" indent="-285750">
              <a:buFont typeface="Wingdings" panose="05000000000000000000" pitchFamily="2" charset="2"/>
              <a:buChar char="Ø"/>
            </a:pPr>
            <a:endParaRPr lang="en-CA" dirty="0">
              <a:solidFill>
                <a:prstClr val="black"/>
              </a:solidFill>
              <a:latin typeface="-apple-system"/>
            </a:endParaRPr>
          </a:p>
          <a:p>
            <a:pPr marL="285750" indent="-285750">
              <a:buFont typeface="Wingdings" panose="05000000000000000000" pitchFamily="2" charset="2"/>
              <a:buChar char="Ø"/>
            </a:pPr>
            <a:endParaRPr lang="en-GB" dirty="0">
              <a:solidFill>
                <a:prstClr val="black"/>
              </a:solidFill>
              <a:latin typeface="-apple-system"/>
            </a:endParaRPr>
          </a:p>
        </p:txBody>
      </p:sp>
    </p:spTree>
    <p:extLst>
      <p:ext uri="{BB962C8B-B14F-4D97-AF65-F5344CB8AC3E}">
        <p14:creationId xmlns:p14="http://schemas.microsoft.com/office/powerpoint/2010/main" val="4130279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57150"/>
            <a:ext cx="8915400" cy="1028487"/>
          </a:xfrm>
          <a:prstGeom prst="rect">
            <a:avLst/>
          </a:prstGeom>
        </p:spPr>
        <p:txBody>
          <a:bodyPr vert="horz" wrap="square" lIns="0" tIns="12700" rIns="0" bIns="0" rtlCol="0">
            <a:spAutoFit/>
          </a:bodyPr>
          <a:lstStyle/>
          <a:p>
            <a:pPr marL="12700">
              <a:lnSpc>
                <a:spcPct val="100000"/>
              </a:lnSpc>
              <a:spcBef>
                <a:spcPts val="100"/>
              </a:spcBef>
            </a:pPr>
            <a:r>
              <a:rPr lang="en-CA" sz="2200" spc="-45" dirty="0">
                <a:solidFill>
                  <a:srgbClr val="424242"/>
                </a:solidFill>
              </a:rPr>
              <a:t>5. </a:t>
            </a:r>
            <a:r>
              <a:rPr sz="2200" spc="-45" dirty="0">
                <a:solidFill>
                  <a:srgbClr val="424242"/>
                </a:solidFill>
              </a:rPr>
              <a:t>Exploratory </a:t>
            </a:r>
            <a:r>
              <a:rPr sz="2200" spc="15" dirty="0">
                <a:solidFill>
                  <a:srgbClr val="424242"/>
                </a:solidFill>
              </a:rPr>
              <a:t>Data </a:t>
            </a:r>
            <a:r>
              <a:rPr sz="2200" spc="-70" dirty="0">
                <a:solidFill>
                  <a:srgbClr val="424242"/>
                </a:solidFill>
              </a:rPr>
              <a:t>Analysis </a:t>
            </a:r>
            <a:r>
              <a:rPr lang="en-US" sz="2200" spc="220" dirty="0">
                <a:solidFill>
                  <a:srgbClr val="424242"/>
                </a:solidFill>
              </a:rPr>
              <a:t>– Univariate :</a:t>
            </a:r>
            <a:r>
              <a:rPr sz="2200" spc="220" dirty="0">
                <a:solidFill>
                  <a:srgbClr val="424242"/>
                </a:solidFill>
              </a:rPr>
              <a:t> </a:t>
            </a:r>
            <a:r>
              <a:rPr lang="en-US" sz="2200" spc="-25" dirty="0">
                <a:solidFill>
                  <a:srgbClr val="424242"/>
                </a:solidFill>
              </a:rPr>
              <a:t>Education</a:t>
            </a:r>
            <a:br>
              <a:rPr lang="en-US" sz="2200" spc="-25" dirty="0">
                <a:solidFill>
                  <a:srgbClr val="424242"/>
                </a:solidFill>
              </a:rPr>
            </a:br>
            <a:r>
              <a:rPr lang="en-US" sz="2200" spc="-25" dirty="0">
                <a:solidFill>
                  <a:srgbClr val="424242"/>
                </a:solidFill>
              </a:rPr>
              <a:t>                                                                                       </a:t>
            </a:r>
            <a:br>
              <a:rPr lang="en-US" sz="2200" spc="-25" dirty="0">
                <a:solidFill>
                  <a:srgbClr val="424242"/>
                </a:solidFill>
              </a:rPr>
            </a:br>
            <a:r>
              <a:rPr lang="en-US" sz="2200" spc="-25" dirty="0">
                <a:solidFill>
                  <a:srgbClr val="424242"/>
                </a:solidFill>
              </a:rPr>
              <a:t>							Tenure</a:t>
            </a:r>
            <a:endParaRPr sz="2200" dirty="0"/>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8</a:t>
            </a:fld>
            <a:endParaRPr spc="35" dirty="0"/>
          </a:p>
        </p:txBody>
      </p:sp>
      <p:pic>
        <p:nvPicPr>
          <p:cNvPr id="1026" name="Picture 2">
            <a:extLst>
              <a:ext uri="{FF2B5EF4-FFF2-40B4-BE49-F238E27FC236}">
                <a16:creationId xmlns:a16="http://schemas.microsoft.com/office/drawing/2014/main" id="{B99B763F-24D1-9E85-BF33-E3F402F4565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5400" y="1047750"/>
            <a:ext cx="3735388" cy="3505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74FDB2-A4DC-FBD2-8022-624BFA2EAFB1}"/>
              </a:ext>
            </a:extLst>
          </p:cNvPr>
          <p:cNvSpPr txBox="1"/>
          <p:nvPr/>
        </p:nvSpPr>
        <p:spPr>
          <a:xfrm>
            <a:off x="228600" y="1047751"/>
            <a:ext cx="4038600" cy="1908215"/>
          </a:xfrm>
          <a:prstGeom prst="rect">
            <a:avLst/>
          </a:prstGeom>
          <a:noFill/>
        </p:spPr>
        <p:txBody>
          <a:bodyPr wrap="square">
            <a:spAutoFit/>
          </a:bodyPr>
          <a:lstStyle/>
          <a:p>
            <a:r>
              <a:rPr lang="en-CA" sz="2200" b="1" kern="0" spc="-45" dirty="0">
                <a:solidFill>
                  <a:srgbClr val="424242"/>
                </a:solidFill>
                <a:latin typeface="Arial"/>
                <a:ea typeface="+mj-ea"/>
                <a:cs typeface="Arial"/>
              </a:rPr>
              <a:t>Observations</a:t>
            </a:r>
          </a:p>
          <a:p>
            <a:pPr marL="342900" indent="-342900">
              <a:buAutoNum type="arabicPeriod"/>
            </a:pPr>
            <a:r>
              <a:rPr lang="en-CA" sz="1600" b="1" kern="0" spc="-45" dirty="0">
                <a:solidFill>
                  <a:srgbClr val="424242"/>
                </a:solidFill>
                <a:latin typeface="Arial"/>
                <a:ea typeface="+mj-ea"/>
                <a:cs typeface="Arial"/>
              </a:rPr>
              <a:t>The tenure is uniformly distributed.</a:t>
            </a:r>
          </a:p>
          <a:p>
            <a:pPr marL="342900" indent="-342900">
              <a:buAutoNum type="arabicPeriod"/>
            </a:pPr>
            <a:r>
              <a:rPr lang="en-CA" sz="1600" b="1" kern="0" spc="-45" dirty="0">
                <a:solidFill>
                  <a:srgbClr val="424242"/>
                </a:solidFill>
                <a:latin typeface="Arial"/>
                <a:ea typeface="+mj-ea"/>
                <a:cs typeface="Arial"/>
              </a:rPr>
              <a:t>The range of tenure is 0 and 72</a:t>
            </a:r>
          </a:p>
          <a:p>
            <a:pPr marL="342900" indent="-342900">
              <a:buAutoNum type="arabicPeriod"/>
            </a:pPr>
            <a:r>
              <a:rPr lang="en-CA" sz="1600" b="1" kern="0" spc="-45" dirty="0">
                <a:solidFill>
                  <a:srgbClr val="424242"/>
                </a:solidFill>
                <a:latin typeface="Arial"/>
                <a:ea typeface="+mj-ea"/>
                <a:cs typeface="Arial"/>
              </a:rPr>
              <a:t>The average tenure is 32</a:t>
            </a:r>
          </a:p>
          <a:p>
            <a:pPr marL="342900" indent="-342900">
              <a:buAutoNum type="arabicPeriod"/>
            </a:pPr>
            <a:r>
              <a:rPr lang="en-CA" sz="1600" b="1" kern="0" spc="-45" dirty="0">
                <a:solidFill>
                  <a:srgbClr val="424242"/>
                </a:solidFill>
                <a:latin typeface="Arial"/>
                <a:ea typeface="+mj-ea"/>
                <a:cs typeface="Arial"/>
              </a:rPr>
              <a:t>The mean and median is 32 and 29 respectively they are not far apart which means there are no outliers.</a:t>
            </a:r>
            <a:endParaRPr lang="en-CA"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7"/>
            <a:ext cx="8216265" cy="360680"/>
          </a:xfrm>
          <a:prstGeom prst="rect">
            <a:avLst/>
          </a:prstGeom>
        </p:spPr>
        <p:txBody>
          <a:bodyPr vert="horz" wrap="square" lIns="0" tIns="12700" rIns="0" bIns="0" rtlCol="0">
            <a:spAutoFit/>
          </a:bodyPr>
          <a:lstStyle/>
          <a:p>
            <a:pPr marL="12700">
              <a:lnSpc>
                <a:spcPct val="100000"/>
              </a:lnSpc>
              <a:spcBef>
                <a:spcPts val="100"/>
              </a:spcBef>
            </a:pPr>
            <a:r>
              <a:rPr sz="2200" spc="-45" dirty="0">
                <a:solidFill>
                  <a:srgbClr val="424242"/>
                </a:solidFill>
              </a:rPr>
              <a:t>Exploratory </a:t>
            </a:r>
            <a:r>
              <a:rPr sz="2200" spc="15" dirty="0">
                <a:solidFill>
                  <a:srgbClr val="424242"/>
                </a:solidFill>
              </a:rPr>
              <a:t>Data </a:t>
            </a:r>
            <a:r>
              <a:rPr sz="2200" spc="-70" dirty="0">
                <a:solidFill>
                  <a:srgbClr val="424242"/>
                </a:solidFill>
              </a:rPr>
              <a:t>Analysis </a:t>
            </a:r>
            <a:r>
              <a:rPr lang="en-US" sz="2200" spc="220" dirty="0">
                <a:solidFill>
                  <a:srgbClr val="424242"/>
                </a:solidFill>
              </a:rPr>
              <a:t>–</a:t>
            </a:r>
            <a:r>
              <a:rPr sz="2200" spc="220" dirty="0">
                <a:solidFill>
                  <a:srgbClr val="424242"/>
                </a:solidFill>
              </a:rPr>
              <a:t> </a:t>
            </a:r>
            <a:endParaRPr sz="2200" dirty="0"/>
          </a:p>
        </p:txBody>
      </p:sp>
      <p:sp>
        <p:nvSpPr>
          <p:cNvPr id="12" name="object 12"/>
          <p:cNvSpPr txBox="1"/>
          <p:nvPr/>
        </p:nvSpPr>
        <p:spPr>
          <a:xfrm>
            <a:off x="1441574" y="882615"/>
            <a:ext cx="1225426" cy="197490"/>
          </a:xfrm>
          <a:prstGeom prst="rect">
            <a:avLst/>
          </a:prstGeom>
        </p:spPr>
        <p:txBody>
          <a:bodyPr vert="horz" wrap="square" lIns="0" tIns="12700" rIns="0" bIns="0" rtlCol="0">
            <a:spAutoFit/>
          </a:bodyPr>
          <a:lstStyle/>
          <a:p>
            <a:pPr marL="12700">
              <a:lnSpc>
                <a:spcPct val="100000"/>
              </a:lnSpc>
              <a:spcBef>
                <a:spcPts val="100"/>
              </a:spcBef>
            </a:pPr>
            <a:r>
              <a:rPr lang="en-US" sz="1200" spc="-40" dirty="0" err="1">
                <a:solidFill>
                  <a:srgbClr val="0000FF"/>
                </a:solidFill>
                <a:latin typeface="Arial Black"/>
                <a:cs typeface="Arial Black"/>
              </a:rPr>
              <a:t>SeniorCitizen</a:t>
            </a:r>
            <a:endParaRPr sz="1200" dirty="0">
              <a:latin typeface="Arial Black"/>
              <a:cs typeface="Arial Black"/>
            </a:endParaRPr>
          </a:p>
        </p:txBody>
      </p:sp>
      <p:sp>
        <p:nvSpPr>
          <p:cNvPr id="18" name="object 1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9</a:t>
            </a:fld>
            <a:endParaRPr spc="35" dirty="0"/>
          </a:p>
        </p:txBody>
      </p:sp>
      <p:sp>
        <p:nvSpPr>
          <p:cNvPr id="13" name="object 13"/>
          <p:cNvSpPr txBox="1"/>
          <p:nvPr/>
        </p:nvSpPr>
        <p:spPr>
          <a:xfrm>
            <a:off x="6019800" y="889027"/>
            <a:ext cx="1524000" cy="382156"/>
          </a:xfrm>
          <a:prstGeom prst="rect">
            <a:avLst/>
          </a:prstGeom>
        </p:spPr>
        <p:txBody>
          <a:bodyPr vert="horz" wrap="square" lIns="0" tIns="12700" rIns="0" bIns="0" rtlCol="0">
            <a:spAutoFit/>
          </a:bodyPr>
          <a:lstStyle/>
          <a:p>
            <a:pPr marL="12700">
              <a:lnSpc>
                <a:spcPct val="100000"/>
              </a:lnSpc>
              <a:spcBef>
                <a:spcPts val="100"/>
              </a:spcBef>
              <a:tabLst>
                <a:tab pos="2912110" algn="l"/>
              </a:tabLst>
            </a:pPr>
            <a:r>
              <a:rPr lang="en-US" sz="1200" spc="-155" dirty="0" err="1">
                <a:solidFill>
                  <a:srgbClr val="0000FF"/>
                </a:solidFill>
                <a:latin typeface="Arial Black"/>
                <a:cs typeface="Arial Black"/>
              </a:rPr>
              <a:t>MonthlyChargse</a:t>
            </a:r>
            <a:r>
              <a:rPr sz="1200" spc="-155" dirty="0">
                <a:solidFill>
                  <a:srgbClr val="0000FF"/>
                </a:solidFill>
                <a:latin typeface="Arial Black"/>
                <a:cs typeface="Arial Black"/>
              </a:rPr>
              <a:t>	</a:t>
            </a:r>
            <a:endParaRPr sz="1200" dirty="0">
              <a:latin typeface="Arial Black"/>
              <a:cs typeface="Arial Black"/>
            </a:endParaRPr>
          </a:p>
        </p:txBody>
      </p:sp>
      <p:sp>
        <p:nvSpPr>
          <p:cNvPr id="14" name="object 14"/>
          <p:cNvSpPr txBox="1"/>
          <p:nvPr/>
        </p:nvSpPr>
        <p:spPr>
          <a:xfrm>
            <a:off x="453753" y="3792732"/>
            <a:ext cx="4117975" cy="1099853"/>
          </a:xfrm>
          <a:prstGeom prst="rect">
            <a:avLst/>
          </a:prstGeom>
        </p:spPr>
        <p:txBody>
          <a:bodyPr vert="horz" wrap="square" lIns="0" tIns="8890" rIns="0" bIns="0" rtlCol="0">
            <a:spAutoFit/>
          </a:bodyPr>
          <a:lstStyle/>
          <a:p>
            <a:pPr algn="l">
              <a:buFont typeface="Arial" panose="020B0604020202020204" pitchFamily="34" charset="0"/>
              <a:buChar char="•"/>
            </a:pPr>
            <a:r>
              <a:rPr lang="en-GB" sz="1200" b="1" i="0" dirty="0">
                <a:effectLst/>
                <a:latin typeface="-apple-system"/>
              </a:rPr>
              <a:t>The company has about 1200 </a:t>
            </a:r>
            <a:r>
              <a:rPr lang="en-GB" sz="1200" b="1" i="0" dirty="0" err="1">
                <a:effectLst/>
                <a:latin typeface="-apple-system"/>
              </a:rPr>
              <a:t>seniorCitizen</a:t>
            </a:r>
            <a:r>
              <a:rPr lang="en-GB" sz="1200" b="1" i="0" dirty="0">
                <a:effectLst/>
                <a:latin typeface="-apple-system"/>
              </a:rPr>
              <a:t> as customer while the balance 5,843 are young adult.</a:t>
            </a:r>
          </a:p>
          <a:p>
            <a:pPr algn="l">
              <a:buFont typeface="Arial" panose="020B0604020202020204" pitchFamily="34" charset="0"/>
              <a:buChar char="•"/>
            </a:pPr>
            <a:r>
              <a:rPr lang="en-GB" sz="1200" b="1" i="0" dirty="0">
                <a:effectLst/>
                <a:latin typeface="-apple-system"/>
              </a:rPr>
              <a:t>There are outlier because the 75 percentile i9s far from the max value and skewed to the right.</a:t>
            </a:r>
          </a:p>
          <a:p>
            <a:pPr marL="325120" marR="5080" indent="-313055">
              <a:lnSpc>
                <a:spcPct val="102299"/>
              </a:lnSpc>
              <a:spcBef>
                <a:spcPts val="70"/>
              </a:spcBef>
              <a:buFont typeface="Arial"/>
              <a:buChar char="●"/>
              <a:tabLst>
                <a:tab pos="325120" algn="l"/>
                <a:tab pos="325755" algn="l"/>
              </a:tabLst>
            </a:pPr>
            <a:endParaRPr lang="en-US" sz="1100" spc="-114" dirty="0">
              <a:solidFill>
                <a:srgbClr val="595959"/>
              </a:solidFill>
              <a:latin typeface="Arial Black"/>
              <a:cs typeface="Arial Black"/>
            </a:endParaRPr>
          </a:p>
          <a:p>
            <a:pPr marL="325120" marR="14604" indent="-313055">
              <a:lnSpc>
                <a:spcPct val="102299"/>
              </a:lnSpc>
              <a:buFont typeface="Arial"/>
              <a:buChar char="●"/>
              <a:tabLst>
                <a:tab pos="325120" algn="l"/>
                <a:tab pos="325755" algn="l"/>
              </a:tabLst>
            </a:pPr>
            <a:endParaRPr sz="1100" dirty="0">
              <a:latin typeface="Arial Black"/>
              <a:cs typeface="Arial Black"/>
            </a:endParaRPr>
          </a:p>
        </p:txBody>
      </p:sp>
      <p:sp>
        <p:nvSpPr>
          <p:cNvPr id="15" name="object 15"/>
          <p:cNvSpPr txBox="1"/>
          <p:nvPr/>
        </p:nvSpPr>
        <p:spPr>
          <a:xfrm>
            <a:off x="5181599" y="3797008"/>
            <a:ext cx="3933079" cy="1549142"/>
          </a:xfrm>
          <a:prstGeom prst="rect">
            <a:avLst/>
          </a:prstGeom>
        </p:spPr>
        <p:txBody>
          <a:bodyPr vert="horz" wrap="square" lIns="0" tIns="12700" rIns="0" bIns="0" rtlCol="0">
            <a:spAutoFit/>
          </a:bodyPr>
          <a:lstStyle/>
          <a:p>
            <a:pPr algn="l">
              <a:buFont typeface="Arial" panose="020B0604020202020204" pitchFamily="34" charset="0"/>
              <a:buChar char="•"/>
            </a:pPr>
            <a:r>
              <a:rPr lang="en-GB" sz="1100" b="1" i="0" dirty="0">
                <a:effectLst/>
                <a:latin typeface="-apple-system"/>
              </a:rPr>
              <a:t>The customer </a:t>
            </a:r>
            <a:r>
              <a:rPr lang="en-GB" sz="1100" b="1" i="0" dirty="0" err="1">
                <a:effectLst/>
                <a:latin typeface="-apple-system"/>
              </a:rPr>
              <a:t>MonthlyCharges</a:t>
            </a:r>
            <a:r>
              <a:rPr lang="en-GB" sz="1100" b="1" i="0" dirty="0">
                <a:effectLst/>
                <a:latin typeface="-apple-system"/>
              </a:rPr>
              <a:t> is uniformly distributed but slightly skewed to the right</a:t>
            </a:r>
          </a:p>
          <a:p>
            <a:pPr algn="l">
              <a:buFont typeface="Arial" panose="020B0604020202020204" pitchFamily="34" charset="0"/>
              <a:buChar char="•"/>
            </a:pPr>
            <a:r>
              <a:rPr lang="en-GB" sz="1100" b="1" i="0" dirty="0">
                <a:effectLst/>
                <a:latin typeface="-apple-system"/>
              </a:rPr>
              <a:t>The range of </a:t>
            </a:r>
            <a:r>
              <a:rPr lang="en-GB" sz="1100" b="1" i="0" dirty="0" err="1">
                <a:effectLst/>
                <a:latin typeface="-apple-system"/>
              </a:rPr>
              <a:t>MonthlyCharges</a:t>
            </a:r>
            <a:r>
              <a:rPr lang="en-GB" sz="1100" b="1" i="0" dirty="0">
                <a:effectLst/>
                <a:latin typeface="-apple-system"/>
              </a:rPr>
              <a:t> is between 18.25 to 118.75</a:t>
            </a:r>
          </a:p>
          <a:p>
            <a:pPr algn="l">
              <a:buFont typeface="Arial" panose="020B0604020202020204" pitchFamily="34" charset="0"/>
              <a:buChar char="•"/>
            </a:pPr>
            <a:r>
              <a:rPr lang="en-GB" sz="1100" b="1" i="0" dirty="0">
                <a:effectLst/>
                <a:latin typeface="-apple-system"/>
              </a:rPr>
              <a:t>The average </a:t>
            </a:r>
            <a:r>
              <a:rPr lang="en-GB" sz="1100" b="1" i="0" dirty="0" err="1">
                <a:effectLst/>
                <a:latin typeface="-apple-system"/>
              </a:rPr>
              <a:t>MonthlyCharge</a:t>
            </a:r>
            <a:r>
              <a:rPr lang="en-GB" sz="1100" b="1" i="0" dirty="0">
                <a:effectLst/>
                <a:latin typeface="-apple-system"/>
              </a:rPr>
              <a:t> is 64.762</a:t>
            </a:r>
          </a:p>
          <a:p>
            <a:pPr algn="l">
              <a:buFont typeface="Arial" panose="020B0604020202020204" pitchFamily="34" charset="0"/>
              <a:buChar char="•"/>
            </a:pPr>
            <a:r>
              <a:rPr lang="en-GB" sz="1100" b="1" i="0" dirty="0">
                <a:effectLst/>
                <a:latin typeface="-apple-system"/>
              </a:rPr>
              <a:t>There are no outlier because the mean and the median are not far apart.</a:t>
            </a:r>
          </a:p>
          <a:p>
            <a:pPr algn="l">
              <a:buFont typeface="Arial" panose="020B0604020202020204" pitchFamily="34" charset="0"/>
              <a:buChar char="•"/>
            </a:pPr>
            <a:r>
              <a:rPr lang="en-GB" sz="1100" b="1" i="0" dirty="0">
                <a:effectLst/>
                <a:latin typeface="-apple-system"/>
              </a:rPr>
              <a:t>The maximum Monthly Charge is 118.750 is could be customer using all three of the service.</a:t>
            </a:r>
          </a:p>
          <a:p>
            <a:pPr marL="325120" indent="-313055">
              <a:lnSpc>
                <a:spcPct val="100000"/>
              </a:lnSpc>
              <a:spcBef>
                <a:spcPts val="100"/>
              </a:spcBef>
              <a:buFont typeface="Arial"/>
              <a:buChar char="●"/>
              <a:tabLst>
                <a:tab pos="325120" algn="l"/>
                <a:tab pos="325755" algn="l"/>
              </a:tabLst>
            </a:pPr>
            <a:endParaRPr lang="en-US" sz="1100" spc="-155" dirty="0">
              <a:solidFill>
                <a:srgbClr val="595959"/>
              </a:solidFill>
              <a:latin typeface="Arial Black"/>
              <a:cs typeface="Arial Black"/>
            </a:endParaRPr>
          </a:p>
        </p:txBody>
      </p:sp>
      <p:pic>
        <p:nvPicPr>
          <p:cNvPr id="28" name="Picture 27"/>
          <p:cNvPicPr>
            <a:picLocks noChangeAspect="1"/>
          </p:cNvPicPr>
          <p:nvPr/>
        </p:nvPicPr>
        <p:blipFill>
          <a:blip r:embed="rId2"/>
          <a:stretch>
            <a:fillRect/>
          </a:stretch>
        </p:blipFill>
        <p:spPr>
          <a:xfrm>
            <a:off x="453753" y="1203436"/>
            <a:ext cx="3736420" cy="2526695"/>
          </a:xfrm>
          <a:prstGeom prst="rect">
            <a:avLst/>
          </a:prstGeom>
        </p:spPr>
      </p:pic>
      <p:pic>
        <p:nvPicPr>
          <p:cNvPr id="2050" name="Picture 2">
            <a:extLst>
              <a:ext uri="{FF2B5EF4-FFF2-40B4-BE49-F238E27FC236}">
                <a16:creationId xmlns:a16="http://schemas.microsoft.com/office/drawing/2014/main" id="{58E98812-9E22-0AE9-9038-62FDBE1515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4368" y="1080104"/>
            <a:ext cx="3736420" cy="265002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356BE81-FA03-6324-97E6-BA3EDACF3EC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625" y="1203436"/>
            <a:ext cx="4117975" cy="2435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1792</TotalTime>
  <Words>2434</Words>
  <Application>Microsoft Office PowerPoint</Application>
  <PresentationFormat>On-screen Show (16:9)</PresentationFormat>
  <Paragraphs>489</Paragraphs>
  <Slides>37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-apple-system</vt:lpstr>
      <vt:lpstr>Arial</vt:lpstr>
      <vt:lpstr>Arial Black</vt:lpstr>
      <vt:lpstr>Calibri</vt:lpstr>
      <vt:lpstr>Sagona Book</vt:lpstr>
      <vt:lpstr>var(--jp-cell-prompt-font-family)</vt:lpstr>
      <vt:lpstr>var(--jp-content-font-family)</vt:lpstr>
      <vt:lpstr>Wingdings</vt:lpstr>
      <vt:lpstr>Office Theme</vt:lpstr>
      <vt:lpstr>ConnectTel – CHURN PREDICTION</vt:lpstr>
      <vt:lpstr>PowerPoint Presentation</vt:lpstr>
      <vt:lpstr>1. BUSINESS OVERVIEW   ConnectTel is a leading telecommunications company at the forefront of innovation and connectivity solutions. it has strong presence in the global market, with a well-established trusted provider of reliable voice, data, and internet services. Offering a comprehensive range of Telecommunications solutions, including mobile networks, broadband connections, and enterprise solutions. It caters to both individual and corporate customers, they are commited to providing exceptional customer service and cutting-edge technology.  ConnectTel ensures seamless communication experiences for millions of users worldwide through strategic partnerships and a customer-centric approach, ConnectTel continue to revolutionize the telecom industry, empowering individuals and businesses to stay connected and thrive in the digital age   </vt:lpstr>
      <vt:lpstr>PowerPoint Presentation</vt:lpstr>
      <vt:lpstr>PowerPoint Presentation</vt:lpstr>
      <vt:lpstr>PowerPoint Presentation</vt:lpstr>
      <vt:lpstr>PowerPoint Presentation</vt:lpstr>
      <vt:lpstr>5. Exploratory Data Analysis – Univariate : Education                                                                                                Tenure</vt:lpstr>
      <vt:lpstr>Exploratory Data Analysis – </vt:lpstr>
      <vt:lpstr>Exploratory Data Analysis –Gender, SeniorCitizen, Churn &amp; Depen &amp;Dependendts</vt:lpstr>
      <vt:lpstr>Exploratory Data Analysis – StreamingTV &amp;PaymentMenthod</vt:lpstr>
      <vt:lpstr>Exploratory Data Analysis –StreamingMovies &amp;  InternetService </vt:lpstr>
      <vt:lpstr>Exploratory Data Analysis – </vt:lpstr>
      <vt:lpstr>Exploratory Data Analysis – BIVARIATE</vt:lpstr>
      <vt:lpstr>Exploratory Data Analysis –Heatmap-Correlation matrix</vt:lpstr>
      <vt:lpstr>Exploratory Data Analysis –</vt:lpstr>
      <vt:lpstr>Exploratory Data Analysis –Multivariate</vt:lpstr>
      <vt:lpstr>Exploratory Data Analysis – MonthlyCharges vs Contract vs gender</vt:lpstr>
      <vt:lpstr>Exploratory Data Analysis – MonthlyCharges vs Churn</vt:lpstr>
      <vt:lpstr>Exploratory Data Analysis –Tenure vs Churn</vt:lpstr>
      <vt:lpstr>Exploratory Data Analysis –MonthlyCharges vs gender</vt:lpstr>
      <vt:lpstr>Exploratory Data Analysis –MonthlyCharges vs gender vs Churn</vt:lpstr>
      <vt:lpstr>Exploratory Data Analysis –Gender vs Churn</vt:lpstr>
      <vt:lpstr>Exploratory Data Analysis –Dependents vs Churn</vt:lpstr>
      <vt:lpstr>Exploratory Data Analysis –MultipleLines vs Churn</vt:lpstr>
      <vt:lpstr>Exploratory Data Analysis –StreamingTV vs Churn</vt:lpstr>
      <vt:lpstr>Exploratory Data Analysis –OnlineSecurity vs Churn</vt:lpstr>
      <vt:lpstr>Exploratory Data Analysis –Contract vs Churn</vt:lpstr>
      <vt:lpstr>Exploratory Data Analysis –TechSupport vs Churn</vt:lpstr>
      <vt:lpstr>Exploratory Data Analysis –StreamingMovies vs Churn</vt:lpstr>
      <vt:lpstr>Exploratory Data Analysis –DeviceProtection vs Churn</vt:lpstr>
      <vt:lpstr>Exploratory Data Analysis –Partner vs Churn</vt:lpstr>
      <vt:lpstr>6. IDENTIFY KEY FEATURES OF THE DATASET</vt:lpstr>
      <vt:lpstr>7. MODEL PERFORMANCE SUMMARY</vt:lpstr>
      <vt:lpstr>MODEL PERFORMANCE SUMMARY CONT’</vt:lpstr>
      <vt:lpstr>8. KEY INSIGHT AND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Case Study</dc:title>
  <dc:creator>Kehinde O. Olaobaju</dc:creator>
  <cp:lastModifiedBy>Omatseye Onuwaje</cp:lastModifiedBy>
  <cp:revision>74</cp:revision>
  <dcterms:created xsi:type="dcterms:W3CDTF">2021-03-25T10:36:05Z</dcterms:created>
  <dcterms:modified xsi:type="dcterms:W3CDTF">2023-11-20T21:16:59Z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2021-03-25T00:00:00Z</vt:filetime>
  </property>
</Properties>
</file>